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341" r:id="rId3"/>
    <p:sldId id="329" r:id="rId4"/>
    <p:sldId id="330" r:id="rId5"/>
    <p:sldId id="516" r:id="rId6"/>
    <p:sldId id="331" r:id="rId7"/>
    <p:sldId id="517" r:id="rId8"/>
    <p:sldId id="486" r:id="rId9"/>
    <p:sldId id="528" r:id="rId10"/>
    <p:sldId id="531" r:id="rId11"/>
    <p:sldId id="530" r:id="rId12"/>
    <p:sldId id="524" r:id="rId13"/>
    <p:sldId id="498" r:id="rId14"/>
    <p:sldId id="402" r:id="rId15"/>
    <p:sldId id="403" r:id="rId16"/>
    <p:sldId id="525" r:id="rId17"/>
    <p:sldId id="529" r:id="rId18"/>
    <p:sldId id="513" r:id="rId19"/>
    <p:sldId id="527" r:id="rId20"/>
    <p:sldId id="477" r:id="rId21"/>
    <p:sldId id="522" r:id="rId22"/>
    <p:sldId id="509" r:id="rId23"/>
    <p:sldId id="523" r:id="rId24"/>
    <p:sldId id="514" r:id="rId25"/>
    <p:sldId id="429" r:id="rId26"/>
    <p:sldId id="399"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33" autoAdjust="0"/>
    <p:restoredTop sz="96036" autoAdjust="0"/>
  </p:normalViewPr>
  <p:slideViewPr>
    <p:cSldViewPr>
      <p:cViewPr varScale="1">
        <p:scale>
          <a:sx n="106" d="100"/>
          <a:sy n="106" d="100"/>
        </p:scale>
        <p:origin x="234"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802.18-18/0157r00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msit.go.kr/web/msipContents/contentsView.do?cateId=mssw311&amp;artId=1438471"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56-00-0000-minutes-06dec18-rr-tag-teleconferen.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8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r>
              <a:rPr lang="en-US" sz="1800" dirty="0"/>
              <a:t>Why can’t the experimental license accomplish their need? </a:t>
            </a:r>
            <a:endParaRPr lang="en-US" sz="2200" dirty="0"/>
          </a:p>
          <a:p>
            <a:pPr>
              <a:buFont typeface="Arial" panose="020B0604020202020204" pitchFamily="34" charset="0"/>
              <a:buChar char="•"/>
            </a:pPr>
            <a:endParaRPr lang="en-US" sz="20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2000" dirty="0">
              <a:solidFill>
                <a:schemeClr val="bg1">
                  <a:lumMod val="75000"/>
                </a:schemeClr>
              </a:solidFill>
            </a:endParaRPr>
          </a:p>
          <a:p>
            <a:pPr>
              <a:spcBef>
                <a:spcPts val="0"/>
              </a:spcBef>
              <a:buFont typeface="Arial" panose="020B0604020202020204" pitchFamily="34" charset="0"/>
              <a:buChar char="•"/>
            </a:pPr>
            <a:r>
              <a:rPr lang="en-US" sz="2000" dirty="0"/>
              <a:t>Two regulatory updates in Korea:</a:t>
            </a:r>
          </a:p>
          <a:p>
            <a:pPr>
              <a:spcBef>
                <a:spcPts val="0"/>
              </a:spcBef>
              <a:buFont typeface="Arial" panose="020B0604020202020204" pitchFamily="34" charset="0"/>
              <a:buChar char="•"/>
            </a:pPr>
            <a:r>
              <a:rPr lang="en-US" altLang="en-US" sz="1800" dirty="0">
                <a:solidFill>
                  <a:schemeClr val="bg1">
                    <a:lumMod val="75000"/>
                  </a:schemeClr>
                </a:solidFill>
                <a:hlinkClick r:id="rId2"/>
              </a:rPr>
              <a:t>https://www.msit.go.kr/web/msipContents/contentsView.do?cateId=mssw311&amp;artId=1438471</a:t>
            </a:r>
            <a:r>
              <a:rPr lang="en-US" altLang="en-US" sz="1800" dirty="0">
                <a:solidFill>
                  <a:schemeClr val="bg1">
                    <a:lumMod val="75000"/>
                  </a:schemeClr>
                </a:solidFill>
              </a:rPr>
              <a:t> </a:t>
            </a:r>
          </a:p>
          <a:p>
            <a:pPr lvl="1"/>
            <a:r>
              <a:rPr lang="en-US" sz="1800" dirty="0"/>
              <a:t>[1]  Korea MIST decides to increase the number of 80 MHz width channels from 5 to 6 by allowing Channel 144 for Wi-Fi.</a:t>
            </a:r>
          </a:p>
          <a:p>
            <a:pPr lvl="1"/>
            <a:r>
              <a:rPr lang="en-US" sz="1800" dirty="0"/>
              <a:t>[2]  Korea MIST makes a regulatory change at 900 MHz band by replacing LBT with an interference avoiding technology called "transmission time limit".</a:t>
            </a:r>
          </a:p>
          <a:p>
            <a:pPr lvl="1"/>
            <a:r>
              <a:rPr lang="en-US" sz="1800" dirty="0"/>
              <a:t>	In  short, the acknowledgment signal is sent within 2ms from IoT signal transmission and ends within 50ms.</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dirty="0">
                <a:solidFill>
                  <a:srgbClr val="00B0F0"/>
                </a:solidFill>
              </a:rPr>
              <a:t>All, please provide points and text for IEEE 802 comments to the chair or the list server. </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Info: </a:t>
            </a:r>
          </a:p>
          <a:p>
            <a:pPr lvl="1">
              <a:buFont typeface="Arial" panose="020B0604020202020204" pitchFamily="34" charset="0"/>
              <a:buChar char="•"/>
            </a:pPr>
            <a:r>
              <a:rPr lang="en-US" sz="1800" dirty="0"/>
              <a:t>Latest Cisco VNI 2018-2022 networking trends: </a:t>
            </a:r>
            <a:r>
              <a:rPr lang="en-US" sz="1800" u="sng" dirty="0">
                <a:hlinkClick r:id="rId2"/>
              </a:rPr>
              <a:t>https://www.cisco.com/c/en/us/solutions/collateral/service-provider/visual-networking-index-vni/white-paper-c11-741490.pdf</a:t>
            </a:r>
            <a:endParaRPr lang="en-US" sz="18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Next meetings through the holidays? </a:t>
            </a:r>
          </a:p>
          <a:p>
            <a:pPr lvl="1">
              <a:buFont typeface="Arial" panose="020B0604020202020204" pitchFamily="34" charset="0"/>
              <a:buChar char="•"/>
            </a:pPr>
            <a:r>
              <a:rPr lang="en-US" dirty="0">
                <a:solidFill>
                  <a:schemeClr val="tx1"/>
                </a:solidFill>
              </a:rPr>
              <a:t>20 Dec -  ?</a:t>
            </a:r>
          </a:p>
          <a:p>
            <a:pPr lvl="1">
              <a:buFont typeface="Arial" panose="020B0604020202020204" pitchFamily="34" charset="0"/>
              <a:buChar char="•"/>
            </a:pPr>
            <a:r>
              <a:rPr lang="en-US" dirty="0">
                <a:solidFill>
                  <a:schemeClr val="tx1"/>
                </a:solidFill>
              </a:rPr>
              <a:t>27 Dec -  propose to cancel </a:t>
            </a:r>
          </a:p>
          <a:p>
            <a:pPr lvl="1">
              <a:buFont typeface="Arial" panose="020B0604020202020204" pitchFamily="34" charset="0"/>
              <a:buChar char="•"/>
            </a:pPr>
            <a:r>
              <a:rPr lang="en-US" dirty="0">
                <a:solidFill>
                  <a:schemeClr val="tx1"/>
                </a:solidFill>
              </a:rPr>
              <a:t>03 Jan  - </a:t>
            </a: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____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8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13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13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2000" dirty="0">
                <a:solidFill>
                  <a:schemeClr val="tx1"/>
                </a:solidFill>
              </a:rPr>
              <a:t>Discussion items</a:t>
            </a:r>
          </a:p>
          <a:p>
            <a:pPr lvl="1">
              <a:buFont typeface="Arial" panose="020B0604020202020204" pitchFamily="34" charset="0"/>
              <a:buChar char="•"/>
            </a:pPr>
            <a:r>
              <a:rPr lang="en-US" altLang="en-US" sz="1800" dirty="0">
                <a:solidFill>
                  <a:schemeClr val="tx1"/>
                </a:solidFill>
              </a:rPr>
              <a:t>EU Items</a:t>
            </a:r>
          </a:p>
          <a:p>
            <a:pPr lvl="1">
              <a:buFont typeface="Arial" panose="020B0604020202020204" pitchFamily="34" charset="0"/>
              <a:buChar char="•"/>
            </a:pPr>
            <a:r>
              <a:rPr lang="en-US" sz="1800" dirty="0"/>
              <a:t>5GAA Waiver to Allow ITS C-V2X</a:t>
            </a: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800" dirty="0">
                <a:solidFill>
                  <a:schemeClr val="tx1"/>
                </a:solidFill>
              </a:rPr>
              <a:t>tbd</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50803"/>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5GAA Waiver to Allow ITS C-V2X</a:t>
            </a:r>
          </a:p>
          <a:p>
            <a:pPr lvl="1">
              <a:spcBef>
                <a:spcPts val="0"/>
              </a:spcBef>
              <a:buFont typeface="Arial" panose="020B0604020202020204" pitchFamily="34" charset="0"/>
              <a:buChar char="•"/>
            </a:pPr>
            <a:r>
              <a:rPr lang="en-US" altLang="en-US" sz="1600" kern="0" dirty="0"/>
              <a:t>Start to outline comments</a:t>
            </a:r>
            <a:endParaRPr lang="en-US" altLang="en-US" sz="1600" b="0" kern="0" dirty="0"/>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sz="1600" dirty="0"/>
              <a:t>Two regulatory updates in Korea</a:t>
            </a:r>
          </a:p>
          <a:p>
            <a:pPr lvl="2">
              <a:spcBef>
                <a:spcPts val="0"/>
              </a:spcBef>
              <a:buFont typeface="Arial" panose="020B0604020202020204" pitchFamily="34" charset="0"/>
              <a:buChar char="•"/>
            </a:pPr>
            <a:r>
              <a:rPr lang="en-US" sz="1400" dirty="0"/>
              <a:t>6</a:t>
            </a:r>
            <a:r>
              <a:rPr lang="en-US" sz="1400" baseline="30000" dirty="0"/>
              <a:t>th</a:t>
            </a:r>
            <a:r>
              <a:rPr lang="en-US" sz="1400" dirty="0"/>
              <a:t> 80MHz 5GHz channel</a:t>
            </a:r>
          </a:p>
          <a:p>
            <a:pPr lvl="2">
              <a:spcBef>
                <a:spcPts val="0"/>
              </a:spcBef>
              <a:buFont typeface="Arial" panose="020B0604020202020204" pitchFamily="34" charset="0"/>
              <a:buChar char="•"/>
            </a:pPr>
            <a:r>
              <a:rPr lang="en-US" sz="1400" dirty="0"/>
              <a:t>IoT transmission time limits (…LBT)</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75000"/>
                  </a:schemeClr>
                </a:solidFill>
              </a:rPr>
              <a:t>Peter Ecclesine</a:t>
            </a:r>
          </a:p>
          <a:p>
            <a:r>
              <a:rPr lang="en-US" altLang="en-US" sz="1600" b="1" dirty="0">
                <a:solidFill>
                  <a:schemeClr val="tx1"/>
                </a:solidFill>
              </a:rPr>
              <a:t>		Seconded by:	</a:t>
            </a:r>
            <a:r>
              <a:rPr lang="en-US" altLang="en-US" sz="1600" dirty="0">
                <a:solidFill>
                  <a:schemeClr val="bg1">
                    <a:lumMod val="75000"/>
                  </a:schemeClr>
                </a:solidFill>
              </a:rPr>
              <a:t>Tim Harrington</a:t>
            </a: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updated minutes from the IEEE 802.18 teleconference 06 December 2018 in document: </a:t>
            </a:r>
            <a:r>
              <a:rPr lang="en-US" altLang="en-US" sz="1600" dirty="0">
                <a:hlinkClick r:id="rId2"/>
              </a:rPr>
              <a:t>https://mentor.ieee.org/802.18/dcn/18/18-18-0156-00-0000-minutes-06dec18-rr-tag-teleconferen.doc</a:t>
            </a:r>
            <a:r>
              <a:rPr lang="en-US" altLang="en-US" sz="1600" dirty="0"/>
              <a:t> Update </a:t>
            </a:r>
            <a:r>
              <a:rPr lang="en-US" altLang="en-US" sz="1600" b="1" dirty="0"/>
              <a:t>Posted</a:t>
            </a:r>
            <a:r>
              <a:rPr lang="en-US" altLang="en-US" sz="1600" dirty="0"/>
              <a:t>:</a:t>
            </a:r>
            <a:r>
              <a:rPr lang="en-US" altLang="en-US" sz="1400" dirty="0"/>
              <a:t> </a:t>
            </a:r>
            <a:r>
              <a:rPr lang="en-US" altLang="en-US" sz="1600" b="0" dirty="0"/>
              <a:t>11</a:t>
            </a:r>
            <a:r>
              <a:rPr lang="en-US" sz="1600" b="0" dirty="0"/>
              <a:t>-Dec-2018 18:23:03 ET</a:t>
            </a:r>
            <a:endParaRPr lang="en-US" sz="1400" b="0" dirty="0"/>
          </a:p>
          <a:p>
            <a:pPr marL="0" indent="0"/>
            <a:r>
              <a:rPr lang="en-US" altLang="en-US" sz="1400" b="0" dirty="0"/>
              <a:t>	</a:t>
            </a:r>
            <a:r>
              <a:rPr lang="en-US" altLang="en-US" sz="1600" b="1" dirty="0"/>
              <a:t>Moved by: 	</a:t>
            </a:r>
            <a:r>
              <a:rPr lang="en-US" altLang="en-US" sz="1600" dirty="0">
                <a:solidFill>
                  <a:schemeClr val="bg1">
                    <a:lumMod val="75000"/>
                  </a:schemeClr>
                </a:solidFill>
              </a:rPr>
              <a:t>Peter Ecclesine  </a:t>
            </a:r>
          </a:p>
          <a:p>
            <a:r>
              <a:rPr lang="en-US" altLang="en-US" sz="1600" dirty="0"/>
              <a:t>	  </a:t>
            </a:r>
            <a:r>
              <a:rPr lang="en-US" altLang="en-US" sz="1600" b="1" dirty="0"/>
              <a:t>Seconded by: 	</a:t>
            </a:r>
            <a:r>
              <a:rPr lang="en-US" altLang="en-US" sz="1600" dirty="0">
                <a:solidFill>
                  <a:schemeClr val="bg1">
                    <a:lumMod val="75000"/>
                  </a:schemeClr>
                </a:solidFill>
              </a:rPr>
              <a:t>Tim Harrington</a:t>
            </a:r>
            <a:endParaRPr lang="en-US" altLang="en-US" sz="1600" b="1" dirty="0">
              <a:solidFill>
                <a:schemeClr val="bg1">
                  <a:lumMod val="75000"/>
                </a:schemeClr>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13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bg1">
                    <a:lumMod val="75000"/>
                  </a:schemeClr>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Receiver characteristics papers in from Ruckus Wireless and R&amp;S, to remove from  EN 301 893.  </a:t>
            </a:r>
          </a:p>
          <a:p>
            <a:pPr lvl="1">
              <a:spcBef>
                <a:spcPts val="0"/>
              </a:spcBef>
              <a:buFont typeface="Arial" panose="020B0604020202020204" pitchFamily="34" charset="0"/>
              <a:buChar char="•"/>
            </a:pPr>
            <a:r>
              <a:rPr lang="en-US" sz="1600" dirty="0">
                <a:solidFill>
                  <a:schemeClr val="tx1"/>
                </a:solidFill>
              </a:rPr>
              <a:t>Germany is supporting this petition.</a:t>
            </a:r>
          </a:p>
          <a:p>
            <a:pPr lvl="1">
              <a:spcBef>
                <a:spcPts val="0"/>
              </a:spcBef>
              <a:buFont typeface="Arial" panose="020B0604020202020204" pitchFamily="34" charset="0"/>
              <a:buChar char="•"/>
            </a:pPr>
            <a:r>
              <a:rPr lang="en-US" sz="1600" dirty="0">
                <a:solidFill>
                  <a:schemeClr val="tx1"/>
                </a:solidFill>
              </a:rPr>
              <a:t>WFA paper was withdrawn.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bg1">
                    <a:lumMod val="75000"/>
                  </a:schemeClr>
                </a:solidFill>
              </a:rPr>
              <a:t>Nothing of note the past week.</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TG-UWB met this week. </a:t>
            </a:r>
          </a:p>
          <a:p>
            <a:pPr lvl="1">
              <a:spcBef>
                <a:spcPts val="0"/>
              </a:spcBef>
              <a:buFont typeface="Arial" panose="020B0604020202020204" pitchFamily="34" charset="0"/>
              <a:buChar char="•"/>
            </a:pPr>
            <a:r>
              <a:rPr lang="en-US" sz="1400" dirty="0">
                <a:solidFill>
                  <a:schemeClr val="bg1">
                    <a:lumMod val="75000"/>
                  </a:schemeClr>
                </a:solidFill>
              </a:rPr>
              <a:t>Nothing of note from the meeting for IEEE 802.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Many input documents now. </a:t>
            </a:r>
          </a:p>
          <a:p>
            <a:pPr lvl="1">
              <a:buFont typeface="Arial" panose="020B0604020202020204" pitchFamily="34" charset="0"/>
              <a:buChar char="•"/>
            </a:pPr>
            <a:r>
              <a:rPr lang="en-US" sz="1600" dirty="0"/>
              <a:t>Documents 103 to 120.   </a:t>
            </a:r>
          </a:p>
          <a:p>
            <a:pPr lvl="1">
              <a:buFont typeface="Arial" panose="020B0604020202020204" pitchFamily="34" charset="0"/>
              <a:buChar char="•"/>
            </a:pPr>
            <a:r>
              <a:rPr lang="en-US" sz="1600" dirty="0"/>
              <a:t>Document 119 from ANFR on RLAN to FS is a very good one to read and understand.  Key point is some mitigation is okay. </a:t>
            </a:r>
          </a:p>
          <a:p>
            <a:pPr lvl="1">
              <a:buFont typeface="Arial" panose="020B0604020202020204" pitchFamily="34" charset="0"/>
              <a:buChar char="•"/>
            </a:pPr>
            <a:r>
              <a:rPr lang="en-US" sz="1600" dirty="0"/>
              <a:t>More are coming in as we speak. The Multi-Co. (11) has just put in and an update coming, need to keep up with them. </a:t>
            </a:r>
          </a:p>
          <a:p>
            <a:pPr lvl="1">
              <a:buFont typeface="Arial" panose="020B0604020202020204" pitchFamily="34" charset="0"/>
              <a:buChar char="•"/>
            </a:pPr>
            <a:r>
              <a:rPr lang="en-US" sz="1600" dirty="0"/>
              <a:t>UWB doc 112 has been updated.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2 input documents earlier today,  the agenda and one from ESOA. </a:t>
            </a:r>
          </a:p>
          <a:p>
            <a:pPr lvl="1">
              <a:buFont typeface="Arial" panose="020B0604020202020204" pitchFamily="34" charset="0"/>
              <a:buChar char="•"/>
            </a:pPr>
            <a:r>
              <a:rPr lang="en-US" sz="1600" dirty="0"/>
              <a:t>WFA one will be coming soon.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dirty="0">
                <a:hlinkClick r:id="rId2"/>
              </a:rPr>
              <a:t>https://mentor.ieee.org/802.18/dcn/18/18-18-0152-01-0000-5gaa-waiver-to-allow-its-cellular-vehicle-to-everything-c-v2x.docx</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dirty="0">
                <a:hlinkClick r:id="rId3"/>
              </a:rPr>
              <a:t>https://www.fcc.gov/ecfs/search/filings?proceedings_name=18-357&amp;sort=date_disseminated,DESC</a:t>
            </a:r>
            <a:r>
              <a:rPr lang="en-US" sz="180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a:buFont typeface="Arial" panose="020B0604020202020204" pitchFamily="34" charset="0"/>
              <a:buChar char="•"/>
            </a:pPr>
            <a:r>
              <a:rPr lang="en-US" sz="1800" u="sng" dirty="0">
                <a:hlinkClick r:id="rId4"/>
              </a:rPr>
              <a:t>https://docs.fcc.gov/public/attachments/DA-18-1231A1.pdf</a:t>
            </a:r>
            <a:endParaRPr lang="en-US" sz="1800" u="sng" dirty="0"/>
          </a:p>
          <a:p>
            <a:pPr>
              <a:buFont typeface="Arial" panose="020B0604020202020204" pitchFamily="34" charset="0"/>
              <a:buChar char="•"/>
            </a:pPr>
            <a:r>
              <a:rPr lang="en-US" sz="1800" dirty="0">
                <a:hlinkClick r:id="rId5"/>
              </a:rPr>
              <a:t>https://mentor.ieee.org/802.18/dcn/18/18-18-0158-00-0000-fcc-gn-18-357-5gaa-waiver-request-for-comments.pdf</a:t>
            </a:r>
            <a:r>
              <a:rPr lang="en-US" sz="1800" dirty="0"/>
              <a:t> </a:t>
            </a:r>
          </a:p>
          <a:p>
            <a:pPr lvl="1">
              <a:buFont typeface="Arial" panose="020B0604020202020204" pitchFamily="34" charset="0"/>
              <a:buChar char="•"/>
            </a:pPr>
            <a:r>
              <a:rPr lang="en-US" sz="1800" dirty="0"/>
              <a:t>Comment Date: January 11, 2019</a:t>
            </a:r>
          </a:p>
          <a:p>
            <a:pPr lvl="1">
              <a:buFont typeface="Arial" panose="020B0604020202020204" pitchFamily="34" charset="0"/>
              <a:buChar char="•"/>
            </a:pPr>
            <a:r>
              <a:rPr lang="en-US" sz="1800" b="1" dirty="0"/>
              <a:t>Reply Comment Date: January 28, 2019</a:t>
            </a:r>
          </a:p>
          <a:p>
            <a:pPr lvl="1">
              <a:buFont typeface="Arial" panose="020B0604020202020204" pitchFamily="34" charset="0"/>
              <a:buChar char="•"/>
            </a:pPr>
            <a:r>
              <a:rPr lang="en-US" sz="1800" dirty="0"/>
              <a:t>Per email to list server last week, learned it is okay to file comments to 28 January. </a:t>
            </a:r>
          </a:p>
          <a:p>
            <a:pPr lvl="1">
              <a:buFont typeface="Arial" panose="020B0604020202020204" pitchFamily="34" charset="0"/>
              <a:buChar char="•"/>
            </a:pPr>
            <a:endParaRPr lang="en-US" sz="1800" dirty="0"/>
          </a:p>
          <a:p>
            <a:pPr>
              <a:buFont typeface="Arial" panose="020B0604020202020204" pitchFamily="34" charset="0"/>
              <a:buChar char="•"/>
            </a:pPr>
            <a:r>
              <a:rPr lang="en-US" sz="2200" dirty="0"/>
              <a:t>Will start to edit outline and comments, 18-18/0159.  </a:t>
            </a:r>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31046</TotalTime>
  <Words>3562</Words>
  <Application>Microsoft Office PowerPoint</Application>
  <PresentationFormat>On-screen Show (4:3)</PresentationFormat>
  <Paragraphs>461</Paragraphs>
  <Slides>26</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4"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vt:lpstr>
      <vt:lpstr>5GAA Waiver to Allow ITS C-V2X - reference</vt:lpstr>
      <vt:lpstr>General Discussion Items</vt:lpstr>
      <vt:lpstr>Actions Required</vt:lpstr>
      <vt:lpstr>Any Other Business</vt:lpstr>
      <vt:lpstr>Adjourn</vt:lpstr>
      <vt:lpstr>PowerPoint Presentation</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1040</cp:revision>
  <cp:lastPrinted>1601-01-01T00:00:00Z</cp:lastPrinted>
  <dcterms:created xsi:type="dcterms:W3CDTF">2016-03-03T14:54:45Z</dcterms:created>
  <dcterms:modified xsi:type="dcterms:W3CDTF">2018-12-12T17:40:31Z</dcterms:modified>
</cp:coreProperties>
</file>