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41" r:id="rId3"/>
    <p:sldId id="329" r:id="rId4"/>
    <p:sldId id="330" r:id="rId5"/>
    <p:sldId id="516" r:id="rId6"/>
    <p:sldId id="331" r:id="rId7"/>
    <p:sldId id="517" r:id="rId8"/>
    <p:sldId id="486" r:id="rId9"/>
    <p:sldId id="528" r:id="rId10"/>
    <p:sldId id="529" r:id="rId11"/>
    <p:sldId id="531" r:id="rId12"/>
    <p:sldId id="419" r:id="rId13"/>
    <p:sldId id="530" r:id="rId14"/>
    <p:sldId id="524" r:id="rId15"/>
    <p:sldId id="498" r:id="rId16"/>
    <p:sldId id="402" r:id="rId17"/>
    <p:sldId id="403" r:id="rId18"/>
    <p:sldId id="525" r:id="rId19"/>
    <p:sldId id="526" r:id="rId20"/>
    <p:sldId id="513" r:id="rId21"/>
    <p:sldId id="527" r:id="rId22"/>
    <p:sldId id="477" r:id="rId23"/>
    <p:sldId id="522" r:id="rId24"/>
    <p:sldId id="509" r:id="rId25"/>
    <p:sldId id="523" r:id="rId26"/>
    <p:sldId id="514" r:id="rId27"/>
    <p:sldId id="429" r:id="rId28"/>
    <p:sldId id="399"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33" autoAdjust="0"/>
    <p:restoredTop sz="96036" autoAdjust="0"/>
  </p:normalViewPr>
  <p:slideViewPr>
    <p:cSldViewPr>
      <p:cViewPr varScale="1">
        <p:scale>
          <a:sx n="106" d="100"/>
          <a:sy n="106" d="100"/>
        </p:scale>
        <p:origin x="1560"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urldefense.proofpoint.com/v2/url?u=http-3A__go.questexweb.com_dc_Pbv9O4c1H4PY1a6n8S1hi8PskpWCGoMHFe0i-2Dbo3kmHejLuyAE4b4lDBk2tI2uNR-5FitNFdIsfmCaA3Ei6-5F9EiIred8cMNvHkKUYjgieueZ1MrSxaMjoZQqgINHrB9Y1-2DL5kJQm-5FTRKo-5F2iLFdLs8oObOnThRhE8BwUbZuQPNK-5FBK-5FCn2IhMNV2WO4fx8GiSA-5F3guTnWV3Jm-5FLxB277dZ9jpFajcAwPD2UkMGhbyqZdc-3D_eujXfF01000QM20w3qmQ00e&amp;d=DwMFaQ&amp;c=pqcuzKEN_84c78MOSc5_fw&amp;r=z8R-nWJ8GIxwjOjNKhEFByb-tZ6XE3GZXWSggNdVo-w&amp;m=vksBKOClGMs-NsSSwfFqW_oqs5lqeE0NU2ngUt2Gwr0&amp;s=I8SL5C6acjk9jP5nHuBPtduD0pyun0k_VErSLS_PQr8&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3-00-0000-minutes-29nov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docs.fcc.gov/public/attachments/DA-18-1231A1.pdf"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7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-3 of 3</a:t>
            </a:r>
            <a:endParaRPr lang="en-US" sz="2400" dirty="0"/>
          </a:p>
        </p:txBody>
      </p:sp>
      <p:sp>
        <p:nvSpPr>
          <p:cNvPr id="3" name="Content Placeholder 2"/>
          <p:cNvSpPr>
            <a:spLocks noGrp="1"/>
          </p:cNvSpPr>
          <p:nvPr>
            <p:ph idx="1"/>
          </p:nvPr>
        </p:nvSpPr>
        <p:spPr>
          <a:xfrm>
            <a:off x="685800" y="841375"/>
            <a:ext cx="8305800" cy="5293520"/>
          </a:xfrm>
        </p:spPr>
        <p:txBody>
          <a:bodyPr/>
          <a:lstStyle/>
          <a:p>
            <a:pPr lvl="4">
              <a:buFont typeface="Arial" panose="020B0604020202020204" pitchFamily="34" charset="0"/>
              <a:buChar char="•"/>
            </a:pPr>
            <a:endParaRPr lang="en-US" sz="900" dirty="0">
              <a:solidFill>
                <a:schemeClr val="tx1"/>
              </a:solidFill>
            </a:endParaRP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r>
              <a:rPr lang="en-US" sz="1800" dirty="0"/>
              <a:t>Why can’t the experimental license accomplish their need? </a:t>
            </a:r>
            <a:endParaRPr lang="en-US" sz="2200" dirty="0"/>
          </a:p>
          <a:p>
            <a:pPr>
              <a:buFont typeface="Arial" panose="020B0604020202020204" pitchFamily="34" charset="0"/>
              <a:buChar char="•"/>
            </a:pPr>
            <a:r>
              <a:rPr lang="en-US" sz="1800" dirty="0"/>
              <a:t>How do we get to 11 Jan?   Next 2 weeks </a:t>
            </a:r>
          </a:p>
          <a:p>
            <a:pPr>
              <a:buFont typeface="Arial" panose="020B0604020202020204" pitchFamily="34" charset="0"/>
              <a:buChar char="•"/>
            </a:pPr>
            <a:r>
              <a:rPr lang="en-US" sz="1800" dirty="0"/>
              <a:t>Do we request to extend?  </a:t>
            </a:r>
          </a:p>
          <a:p>
            <a:pPr>
              <a:buFont typeface="Arial" panose="020B0604020202020204" pitchFamily="34" charset="0"/>
              <a:buChar char="•"/>
            </a:pPr>
            <a:endParaRPr lang="en-US" sz="20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Motion</a:t>
            </a:r>
            <a:endParaRPr lang="en-US" sz="2400" dirty="0"/>
          </a:p>
        </p:txBody>
      </p:sp>
      <p:sp>
        <p:nvSpPr>
          <p:cNvPr id="3" name="Content Placeholder 2"/>
          <p:cNvSpPr>
            <a:spLocks noGrp="1"/>
          </p:cNvSpPr>
          <p:nvPr>
            <p:ph idx="1"/>
          </p:nvPr>
        </p:nvSpPr>
        <p:spPr>
          <a:xfrm>
            <a:off x="689169" y="1265048"/>
            <a:ext cx="8150031" cy="5059552"/>
          </a:xfrm>
        </p:spPr>
        <p:txBody>
          <a:bodyPr/>
          <a:lstStyle/>
          <a:p>
            <a:pPr marL="0" indent="0">
              <a:spcBef>
                <a:spcPts val="0"/>
              </a:spcBef>
            </a:pPr>
            <a:r>
              <a:rPr lang="en-US" altLang="en-US" sz="1800" dirty="0">
                <a:solidFill>
                  <a:schemeClr val="tx1"/>
                </a:solidFill>
              </a:rPr>
              <a:t> </a:t>
            </a:r>
          </a:p>
          <a:p>
            <a:pPr>
              <a:spcBef>
                <a:spcPts val="0"/>
              </a:spcBef>
              <a:buFont typeface="Arial" panose="020B0604020202020204" pitchFamily="34" charset="0"/>
              <a:buChar char="•"/>
            </a:pPr>
            <a:r>
              <a:rPr lang="en-US" altLang="en-US" sz="1800" dirty="0">
                <a:solidFill>
                  <a:schemeClr val="tx1"/>
                </a:solidFill>
              </a:rPr>
              <a:t>Move to request the FCC to extend the comment period for GN 18-357, for an additional two weeks, so that allows IEEE 802 to put together comments at the January IEEE 802 Wireless Interim meeting, that closes 18 January, 2019.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Mover: Peter Ecclesine</a:t>
            </a:r>
          </a:p>
          <a:p>
            <a:pPr>
              <a:spcBef>
                <a:spcPts val="0"/>
              </a:spcBef>
              <a:buFont typeface="Arial" panose="020B0604020202020204" pitchFamily="34" charset="0"/>
              <a:buChar char="•"/>
            </a:pPr>
            <a:r>
              <a:rPr lang="en-US" altLang="en-US" sz="1800" dirty="0">
                <a:solidFill>
                  <a:schemeClr val="tx1"/>
                </a:solidFill>
              </a:rPr>
              <a:t>Second: Tim Harrington</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Yes: 7   No:0  A: 0 </a:t>
            </a:r>
          </a:p>
          <a:p>
            <a:pPr>
              <a:spcBef>
                <a:spcPts val="0"/>
              </a:spcBef>
              <a:buFont typeface="Arial" panose="020B0604020202020204" pitchFamily="34" charset="0"/>
              <a:buChar char="•"/>
            </a:pPr>
            <a:r>
              <a:rPr lang="en-US" altLang="en-US" sz="1800" dirty="0">
                <a:solidFill>
                  <a:schemeClr val="tx1"/>
                </a:solidFill>
              </a:rPr>
              <a:t>Jay, Allan,  Billy, Hassan, Peter, Stuart, Tim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Note: After the call, before posting this revision 01, learned from FCC that extension request not needed, it is okay if we file by Reply Comments due date of 28 January, so can work on comments in the January IEEE 802 Wireless Interim.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06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tx1"/>
                </a:solidFill>
              </a:rPr>
              <a:t>None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06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16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600" dirty="0">
                <a:solidFill>
                  <a:srgbClr val="00B0F0"/>
                </a:solidFill>
              </a:rPr>
              <a:t>802.18 needs to review for potential comments. </a:t>
            </a:r>
          </a:p>
          <a:p>
            <a:pPr lvl="1">
              <a:buFont typeface="Arial" panose="020B0604020202020204" pitchFamily="34" charset="0"/>
              <a:buChar char="•"/>
            </a:pPr>
            <a:r>
              <a:rPr lang="en-US" sz="1600" b="0" dirty="0">
                <a:solidFill>
                  <a:srgbClr val="00B0F0"/>
                </a:solidFill>
              </a:rPr>
              <a:t>Ask for extension.  (learne</a:t>
            </a:r>
            <a:r>
              <a:rPr lang="en-US" sz="1600" dirty="0">
                <a:solidFill>
                  <a:srgbClr val="00B0F0"/>
                </a:solidFill>
              </a:rPr>
              <a:t>d after the call, this is n/a)</a:t>
            </a:r>
            <a:endParaRPr lang="en-US" sz="1600" b="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600" dirty="0"/>
              <a:t>Latest Cisco VNI 2018-2022 networking trends: </a:t>
            </a:r>
            <a:r>
              <a:rPr lang="en-US" sz="1600" u="sng" dirty="0">
                <a:hlinkClick r:id="rId2"/>
              </a:rPr>
              <a:t>https://www.cisco.com/c/en/us/solutions/collateral/service-provider/visual-networking-index-vni/white-paper-c11-741490.pdf</a:t>
            </a:r>
            <a:endParaRPr lang="en-US" sz="16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06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Next meetings through the holidays? </a:t>
            </a:r>
          </a:p>
          <a:p>
            <a:pPr lvl="1">
              <a:buFont typeface="Arial" panose="020B0604020202020204" pitchFamily="34" charset="0"/>
              <a:buChar char="•"/>
            </a:pPr>
            <a:r>
              <a:rPr lang="en-US" sz="1600" dirty="0">
                <a:solidFill>
                  <a:schemeClr val="tx1"/>
                </a:solidFill>
              </a:rPr>
              <a:t>With waiver comments will continue to meet, though watch for updates. </a:t>
            </a:r>
          </a:p>
          <a:p>
            <a:pPr>
              <a:buFont typeface="Arial" panose="020B0604020202020204" pitchFamily="34" charset="0"/>
              <a:buChar char="•"/>
            </a:pPr>
            <a:endParaRPr lang="en-US" sz="16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15:50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-2 of 2</a:t>
            </a:r>
            <a:endParaRPr lang="en-US" sz="2400" dirty="0"/>
          </a:p>
        </p:txBody>
      </p:sp>
      <p:sp>
        <p:nvSpPr>
          <p:cNvPr id="3" name="Content Placeholder 2"/>
          <p:cNvSpPr>
            <a:spLocks noGrp="1"/>
          </p:cNvSpPr>
          <p:nvPr>
            <p:ph idx="1"/>
          </p:nvPr>
        </p:nvSpPr>
        <p:spPr>
          <a:xfrm>
            <a:off x="685800" y="916899"/>
            <a:ext cx="8382000" cy="5558513"/>
          </a:xfrm>
        </p:spPr>
        <p:txBody>
          <a:bodyPr/>
          <a:lstStyle/>
          <a:p>
            <a:pPr>
              <a:buFont typeface="Arial" panose="020B0604020202020204" pitchFamily="34" charset="0"/>
              <a:buChar char="•"/>
            </a:pPr>
            <a:r>
              <a:rPr lang="en-US" sz="1800" dirty="0"/>
              <a:t>Referencing: earlier email to .18 </a:t>
            </a:r>
            <a:r>
              <a:rPr lang="en-US" sz="1800" dirty="0" err="1"/>
              <a:t>Listserver</a:t>
            </a:r>
            <a:r>
              <a:rPr lang="en-US" sz="1800" dirty="0"/>
              <a:t>, same situation: </a:t>
            </a:r>
          </a:p>
          <a:p>
            <a:pPr lvl="1">
              <a:buFont typeface="Arial" panose="020B0604020202020204" pitchFamily="34" charset="0"/>
              <a:buChar char="•"/>
            </a:pPr>
            <a:r>
              <a:rPr lang="en-US" sz="1600" u="sng" dirty="0">
                <a:hlinkClick r:id="rId2"/>
              </a:rPr>
              <a:t>Ericsson, Vodafone, BMW advocate for C-V2X for road safety in Europe, not ‘old Wi-Fi’ </a:t>
            </a:r>
            <a:r>
              <a:rPr lang="en-US" sz="1600" dirty="0"/>
              <a:t>   Friday, November 16, 2018</a:t>
            </a:r>
          </a:p>
          <a:p>
            <a:pPr lvl="1">
              <a:buFont typeface="Arial" panose="020B0604020202020204" pitchFamily="34" charset="0"/>
              <a:buChar char="•"/>
            </a:pPr>
            <a:r>
              <a:rPr lang="en-US" sz="1600" dirty="0"/>
              <a:t>Ericsson, Vodafone and BMW Group are urging the European Commission to consider cellular-based technology, or Cellular-V2X (C-V2X), for car safety rather than effectively mandating what amounts to an old Wi-Fi technology.</a:t>
            </a:r>
          </a:p>
          <a:p>
            <a:pPr lvl="4">
              <a:buFont typeface="Arial" panose="020B0604020202020204" pitchFamily="34" charset="0"/>
              <a:buChar char="•"/>
            </a:pPr>
            <a:endParaRPr lang="en-US" sz="1000" dirty="0"/>
          </a:p>
          <a:p>
            <a:pPr>
              <a:buFont typeface="Arial" panose="020B0604020202020204" pitchFamily="34" charset="0"/>
              <a:buChar char="•"/>
            </a:pPr>
            <a:r>
              <a:rPr lang="en-US" sz="1600" dirty="0">
                <a:solidFill>
                  <a:schemeClr val="tx1"/>
                </a:solidFill>
              </a:rPr>
              <a:t>Some .18 discussion / comments: </a:t>
            </a:r>
          </a:p>
          <a:p>
            <a:pPr>
              <a:buFont typeface="Arial" panose="020B0604020202020204" pitchFamily="34" charset="0"/>
              <a:buChar char="•"/>
            </a:pPr>
            <a:r>
              <a:rPr lang="en-US" sz="1600" dirty="0">
                <a:solidFill>
                  <a:schemeClr val="tx1"/>
                </a:solidFill>
              </a:rPr>
              <a:t>Look at footnotes of 47&amp;48, why this is a wavier, not cont. as exp. license or a rule making.  </a:t>
            </a:r>
          </a:p>
          <a:p>
            <a:pPr>
              <a:buFont typeface="Arial" panose="020B0604020202020204" pitchFamily="34" charset="0"/>
              <a:buChar char="•"/>
            </a:pPr>
            <a:r>
              <a:rPr lang="en-US" sz="1600" dirty="0">
                <a:solidFill>
                  <a:schemeClr val="tx1"/>
                </a:solidFill>
              </a:rPr>
              <a:t>There is a test report from 5GAA, and their summary is they are doing better than DSRC.  </a:t>
            </a:r>
          </a:p>
          <a:p>
            <a:pPr>
              <a:buFont typeface="Arial" panose="020B0604020202020204" pitchFamily="34" charset="0"/>
              <a:buChar char="•"/>
            </a:pPr>
            <a:r>
              <a:rPr lang="en-US" sz="1600" dirty="0">
                <a:solidFill>
                  <a:schemeClr val="tx1"/>
                </a:solidFill>
              </a:rPr>
              <a:t>Annex D has the their test results (link added in 18-18/0152r01) </a:t>
            </a:r>
          </a:p>
          <a:p>
            <a:pPr>
              <a:buFont typeface="Arial" panose="020B0604020202020204" pitchFamily="34" charset="0"/>
              <a:buChar char="•"/>
            </a:pPr>
            <a:r>
              <a:rPr lang="en-US" sz="1600" dirty="0">
                <a:solidFill>
                  <a:schemeClr val="tx1"/>
                </a:solidFill>
              </a:rPr>
              <a:t>Appendix C  has summary of most all tests that are going on. </a:t>
            </a:r>
          </a:p>
          <a:p>
            <a:pPr>
              <a:buFont typeface="Arial" panose="020B0604020202020204" pitchFamily="34" charset="0"/>
              <a:buChar char="•"/>
            </a:pPr>
            <a:r>
              <a:rPr lang="en-US" sz="1600" dirty="0">
                <a:solidFill>
                  <a:schemeClr val="tx1"/>
                </a:solidFill>
              </a:rPr>
              <a:t>Appendix D, these should be they rules for the wavier;  e.g. 5925-5975 for C-V2X  only.</a:t>
            </a:r>
          </a:p>
          <a:p>
            <a:pPr>
              <a:buFont typeface="Arial" panose="020B0604020202020204" pitchFamily="34" charset="0"/>
              <a:buChar char="•"/>
            </a:pPr>
            <a:r>
              <a:rPr lang="en-US" sz="1600" dirty="0">
                <a:solidFill>
                  <a:schemeClr val="tx1"/>
                </a:solidFill>
              </a:rPr>
              <a:t>In the long term there is no sharing.  </a:t>
            </a:r>
          </a:p>
          <a:p>
            <a:pPr>
              <a:buFont typeface="Arial" panose="020B0604020202020204" pitchFamily="34" charset="0"/>
              <a:buChar char="•"/>
            </a:pPr>
            <a:r>
              <a:rPr lang="en-US" sz="1600" dirty="0">
                <a:solidFill>
                  <a:schemeClr val="tx1"/>
                </a:solidFill>
              </a:rPr>
              <a:t>Seems DOT has a connection in some of these test sites.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It will be put out for comments, and it departs from all previous efforts on Vehicle Safety.</a:t>
            </a:r>
          </a:p>
          <a:p>
            <a:pPr lvl="1">
              <a:buFont typeface="Arial" panose="020B0604020202020204" pitchFamily="34" charset="0"/>
              <a:buChar char="•"/>
            </a:pPr>
            <a:r>
              <a:rPr lang="en-US" sz="1600" dirty="0">
                <a:solidFill>
                  <a:srgbClr val="00B0F0"/>
                </a:solidFill>
              </a:rPr>
              <a:t>.18 needs to review and be prepared to do comments.  </a:t>
            </a:r>
          </a:p>
          <a:p>
            <a:pPr>
              <a:buFont typeface="Arial" panose="020B0604020202020204" pitchFamily="34" charset="0"/>
              <a:buChar char="•"/>
            </a:pPr>
            <a:r>
              <a:rPr lang="en-US" sz="1600" dirty="0">
                <a:solidFill>
                  <a:schemeClr val="tx1"/>
                </a:solidFill>
              </a:rPr>
              <a:t>802.11 NGV is going now on enhancing .11p,  </a:t>
            </a:r>
            <a:r>
              <a:rPr lang="en-US" sz="1600" dirty="0">
                <a:solidFill>
                  <a:srgbClr val="00B0F0"/>
                </a:solidFill>
              </a:rPr>
              <a:t>.18 chair will send update to .11 chair.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619240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76"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06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06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5GAA Waiver to Allow ITS C-V2X</a:t>
            </a: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2000" y="1050803"/>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list points to consider to comment on. </a:t>
            </a: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altLang="en-US" sz="1600" b="0" kern="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Ecclesine</a:t>
            </a:r>
          </a:p>
          <a:p>
            <a:r>
              <a:rPr lang="en-US" altLang="en-US" sz="1600" b="1" dirty="0">
                <a:solidFill>
                  <a:schemeClr val="tx1"/>
                </a:solidFill>
              </a:rPr>
              <a:t>		Seconded by:	</a:t>
            </a:r>
            <a:r>
              <a:rPr lang="en-US" altLang="en-US" sz="1600" dirty="0">
                <a:solidFill>
                  <a:schemeClr val="tx1"/>
                </a:solidFill>
              </a:rPr>
              <a:t>Tim Harrington</a:t>
            </a: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updated minutes from the IEEE 802.18 teleconference 08 November 2018 in document: </a:t>
            </a:r>
            <a:r>
              <a:rPr lang="en-US" altLang="en-US" sz="1600" dirty="0">
                <a:hlinkClick r:id="rId2"/>
              </a:rPr>
              <a:t>https://mentor.ieee.org/802.18/dcn/18/18-18-0153-00-0000-minutes-29nov18-rr-tag-teleconference.doc</a:t>
            </a:r>
            <a:r>
              <a:rPr lang="en-US" altLang="en-US" sz="1600" dirty="0"/>
              <a:t> Update </a:t>
            </a:r>
            <a:r>
              <a:rPr lang="en-US" altLang="en-US" sz="1600" b="1" dirty="0"/>
              <a:t>Posted</a:t>
            </a:r>
            <a:r>
              <a:rPr lang="en-US" altLang="en-US" sz="1600" dirty="0"/>
              <a:t>:</a:t>
            </a:r>
            <a:r>
              <a:rPr lang="en-US" altLang="en-US" sz="1400" dirty="0"/>
              <a:t> </a:t>
            </a:r>
            <a:r>
              <a:rPr lang="en-US" sz="1600" b="0" dirty="0"/>
              <a:t>04-Dec-2018 18:52:09 ET</a:t>
            </a:r>
            <a:endParaRPr lang="en-US" sz="1400" b="0" dirty="0"/>
          </a:p>
          <a:p>
            <a:pPr marL="0" indent="0"/>
            <a:r>
              <a:rPr lang="en-US" altLang="en-US" sz="1400" b="0" dirty="0"/>
              <a:t>	</a:t>
            </a:r>
            <a:r>
              <a:rPr lang="en-US" altLang="en-US" sz="1600" b="1" dirty="0"/>
              <a:t>Moved by: 	</a:t>
            </a:r>
            <a:r>
              <a:rPr lang="en-US" altLang="en-US" sz="1600" dirty="0">
                <a:solidFill>
                  <a:schemeClr val="tx1"/>
                </a:solidFill>
              </a:rPr>
              <a:t>Peter Ecclesine  </a:t>
            </a:r>
          </a:p>
          <a:p>
            <a:r>
              <a:rPr lang="en-US" altLang="en-US" sz="1600" dirty="0"/>
              <a:t>	  </a:t>
            </a:r>
            <a:r>
              <a:rPr lang="en-US" altLang="en-US" sz="1600" b="1" dirty="0"/>
              <a:t>Seconded by: 	</a:t>
            </a:r>
            <a:r>
              <a:rPr lang="en-US" altLang="en-US" sz="1600" dirty="0">
                <a:solidFill>
                  <a:schemeClr val="tx1"/>
                </a:solidFill>
              </a:rPr>
              <a:t>Tim Harrington</a:t>
            </a:r>
            <a:endParaRPr lang="en-US" altLang="en-US" sz="1600" b="1" dirty="0">
              <a:solidFill>
                <a:schemeClr val="tx1"/>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06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Receiver characteristics papers in from Ruckus Wireless and R&amp;S, to remove from  EN 301 893.  </a:t>
            </a:r>
          </a:p>
          <a:p>
            <a:pPr lvl="1">
              <a:spcBef>
                <a:spcPts val="0"/>
              </a:spcBef>
              <a:buFont typeface="Arial" panose="020B0604020202020204" pitchFamily="34" charset="0"/>
              <a:buChar char="•"/>
            </a:pPr>
            <a:r>
              <a:rPr lang="en-US" sz="1600" dirty="0">
                <a:solidFill>
                  <a:schemeClr val="tx1"/>
                </a:solidFill>
              </a:rPr>
              <a:t>Germany is supporting this petition.</a:t>
            </a:r>
          </a:p>
          <a:p>
            <a:pPr lvl="1">
              <a:spcBef>
                <a:spcPts val="0"/>
              </a:spcBef>
              <a:buFont typeface="Arial" panose="020B0604020202020204" pitchFamily="34" charset="0"/>
              <a:buChar char="•"/>
            </a:pPr>
            <a:r>
              <a:rPr lang="en-US" sz="1600" dirty="0">
                <a:solidFill>
                  <a:schemeClr val="tx1"/>
                </a:solidFill>
              </a:rPr>
              <a:t>WFA paper was withdrawn.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met this week. </a:t>
            </a:r>
          </a:p>
          <a:p>
            <a:pPr lvl="1">
              <a:spcBef>
                <a:spcPts val="0"/>
              </a:spcBef>
              <a:buFont typeface="Arial" panose="020B0604020202020204" pitchFamily="34" charset="0"/>
              <a:buChar char="•"/>
            </a:pPr>
            <a:r>
              <a:rPr lang="en-US" sz="1400" dirty="0">
                <a:solidFill>
                  <a:schemeClr val="tx1"/>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Many input documents now. </a:t>
            </a:r>
          </a:p>
          <a:p>
            <a:pPr lvl="1">
              <a:buFont typeface="Arial" panose="020B0604020202020204" pitchFamily="34" charset="0"/>
              <a:buChar char="•"/>
            </a:pPr>
            <a:r>
              <a:rPr lang="en-US" sz="1600" dirty="0"/>
              <a:t>Documents 103 to 120.   </a:t>
            </a:r>
          </a:p>
          <a:p>
            <a:pPr lvl="1">
              <a:buFont typeface="Arial" panose="020B0604020202020204" pitchFamily="34" charset="0"/>
              <a:buChar char="•"/>
            </a:pPr>
            <a:r>
              <a:rPr lang="en-US" sz="1600" dirty="0"/>
              <a:t>Document 119 from ANFR on RLAN to FS is a very good one to read and understand.  Key point is some mitigation is okay. </a:t>
            </a:r>
          </a:p>
          <a:p>
            <a:pPr lvl="1">
              <a:buFont typeface="Arial" panose="020B0604020202020204" pitchFamily="34" charset="0"/>
              <a:buChar char="•"/>
            </a:pPr>
            <a:r>
              <a:rPr lang="en-US" sz="1600" dirty="0"/>
              <a:t>More are coming in as we speak. The Multi-Co. (11) has just put in and an update coming, need to keep up with them. </a:t>
            </a:r>
          </a:p>
          <a:p>
            <a:pPr lvl="1">
              <a:buFont typeface="Arial" panose="020B0604020202020204" pitchFamily="34" charset="0"/>
              <a:buChar char="•"/>
            </a:pPr>
            <a:r>
              <a:rPr lang="en-US" sz="1600" dirty="0"/>
              <a:t>UWB doc 112 has been updated.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2 input documents earlier today,  the agenda and one from ESOA. </a:t>
            </a:r>
          </a:p>
          <a:p>
            <a:pPr lvl="1">
              <a:buFont typeface="Arial" panose="020B0604020202020204" pitchFamily="34" charset="0"/>
              <a:buChar char="•"/>
            </a:pPr>
            <a:r>
              <a:rPr lang="en-US" sz="1600" dirty="0"/>
              <a:t>WFA one will be coming soon.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-1 of 3</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Commission Should Grant a Waiver of Its Rules to Expedite the Deployment of C-V2X</a:t>
            </a:r>
          </a:p>
          <a:p>
            <a:pPr>
              <a:buFont typeface="Arial" panose="020B0604020202020204" pitchFamily="34" charset="0"/>
              <a:buChar char="•"/>
            </a:pPr>
            <a:endParaRPr lang="en-US" sz="1800" dirty="0"/>
          </a:p>
          <a:p>
            <a:pPr>
              <a:buFont typeface="Arial" panose="020B0604020202020204" pitchFamily="34" charset="0"/>
              <a:buChar char="•"/>
            </a:pPr>
            <a:r>
              <a:rPr lang="en-US" sz="1800" dirty="0"/>
              <a:t>Request for Comments is out: </a:t>
            </a:r>
          </a:p>
          <a:p>
            <a:pPr>
              <a:buFont typeface="Arial" panose="020B0604020202020204" pitchFamily="34" charset="0"/>
              <a:buChar char="•"/>
            </a:pPr>
            <a:r>
              <a:rPr lang="en-US" sz="1800" u="sng" dirty="0">
                <a:hlinkClick r:id="rId3"/>
              </a:rPr>
              <a:t>https://docs.fcc.gov/public/attachments/DA-18-1231A1.pdf</a:t>
            </a:r>
            <a:endParaRPr lang="en-US" sz="1800" dirty="0"/>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dirty="0"/>
              <a:t>Reply Comment Date: January 28, 2019</a:t>
            </a:r>
          </a:p>
          <a:p>
            <a:r>
              <a:rPr lang="en-US" sz="1800" dirty="0"/>
              <a:t>	</a:t>
            </a:r>
            <a:r>
              <a:rPr lang="en-US" sz="1800" b="0" dirty="0"/>
              <a:t>On November 21, 2018, 5G Automotive Association (5GAA) filed a petition for waiver to allow deployment of Cellular Vehicle-to-Everything (C-V2X) technology within the upper 20 megahertz of the 5.850-5.925 GHz (5.9 GHz) band. Current rules limit access to that band to one particular technology—Dedicated Short Range Communications operating in the Intelligent Transportation System radio service. 5GAA states that grant of its waiver request would allow it to leverage developments in standards-based cellular technologies to advance connected vehicle technology. … … …</a:t>
            </a: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30954</TotalTime>
  <Words>3835</Words>
  <Application>Microsoft Office PowerPoint</Application>
  <PresentationFormat>On-screen Show (4:3)</PresentationFormat>
  <Paragraphs>485</Paragraphs>
  <Slides>28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6"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 -1 of 3</vt:lpstr>
      <vt:lpstr>5GAA Waiver to Allow ITS C-V2X -2 of 3</vt:lpstr>
      <vt:lpstr>5GAA Waiver to Allow ITS C-V2X -3 of 3</vt:lpstr>
      <vt:lpstr>Motion</vt:lpstr>
      <vt:lpstr>General Discussion Items</vt:lpstr>
      <vt:lpstr>Actions Required</vt:lpstr>
      <vt:lpstr>Any Other Business</vt:lpstr>
      <vt:lpstr>Adjourn</vt:lpstr>
      <vt:lpstr>PowerPoint Presentation</vt:lpstr>
      <vt:lpstr>5GAA Waiver to Allow ITS C-V2X  -1 of 2</vt:lpstr>
      <vt:lpstr>5GAA Waiver to Allow ITS C-V2X -2 of 2</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1031</cp:revision>
  <cp:lastPrinted>1601-01-01T00:00:00Z</cp:lastPrinted>
  <dcterms:created xsi:type="dcterms:W3CDTF">2016-03-03T14:54:45Z</dcterms:created>
  <dcterms:modified xsi:type="dcterms:W3CDTF">2018-12-07T14:59:20Z</dcterms:modified>
</cp:coreProperties>
</file>