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341" r:id="rId3"/>
    <p:sldId id="329" r:id="rId4"/>
    <p:sldId id="330" r:id="rId5"/>
    <p:sldId id="516" r:id="rId6"/>
    <p:sldId id="331" r:id="rId7"/>
    <p:sldId id="517" r:id="rId8"/>
    <p:sldId id="486" r:id="rId9"/>
    <p:sldId id="525" r:id="rId10"/>
    <p:sldId id="526" r:id="rId11"/>
    <p:sldId id="513" r:id="rId12"/>
    <p:sldId id="527" r:id="rId13"/>
    <p:sldId id="419" r:id="rId14"/>
    <p:sldId id="524" r:id="rId15"/>
    <p:sldId id="498" r:id="rId16"/>
    <p:sldId id="402" r:id="rId17"/>
    <p:sldId id="403" r:id="rId18"/>
    <p:sldId id="477" r:id="rId19"/>
    <p:sldId id="522" r:id="rId20"/>
    <p:sldId id="509" r:id="rId21"/>
    <p:sldId id="523" r:id="rId22"/>
    <p:sldId id="514" r:id="rId23"/>
    <p:sldId id="429" r:id="rId24"/>
    <p:sldId id="399"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969" autoAdjust="0"/>
    <p:restoredTop sz="96387" autoAdjust="0"/>
  </p:normalViewPr>
  <p:slideViewPr>
    <p:cSldViewPr>
      <p:cViewPr varScale="1">
        <p:scale>
          <a:sx n="111" d="100"/>
          <a:sy n="111" d="100"/>
        </p:scale>
        <p:origin x="930" y="114"/>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2" d="100"/>
          <a:sy n="82" d="100"/>
        </p:scale>
        <p:origin x="3018"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30-Nov-18</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5047660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5712570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40198037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802.11-yy/xxxxr0</a:t>
            </a:r>
            <a:endParaRPr lang="en-US" dirty="0"/>
          </a:p>
        </p:txBody>
      </p:sp>
      <p:sp>
        <p:nvSpPr>
          <p:cNvPr id="5" name="Date Placeholder 4"/>
          <p:cNvSpPr>
            <a:spLocks noGrp="1"/>
          </p:cNvSpPr>
          <p:nvPr>
            <p:ph type="dt" idx="11"/>
          </p:nvPr>
        </p:nvSpPr>
        <p:spPr/>
        <p:txBody>
          <a:bodyPr/>
          <a:lstStyle/>
          <a:p>
            <a:r>
              <a:rPr lang="en-US"/>
              <a:t>Month Year</a:t>
            </a:r>
            <a:endParaRPr lang="en-US" dirty="0"/>
          </a:p>
        </p:txBody>
      </p:sp>
      <p:sp>
        <p:nvSpPr>
          <p:cNvPr id="6" name="Footer Placeholder 5"/>
          <p:cNvSpPr>
            <a:spLocks noGrp="1"/>
          </p:cNvSpPr>
          <p:nvPr>
            <p:ph type="ftr" idx="12"/>
          </p:nvPr>
        </p:nvSpPr>
        <p:spPr/>
        <p:txBody>
          <a:bodyPr/>
          <a:lstStyle/>
          <a:p>
            <a:r>
              <a:rPr lang="en-US"/>
              <a:t>John Doe, Some Company</a:t>
            </a:r>
            <a:endParaRPr lang="en-US" dirty="0"/>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3043819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15384912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19097746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dirty="0"/>
              <a:t>doc.: IEEE 802.11-yy/xxxxr0</a:t>
            </a:r>
          </a:p>
        </p:txBody>
      </p:sp>
      <p:sp>
        <p:nvSpPr>
          <p:cNvPr id="5" name="Date Placeholder 4"/>
          <p:cNvSpPr>
            <a:spLocks noGrp="1"/>
          </p:cNvSpPr>
          <p:nvPr>
            <p:ph type="dt" idx="11"/>
          </p:nvPr>
        </p:nvSpPr>
        <p:spPr/>
        <p:txBody>
          <a:bodyPr/>
          <a:lstStyle/>
          <a:p>
            <a:r>
              <a:rPr lang="en-US" dirty="0"/>
              <a:t>Month Year</a:t>
            </a:r>
          </a:p>
        </p:txBody>
      </p:sp>
      <p:sp>
        <p:nvSpPr>
          <p:cNvPr id="6" name="Footer Placeholder 5"/>
          <p:cNvSpPr>
            <a:spLocks noGrp="1"/>
          </p:cNvSpPr>
          <p:nvPr>
            <p:ph type="ftr" idx="12"/>
          </p:nvPr>
        </p:nvSpPr>
        <p:spPr/>
        <p:txBody>
          <a:bodyPr/>
          <a:lstStyle/>
          <a:p>
            <a:r>
              <a:rPr lang="en-US" dirty="0"/>
              <a:t>John Doe, Some Company</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3212266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November 2018</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29 November 2018</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29 November 2018</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802.18-18/0150r01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urldefense.proofpoint.com/v2/url?u=http-3A__go.questexweb.com_dc_Pbv9O4c1H4PY1a6n8S1hi8PskpWCGoMHFe0i-2Dbo3kmHejLuyAE4b4lDBk2tI2uNR-5FitNFdIsfmCaA3Ei6-5F9EiIred8cMNvHkKUYjgieueZ1MrSxaMjoZQqgINHrB9Y1-2DL5kJQm-5FTRKo-5F2iLFdLs8oObOnThRhE8BwUbZuQPNK-5FBK-5FCn2IhMNV2WO4fx8GiSA-5F3guTnWV3Jm-5FLxB277dZ9jpFajcAwPD2UkMGhbyqZdc-3D_eujXfF01000QM20w3qmQ00e&amp;d=DwMFaQ&amp;c=pqcuzKEN_84c78MOSc5_fw&amp;r=z8R-nWJ8GIxwjOjNKhEFByb-tZ6XE3GZXWSggNdVo-w&amp;m=vksBKOClGMs-NsSSwfFqW_oqs5lqeE0NU2ngUt2Gwr0&amp;s=I8SL5C6acjk9jP5nHuBPtduD0pyun0k_VErSLS_PQr8&amp;e=" TargetMode="Externa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8/dcn/18/18-18-0134-00-0000-developing-a-sustainable-spectrum-strategy-for-america-s-futur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8/dcn/18/18-18-0147-00-0000-ieee-802-draft-press-release-supporting-us-spectrum-strategy.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hyperlink" Target="https://www.cisco.com/c/en/us/solutions/collateral/service-provider/visual-networking-index-vni/white-paper-c11-741490.pdf" TargetMode="Externa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18/dcn/16/18-16-0038-10-0000-teleconference-call-in-info.pptx" TargetMode="Externa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portal.etsi.org/tb.aspx?tbid=442&amp;SubTB=442" TargetMode="External"/><Relationship Id="rId7" Type="http://schemas.openxmlformats.org/officeDocument/2006/relationships/hyperlink" Target="https://ec.europa.eu/growth/single-market/european-standards/harmonised-standards/" TargetMode="External"/><Relationship Id="rId2" Type="http://schemas.openxmlformats.org/officeDocument/2006/relationships/hyperlink" Target="https://portal.etsi.org/tb.aspx?tbid=287&amp;SubTB=287" TargetMode="External"/><Relationship Id="rId1" Type="http://schemas.openxmlformats.org/officeDocument/2006/relationships/slideLayout" Target="../slideLayouts/slideLayout2.xml"/><Relationship Id="rId6" Type="http://schemas.openxmlformats.org/officeDocument/2006/relationships/hyperlink" Target="https://eur-lex.europa.eu/oj/direct-access.html"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8/11-18-1386-00-0wng-ngsm-next-generation-spectrum-management.pptx"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hyperlink" Target="https://mentor.ieee.org/802.18/dcn/18/18-18-0060-02-0000-a-future-for-unlicensed-spectrum.pptx" TargetMode="External"/><Relationship Id="rId4" Type="http://schemas.openxmlformats.org/officeDocument/2006/relationships/hyperlink" Target="https://mentor.ieee.org/802-ec/dcn/18/ec-18-0155-00-00EC-push-to-bi-directional-spectrum-sharing.pptx"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8/dcn/18/18-18-0129-00-0000-fresh-look-ex-parte-10-15-18-et-13-49-dsrc.pdf"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www.fcc.gov/document/commissioner-rosenworcel-statement-59-ghz-band" TargetMode="External"/><Relationship Id="rId5" Type="http://schemas.openxmlformats.org/officeDocument/2006/relationships/hyperlink" Target="https://www.fcc.gov/document/commissioner-orielly-statement-ncta-59-ghz-letter" TargetMode="External"/><Relationship Id="rId4" Type="http://schemas.openxmlformats.org/officeDocument/2006/relationships/hyperlink" Target="https://www.fcc.gov/ecfs/search/filings?proceedings_name=13-49&amp;sort=date_disseminated,DESC"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www.ieee802.org/devdocs.shtml" TargetMode="External"/><Relationship Id="rId5" Type="http://schemas.openxmlformats.org/officeDocument/2006/relationships/hyperlink" Target="https://www.ieee.org/about/corporate/governance/p7-8.html" TargetMode="External"/><Relationship Id="rId4" Type="http://schemas.openxmlformats.org/officeDocument/2006/relationships/hyperlink" Target="http://standards.ieee.org/resources/antitrust-guidelines.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18/dcn/18/18-18-0140-00-0000-phase-i-testing-of-prototype-u-nii-4-devices.docx"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hyperlink" Target="https://www.fcc.gov/document/fcc-requests-comment-59-ghz-phase-i-testing-data" TargetMode="Externa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proofpoint.com/v2/url?u=https-3A__docs.fcc.gov_public_attachments_DOC-2D354830A1.txt&amp;d=DwMFaQ&amp;c=pqcuzKEN_84c78MOSc5_fw&amp;r=z8R-nWJ8GIxwjOjNKhEFByb-tZ6XE3GZXWSggNdVo-w&amp;m=QqQYwQBq_lh7H7B6FkxUVdjhBxJ6kAhsNOD-tgjszSk&amp;s=T-gvZk31InU6u7cBPbxLyuxBGKfxWAtrijcq_uwJUT8&amp;e=" TargetMode="External"/><Relationship Id="rId3" Type="http://schemas.openxmlformats.org/officeDocument/2006/relationships/hyperlink" Target="https://urldefense.proofpoint.com/v2/url?u=https-3A__docs.fcc.gov_public_attachments_DOC-2D354831A1.docx&amp;d=DwMFaQ&amp;c=pqcuzKEN_84c78MOSc5_fw&amp;r=z8R-nWJ8GIxwjOjNKhEFByb-tZ6XE3GZXWSggNdVo-w&amp;m=QqQYwQBq_lh7H7B6FkxUVdjhBxJ6kAhsNOD-tgjszSk&amp;s=7xkegpF18AxG6dfOzIMn5AfIOGsUPbvsbnUwQwDq6GU&amp;e=" TargetMode="External"/><Relationship Id="rId7" Type="http://schemas.openxmlformats.org/officeDocument/2006/relationships/hyperlink" Target="https://urldefense.proofpoint.com/v2/url?u=https-3A__docs.fcc.gov_public_attachments_DOC-2D354830A1.pdf&amp;d=DwMFaQ&amp;c=pqcuzKEN_84c78MOSc5_fw&amp;r=z8R-nWJ8GIxwjOjNKhEFByb-tZ6XE3GZXWSggNdVo-w&amp;m=QqQYwQBq_lh7H7B6FkxUVdjhBxJ6kAhsNOD-tgjszSk&amp;s=7TPRfVjxS7MujO4axNsQIIq_bFYaUKPtrASPSprimo4&amp;e="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urldefense.proofpoint.com/v2/url?u=https-3A__docs.fcc.gov_public_attachments_DOC-2D354830A1.docx&amp;d=DwMFaQ&amp;c=pqcuzKEN_84c78MOSc5_fw&amp;r=z8R-nWJ8GIxwjOjNKhEFByb-tZ6XE3GZXWSggNdVo-w&amp;m=QqQYwQBq_lh7H7B6FkxUVdjhBxJ6kAhsNOD-tgjszSk&amp;s=qLss7uFj--zdhnfqVF0eBE2QkXL79-ImOkB_vqJgNK8&amp;e=" TargetMode="External"/><Relationship Id="rId5" Type="http://schemas.openxmlformats.org/officeDocument/2006/relationships/hyperlink" Target="https://urldefense.proofpoint.com/v2/url?u=https-3A__docs.fcc.gov_public_attachments_DOC-2D354831A1.txt&amp;d=DwMFaQ&amp;c=pqcuzKEN_84c78MOSc5_fw&amp;r=z8R-nWJ8GIxwjOjNKhEFByb-tZ6XE3GZXWSggNdVo-w&amp;m=QqQYwQBq_lh7H7B6FkxUVdjhBxJ6kAhsNOD-tgjszSk&amp;s=keDPoTelTk_fQ0X_ExpEcYDUpcOu8X04kN04BCVJNW8&amp;e=" TargetMode="External"/><Relationship Id="rId4" Type="http://schemas.openxmlformats.org/officeDocument/2006/relationships/hyperlink" Target="https://urldefense.proofpoint.com/v2/url?u=https-3A__docs.fcc.gov_public_attachments_DOC-2D354831A1.pdf&amp;d=DwMFaQ&amp;c=pqcuzKEN_84c78MOSc5_fw&amp;r=z8R-nWJ8GIxwjOjNKhEFByb-tZ6XE3GZXWSggNdVo-w&amp;m=QqQYwQBq_lh7H7B6FkxUVdjhBxJ6kAhsNOD-tgjszSk&amp;s=3RwS8FjwI5l5v9yuSbXjMeMAQK0T0eoq_Zhi7-Mgyg8&amp;e="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11/dcn/18/11-18-0580-01-coex-enhancing-collaboration-between-ieee-802-and-world-regulators-on-unlicensed-spectrum-regulations.pptx"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mentor.ieee.org/802.18/dcn/18/18-18-0151-01-0000-minutes-08nov18-rr-tag-teleconference.doc"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802.18/dcn/18/18-18-0152-01-0000-5gaa-waiver-to-allow-its-cellular-vehicle-to-everything-c-v2x.docx" TargetMode="External"/><Relationship Id="rId2" Type="http://schemas.openxmlformats.org/officeDocument/2006/relationships/hyperlink" Target="https://ecfsapi.fcc.gov/file/11212224101742/5GAA%20Petition%20for%20Waiver%20-%20Final%2011.21.2018.pdf"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29 November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85800" y="1905000"/>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29 November 18</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3951"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-2 of 2</a:t>
            </a:r>
            <a:endParaRPr lang="en-US" sz="2400" dirty="0"/>
          </a:p>
        </p:txBody>
      </p:sp>
      <p:sp>
        <p:nvSpPr>
          <p:cNvPr id="3" name="Content Placeholder 2"/>
          <p:cNvSpPr>
            <a:spLocks noGrp="1"/>
          </p:cNvSpPr>
          <p:nvPr>
            <p:ph idx="1"/>
          </p:nvPr>
        </p:nvSpPr>
        <p:spPr>
          <a:xfrm>
            <a:off x="685800" y="916899"/>
            <a:ext cx="8382000" cy="5558513"/>
          </a:xfrm>
        </p:spPr>
        <p:txBody>
          <a:bodyPr/>
          <a:lstStyle/>
          <a:p>
            <a:pPr>
              <a:buFont typeface="Arial" panose="020B0604020202020204" pitchFamily="34" charset="0"/>
              <a:buChar char="•"/>
            </a:pPr>
            <a:r>
              <a:rPr lang="en-US" sz="1800" dirty="0"/>
              <a:t>Referencing: earlier email to .18 </a:t>
            </a:r>
            <a:r>
              <a:rPr lang="en-US" sz="1800" dirty="0" err="1"/>
              <a:t>Listserver</a:t>
            </a:r>
            <a:r>
              <a:rPr lang="en-US" sz="1800" dirty="0"/>
              <a:t>, same situation: </a:t>
            </a:r>
          </a:p>
          <a:p>
            <a:pPr lvl="1">
              <a:buFont typeface="Arial" panose="020B0604020202020204" pitchFamily="34" charset="0"/>
              <a:buChar char="•"/>
            </a:pPr>
            <a:r>
              <a:rPr lang="en-US" sz="1600" u="sng" dirty="0">
                <a:hlinkClick r:id="rId2"/>
              </a:rPr>
              <a:t>Ericsson, Vodafone, BMW advocate for C-V2X for road safety in Europe, not ‘old Wi-Fi’ </a:t>
            </a:r>
            <a:r>
              <a:rPr lang="en-US" sz="1600" dirty="0"/>
              <a:t>   Friday, November 16, 2018</a:t>
            </a:r>
          </a:p>
          <a:p>
            <a:pPr lvl="1">
              <a:buFont typeface="Arial" panose="020B0604020202020204" pitchFamily="34" charset="0"/>
              <a:buChar char="•"/>
            </a:pPr>
            <a:r>
              <a:rPr lang="en-US" sz="1600" dirty="0"/>
              <a:t>Ericsson, Vodafone and BMW Group are urging the European Commission to consider cellular-based technology, or Cellular-V2X (C-V2X), for car safety rather than effectively mandating what amounts to an old Wi-Fi technology.</a:t>
            </a:r>
          </a:p>
          <a:p>
            <a:pPr lvl="4">
              <a:buFont typeface="Arial" panose="020B0604020202020204" pitchFamily="34" charset="0"/>
              <a:buChar char="•"/>
            </a:pPr>
            <a:endParaRPr lang="en-US" sz="1000" dirty="0"/>
          </a:p>
          <a:p>
            <a:pPr>
              <a:buFont typeface="Arial" panose="020B0604020202020204" pitchFamily="34" charset="0"/>
              <a:buChar char="•"/>
            </a:pPr>
            <a:r>
              <a:rPr lang="en-US" sz="1600" dirty="0">
                <a:solidFill>
                  <a:schemeClr val="tx1"/>
                </a:solidFill>
              </a:rPr>
              <a:t>Some .18 discussion / comments: </a:t>
            </a:r>
          </a:p>
          <a:p>
            <a:pPr>
              <a:buFont typeface="Arial" panose="020B0604020202020204" pitchFamily="34" charset="0"/>
              <a:buChar char="•"/>
            </a:pPr>
            <a:r>
              <a:rPr lang="en-US" sz="1600" dirty="0">
                <a:solidFill>
                  <a:schemeClr val="tx1"/>
                </a:solidFill>
              </a:rPr>
              <a:t>Look at footnotes of 47&amp;48, why this is a wavier, not cont. as exp. license or a rule making.  </a:t>
            </a:r>
          </a:p>
          <a:p>
            <a:pPr>
              <a:buFont typeface="Arial" panose="020B0604020202020204" pitchFamily="34" charset="0"/>
              <a:buChar char="•"/>
            </a:pPr>
            <a:r>
              <a:rPr lang="en-US" sz="1600" dirty="0">
                <a:solidFill>
                  <a:schemeClr val="tx1"/>
                </a:solidFill>
              </a:rPr>
              <a:t>There is a test report from 5GAA, and their summary is they are doing better than DSRC.  </a:t>
            </a:r>
          </a:p>
          <a:p>
            <a:pPr>
              <a:buFont typeface="Arial" panose="020B0604020202020204" pitchFamily="34" charset="0"/>
              <a:buChar char="•"/>
            </a:pPr>
            <a:r>
              <a:rPr lang="en-US" sz="1600" dirty="0">
                <a:solidFill>
                  <a:schemeClr val="tx1"/>
                </a:solidFill>
              </a:rPr>
              <a:t>Annex D has the their test results (link added in 18-18/0152r01) </a:t>
            </a:r>
          </a:p>
          <a:p>
            <a:pPr>
              <a:buFont typeface="Arial" panose="020B0604020202020204" pitchFamily="34" charset="0"/>
              <a:buChar char="•"/>
            </a:pPr>
            <a:r>
              <a:rPr lang="en-US" sz="1600" dirty="0">
                <a:solidFill>
                  <a:schemeClr val="tx1"/>
                </a:solidFill>
              </a:rPr>
              <a:t>Appendix C  has summary of most all tests that are going on. </a:t>
            </a:r>
          </a:p>
          <a:p>
            <a:pPr>
              <a:buFont typeface="Arial" panose="020B0604020202020204" pitchFamily="34" charset="0"/>
              <a:buChar char="•"/>
            </a:pPr>
            <a:r>
              <a:rPr lang="en-US" sz="1600" dirty="0">
                <a:solidFill>
                  <a:schemeClr val="tx1"/>
                </a:solidFill>
              </a:rPr>
              <a:t>Appendix D, these should be they rules for the wavier;  e.g. 5925-5975 for C-V2X  only.</a:t>
            </a:r>
          </a:p>
          <a:p>
            <a:pPr>
              <a:buFont typeface="Arial" panose="020B0604020202020204" pitchFamily="34" charset="0"/>
              <a:buChar char="•"/>
            </a:pPr>
            <a:r>
              <a:rPr lang="en-US" sz="1600" dirty="0">
                <a:solidFill>
                  <a:schemeClr val="tx1"/>
                </a:solidFill>
              </a:rPr>
              <a:t>In the long term there is no sharing.  </a:t>
            </a:r>
          </a:p>
          <a:p>
            <a:pPr>
              <a:buFont typeface="Arial" panose="020B0604020202020204" pitchFamily="34" charset="0"/>
              <a:buChar char="•"/>
            </a:pPr>
            <a:r>
              <a:rPr lang="en-US" sz="1600" dirty="0">
                <a:solidFill>
                  <a:schemeClr val="tx1"/>
                </a:solidFill>
              </a:rPr>
              <a:t>Seems DOT has a connection in some of these test sites. </a:t>
            </a:r>
          </a:p>
          <a:p>
            <a:pPr lvl="4">
              <a:buFont typeface="Arial" panose="020B0604020202020204" pitchFamily="34" charset="0"/>
              <a:buChar char="•"/>
            </a:pPr>
            <a:endParaRPr lang="en-US" sz="800" dirty="0">
              <a:solidFill>
                <a:schemeClr val="tx1"/>
              </a:solidFill>
            </a:endParaRPr>
          </a:p>
          <a:p>
            <a:pPr>
              <a:buFont typeface="Arial" panose="020B0604020202020204" pitchFamily="34" charset="0"/>
              <a:buChar char="•"/>
            </a:pPr>
            <a:r>
              <a:rPr lang="en-US" sz="1600" dirty="0">
                <a:solidFill>
                  <a:schemeClr val="tx1"/>
                </a:solidFill>
              </a:rPr>
              <a:t>It will be put out for comments, and it departs from all previous efforts on Vehicle Safety.</a:t>
            </a:r>
          </a:p>
          <a:p>
            <a:pPr lvl="1">
              <a:buFont typeface="Arial" panose="020B0604020202020204" pitchFamily="34" charset="0"/>
              <a:buChar char="•"/>
            </a:pPr>
            <a:r>
              <a:rPr lang="en-US" sz="1600" dirty="0">
                <a:solidFill>
                  <a:srgbClr val="00B0F0"/>
                </a:solidFill>
              </a:rPr>
              <a:t>.18 needs to review and be prepared to do comments.  </a:t>
            </a:r>
          </a:p>
          <a:p>
            <a:pPr>
              <a:buFont typeface="Arial" panose="020B0604020202020204" pitchFamily="34" charset="0"/>
              <a:buChar char="•"/>
            </a:pPr>
            <a:r>
              <a:rPr lang="en-US" sz="1600" dirty="0">
                <a:solidFill>
                  <a:schemeClr val="tx1"/>
                </a:solidFill>
              </a:rPr>
              <a:t>802.11 NGV is going now on enhancing .11p,  </a:t>
            </a:r>
            <a:r>
              <a:rPr lang="en-US" sz="1600" dirty="0">
                <a:solidFill>
                  <a:srgbClr val="00B0F0"/>
                </a:solidFill>
              </a:rPr>
              <a:t>.18 chair will send update to .11 chair.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6192409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301151"/>
            <a:ext cx="8153400" cy="5174262"/>
          </a:xfrm>
        </p:spPr>
        <p:txBody>
          <a:bodyPr/>
          <a:lstStyle/>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dirty="0">
                <a:hlinkClick r:id="rId3"/>
              </a:rPr>
              <a:t>https://mentor.ieee.org/802.18/dcn/18/18-18-0134-00-0000-developing-a-sustainable-spectrum-strategy-for-america-s-future.docx</a:t>
            </a:r>
            <a:r>
              <a:rPr lang="en-US" sz="1800" dirty="0"/>
              <a:t>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dirty="0"/>
              <a:t>A couple of highlights: </a:t>
            </a:r>
          </a:p>
          <a:p>
            <a:pPr lvl="1">
              <a:spcBef>
                <a:spcPts val="0"/>
              </a:spcBef>
              <a:buFont typeface="Arial" panose="020B0604020202020204" pitchFamily="34" charset="0"/>
              <a:buChar char="•"/>
            </a:pPr>
            <a:r>
              <a:rPr lang="en-US" sz="1800" dirty="0"/>
              <a:t>In the growing digital economy, wireless technologies expand opportunities to increase economic output of rural communities and connect them with urban markets, and offer safety benefits that save lives, prevent injuries, and reduce the cost of transportation incidents. </a:t>
            </a:r>
          </a:p>
          <a:p>
            <a:pPr lvl="1">
              <a:spcBef>
                <a:spcPts val="0"/>
              </a:spcBef>
              <a:buFont typeface="Arial" panose="020B0604020202020204" pitchFamily="34" charset="0"/>
              <a:buChar char="•"/>
            </a:pPr>
            <a:r>
              <a:rPr lang="en-US" sz="1800" dirty="0"/>
              <a:t>Moreover, it is imperative that America be first in fifth-generation (5G) wireless technologies -- wireless technologies capable of meeting the high-capacity, low-latency, and high-speed requirements that can unleash innovation broadly across diverse sectors of the economy and the public sector.  </a:t>
            </a:r>
          </a:p>
          <a:p>
            <a:pPr lvl="1">
              <a:spcBef>
                <a:spcPts val="0"/>
              </a:spcBef>
              <a:buFont typeface="Arial" panose="020B0604020202020204" pitchFamily="34" charset="0"/>
              <a:buChar char="•"/>
            </a:pPr>
            <a:r>
              <a:rPr lang="en-US" sz="1800" dirty="0"/>
              <a:t>… create flexible models for spectrum management, including standards, incentives, and enforcement mechanisms that promote efficient and effective spectrum use, including flexible-use spectrum licenses, while accounting for critical safety and security concerns; </a:t>
            </a:r>
          </a:p>
          <a:p>
            <a:pPr lvl="1">
              <a:spcBef>
                <a:spcPts val="0"/>
              </a:spcBef>
              <a:buFont typeface="Arial" panose="020B0604020202020204" pitchFamily="34" charset="0"/>
              <a:buChar char="•"/>
            </a:pPr>
            <a:r>
              <a:rPr lang="en-US" sz="1800" dirty="0"/>
              <a:t>There are more.</a:t>
            </a:r>
          </a:p>
          <a:p>
            <a:pPr lvl="5">
              <a:spcBef>
                <a:spcPts val="0"/>
              </a:spcBef>
              <a:buFont typeface="Arial" panose="020B0604020202020204" pitchFamily="34" charset="0"/>
              <a:buChar char="•"/>
            </a:pPr>
            <a:endParaRPr lang="en-US" sz="18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
        <p:nvSpPr>
          <p:cNvPr id="9" name="Title 1">
            <a:extLst>
              <a:ext uri="{FF2B5EF4-FFF2-40B4-BE49-F238E27FC236}">
                <a16:creationId xmlns:a16="http://schemas.microsoft.com/office/drawing/2014/main" id="{725F1CDC-84E7-42B8-8680-153ADDEABE68}"/>
              </a:ext>
            </a:extLst>
          </p:cNvPr>
          <p:cNvSpPr txBox="1">
            <a:spLocks/>
          </p:cNvSpPr>
          <p:nvPr/>
        </p:nvSpPr>
        <p:spPr bwMode="auto">
          <a:xfrm>
            <a:off x="685800" y="615950"/>
            <a:ext cx="8153400" cy="67945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sz="2000" kern="0" dirty="0"/>
              <a:t>Presidential Memorandum on </a:t>
            </a:r>
            <a:br>
              <a:rPr lang="en-US" sz="2000" kern="0" dirty="0"/>
            </a:br>
            <a:r>
              <a:rPr lang="en-US" sz="2000" kern="0" dirty="0"/>
              <a:t>Developing a Sustainable Spectrum Strategy for America's Future </a:t>
            </a:r>
            <a:r>
              <a:rPr lang="en-US" sz="1400" kern="0" dirty="0"/>
              <a:t>-1 of 2</a:t>
            </a:r>
            <a:endParaRPr lang="en-US" sz="2000" kern="0" dirty="0"/>
          </a:p>
        </p:txBody>
      </p:sp>
    </p:spTree>
    <p:extLst>
      <p:ext uri="{BB962C8B-B14F-4D97-AF65-F5344CB8AC3E}">
        <p14:creationId xmlns:p14="http://schemas.microsoft.com/office/powerpoint/2010/main" val="29657675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8153400" cy="679450"/>
          </a:xfrm>
        </p:spPr>
        <p:txBody>
          <a:bodyPr/>
          <a:lstStyle/>
          <a:p>
            <a:r>
              <a:rPr lang="en-US" sz="2000" dirty="0"/>
              <a:t>Presidential Memorandum on </a:t>
            </a:r>
            <a:br>
              <a:rPr lang="en-US" sz="2000" dirty="0"/>
            </a:br>
            <a:r>
              <a:rPr lang="en-US" sz="2000" dirty="0"/>
              <a:t>Developing a Sustainable Spectrum Strategy for America's Future </a:t>
            </a:r>
            <a:r>
              <a:rPr lang="en-US" sz="1400" dirty="0"/>
              <a:t>-2 of 2</a:t>
            </a:r>
            <a:endParaRPr lang="en-US" sz="2000" dirty="0"/>
          </a:p>
        </p:txBody>
      </p:sp>
      <p:sp>
        <p:nvSpPr>
          <p:cNvPr id="3" name="Content Placeholder 2"/>
          <p:cNvSpPr>
            <a:spLocks noGrp="1"/>
          </p:cNvSpPr>
          <p:nvPr>
            <p:ph idx="1"/>
          </p:nvPr>
        </p:nvSpPr>
        <p:spPr>
          <a:xfrm>
            <a:off x="685800" y="1084054"/>
            <a:ext cx="8153400" cy="5391360"/>
          </a:xfrm>
        </p:spPr>
        <p:txBody>
          <a:bodyPr/>
          <a:lstStyle/>
          <a:p>
            <a:pPr lvl="4">
              <a:spcBef>
                <a:spcPts val="0"/>
              </a:spcBef>
              <a:buFont typeface="Arial" panose="020B0604020202020204" pitchFamily="34" charset="0"/>
              <a:buChar char="•"/>
            </a:pPr>
            <a:endParaRPr lang="en-US" sz="1200" dirty="0"/>
          </a:p>
          <a:p>
            <a:pPr lvl="5">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800" b="1" dirty="0"/>
              <a:t>How can we support this policy? </a:t>
            </a:r>
          </a:p>
          <a:p>
            <a:pPr lvl="1">
              <a:spcBef>
                <a:spcPts val="0"/>
              </a:spcBef>
              <a:buFont typeface="Arial" panose="020B0604020202020204" pitchFamily="34" charset="0"/>
              <a:buChar char="•"/>
            </a:pPr>
            <a:r>
              <a:rPr lang="en-US" sz="1600" dirty="0"/>
              <a:t>From plenary: Members were not seeing it from 802.18, though asked to review later. </a:t>
            </a:r>
          </a:p>
          <a:p>
            <a:pPr lvl="2">
              <a:spcBef>
                <a:spcPts val="0"/>
              </a:spcBef>
              <a:buFont typeface="Arial" panose="020B0604020202020204" pitchFamily="34" charset="0"/>
              <a:buChar char="•"/>
            </a:pPr>
            <a:r>
              <a:rPr lang="en-US" sz="1600" dirty="0"/>
              <a:t>Also, maybe the EC could do a Press Release on some of the topics.</a:t>
            </a:r>
          </a:p>
          <a:p>
            <a:pPr lvl="2">
              <a:spcBef>
                <a:spcPts val="0"/>
              </a:spcBef>
              <a:buFont typeface="Arial" panose="020B0604020202020204" pitchFamily="34" charset="0"/>
              <a:buChar char="•"/>
            </a:pPr>
            <a:endParaRPr lang="en-US" sz="1600" b="1" dirty="0"/>
          </a:p>
          <a:p>
            <a:pPr lvl="1">
              <a:spcBef>
                <a:spcPts val="0"/>
              </a:spcBef>
              <a:buFont typeface="Arial" panose="020B0604020202020204" pitchFamily="34" charset="0"/>
              <a:buChar char="•"/>
            </a:pPr>
            <a:r>
              <a:rPr lang="en-US" sz="1600" b="1" dirty="0"/>
              <a:t>Here is a start of a response leveraging from IEEE SA Spectrum Statement.</a:t>
            </a:r>
            <a:endParaRPr lang="en-US" sz="1600" dirty="0"/>
          </a:p>
          <a:p>
            <a:pPr lvl="1">
              <a:spcBef>
                <a:spcPts val="0"/>
              </a:spcBef>
              <a:buFont typeface="Arial" panose="020B0604020202020204" pitchFamily="34" charset="0"/>
              <a:buChar char="•"/>
            </a:pPr>
            <a:r>
              <a:rPr lang="en-US" sz="1600" dirty="0">
                <a:hlinkClick r:id="rId3"/>
              </a:rPr>
              <a:t>https://mentor.ieee.org/802.18/dcn/18/18-18-0147-00-0000-ieee-802-draft-press-release-supporting-us-spectrum-strategy.docx</a:t>
            </a:r>
            <a:r>
              <a:rPr lang="en-US" sz="1600" dirty="0"/>
              <a:t>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r>
              <a:rPr lang="en-US" sz="1600" dirty="0"/>
              <a:t>802.18 discussed in some depth and still not seeing anything from 802.18.  </a:t>
            </a:r>
          </a:p>
          <a:p>
            <a:pPr lvl="1">
              <a:spcBef>
                <a:spcPts val="0"/>
              </a:spcBef>
              <a:buFont typeface="Arial" panose="020B0604020202020204" pitchFamily="34" charset="0"/>
              <a:buChar char="•"/>
            </a:pPr>
            <a:r>
              <a:rPr lang="en-US" sz="1600" dirty="0"/>
              <a:t>This is not like a public comment solicitation that .18 would normally respond to. </a:t>
            </a:r>
          </a:p>
          <a:p>
            <a:pPr lvl="1">
              <a:spcBef>
                <a:spcPts val="0"/>
              </a:spcBef>
              <a:buFont typeface="Arial" panose="020B0604020202020204" pitchFamily="34" charset="0"/>
              <a:buChar char="•"/>
            </a:pPr>
            <a:r>
              <a:rPr lang="en-US" sz="1600" dirty="0"/>
              <a:t>Question asked, what value will we add to the process,  as we are not part of the executive branches being asked for input?  We agree there is a critical need.  </a:t>
            </a:r>
          </a:p>
          <a:p>
            <a:pPr lvl="1">
              <a:spcBef>
                <a:spcPts val="0"/>
              </a:spcBef>
              <a:buFont typeface="Arial" panose="020B0604020202020204" pitchFamily="34" charset="0"/>
              <a:buChar char="•"/>
            </a:pPr>
            <a:r>
              <a:rPr lang="en-US" sz="1600" dirty="0"/>
              <a:t>This is something we should keep our eyes on. May not have immediate impact, but could go off the rail some time.</a:t>
            </a:r>
          </a:p>
          <a:p>
            <a:pPr lvl="1">
              <a:spcBef>
                <a:spcPts val="0"/>
              </a:spcBef>
              <a:buFont typeface="Arial" panose="020B0604020202020204" pitchFamily="34" charset="0"/>
              <a:buChar char="•"/>
            </a:pPr>
            <a:r>
              <a:rPr lang="en-US" sz="1600" dirty="0"/>
              <a:t>It does have some connection to the IEEE SA position statement they just released on unlicensed spectrum allocation and management.  Should a response come from IEEE SA or even IEEE USA? </a:t>
            </a:r>
          </a:p>
          <a:p>
            <a:pPr lvl="1">
              <a:spcBef>
                <a:spcPts val="0"/>
              </a:spcBef>
              <a:buFont typeface="Arial" panose="020B0604020202020204" pitchFamily="34" charset="0"/>
              <a:buChar char="•"/>
            </a:pPr>
            <a:r>
              <a:rPr lang="en-US" sz="1600" dirty="0"/>
              <a:t>This could be an opportunity for us to remind people that we need a balance between license and unlicensed spectrum allocation. </a:t>
            </a:r>
          </a:p>
          <a:p>
            <a:pPr lvl="1">
              <a:spcBef>
                <a:spcPts val="0"/>
              </a:spcBef>
              <a:buFont typeface="Arial" panose="020B0604020202020204" pitchFamily="34" charset="0"/>
              <a:buChar char="•"/>
            </a:pPr>
            <a:endParaRPr lang="en-US" sz="1600" dirty="0"/>
          </a:p>
          <a:p>
            <a:pPr lvl="1">
              <a:spcBef>
                <a:spcPts val="0"/>
              </a:spcBef>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29 November 2018</a:t>
            </a:r>
            <a:endParaRPr lang="en-GB" dirty="0"/>
          </a:p>
        </p:txBody>
      </p:sp>
    </p:spTree>
    <p:extLst>
      <p:ext uri="{BB962C8B-B14F-4D97-AF65-F5344CB8AC3E}">
        <p14:creationId xmlns:p14="http://schemas.microsoft.com/office/powerpoint/2010/main" val="3479850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buFont typeface="Arial" panose="020B0604020202020204" pitchFamily="34" charset="0"/>
              <a:buChar char="•"/>
            </a:pPr>
            <a:r>
              <a:rPr lang="en-US" sz="2000" dirty="0"/>
              <a:t>Latest Cisco VNI 2018-2022 networking trends,</a:t>
            </a:r>
          </a:p>
          <a:p>
            <a:pPr>
              <a:buFont typeface="Arial" panose="020B0604020202020204" pitchFamily="34" charset="0"/>
              <a:buChar char="•"/>
            </a:pPr>
            <a:r>
              <a:rPr lang="en-US" sz="2000" u="sng" dirty="0">
                <a:hlinkClick r:id="rId2"/>
              </a:rPr>
              <a:t>https://www.cisco.com/c/en/us/solutions/collateral/service-provider/visual-networking-index-vni/white-paper-c11-741490.pdf</a:t>
            </a:r>
            <a:endParaRPr lang="en-US" dirty="0"/>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r>
              <a:rPr lang="en-US" altLang="en-US" sz="1800" b="0" dirty="0">
                <a:solidFill>
                  <a:schemeClr val="tx1"/>
                </a:solidFill>
              </a:rPr>
              <a:t>Very useful for WiFi usage forecast and trends for the initial connection to the internet. </a:t>
            </a:r>
          </a:p>
          <a:p>
            <a:pPr>
              <a:spcBef>
                <a:spcPts val="0"/>
              </a:spcBef>
              <a:buFont typeface="Arial" panose="020B0604020202020204" pitchFamily="34" charset="0"/>
              <a:buChar char="•"/>
            </a:pPr>
            <a:r>
              <a:rPr lang="en-US" altLang="en-US" sz="1800" b="0" dirty="0">
                <a:solidFill>
                  <a:schemeClr val="tx1"/>
                </a:solidFill>
              </a:rPr>
              <a:t>Trend is on course as predicted earlier, up.   </a:t>
            </a: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b="0" dirty="0">
              <a:solidFill>
                <a:schemeClr val="tx1"/>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29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947928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9169" y="1265048"/>
            <a:ext cx="8150031" cy="5059552"/>
          </a:xfrm>
        </p:spPr>
        <p:txBody>
          <a:bodyPr/>
          <a:lstStyle/>
          <a:p>
            <a:pPr>
              <a:spcBef>
                <a:spcPts val="0"/>
              </a:spcBef>
              <a:buFont typeface="Arial" panose="020B0604020202020204" pitchFamily="34" charset="0"/>
              <a:buChar char="•"/>
            </a:pPr>
            <a:endParaRPr lang="en-US" altLang="en-US" sz="1800" dirty="0">
              <a:solidFill>
                <a:schemeClr val="accent2">
                  <a:lumMod val="40000"/>
                  <a:lumOff val="60000"/>
                </a:schemeClr>
              </a:solidFill>
            </a:endParaRPr>
          </a:p>
          <a:p>
            <a:pPr>
              <a:buFont typeface="Arial" panose="020B0604020202020204" pitchFamily="34" charset="0"/>
              <a:buChar char="•"/>
            </a:pPr>
            <a:r>
              <a:rPr lang="en-US" sz="1800" dirty="0"/>
              <a:t>5GAA Waiver to Allow ITS C-V2X , will likely be put out for comments. </a:t>
            </a:r>
            <a:endParaRPr lang="en-US" sz="1800" dirty="0">
              <a:solidFill>
                <a:schemeClr val="tx1"/>
              </a:solidFill>
            </a:endParaRPr>
          </a:p>
          <a:p>
            <a:pPr lvl="1">
              <a:buFont typeface="Arial" panose="020B0604020202020204" pitchFamily="34" charset="0"/>
              <a:buChar char="•"/>
            </a:pPr>
            <a:r>
              <a:rPr lang="en-US" sz="1600" dirty="0">
                <a:solidFill>
                  <a:srgbClr val="00B0F0"/>
                </a:solidFill>
              </a:rPr>
              <a:t>802.18 needs to review and be prepared to do comments.  </a:t>
            </a:r>
          </a:p>
          <a:p>
            <a:pPr lvl="1">
              <a:buFont typeface="Arial" panose="020B0604020202020204" pitchFamily="34" charset="0"/>
              <a:buChar char="•"/>
            </a:pPr>
            <a:r>
              <a:rPr lang="en-US" sz="1600" dirty="0">
                <a:solidFill>
                  <a:schemeClr val="tx1"/>
                </a:solidFill>
              </a:rPr>
              <a:t>802.11 NGV is going now on enhancing .11p,  </a:t>
            </a:r>
            <a:r>
              <a:rPr lang="en-US" sz="1600" dirty="0">
                <a:solidFill>
                  <a:srgbClr val="00B0F0"/>
                </a:solidFill>
              </a:rPr>
              <a:t>.18 chair will send update to .11 chair. </a:t>
            </a: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29 November 2018</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5915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4113213"/>
          </a:xfrm>
        </p:spPr>
        <p:txBody>
          <a:bodyPr/>
          <a:lstStyle/>
          <a:p>
            <a:pPr>
              <a:buFont typeface="Arial" panose="020B0604020202020204" pitchFamily="34" charset="0"/>
              <a:buChar char="•"/>
            </a:pPr>
            <a:endParaRPr lang="en-US" sz="1800" dirty="0"/>
          </a:p>
          <a:p>
            <a:pPr>
              <a:buFont typeface="Arial" panose="020B0604020202020204" pitchFamily="34" charset="0"/>
              <a:buChar char="•"/>
            </a:pPr>
            <a:r>
              <a:rPr lang="en-US" sz="1800" dirty="0">
                <a:solidFill>
                  <a:schemeClr val="bg1">
                    <a:lumMod val="75000"/>
                  </a:schemeClr>
                </a:solidFill>
              </a:rPr>
              <a:t>None. </a:t>
            </a: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a:buFont typeface="Arial" panose="020B0604020202020204" pitchFamily="34" charset="0"/>
              <a:buChar char="•"/>
            </a:pPr>
            <a:endParaRPr lang="en-US" sz="1800" dirty="0">
              <a:solidFill>
                <a:schemeClr val="bg1">
                  <a:lumMod val="75000"/>
                </a:schemeClr>
              </a:solidFill>
            </a:endParaRPr>
          </a:p>
          <a:p>
            <a:pPr marL="0" indent="0"/>
            <a:r>
              <a:rPr lang="en-US" sz="1800" dirty="0"/>
              <a:t> </a:t>
            </a:r>
          </a:p>
          <a:p>
            <a:pPr>
              <a:buFont typeface="Arial" panose="020B0604020202020204" pitchFamily="34" charset="0"/>
              <a:buChar char="•"/>
            </a:pPr>
            <a:endParaRPr lang="en-US" dirty="0"/>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29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15</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911982"/>
            <a:ext cx="8115301" cy="5563431"/>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06 Dec 2018 – </a:t>
            </a:r>
            <a:r>
              <a:rPr lang="en-US" sz="2000" i="1" u="sng" dirty="0"/>
              <a:t>15:00 – &lt;15:55</a:t>
            </a:r>
            <a:r>
              <a:rPr lang="en-US" sz="2000" dirty="0"/>
              <a:t> ET</a:t>
            </a:r>
          </a:p>
          <a:p>
            <a:pPr lvl="1">
              <a:buFont typeface="Arial" panose="020B0604020202020204" pitchFamily="34" charset="0"/>
              <a:buChar char="•"/>
            </a:pPr>
            <a:r>
              <a:rPr lang="en-US" sz="1800" dirty="0"/>
              <a:t>Call in info: </a:t>
            </a:r>
            <a:r>
              <a:rPr lang="en-US" sz="1800" dirty="0">
                <a:hlinkClick r:id="rId2"/>
              </a:rPr>
              <a:t>https://mentor.ieee.org/802.18/dcn/16/18-16-0038-10-0000-teleconference-call-in-info.pptx</a:t>
            </a:r>
            <a:r>
              <a:rPr lang="en-US" sz="1800" dirty="0"/>
              <a:t>  </a:t>
            </a:r>
            <a:r>
              <a:rPr lang="en-US" altLang="en-US" sz="1800" b="1" dirty="0"/>
              <a:t>(</a:t>
            </a:r>
            <a:r>
              <a:rPr lang="en-US" altLang="en-US" sz="1800" b="1" i="1" u="sng" dirty="0"/>
              <a:t>or latest)</a:t>
            </a:r>
            <a:endParaRPr lang="en-US" sz="1800" b="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changes/cancellations will be sent out to the 802.18 list server. </a:t>
            </a:r>
          </a:p>
          <a:p>
            <a:pPr lvl="1">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Agenda complete, 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15:50 ET </a:t>
            </a:r>
          </a:p>
          <a:p>
            <a:pPr marL="1828800" lvl="4" indent="0"/>
            <a:endParaRPr lang="en-US" sz="1000" dirty="0">
              <a:solidFill>
                <a:schemeClr val="tx1"/>
              </a:solidFill>
            </a:endParaRPr>
          </a:p>
          <a:p>
            <a:pPr>
              <a:buFont typeface="Arial" panose="020B0604020202020204" pitchFamily="34" charset="0"/>
              <a:buChar char="•"/>
            </a:pPr>
            <a:r>
              <a:rPr lang="en-US" sz="1800" b="0" dirty="0"/>
              <a:t>The next face to face meeting of the 802.18 RR-TAG will be at the IEEE 802 13-18 January19 the Wireless Interim in St. Louis, MO, USA at the Hilton St Louis at the Ballpark.</a:t>
            </a:r>
          </a:p>
          <a:p>
            <a:pPr lvl="1">
              <a:buFont typeface="Arial" panose="020B0604020202020204" pitchFamily="34" charset="0"/>
              <a:buChar char="•"/>
            </a:pPr>
            <a:r>
              <a:rPr lang="en-US" sz="1600" dirty="0"/>
              <a:t>Time slots, Tuesday AM2 and Thursday AM1</a:t>
            </a:r>
            <a:endParaRPr lang="en-US" sz="1200" dirty="0"/>
          </a:p>
          <a:p>
            <a:pPr>
              <a:buFont typeface="Arial" panose="020B0604020202020204" pitchFamily="34" charset="0"/>
              <a:buChar char="•"/>
            </a:pPr>
            <a:r>
              <a:rPr lang="en-US" dirty="0"/>
              <a:t>Thank You </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29 November 2018</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17</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584775"/>
          </a:xfrm>
          <a:prstGeom prst="rect">
            <a:avLst/>
          </a:prstGeom>
          <a:noFill/>
        </p:spPr>
        <p:txBody>
          <a:bodyPr wrap="square" rtlCol="0">
            <a:spAutoFit/>
          </a:bodyPr>
          <a:lstStyle/>
          <a:p>
            <a:r>
              <a:rPr lang="en-US" sz="3200" dirty="0">
                <a:solidFill>
                  <a:schemeClr val="tx1"/>
                </a:solidFill>
              </a:rPr>
              <a:t>Thank You</a:t>
            </a: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Reference, links to EU sites: </a:t>
            </a:r>
          </a:p>
          <a:p>
            <a:pPr lvl="1">
              <a:buFont typeface="Arial" panose="020B0604020202020204" pitchFamily="34" charset="0"/>
              <a:buChar char="•"/>
            </a:pPr>
            <a:r>
              <a:rPr lang="en-US" altLang="en-US" sz="1400" kern="0" dirty="0"/>
              <a:t>Bran: 		</a:t>
            </a:r>
            <a:r>
              <a:rPr lang="en-US" altLang="en-US" sz="1400" kern="0" dirty="0">
                <a:hlinkClick r:id="rId2"/>
              </a:rPr>
              <a:t>https://portal.etsi.org/tb.aspx?tbid=287&amp;SubTB=287</a:t>
            </a:r>
            <a:r>
              <a:rPr lang="en-US" altLang="en-US" sz="1400" kern="0" dirty="0"/>
              <a:t> </a:t>
            </a:r>
          </a:p>
          <a:p>
            <a:pPr lvl="1">
              <a:buFont typeface="Arial" panose="020B0604020202020204" pitchFamily="34" charset="0"/>
              <a:buChar char="•"/>
            </a:pPr>
            <a:r>
              <a:rPr lang="en-US" altLang="en-US" sz="1400" kern="0" dirty="0"/>
              <a:t>ERM TG-11:	</a:t>
            </a:r>
            <a:r>
              <a:rPr lang="en-US" altLang="en-US" sz="1400" kern="0" dirty="0">
                <a:hlinkClick r:id="rId3"/>
              </a:rPr>
              <a:t>https://portal.etsi.org/tb.aspx?tbid=442&amp;SubTB=442</a:t>
            </a:r>
            <a:r>
              <a:rPr lang="en-US" altLang="en-US" sz="1400" kern="0" dirty="0"/>
              <a:t>  </a:t>
            </a:r>
          </a:p>
          <a:p>
            <a:pPr lvl="1">
              <a:buFont typeface="Arial" panose="020B0604020202020204" pitchFamily="34" charset="0"/>
              <a:buChar char="•"/>
            </a:pPr>
            <a:r>
              <a:rPr lang="en-US" altLang="en-US" sz="1400" kern="0" dirty="0"/>
              <a:t>CEPT SE45:	</a:t>
            </a:r>
            <a:r>
              <a:rPr lang="en-US" altLang="en-US" sz="1400" kern="0" dirty="0">
                <a:hlinkClick r:id="rId4"/>
              </a:rPr>
              <a:t>https://cept.org/ecc/groups/ecc/wg-se/se-45/client/introduction/</a:t>
            </a:r>
            <a:r>
              <a:rPr lang="en-US" altLang="en-US" sz="1400" kern="0" dirty="0"/>
              <a:t>  </a:t>
            </a:r>
          </a:p>
          <a:p>
            <a:pPr lvl="1">
              <a:buFont typeface="Arial" panose="020B0604020202020204" pitchFamily="34" charset="0"/>
              <a:buChar char="•"/>
            </a:pPr>
            <a:r>
              <a:rPr lang="en-US" altLang="en-US" sz="1400" kern="0" dirty="0"/>
              <a:t>CEPT FM57: </a:t>
            </a:r>
            <a:r>
              <a:rPr lang="en-US" altLang="en-US" sz="1400" kern="0" dirty="0">
                <a:hlinkClick r:id="rId5"/>
              </a:rPr>
              <a:t>https://cept.org/ecc/groups/ecc/wg-fm/fm-57/client/introduction/</a:t>
            </a:r>
            <a:r>
              <a:rPr lang="en-US" altLang="en-US" sz="1400" kern="0" dirty="0"/>
              <a:t> </a:t>
            </a:r>
          </a:p>
          <a:p>
            <a:pPr lvl="1">
              <a:buFont typeface="Arial" panose="020B0604020202020204" pitchFamily="34" charset="0"/>
              <a:buChar char="•"/>
            </a:pPr>
            <a:r>
              <a:rPr lang="en-US" altLang="en-US" sz="1400" kern="0" dirty="0"/>
              <a:t>OJEU:		</a:t>
            </a:r>
            <a:r>
              <a:rPr lang="en-US" altLang="en-US" sz="1400" kern="0" dirty="0">
                <a:hlinkClick r:id="rId6"/>
              </a:rPr>
              <a:t>https://eur-lex.europa.eu/oj/direct-access.html</a:t>
            </a:r>
            <a:r>
              <a:rPr lang="en-US" altLang="en-US" sz="1400" kern="0" dirty="0"/>
              <a:t> </a:t>
            </a:r>
          </a:p>
          <a:p>
            <a:pPr lvl="1">
              <a:buFont typeface="Arial" panose="020B0604020202020204" pitchFamily="34" charset="0"/>
              <a:buChar char="•"/>
            </a:pPr>
            <a:r>
              <a:rPr lang="en-US" altLang="en-US" sz="1400" kern="0" dirty="0"/>
              <a:t>HS:		</a:t>
            </a:r>
            <a:r>
              <a:rPr lang="en-US" altLang="en-US" sz="1400" kern="0" dirty="0">
                <a:hlinkClick r:id="rId7"/>
              </a:rPr>
              <a:t>https://ec.europa.eu/growth/single-market/european-standards/harmonised-standards/</a:t>
            </a:r>
            <a:r>
              <a:rPr lang="en-US" altLang="en-US" sz="1400" kern="0" dirty="0"/>
              <a:t>   </a:t>
            </a:r>
            <a:endParaRPr lang="en-US" altLang="en-US" sz="1600" kern="0" dirty="0"/>
          </a:p>
          <a:p>
            <a:pPr>
              <a:buFont typeface="Arial" panose="020B0604020202020204" pitchFamily="34" charset="0"/>
              <a:buChar char="•"/>
            </a:pPr>
            <a:endParaRPr lang="en-US" sz="1800" kern="0" dirty="0"/>
          </a:p>
        </p:txBody>
      </p:sp>
    </p:spTree>
    <p:extLst>
      <p:ext uri="{BB962C8B-B14F-4D97-AF65-F5344CB8AC3E}">
        <p14:creationId xmlns:p14="http://schemas.microsoft.com/office/powerpoint/2010/main" val="436787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General Discussion Items </a:t>
            </a:r>
            <a:r>
              <a:rPr lang="en-US" sz="1400" dirty="0"/>
              <a:t>-4</a:t>
            </a:r>
            <a:endParaRPr lang="en-US" sz="1200" dirty="0"/>
          </a:p>
        </p:txBody>
      </p:sp>
      <p:sp>
        <p:nvSpPr>
          <p:cNvPr id="3" name="Content Placeholder 2"/>
          <p:cNvSpPr>
            <a:spLocks noGrp="1"/>
          </p:cNvSpPr>
          <p:nvPr>
            <p:ph idx="1"/>
          </p:nvPr>
        </p:nvSpPr>
        <p:spPr>
          <a:xfrm>
            <a:off x="685005" y="838200"/>
            <a:ext cx="7770813" cy="4494213"/>
          </a:xfrm>
        </p:spPr>
        <p:txBody>
          <a:bodyPr/>
          <a:lstStyle/>
          <a:p>
            <a:pPr>
              <a:spcBef>
                <a:spcPts val="0"/>
              </a:spcBef>
              <a:buFont typeface="Arial" panose="020B0604020202020204" pitchFamily="34" charset="0"/>
              <a:buChar char="•"/>
            </a:pPr>
            <a:endParaRPr lang="en-US" altLang="en-US" sz="2000" dirty="0"/>
          </a:p>
          <a:p>
            <a:pPr>
              <a:spcBef>
                <a:spcPts val="0"/>
              </a:spcBef>
              <a:buFont typeface="Arial" panose="020B0604020202020204" pitchFamily="34" charset="0"/>
              <a:buChar char="•"/>
            </a:pPr>
            <a:r>
              <a:rPr lang="en-US" altLang="en-US" sz="2000" dirty="0"/>
              <a:t>Sharing and license-exempt </a:t>
            </a:r>
          </a:p>
          <a:p>
            <a:pPr lvl="1">
              <a:spcBef>
                <a:spcPts val="0"/>
              </a:spcBef>
              <a:buFont typeface="Arial" panose="020B0604020202020204" pitchFamily="34" charset="0"/>
              <a:buChar char="•"/>
            </a:pPr>
            <a:r>
              <a:rPr lang="en-US" altLang="en-US" sz="1800" dirty="0"/>
              <a:t>A </a:t>
            </a:r>
            <a:r>
              <a:rPr lang="en-US" sz="1800" dirty="0"/>
              <a:t>study on feasibility and next steps toward a Next Generation Spectrum Management (NGSM).</a:t>
            </a:r>
            <a:endParaRPr lang="en-US" altLang="en-US" sz="1800" dirty="0">
              <a:hlinkClick r:id="rId3"/>
            </a:endParaRPr>
          </a:p>
          <a:p>
            <a:pPr lvl="2">
              <a:spcBef>
                <a:spcPts val="0"/>
              </a:spcBef>
              <a:buFont typeface="Arial" panose="020B0604020202020204" pitchFamily="34" charset="0"/>
              <a:buChar char="•"/>
            </a:pPr>
            <a:r>
              <a:rPr lang="en-US" altLang="en-US" sz="1600" dirty="0">
                <a:hlinkClick r:id="rId3"/>
              </a:rPr>
              <a:t>https://mentor.ieee.org/802.11/dcn/18/11-18-1386-00-0wng-ngsm-next-generation-spectrum-management.pptx</a:t>
            </a:r>
            <a:r>
              <a:rPr lang="en-US" altLang="en-US" sz="1600" dirty="0"/>
              <a:t> </a:t>
            </a:r>
          </a:p>
          <a:p>
            <a:pPr lvl="2">
              <a:spcBef>
                <a:spcPts val="0"/>
              </a:spcBef>
              <a:buFont typeface="Arial" panose="020B0604020202020204" pitchFamily="34" charset="0"/>
              <a:buChar char="•"/>
            </a:pPr>
            <a:endParaRPr lang="en-US" altLang="en-US" sz="1600" dirty="0"/>
          </a:p>
          <a:p>
            <a:pPr lvl="1">
              <a:spcBef>
                <a:spcPts val="0"/>
              </a:spcBef>
              <a:buFont typeface="Arial" panose="020B0604020202020204" pitchFamily="34" charset="0"/>
              <a:buChar char="•"/>
            </a:pPr>
            <a:r>
              <a:rPr lang="en-US" altLang="en-US" sz="1600" dirty="0"/>
              <a:t>802.11 San Diego WGN proposal on Future of Unlicensed Spectrum</a:t>
            </a:r>
          </a:p>
          <a:p>
            <a:pPr lvl="2">
              <a:spcBef>
                <a:spcPts val="0"/>
              </a:spcBef>
              <a:buFont typeface="Arial" panose="020B0604020202020204" pitchFamily="34" charset="0"/>
              <a:buChar char="•"/>
            </a:pPr>
            <a:r>
              <a:rPr lang="en-US" sz="1600" dirty="0">
                <a:hlinkClick r:id="rId4"/>
              </a:rPr>
              <a:t>https://mentor.ieee.org/802-ec/dcn/18/ec-18-0155-00-00EC-push-to-bi-directional-spectrum-sharing.pptx</a:t>
            </a:r>
            <a:r>
              <a:rPr lang="en-US" sz="1600" dirty="0"/>
              <a:t>  </a:t>
            </a:r>
          </a:p>
          <a:p>
            <a:pPr lvl="1">
              <a:spcBef>
                <a:spcPts val="0"/>
              </a:spcBef>
              <a:buFont typeface="Arial" panose="020B0604020202020204" pitchFamily="34" charset="0"/>
              <a:buChar char="•"/>
            </a:pPr>
            <a:endParaRPr lang="en-US" altLang="en-US" sz="1800" dirty="0"/>
          </a:p>
          <a:p>
            <a:pPr lvl="1">
              <a:buFont typeface="Arial" panose="020B0604020202020204" pitchFamily="34" charset="0"/>
              <a:buChar char="•"/>
            </a:pPr>
            <a:r>
              <a:rPr lang="en-US" altLang="en-US" sz="1600" dirty="0"/>
              <a:t>A perspective on regardless of everything we do to develop new, better, faster wireless technologies, the available spectrum has a hard limit</a:t>
            </a:r>
          </a:p>
          <a:p>
            <a:pPr lvl="2">
              <a:buFont typeface="Arial" panose="020B0604020202020204" pitchFamily="34" charset="0"/>
              <a:buChar char="•"/>
            </a:pPr>
            <a:r>
              <a:rPr lang="en-US" altLang="en-US" sz="1400" b="0" dirty="0">
                <a:hlinkClick r:id="rId5"/>
              </a:rPr>
              <a:t>https://mentor.ieee.org/802.18/dcn/18/18-18-0060-02-0000-a-future-for-unlicensed-spectrum.pptx</a:t>
            </a:r>
            <a:r>
              <a:rPr lang="en-US" altLang="en-US" sz="1400" b="0" dirty="0"/>
              <a:t>              </a:t>
            </a:r>
          </a:p>
          <a:p>
            <a:pPr lvl="1">
              <a:spcBef>
                <a:spcPts val="0"/>
              </a:spcBef>
              <a:buFont typeface="Arial" panose="020B0604020202020204" pitchFamily="34" charset="0"/>
              <a:buChar char="•"/>
            </a:pPr>
            <a:endParaRPr lang="en-US" altLang="en-US" sz="1800" dirty="0"/>
          </a:p>
          <a:p>
            <a:pPr lvl="1">
              <a:spcBef>
                <a:spcPts val="0"/>
              </a:spcBef>
              <a:buFont typeface="Arial" panose="020B0604020202020204" pitchFamily="34" charset="0"/>
              <a:buChar char="•"/>
            </a:pPr>
            <a:r>
              <a:rPr lang="en-US" altLang="en-US" sz="1800" dirty="0"/>
              <a:t>Bi-directional sharing </a:t>
            </a:r>
          </a:p>
          <a:p>
            <a:pPr lvl="2">
              <a:spcBef>
                <a:spcPts val="0"/>
              </a:spcBef>
              <a:buFont typeface="Arial" panose="020B0604020202020204" pitchFamily="34" charset="0"/>
              <a:buChar char="•"/>
            </a:pPr>
            <a:r>
              <a:rPr lang="en-US" altLang="en-US" sz="1600" dirty="0">
                <a:hlinkClick r:id="rId4"/>
              </a:rPr>
              <a:t>https://mentor.ieee.org/802-ec/dcn/18/ec-18-0155-00-00EC-push-to-bi-directional-spectrum-sharing.pptx</a:t>
            </a:r>
            <a:r>
              <a:rPr lang="en-US" altLang="en-US" sz="1600" dirty="0"/>
              <a:t> </a:t>
            </a:r>
          </a:p>
          <a:p>
            <a:pPr lvl="2">
              <a:spcBef>
                <a:spcPts val="0"/>
              </a:spcBef>
              <a:buFont typeface="Arial" panose="020B0604020202020204" pitchFamily="34" charset="0"/>
              <a:buChar char="•"/>
            </a:pPr>
            <a:r>
              <a:rPr lang="en-US" altLang="en-US" sz="1600" dirty="0"/>
              <a:t>This came up in the IEEE 802 </a:t>
            </a:r>
            <a:r>
              <a:rPr lang="en-US" altLang="en-US" sz="1600" dirty="0" err="1"/>
              <a:t>LeaderCon</a:t>
            </a:r>
            <a:r>
              <a:rPr lang="en-US" altLang="en-US" sz="1600" dirty="0"/>
              <a:t> session in July and the 802.18 chair along with others have an action item to look at this more. </a:t>
            </a:r>
          </a:p>
          <a:p>
            <a:pPr>
              <a:spcBef>
                <a:spcPts val="0"/>
              </a:spcBef>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8773105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400" dirty="0"/>
              <a:t>-3 of 6</a:t>
            </a:r>
            <a:endParaRPr lang="en-US" sz="2400" dirty="0"/>
          </a:p>
        </p:txBody>
      </p:sp>
      <p:sp>
        <p:nvSpPr>
          <p:cNvPr id="3" name="Content Placeholder 2"/>
          <p:cNvSpPr>
            <a:spLocks noGrp="1"/>
          </p:cNvSpPr>
          <p:nvPr>
            <p:ph idx="1"/>
          </p:nvPr>
        </p:nvSpPr>
        <p:spPr>
          <a:xfrm>
            <a:off x="685800" y="1143000"/>
            <a:ext cx="8153400" cy="5332413"/>
          </a:xfrm>
        </p:spPr>
        <p:txBody>
          <a:bodyPr/>
          <a:lstStyle/>
          <a:p>
            <a:pPr>
              <a:spcBef>
                <a:spcPts val="0"/>
              </a:spcBef>
              <a:buFont typeface="Arial" panose="020B0604020202020204" pitchFamily="34" charset="0"/>
              <a:buChar char="•"/>
            </a:pPr>
            <a:r>
              <a:rPr lang="en-US" sz="1800" dirty="0"/>
              <a:t>DSRC ex </a:t>
            </a:r>
            <a:r>
              <a:rPr lang="en-US" sz="1800" dirty="0" err="1"/>
              <a:t>parte</a:t>
            </a:r>
            <a:r>
              <a:rPr lang="en-US" sz="1800" dirty="0"/>
              <a:t> from NCTA </a:t>
            </a:r>
          </a:p>
          <a:p>
            <a:pPr>
              <a:spcBef>
                <a:spcPts val="0"/>
              </a:spcBef>
              <a:buFont typeface="Arial" panose="020B0604020202020204" pitchFamily="34" charset="0"/>
              <a:buChar char="•"/>
            </a:pPr>
            <a:r>
              <a:rPr lang="en-US" sz="1400" dirty="0">
                <a:hlinkClick r:id="rId3"/>
              </a:rPr>
              <a:t>https://mentor.ieee.org/802.18/dcn/18/18-18-0129-00-0000-fresh-look-ex-parte-10-15-18-et-13-49-dsrc.pdf</a:t>
            </a:r>
            <a:endParaRPr lang="en-US" sz="1400" dirty="0"/>
          </a:p>
          <a:p>
            <a:pPr>
              <a:spcBef>
                <a:spcPts val="0"/>
              </a:spcBef>
              <a:buFont typeface="Arial" panose="020B0604020202020204" pitchFamily="34" charset="0"/>
              <a:buChar char="•"/>
            </a:pPr>
            <a:r>
              <a:rPr lang="en-US" sz="1400" dirty="0">
                <a:hlinkClick r:id="rId4"/>
              </a:rPr>
              <a:t>https://www.fcc.gov/ecfs/search/filings?proceedings_name=13-49&amp;sort=date_disseminated,DESC</a:t>
            </a:r>
            <a:r>
              <a:rPr lang="en-US" sz="1400" dirty="0"/>
              <a:t> </a:t>
            </a:r>
          </a:p>
          <a:p>
            <a:pPr>
              <a:spcBef>
                <a:spcPts val="0"/>
              </a:spcBef>
              <a:buFont typeface="Arial" panose="020B0604020202020204" pitchFamily="34" charset="0"/>
              <a:buChar char="•"/>
            </a:pPr>
            <a:r>
              <a:rPr lang="en-US" sz="1400" dirty="0">
                <a:hlinkClick r:id="rId5"/>
              </a:rPr>
              <a:t>https://www.fcc.gov/document/commissioner-orielly-statement-ncta-59-ghz-letter</a:t>
            </a:r>
            <a:endParaRPr lang="en-US" sz="1400" dirty="0"/>
          </a:p>
          <a:p>
            <a:pPr algn="ctr">
              <a:spcBef>
                <a:spcPts val="0"/>
              </a:spcBef>
            </a:pPr>
            <a:r>
              <a:rPr lang="en-US" sz="1400" cap="all" dirty="0"/>
              <a:t>STATEMENT OF Commissioner MICHAEL </a:t>
            </a:r>
            <a:r>
              <a:rPr lang="en-US" sz="1400" cap="all" dirty="0" err="1"/>
              <a:t>O’Rielly</a:t>
            </a:r>
            <a:r>
              <a:rPr lang="en-US" sz="1400" cap="all" dirty="0"/>
              <a:t> </a:t>
            </a:r>
            <a:endParaRPr lang="en-US" sz="1400" dirty="0"/>
          </a:p>
          <a:p>
            <a:pPr>
              <a:spcBef>
                <a:spcPts val="0"/>
              </a:spcBef>
            </a:pPr>
            <a:r>
              <a:rPr lang="en-US" sz="1400" i="1" cap="all" dirty="0"/>
              <a:t>	</a:t>
            </a:r>
            <a:r>
              <a:rPr lang="en-US" sz="1200" dirty="0"/>
              <a:t>WASHINGTON, October 16, 2018. – “It is pure folly to believe that DSRC will ever work as envisioned, as time and technology advancements elsewhere have undermined previous use cases.  As NCTA correctly seeks in today’s ex </a:t>
            </a:r>
            <a:r>
              <a:rPr lang="en-US" sz="1200" dirty="0" err="1"/>
              <a:t>parte</a:t>
            </a:r>
            <a:r>
              <a:rPr lang="en-US" sz="1200" dirty="0"/>
              <a:t> letter, the Commission should quickly reexamine the 5.9 GHz band for repurposing.  Once concluded, I am confident that at least 45 megahertz can be reallocated for unlicensed services without jeopardizing automobile safety.”</a:t>
            </a:r>
          </a:p>
          <a:p>
            <a:pPr>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1600" b="0" dirty="0"/>
              <a:t>DOT has had this spectrum for nearly 20 years and still not getting to done.  </a:t>
            </a:r>
          </a:p>
          <a:p>
            <a:pPr>
              <a:spcBef>
                <a:spcPts val="0"/>
              </a:spcBef>
              <a:buFont typeface="Arial" panose="020B0604020202020204" pitchFamily="34" charset="0"/>
              <a:buChar char="•"/>
            </a:pPr>
            <a:r>
              <a:rPr lang="en-US" sz="1600" b="0" dirty="0"/>
              <a:t>We tried before  (11p, …) and not looking we could get single voice out of .11 now, e.g. NGV etc. </a:t>
            </a:r>
          </a:p>
          <a:p>
            <a:pPr>
              <a:spcBef>
                <a:spcPts val="0"/>
              </a:spcBef>
              <a:buFont typeface="Arial" panose="020B0604020202020204" pitchFamily="34" charset="0"/>
              <a:buChar char="•"/>
            </a:pPr>
            <a:r>
              <a:rPr lang="en-US" sz="1600" dirty="0"/>
              <a:t>At the teleconferences, decided to hold and see what happens. </a:t>
            </a:r>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r>
              <a:rPr lang="en-US" sz="1600" dirty="0"/>
              <a:t>Additional:</a:t>
            </a:r>
          </a:p>
          <a:p>
            <a:pPr>
              <a:spcBef>
                <a:spcPts val="0"/>
              </a:spcBef>
              <a:buFont typeface="Arial" panose="020B0604020202020204" pitchFamily="34" charset="0"/>
              <a:buChar char="•"/>
            </a:pPr>
            <a:r>
              <a:rPr lang="en-US" sz="1600" dirty="0">
                <a:hlinkClick r:id="rId6"/>
              </a:rPr>
              <a:t>https://www.fcc.gov/document/commissioner-rosenworcel-statement-59-ghz-band</a:t>
            </a:r>
            <a:r>
              <a:rPr lang="en-US" sz="1600" dirty="0"/>
              <a:t> </a:t>
            </a:r>
          </a:p>
          <a:p>
            <a:pPr marL="0" indent="0" algn="ctr">
              <a:spcBef>
                <a:spcPts val="0"/>
              </a:spcBef>
            </a:pPr>
            <a:r>
              <a:rPr lang="en-US" sz="1400" dirty="0"/>
              <a:t>STATEMENT OF COMMISSIONER JESSICA ROSENWORCEL </a:t>
            </a:r>
          </a:p>
          <a:p>
            <a:pPr marL="0" indent="0">
              <a:spcBef>
                <a:spcPts val="0"/>
              </a:spcBef>
            </a:pPr>
            <a:r>
              <a:rPr lang="en-US" sz="1200" dirty="0"/>
              <a:t>	“I continue to support efforts to facilitate safe, unlicensed access to the 5.9 GHz band.  In the nearly twenty years 	since the FCC allocated this spectrum, autonomous and connected vehicles have largely moved beyond dedicated 	short range communications technology to newer, market-driven alternatives.  It is time to take a fresh look at this 	band to allow a broader range of uses.  By taking these steps now, we can support automobile safety, increase 	spectrum for Wi-Fi, and grow our wireless economy.”</a:t>
            </a:r>
          </a:p>
          <a:p>
            <a:pPr lvl="4">
              <a:spcBef>
                <a:spcPts val="0"/>
              </a:spcBef>
              <a:buFont typeface="Arial" panose="020B0604020202020204" pitchFamily="34" charset="0"/>
              <a:buChar char="•"/>
            </a:pPr>
            <a:endParaRPr lang="en-US" sz="800" dirty="0"/>
          </a:p>
          <a:p>
            <a:pPr>
              <a:spcBef>
                <a:spcPts val="0"/>
              </a:spcBef>
              <a:buFont typeface="Arial" panose="020B0604020202020204" pitchFamily="34" charset="0"/>
              <a:buChar char="•"/>
            </a:pPr>
            <a:endParaRPr lang="en-US" sz="1600" dirty="0"/>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4271171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4724400"/>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is open</a:t>
            </a:r>
          </a:p>
          <a:p>
            <a:pPr lvl="1">
              <a:defRPr/>
            </a:pPr>
            <a:r>
              <a:rPr lang="en-US" sz="1600" dirty="0"/>
              <a:t>Secretary is Allan Zhu (Huawei)</a:t>
            </a:r>
          </a:p>
          <a:p>
            <a:pPr>
              <a:buFont typeface="Arial" panose="020B0604020202020204" pitchFamily="34" charset="0"/>
              <a:buChar char="•"/>
            </a:pPr>
            <a:r>
              <a:rPr lang="en-US" altLang="en-US" sz="2000" dirty="0"/>
              <a:t>Voters: </a:t>
            </a:r>
            <a:r>
              <a:rPr lang="en-US" altLang="en-US" sz="1800" dirty="0"/>
              <a:t>41 (9 on EC)</a:t>
            </a:r>
            <a:r>
              <a:rPr lang="en-US" altLang="en-US" sz="1800" dirty="0">
                <a:solidFill>
                  <a:schemeClr val="tx1"/>
                </a:solidFill>
              </a:rPr>
              <a:t>;  Nearly Voters: 2;   Aspirant members: 14</a:t>
            </a: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r>
              <a:rPr lang="en-US" sz="1400" dirty="0">
                <a:solidFill>
                  <a:schemeClr val="bg1"/>
                </a:solidFill>
              </a:rPr>
              <a:t>With teleconferences approval on 12 July 2018, quorum is met. After aug31,  after 12 July 2018. </a:t>
            </a: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FAQ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FAQ - </a:t>
            </a:r>
            <a:r>
              <a:rPr lang="en-US" sz="1600" u="sng" kern="1600" dirty="0">
                <a:hlinkClick r:id="rId4"/>
              </a:rPr>
              <a:t>http://standards.ieee.org/resources/antitrust-guidelines.pdf</a:t>
            </a:r>
            <a:endParaRPr lang="en-US" sz="1600" kern="1600" dirty="0"/>
          </a:p>
          <a:p>
            <a:pPr lvl="1">
              <a:defRPr/>
            </a:pPr>
            <a:r>
              <a:rPr lang="en-US" sz="1600" kern="1600" dirty="0"/>
              <a:t>Ethics - </a:t>
            </a:r>
            <a:r>
              <a:rPr lang="en-US" sz="1600" kern="1600" dirty="0">
                <a:hlinkClick r:id="rId5"/>
              </a:rPr>
              <a:t>https://www.ieee.org/about/corporate/governance/p7-8.html</a:t>
            </a:r>
            <a:r>
              <a:rPr lang="en-US" sz="1600" kern="1600" dirty="0"/>
              <a:t>  </a:t>
            </a:r>
          </a:p>
          <a:p>
            <a:pPr lvl="1">
              <a:defRPr/>
            </a:pPr>
            <a:r>
              <a:rPr lang="en-US" sz="1600" kern="1600" dirty="0"/>
              <a:t>IEEE 802 WG Policies and Procedures - </a:t>
            </a:r>
            <a:r>
              <a:rPr lang="en-US" sz="1600" u="sng" kern="1600" dirty="0">
                <a:hlinkClick r:id="rId6"/>
              </a:rPr>
              <a:t>http://www.ieee802.org/devdocs.shtml</a:t>
            </a:r>
            <a:r>
              <a:rPr lang="en-US" sz="1600" u="sng" kern="1600" dirty="0"/>
              <a:t> </a:t>
            </a:r>
          </a:p>
          <a:p>
            <a:pPr lvl="1">
              <a:defRPr/>
            </a:pPr>
            <a:r>
              <a:rPr lang="en-US" sz="1600" kern="1600" dirty="0"/>
              <a:t>The 4 administration slides, reminder from your  WG opening plenary  </a:t>
            </a:r>
            <a:r>
              <a:rPr lang="en-US" sz="1600" kern="1600" dirty="0">
                <a:sym typeface="Wingdings" panose="05000000000000000000" pitchFamily="2" charset="2"/>
              </a:rPr>
              <a:t> new 02jan18</a:t>
            </a:r>
            <a:endParaRPr lang="en-US" sz="1600" kern="1600" dirty="0"/>
          </a:p>
          <a:p>
            <a:pPr lvl="1">
              <a:defRPr/>
            </a:pPr>
            <a:r>
              <a:rPr lang="en-US" sz="1600" kern="1600" dirty="0"/>
              <a:t>       (note: call for essential patents is n/a, as the RR-TAG does not do standards) </a:t>
            </a:r>
            <a:endParaRPr lang="en-US" sz="1600" dirty="0"/>
          </a:p>
          <a:p>
            <a:pPr eaLnBrk="1" hangingPunct="1">
              <a:defRPr/>
            </a:pPr>
            <a:endParaRPr lang="en-US" sz="1000" dirty="0">
              <a:ea typeface="+mn-ea"/>
              <a:cs typeface="+mn-cs"/>
            </a:endParaRP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dirty="0"/>
              <a:t>29 November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6" name="Object 5">
            <a:hlinkClick r:id="" action="ppaction://ole?verb=0"/>
            <a:extLst>
              <a:ext uri="{FF2B5EF4-FFF2-40B4-BE49-F238E27FC236}">
                <a16:creationId xmlns:a16="http://schemas.microsoft.com/office/drawing/2014/main" id="{30880004-0293-43BD-AEE7-73ECF85F8F55}"/>
              </a:ext>
            </a:extLst>
          </p:cNvPr>
          <p:cNvGraphicFramePr>
            <a:graphicFrameLocks noChangeAspect="1"/>
          </p:cNvGraphicFramePr>
          <p:nvPr>
            <p:extLst>
              <p:ext uri="{D42A27DB-BD31-4B8C-83A1-F6EECF244321}">
                <p14:modId xmlns:p14="http://schemas.microsoft.com/office/powerpoint/2010/main" val="3823217059"/>
              </p:ext>
            </p:extLst>
          </p:nvPr>
        </p:nvGraphicFramePr>
        <p:xfrm>
          <a:off x="7215194" y="5703888"/>
          <a:ext cx="2044694" cy="771525"/>
        </p:xfrm>
        <a:graphic>
          <a:graphicData uri="http://schemas.openxmlformats.org/presentationml/2006/ole">
            <mc:AlternateContent xmlns:mc="http://schemas.openxmlformats.org/markup-compatibility/2006">
              <mc:Choice xmlns:v="urn:schemas-microsoft-com:vml" Requires="v">
                <p:oleObj spid="_x0000_s5853" name="Presentation" showAsIcon="1" r:id="rId7" imgW="914400" imgH="771480" progId="PowerPoint.Show.8">
                  <p:embed/>
                </p:oleObj>
              </mc:Choice>
              <mc:Fallback>
                <p:oleObj name="Presentation" showAsIcon="1" r:id="rId7" imgW="914400" imgH="771480" progId="PowerPoint.Show.8">
                  <p:embed/>
                  <p:pic>
                    <p:nvPicPr>
                      <p:cNvPr id="0" name=""/>
                      <p:cNvPicPr/>
                      <p:nvPr/>
                    </p:nvPicPr>
                    <p:blipFill>
                      <a:blip r:embed="rId8"/>
                      <a:stretch>
                        <a:fillRect/>
                      </a:stretch>
                    </p:blipFill>
                    <p:spPr>
                      <a:xfrm>
                        <a:off x="7215194" y="5703888"/>
                        <a:ext cx="2044694" cy="771525"/>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-4a of 6</a:t>
            </a:r>
            <a:endParaRPr lang="en-US" sz="1600" dirty="0"/>
          </a:p>
        </p:txBody>
      </p:sp>
      <p:sp>
        <p:nvSpPr>
          <p:cNvPr id="3" name="Content Placeholder 2"/>
          <p:cNvSpPr>
            <a:spLocks noGrp="1"/>
          </p:cNvSpPr>
          <p:nvPr>
            <p:ph idx="1"/>
          </p:nvPr>
        </p:nvSpPr>
        <p:spPr>
          <a:xfrm>
            <a:off x="685800" y="1078535"/>
            <a:ext cx="8153400" cy="5322266"/>
          </a:xfrm>
        </p:spPr>
        <p:txBody>
          <a:bodyPr/>
          <a:lstStyle/>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-1 of 3</a:t>
            </a:r>
            <a:endParaRPr lang="en-US" sz="1800" dirty="0"/>
          </a:p>
          <a:p>
            <a:pPr>
              <a:spcBef>
                <a:spcPts val="0"/>
              </a:spcBef>
              <a:buFont typeface="Arial" panose="020B0604020202020204" pitchFamily="34" charset="0"/>
              <a:buChar char="•"/>
            </a:pPr>
            <a:r>
              <a:rPr lang="en-US" sz="1800" dirty="0"/>
              <a:t>The Commission’s Office of Engineering and Technology (OET) is requesting comment on the report for Phase I of tests performed to evaluate potential sharing solutions between the proposed Unlicensed National Information Infrastructure (U-NII) devices and Dedicated Short Range Communications (DSRC) operations in the 5850-5925 MHz (U-NII-4) frequency band.  The attached report provides a detailed summary of the testing methodology, measurements, and observations.</a:t>
            </a:r>
          </a:p>
          <a:p>
            <a:pPr>
              <a:spcBef>
                <a:spcPts val="0"/>
              </a:spcBef>
              <a:buFont typeface="Arial" panose="020B0604020202020204" pitchFamily="34" charset="0"/>
              <a:buChar char="•"/>
            </a:pPr>
            <a:r>
              <a:rPr lang="en-US" sz="1800" dirty="0"/>
              <a:t>Request for comments: </a:t>
            </a:r>
          </a:p>
          <a:p>
            <a:pPr lvl="1">
              <a:spcBef>
                <a:spcPts val="0"/>
              </a:spcBef>
              <a:buFont typeface="Arial" panose="020B0604020202020204" pitchFamily="34" charset="0"/>
              <a:buChar char="•"/>
            </a:pPr>
            <a:r>
              <a:rPr lang="en-US" sz="1200" dirty="0">
                <a:hlinkClick r:id="rId3"/>
              </a:rPr>
              <a:t>https://mentor.ieee.org/802.18/dcn/18/18-18-0140-00-0000-phase-i-testing-of-prototype-u-nii-4-devices.docx</a:t>
            </a:r>
            <a:endParaRPr lang="en-US" sz="1200" dirty="0"/>
          </a:p>
          <a:p>
            <a:pPr>
              <a:spcBef>
                <a:spcPts val="0"/>
              </a:spcBef>
              <a:buFont typeface="Arial" panose="020B0604020202020204" pitchFamily="34" charset="0"/>
              <a:buChar char="•"/>
            </a:pPr>
            <a:r>
              <a:rPr lang="en-US" sz="1600" dirty="0"/>
              <a:t>Report:</a:t>
            </a:r>
            <a:endParaRPr lang="en-US" sz="1600" u="sng" dirty="0">
              <a:hlinkClick r:id="rId4"/>
            </a:endParaRPr>
          </a:p>
          <a:p>
            <a:pPr lvl="1">
              <a:spcBef>
                <a:spcPts val="0"/>
              </a:spcBef>
              <a:buFont typeface="Arial" panose="020B0604020202020204" pitchFamily="34" charset="0"/>
              <a:buChar char="•"/>
            </a:pPr>
            <a:r>
              <a:rPr lang="en-US" sz="1200" u="sng" dirty="0">
                <a:hlinkClick r:id="rId4"/>
              </a:rPr>
              <a:t>https://mentor.ieee.org/802.18/dcn/18/18-18-0141-00-0000-phase-i-testing-of-prototype-u-nii-4-devices-report.pdf</a:t>
            </a:r>
            <a:endParaRPr lang="en-US" sz="1600" u="sng" dirty="0">
              <a:hlinkClick r:id="rId4"/>
            </a:endParaRPr>
          </a:p>
          <a:p>
            <a:pPr>
              <a:spcBef>
                <a:spcPts val="0"/>
              </a:spcBef>
              <a:buFont typeface="Arial" panose="020B0604020202020204" pitchFamily="34" charset="0"/>
              <a:buChar char="•"/>
            </a:pPr>
            <a:r>
              <a:rPr lang="en-US" sz="1600" dirty="0"/>
              <a:t>Proceeding:</a:t>
            </a:r>
            <a:endParaRPr lang="en-US" sz="1600" u="sng" dirty="0">
              <a:hlinkClick r:id="rId4"/>
            </a:endParaRPr>
          </a:p>
          <a:p>
            <a:pPr lvl="1">
              <a:spcBef>
                <a:spcPts val="0"/>
              </a:spcBef>
              <a:buFont typeface="Arial" panose="020B0604020202020204" pitchFamily="34" charset="0"/>
              <a:buChar char="•"/>
            </a:pPr>
            <a:r>
              <a:rPr lang="en-US" sz="1400" u="sng" dirty="0">
                <a:hlinkClick r:id="rId4"/>
              </a:rPr>
              <a:t>https://www.fcc.gov/ecfs/search/filings?proceedings_name=13-49&amp;sort=date_disseminated,DESC</a:t>
            </a:r>
          </a:p>
          <a:p>
            <a:pPr lvl="1">
              <a:spcBef>
                <a:spcPts val="0"/>
              </a:spcBef>
              <a:buFont typeface="Arial" panose="020B0604020202020204" pitchFamily="34" charset="0"/>
              <a:buChar char="•"/>
            </a:pPr>
            <a:r>
              <a:rPr lang="en-US" sz="1600" u="sng" dirty="0">
                <a:hlinkClick r:id="rId4"/>
              </a:rPr>
              <a:t>https://www.fcc.gov/document/fcc-requests-comment-59-ghz-phase-i-testing-data</a:t>
            </a:r>
            <a:endParaRPr lang="en-US" sz="1600" u="sng" dirty="0"/>
          </a:p>
          <a:p>
            <a:pPr>
              <a:spcBef>
                <a:spcPts val="0"/>
              </a:spcBef>
              <a:buFont typeface="Arial" panose="020B0604020202020204" pitchFamily="34" charset="0"/>
              <a:buChar char="•"/>
            </a:pPr>
            <a:endParaRPr lang="en-US" sz="1600" kern="1200" dirty="0">
              <a:latin typeface="Times New Roman" pitchFamily="16" charset="0"/>
            </a:endParaRPr>
          </a:p>
          <a:p>
            <a:pPr>
              <a:spcBef>
                <a:spcPts val="0"/>
              </a:spcBef>
              <a:buFont typeface="Arial" panose="020B0604020202020204" pitchFamily="34" charset="0"/>
              <a:buChar char="•"/>
            </a:pPr>
            <a:r>
              <a:rPr lang="en-US" sz="2000" dirty="0">
                <a:solidFill>
                  <a:srgbClr val="FF0000"/>
                </a:solidFill>
              </a:rPr>
              <a:t>Comment Date:  28 November 2018 </a:t>
            </a:r>
          </a:p>
          <a:p>
            <a:pPr lvl="1">
              <a:spcBef>
                <a:spcPts val="0"/>
              </a:spcBef>
              <a:buFont typeface="Arial" panose="020B0604020202020204" pitchFamily="34" charset="0"/>
              <a:buChar char="•"/>
            </a:pPr>
            <a:r>
              <a:rPr lang="en-US" sz="1600" dirty="0">
                <a:solidFill>
                  <a:srgbClr val="FF0000"/>
                </a:solidFill>
              </a:rPr>
              <a:t>EC vote 16nov, or do reply comments.</a:t>
            </a:r>
            <a:endParaRPr lang="en-US" dirty="0">
              <a:solidFill>
                <a:srgbClr val="FF0000"/>
              </a:solidFill>
            </a:endParaRPr>
          </a:p>
          <a:p>
            <a:pPr>
              <a:spcBef>
                <a:spcPts val="0"/>
              </a:spcBef>
              <a:buFont typeface="Arial" panose="020B0604020202020204" pitchFamily="34" charset="0"/>
              <a:buChar char="•"/>
            </a:pPr>
            <a:r>
              <a:rPr lang="en-US" sz="2000" dirty="0"/>
              <a:t>Reply Comments Date:  13 December 2018</a:t>
            </a:r>
          </a:p>
          <a:p>
            <a:pPr>
              <a:spcBef>
                <a:spcPts val="0"/>
              </a:spcBef>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21927866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7050"/>
          </a:xfrm>
        </p:spPr>
        <p:txBody>
          <a:bodyPr/>
          <a:lstStyle/>
          <a:p>
            <a:r>
              <a:rPr lang="en-US" sz="2400" dirty="0"/>
              <a:t>General Discussion Items </a:t>
            </a:r>
            <a:r>
              <a:rPr lang="en-US" sz="1200" dirty="0"/>
              <a:t>-4b of 6</a:t>
            </a:r>
            <a:endParaRPr lang="en-US" sz="1600" dirty="0"/>
          </a:p>
        </p:txBody>
      </p:sp>
      <p:sp>
        <p:nvSpPr>
          <p:cNvPr id="3" name="Content Placeholder 2"/>
          <p:cNvSpPr>
            <a:spLocks noGrp="1"/>
          </p:cNvSpPr>
          <p:nvPr>
            <p:ph idx="1"/>
          </p:nvPr>
        </p:nvSpPr>
        <p:spPr>
          <a:xfrm>
            <a:off x="682625" y="777875"/>
            <a:ext cx="8382000" cy="5322266"/>
          </a:xfrm>
        </p:spPr>
        <p:txBody>
          <a:bodyPr/>
          <a:lstStyle/>
          <a:p>
            <a:pPr marL="0" indent="0">
              <a:spcBef>
                <a:spcPts val="0"/>
              </a:spcBef>
            </a:pPr>
            <a:endParaRPr lang="en-US" sz="1800" kern="1200" dirty="0">
              <a:latin typeface="Times New Roman" pitchFamily="16" charset="0"/>
            </a:endParaRPr>
          </a:p>
          <a:p>
            <a:pPr>
              <a:spcBef>
                <a:spcPts val="0"/>
              </a:spcBef>
              <a:buFont typeface="Arial" panose="020B0604020202020204" pitchFamily="34" charset="0"/>
              <a:buChar char="•"/>
            </a:pPr>
            <a:r>
              <a:rPr lang="en-US" sz="1800" dirty="0"/>
              <a:t>Phase I testing of prototype U-NII-4 devices</a:t>
            </a:r>
            <a:r>
              <a:rPr lang="en-US" sz="1400" dirty="0"/>
              <a:t> </a:t>
            </a:r>
            <a:r>
              <a:rPr lang="en-US" sz="1200" dirty="0"/>
              <a:t>-2 of 3</a:t>
            </a:r>
          </a:p>
          <a:p>
            <a:pPr>
              <a:spcBef>
                <a:spcPts val="0"/>
              </a:spcBef>
              <a:buFont typeface="Arial" panose="020B0604020202020204" pitchFamily="34" charset="0"/>
              <a:buChar char="•"/>
            </a:pPr>
            <a:r>
              <a:rPr lang="en-US" sz="1800" dirty="0"/>
              <a:t>As summarized in the report, we found the prototype devices reliably detected DSRC signals.  The report includes the results of the evaluation of the Wi-Fi sharing techniques since one of the proposed band sharing methods would require re-channelization of the DSRC spectrum.  In brief, the test results show that the prototype U-NII-4 devices were able to detect a co-channel DSRC signal and implement post detection steps as claimed by the submitters. </a:t>
            </a:r>
          </a:p>
          <a:p>
            <a:pPr lvl="4">
              <a:spcBef>
                <a:spcPts val="0"/>
              </a:spcBef>
              <a:buFont typeface="Arial" panose="020B0604020202020204" pitchFamily="34" charset="0"/>
              <a:buChar char="•"/>
            </a:pPr>
            <a:endParaRPr lang="en-US" sz="1200" dirty="0"/>
          </a:p>
          <a:p>
            <a:pPr>
              <a:spcBef>
                <a:spcPts val="0"/>
              </a:spcBef>
              <a:buFont typeface="Arial" panose="020B0604020202020204" pitchFamily="34" charset="0"/>
              <a:buChar char="•"/>
            </a:pPr>
            <a:r>
              <a:rPr lang="en-US" sz="2000" b="0" dirty="0"/>
              <a:t>Knowing history, can we get agreement on points to comment on?   </a:t>
            </a:r>
            <a:endParaRPr lang="en-US" b="0" dirty="0"/>
          </a:p>
          <a:p>
            <a:pPr lvl="1">
              <a:spcBef>
                <a:spcPts val="0"/>
              </a:spcBef>
              <a:buFont typeface="Arial" panose="020B0604020202020204" pitchFamily="34" charset="0"/>
              <a:buChar char="•"/>
            </a:pPr>
            <a:r>
              <a:rPr lang="en-US" dirty="0"/>
              <a:t>What would they be?   </a:t>
            </a:r>
          </a:p>
          <a:p>
            <a:pPr>
              <a:spcBef>
                <a:spcPts val="0"/>
              </a:spcBef>
              <a:buFont typeface="Arial" panose="020B0604020202020204" pitchFamily="34" charset="0"/>
              <a:buChar char="•"/>
            </a:pPr>
            <a:r>
              <a:rPr lang="en-US" sz="1800" b="0" dirty="0"/>
              <a:t>Detect and vacate mentioned above, is not covering if there is any harmful interference.  </a:t>
            </a:r>
          </a:p>
          <a:p>
            <a:pPr>
              <a:spcBef>
                <a:spcPts val="0"/>
              </a:spcBef>
              <a:buFont typeface="Arial" panose="020B0604020202020204" pitchFamily="34" charset="0"/>
              <a:buChar char="•"/>
            </a:pPr>
            <a:r>
              <a:rPr lang="en-US" sz="1800" b="0" dirty="0"/>
              <a:t>Mitigation seems to still be open. </a:t>
            </a:r>
          </a:p>
          <a:p>
            <a:pPr>
              <a:spcBef>
                <a:spcPts val="0"/>
              </a:spcBef>
              <a:buFont typeface="Arial" panose="020B0604020202020204" pitchFamily="34" charset="0"/>
              <a:buChar char="•"/>
            </a:pPr>
            <a:r>
              <a:rPr lang="en-US" sz="1800" b="0" dirty="0"/>
              <a:t>DOT will be the judge on safety of transportation.  They get the say what is needed.  The report is just a testing report, and not on the safety of transportation.  </a:t>
            </a:r>
          </a:p>
          <a:p>
            <a:pPr>
              <a:spcBef>
                <a:spcPts val="0"/>
              </a:spcBef>
              <a:buFont typeface="Arial" panose="020B0604020202020204" pitchFamily="34" charset="0"/>
              <a:buChar char="•"/>
            </a:pPr>
            <a:r>
              <a:rPr lang="en-US" sz="1800" b="0" dirty="0" err="1"/>
              <a:t>O’Reily’s</a:t>
            </a:r>
            <a:r>
              <a:rPr lang="en-US" sz="1800" b="0" dirty="0"/>
              <a:t> comment does not consider there is CV2X, C-V2X, …. …. coming along now, that is being discussed elsewhere.  </a:t>
            </a:r>
          </a:p>
          <a:p>
            <a:pPr lvl="4">
              <a:spcBef>
                <a:spcPts val="0"/>
              </a:spcBef>
              <a:buFont typeface="Arial" panose="020B0604020202020204" pitchFamily="34" charset="0"/>
              <a:buChar char="•"/>
            </a:pPr>
            <a:endParaRPr lang="en-US" sz="1000" dirty="0"/>
          </a:p>
          <a:p>
            <a:pPr>
              <a:spcBef>
                <a:spcPts val="0"/>
              </a:spcBef>
              <a:buFont typeface="Arial" panose="020B0604020202020204" pitchFamily="34" charset="0"/>
              <a:buChar char="•"/>
            </a:pPr>
            <a:r>
              <a:rPr lang="en-US" sz="1800" dirty="0"/>
              <a:t>In the end for those on the earlier call, not looking like there is interest for IEEE 802 to comment.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192471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526113"/>
          </a:xfrm>
        </p:spPr>
        <p:txBody>
          <a:bodyPr/>
          <a:lstStyle/>
          <a:p>
            <a:r>
              <a:rPr lang="en-US" sz="2400" dirty="0"/>
              <a:t>General Discussion Items </a:t>
            </a:r>
            <a:r>
              <a:rPr lang="en-US" sz="1200" dirty="0"/>
              <a:t>-4c of 6</a:t>
            </a:r>
            <a:endParaRPr lang="en-US" sz="1600" dirty="0"/>
          </a:p>
        </p:txBody>
      </p:sp>
      <p:sp>
        <p:nvSpPr>
          <p:cNvPr id="3" name="Content Placeholder 2"/>
          <p:cNvSpPr>
            <a:spLocks noGrp="1"/>
          </p:cNvSpPr>
          <p:nvPr>
            <p:ph idx="1"/>
          </p:nvPr>
        </p:nvSpPr>
        <p:spPr>
          <a:xfrm>
            <a:off x="685800" y="1066800"/>
            <a:ext cx="8382000" cy="5322266"/>
          </a:xfrm>
        </p:spPr>
        <p:txBody>
          <a:bodyPr/>
          <a:lstStyle/>
          <a:p>
            <a:pPr>
              <a:spcBef>
                <a:spcPts val="0"/>
              </a:spcBef>
              <a:buFont typeface="Arial" panose="020B0604020202020204" pitchFamily="34" charset="0"/>
              <a:buChar char="•"/>
            </a:pPr>
            <a:r>
              <a:rPr lang="en-US" sz="2000" dirty="0"/>
              <a:t>Phase I testing of prototype U-NII-4 devices</a:t>
            </a:r>
            <a:r>
              <a:rPr lang="en-US" sz="1600" dirty="0"/>
              <a:t> </a:t>
            </a:r>
            <a:r>
              <a:rPr lang="en-US" sz="1400" dirty="0"/>
              <a:t>-3 of 3</a:t>
            </a:r>
            <a:endParaRPr lang="en-US" sz="2000" dirty="0"/>
          </a:p>
          <a:p>
            <a:pPr>
              <a:spcBef>
                <a:spcPts val="0"/>
              </a:spcBef>
              <a:buFont typeface="Arial" panose="020B0604020202020204" pitchFamily="34" charset="0"/>
              <a:buChar char="•"/>
            </a:pPr>
            <a:r>
              <a:rPr lang="en-US" sz="2000" dirty="0"/>
              <a:t>Statement of commissioner Michael O’Rielly on 5.9 GHz phase I testing data </a:t>
            </a:r>
          </a:p>
          <a:p>
            <a:pPr lvl="1">
              <a:spcBef>
                <a:spcPts val="0"/>
              </a:spcBef>
              <a:buFont typeface="Arial" panose="020B0604020202020204" pitchFamily="34" charset="0"/>
              <a:buChar char="•"/>
            </a:pPr>
            <a:r>
              <a:rPr lang="en-US" sz="1800" u="sng" kern="1200" dirty="0">
                <a:hlinkClick r:id="rId3"/>
              </a:rPr>
              <a:t>DOC-354831A1.docx</a:t>
            </a:r>
            <a:r>
              <a:rPr lang="en-US" sz="1800" kern="1200" dirty="0"/>
              <a:t> </a:t>
            </a:r>
            <a:r>
              <a:rPr lang="en-US" sz="1800" u="sng" kern="1200" dirty="0">
                <a:hlinkClick r:id="rId4"/>
              </a:rPr>
              <a:t>DOC-354831A1.pdf</a:t>
            </a:r>
            <a:r>
              <a:rPr lang="en-US" sz="1800" kern="1200" dirty="0"/>
              <a:t> </a:t>
            </a:r>
            <a:r>
              <a:rPr lang="en-US" sz="1800" u="sng" kern="1200" dirty="0">
                <a:hlinkClick r:id="rId5"/>
              </a:rPr>
              <a:t>DOC-354831A1.txt</a:t>
            </a:r>
            <a:r>
              <a:rPr lang="en-US" sz="1800" kern="1200" dirty="0"/>
              <a:t> </a:t>
            </a:r>
          </a:p>
          <a:p>
            <a:pPr>
              <a:spcBef>
                <a:spcPts val="0"/>
              </a:spcBef>
              <a:buFont typeface="Arial" panose="020B0604020202020204" pitchFamily="34" charset="0"/>
              <a:buChar char="•"/>
            </a:pPr>
            <a:r>
              <a:rPr lang="en-US" sz="1800" dirty="0"/>
              <a:t>While I appreciate release of the 5.9 GHz Phase I testing data, the results are not all that surprising given the simple questions posed.  The reality is that the entire debate has gravitated away from the type of sharing regime envisioned in the testing.  Instead, the Commission should move past this and initiate a rulemaking to reallocate at least 45 megahertz of the band, which is completely unused today for automobile safety</a:t>
            </a:r>
            <a:endParaRPr lang="en-US" sz="1800" kern="1200" dirty="0"/>
          </a:p>
          <a:p>
            <a:pPr>
              <a:spcBef>
                <a:spcPts val="0"/>
              </a:spcBef>
              <a:buFont typeface="Arial" panose="020B0604020202020204" pitchFamily="34" charset="0"/>
              <a:buChar char="•"/>
            </a:pPr>
            <a:endParaRPr lang="en-US" sz="2000" kern="1200" dirty="0"/>
          </a:p>
          <a:p>
            <a:pPr>
              <a:spcBef>
                <a:spcPts val="0"/>
              </a:spcBef>
              <a:buFont typeface="Arial" panose="020B0604020202020204" pitchFamily="34" charset="0"/>
              <a:buChar char="•"/>
            </a:pPr>
            <a:r>
              <a:rPr lang="en-US" sz="2000" kern="1200" dirty="0"/>
              <a:t>Commissioner Rosenworcel on phase I test report of prototype U-N-II-4 devices.</a:t>
            </a:r>
          </a:p>
          <a:p>
            <a:pPr lvl="1">
              <a:spcBef>
                <a:spcPts val="0"/>
              </a:spcBef>
              <a:buFont typeface="Arial" panose="020B0604020202020204" pitchFamily="34" charset="0"/>
              <a:buChar char="•"/>
            </a:pPr>
            <a:r>
              <a:rPr lang="en-US" sz="1800" u="sng" kern="1200" dirty="0">
                <a:hlinkClick r:id="rId6"/>
              </a:rPr>
              <a:t>DOC-354830A1.docx</a:t>
            </a:r>
            <a:r>
              <a:rPr lang="en-US" sz="1800" kern="1200" dirty="0"/>
              <a:t> </a:t>
            </a:r>
            <a:r>
              <a:rPr lang="en-US" sz="1800" u="sng" kern="1200" dirty="0">
                <a:hlinkClick r:id="rId7"/>
              </a:rPr>
              <a:t>DOC-354830A1.pdf</a:t>
            </a:r>
            <a:r>
              <a:rPr lang="en-US" sz="1800" kern="1200" dirty="0"/>
              <a:t> </a:t>
            </a:r>
            <a:r>
              <a:rPr lang="en-US" sz="1800" u="sng" kern="1200" dirty="0">
                <a:hlinkClick r:id="rId8"/>
              </a:rPr>
              <a:t>DOC-354830A1.txt</a:t>
            </a:r>
            <a:r>
              <a:rPr lang="en-US" sz="1800" kern="1200" dirty="0"/>
              <a:t> </a:t>
            </a:r>
          </a:p>
          <a:p>
            <a:pPr>
              <a:spcBef>
                <a:spcPts val="0"/>
              </a:spcBef>
              <a:buFont typeface="Arial" panose="020B0604020202020204" pitchFamily="34" charset="0"/>
              <a:buChar char="•"/>
            </a:pPr>
            <a:r>
              <a:rPr lang="en-US" sz="1800" dirty="0"/>
              <a:t>“Nearly two years after the deadline for completing a three-phase test plan to determine whether auto safety and Wi-Fi can share the 5.9 GHz band, this agency is releasing the results of its lab testing.  These results are long overdue.  But we need to do more than just make our work public.  We need to start a rulemaking to take a fresh look at this band and its real possibilities.”</a:t>
            </a:r>
          </a:p>
          <a:p>
            <a:pPr>
              <a:spcBef>
                <a:spcPts val="0"/>
              </a:spcBef>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38704593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Potential reference document when doing comments</a:t>
            </a:r>
          </a:p>
        </p:txBody>
      </p:sp>
      <p:sp>
        <p:nvSpPr>
          <p:cNvPr id="3" name="Content Placeholder 2"/>
          <p:cNvSpPr>
            <a:spLocks noGrp="1"/>
          </p:cNvSpPr>
          <p:nvPr>
            <p:ph idx="1"/>
          </p:nvPr>
        </p:nvSpPr>
        <p:spPr>
          <a:xfrm>
            <a:off x="703797" y="1524000"/>
            <a:ext cx="8296126" cy="4113213"/>
          </a:xfrm>
        </p:spPr>
        <p:txBody>
          <a:bodyPr/>
          <a:lstStyle/>
          <a:p>
            <a:pPr>
              <a:buFont typeface="Arial" panose="020B0604020202020204" pitchFamily="34" charset="0"/>
              <a:buChar char="•"/>
            </a:pPr>
            <a:r>
              <a:rPr lang="en-US" sz="1800" dirty="0"/>
              <a:t>Note: in the 802.19 co-existence &lt;1 GHz meeting it was brought up for IEEE 802 as a whole to put together a document on basic spectrum parameters that would be good for all IEEE 802 standards to co-exist (less interference….)  </a:t>
            </a:r>
          </a:p>
          <a:p>
            <a:pPr lvl="5">
              <a:buFont typeface="Arial" panose="020B0604020202020204" pitchFamily="34" charset="0"/>
              <a:buChar char="•"/>
            </a:pPr>
            <a:endParaRPr lang="en-US" sz="1400" dirty="0"/>
          </a:p>
          <a:p>
            <a:pPr lvl="1">
              <a:buFont typeface="Arial" panose="020B0604020202020204" pitchFamily="34" charset="0"/>
              <a:buChar char="•"/>
            </a:pPr>
            <a:r>
              <a:rPr lang="en-US" sz="1800" b="1" u="sng" dirty="0"/>
              <a:t>Actually, need to have this for all IEEE 802 to just work in the spectrum</a:t>
            </a:r>
            <a:r>
              <a:rPr lang="en-US" sz="1800" dirty="0"/>
              <a:t>, e.g. BWs needed.   Not just coexistence.</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Point being that 802.18 can refer to / use when responding to regulators  on different consultations, to encourage regulators in general to configure their spectrum to allow all the IEEE 802 standards in a more consistent/friendly way.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For the many in attendance, it was felt many regulators would appreciate at least  knowing this.  </a:t>
            </a:r>
          </a:p>
          <a:p>
            <a:pPr lvl="5">
              <a:buFont typeface="Arial" panose="020B0604020202020204" pitchFamily="34" charset="0"/>
              <a:buChar char="•"/>
            </a:pPr>
            <a:endParaRPr lang="en-US" sz="1400" dirty="0"/>
          </a:p>
          <a:p>
            <a:pPr lvl="1">
              <a:buFont typeface="Arial" panose="020B0604020202020204" pitchFamily="34" charset="0"/>
              <a:buChar char="•"/>
            </a:pPr>
            <a:r>
              <a:rPr lang="en-US" sz="1800" dirty="0"/>
              <a:t>Additional point to add to the doc, duty cycle is not for the protocol/standard/amendment being discussed, it is a regulation to allow others (and their packet lengths) to have access to the spectrum</a:t>
            </a:r>
            <a:r>
              <a:rPr lang="en-US" sz="1600" dirty="0"/>
              <a:t>. </a:t>
            </a:r>
          </a:p>
        </p:txBody>
      </p:sp>
      <p:sp>
        <p:nvSpPr>
          <p:cNvPr id="4" name="Date Placeholder 3"/>
          <p:cNvSpPr>
            <a:spLocks noGrp="1"/>
          </p:cNvSpPr>
          <p:nvPr>
            <p:ph type="dt" sz="half" idx="4294967295"/>
          </p:nvPr>
        </p:nvSpPr>
        <p:spPr>
          <a:xfrm>
            <a:off x="691160" y="392504"/>
            <a:ext cx="2356839" cy="188521"/>
          </a:xfrm>
          <a:prstGeom prst="rect">
            <a:avLst/>
          </a:prstGeom>
        </p:spPr>
        <p:txBody>
          <a:bodyPr/>
          <a:lstStyle/>
          <a:p>
            <a:pPr>
              <a:defRPr/>
            </a:pPr>
            <a:r>
              <a:rPr lang="en-US"/>
              <a:t>29 November 2018</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015006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800" dirty="0"/>
              <a:t>Fellowship Request</a:t>
            </a:r>
            <a:endParaRPr lang="en-US" sz="1400" dirty="0"/>
          </a:p>
        </p:txBody>
      </p:sp>
      <p:sp>
        <p:nvSpPr>
          <p:cNvPr id="3" name="Content Placeholder 2"/>
          <p:cNvSpPr>
            <a:spLocks noGrp="1"/>
          </p:cNvSpPr>
          <p:nvPr>
            <p:ph idx="1"/>
          </p:nvPr>
        </p:nvSpPr>
        <p:spPr>
          <a:xfrm>
            <a:off x="685800" y="1257300"/>
            <a:ext cx="8306595" cy="4494213"/>
          </a:xfrm>
        </p:spPr>
        <p:txBody>
          <a:bodyPr/>
          <a:lstStyle/>
          <a:p>
            <a:pPr>
              <a:buFont typeface="Arial" panose="020B0604020202020204" pitchFamily="34" charset="0"/>
              <a:buChar char="•"/>
            </a:pPr>
            <a:r>
              <a:rPr lang="en-US" sz="2000" dirty="0"/>
              <a:t>Fellowship request on reaching out to all regulators.</a:t>
            </a:r>
          </a:p>
          <a:p>
            <a:pPr lvl="1">
              <a:buFont typeface="Arial" panose="020B0604020202020204" pitchFamily="34" charset="0"/>
              <a:buChar char="•"/>
            </a:pPr>
            <a:r>
              <a:rPr lang="en-US" sz="1600" dirty="0">
                <a:solidFill>
                  <a:schemeClr val="tx1"/>
                </a:solidFill>
              </a:rPr>
              <a:t>Enhancing Collaboration between </a:t>
            </a:r>
            <a:r>
              <a:rPr lang="en-US" sz="1600" i="1" dirty="0">
                <a:solidFill>
                  <a:schemeClr val="tx1"/>
                </a:solidFill>
              </a:rPr>
              <a:t>IEEE 802 </a:t>
            </a:r>
            <a:r>
              <a:rPr lang="en-US" sz="1600" dirty="0">
                <a:solidFill>
                  <a:schemeClr val="tx1"/>
                </a:solidFill>
              </a:rPr>
              <a:t>and World Regulators on unlicensed spectrum regulations</a:t>
            </a:r>
            <a:endParaRPr lang="en-US" sz="1600" u="sng" dirty="0">
              <a:solidFill>
                <a:schemeClr val="tx1"/>
              </a:solidFill>
              <a:hlinkClick r:id="rId2"/>
            </a:endParaRPr>
          </a:p>
          <a:p>
            <a:pPr lvl="1">
              <a:buFont typeface="Arial" panose="020B0604020202020204" pitchFamily="34" charset="0"/>
              <a:buChar char="•"/>
            </a:pPr>
            <a:r>
              <a:rPr lang="en-US" sz="1600" u="sng" dirty="0">
                <a:hlinkClick r:id="rId2"/>
              </a:rPr>
              <a:t>https://mentor.ieee.org/802.11/dcn/18/11-18-0580-01-coex-enhancing-collaboration-between-ieee-802-and-world-regulators-on-unlicensed-spectrum-regulations.pptx</a:t>
            </a:r>
            <a:r>
              <a:rPr lang="en-US" sz="1600" dirty="0"/>
              <a:t>  </a:t>
            </a:r>
            <a:r>
              <a:rPr lang="en-US" sz="1600" b="0" dirty="0"/>
              <a:t> </a:t>
            </a:r>
          </a:p>
          <a:p>
            <a:pPr lvl="1">
              <a:buFont typeface="Arial" panose="020B0604020202020204" pitchFamily="34" charset="0"/>
              <a:buChar char="•"/>
            </a:pPr>
            <a:r>
              <a:rPr lang="en-US" sz="1800" b="1" dirty="0">
                <a:solidFill>
                  <a:schemeClr val="tx1"/>
                </a:solidFill>
              </a:rPr>
              <a:t> </a:t>
            </a:r>
          </a:p>
          <a:p>
            <a:pPr lvl="1">
              <a:buFont typeface="Arial" panose="020B0604020202020204" pitchFamily="34" charset="0"/>
              <a:buChar char="•"/>
            </a:pPr>
            <a:r>
              <a:rPr lang="en-US" sz="1800" b="1" dirty="0">
                <a:solidFill>
                  <a:schemeClr val="tx1"/>
                </a:solidFill>
              </a:rPr>
              <a:t>Thursday:  </a:t>
            </a:r>
          </a:p>
          <a:p>
            <a:pPr lvl="1">
              <a:buFont typeface="Arial" panose="020B0604020202020204" pitchFamily="34" charset="0"/>
              <a:buChar char="•"/>
            </a:pPr>
            <a:r>
              <a:rPr lang="en-US" sz="1800" b="1" dirty="0">
                <a:solidFill>
                  <a:schemeClr val="tx1"/>
                </a:solidFill>
              </a:rPr>
              <a:t> </a:t>
            </a:r>
            <a:r>
              <a:rPr lang="en-US" sz="1800" dirty="0">
                <a:solidFill>
                  <a:schemeClr val="tx1"/>
                </a:solidFill>
              </a:rPr>
              <a:t>A start is to keep in touch with the fellowship attendees.  </a:t>
            </a:r>
          </a:p>
          <a:p>
            <a:pPr lvl="2">
              <a:buFont typeface="Arial" panose="020B0604020202020204" pitchFamily="34" charset="0"/>
              <a:buChar char="•"/>
            </a:pPr>
            <a:r>
              <a:rPr lang="en-US" sz="1600" dirty="0">
                <a:solidFill>
                  <a:schemeClr val="tx1"/>
                </a:solidFill>
              </a:rPr>
              <a:t>They are welcome to our meetings and calls. </a:t>
            </a:r>
          </a:p>
          <a:p>
            <a:pPr lvl="1">
              <a:buFont typeface="Arial" panose="020B0604020202020204" pitchFamily="34" charset="0"/>
              <a:buChar char="•"/>
            </a:pPr>
            <a:r>
              <a:rPr lang="en-US" sz="1800" b="0" dirty="0">
                <a:solidFill>
                  <a:schemeClr val="tx1"/>
                </a:solidFill>
              </a:rPr>
              <a:t>Could something be added to the IEEE newsletter/communication for the regulators, to answer the news letter input? </a:t>
            </a:r>
          </a:p>
          <a:p>
            <a:pPr lvl="1">
              <a:buFont typeface="Arial" panose="020B0604020202020204" pitchFamily="34" charset="0"/>
              <a:buChar char="•"/>
            </a:pPr>
            <a:r>
              <a:rPr lang="en-US" sz="1800" b="0" dirty="0">
                <a:solidFill>
                  <a:schemeClr val="tx1"/>
                </a:solidFill>
              </a:rPr>
              <a:t>Can IEEE be more pro-active with some </a:t>
            </a:r>
            <a:r>
              <a:rPr lang="en-US" sz="1800" dirty="0">
                <a:solidFill>
                  <a:schemeClr val="tx1"/>
                </a:solidFill>
              </a:rPr>
              <a:t>of the other (e.g. regional) regulators? </a:t>
            </a:r>
          </a:p>
          <a:p>
            <a:pPr lvl="2">
              <a:buFont typeface="Arial" panose="020B0604020202020204" pitchFamily="34" charset="0"/>
              <a:buChar char="•"/>
            </a:pPr>
            <a:r>
              <a:rPr lang="en-US" sz="1400" dirty="0">
                <a:solidFill>
                  <a:schemeClr val="tx1"/>
                </a:solidFill>
              </a:rPr>
              <a:t>The challenge is to ID which we can, and being a volunteer  / individual organization, the time and money from the volunteers?  </a:t>
            </a:r>
          </a:p>
          <a:p>
            <a:pPr lvl="1">
              <a:buFont typeface="Arial" panose="020B0604020202020204" pitchFamily="34" charset="0"/>
              <a:buChar char="•"/>
            </a:pPr>
            <a:r>
              <a:rPr lang="en-US" sz="1800" b="0" dirty="0">
                <a:solidFill>
                  <a:schemeClr val="tx1"/>
                </a:solidFill>
              </a:rPr>
              <a:t>Many regulators don’t have IEEE has a point of contact like they do with WFA or other implementing orgs do. </a:t>
            </a:r>
          </a:p>
          <a:p>
            <a:pPr marL="0" indent="0"/>
            <a:endParaRPr lang="en-US" sz="2000"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29 November 2018</a:t>
            </a:r>
            <a:endParaRPr lang="en-GB" dirty="0"/>
          </a:p>
        </p:txBody>
      </p:sp>
    </p:spTree>
    <p:extLst>
      <p:ext uri="{BB962C8B-B14F-4D97-AF65-F5344CB8AC3E}">
        <p14:creationId xmlns:p14="http://schemas.microsoft.com/office/powerpoint/2010/main" val="16601358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dirty="0"/>
              <a:t>29 November 2018</a:t>
            </a:r>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368425"/>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3"/>
            <a:ext cx="7770813" cy="505178"/>
          </a:xfrm>
        </p:spPr>
        <p:txBody>
          <a:bodyPr/>
          <a:lstStyle/>
          <a:p>
            <a:r>
              <a:rPr lang="en-US" sz="2400" dirty="0"/>
              <a:t>Participation in IEEE 802 Meetings</a:t>
            </a:r>
          </a:p>
        </p:txBody>
      </p:sp>
      <p:sp>
        <p:nvSpPr>
          <p:cNvPr id="3" name="Content Placeholder 2"/>
          <p:cNvSpPr>
            <a:spLocks noGrp="1"/>
          </p:cNvSpPr>
          <p:nvPr>
            <p:ph idx="1"/>
          </p:nvPr>
        </p:nvSpPr>
        <p:spPr>
          <a:xfrm>
            <a:off x="685005" y="1066800"/>
            <a:ext cx="7770813" cy="4113213"/>
          </a:xfrm>
        </p:spPr>
        <p:txBody>
          <a:bodyPr/>
          <a:lstStyle/>
          <a:p>
            <a:pPr>
              <a:buClrTx/>
            </a:pPr>
            <a:r>
              <a:rPr lang="en-GB" altLang="en-US" sz="1800" dirty="0">
                <a:solidFill>
                  <a:schemeClr val="accent1">
                    <a:lumMod val="50000"/>
                  </a:schemeClr>
                </a:solidFill>
                <a:ea typeface="MS Gothic" panose="020B0609070205080204" pitchFamily="49" charset="-128"/>
              </a:rPr>
              <a:t>Participation in any IEEE 802 meeting (Sponsor, Sponsor subgroup, Working Group, Working Group subgroup, etc.) is on an individual basis</a:t>
            </a:r>
          </a:p>
          <a:p>
            <a:endParaRPr lang="en-US" sz="800" dirty="0">
              <a:solidFill>
                <a:schemeClr val="accent1">
                  <a:lumMod val="50000"/>
                </a:schemeClr>
              </a:solidFill>
            </a:endParaRPr>
          </a:p>
          <a:p>
            <a:pPr marL="339725" indent="-336550">
              <a:buFont typeface="Arial" panose="020B0604020202020204" pitchFamily="34" charset="0"/>
              <a:buChar char="•"/>
            </a:pP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dirty="0">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   section 5.2.1) </a:t>
            </a:r>
          </a:p>
          <a:p>
            <a:pPr marL="339725" indent="-336550">
              <a:buFont typeface="Arial" panose="020B0604020202020204" pitchFamily="34" charset="0"/>
              <a:buChar char="•"/>
            </a:pPr>
            <a:r>
              <a:rPr lang="en-GB" altLang="en-US" sz="1400" dirty="0">
                <a:ea typeface="MS Gothic" panose="020B0609070205080204" pitchFamily="49" charset="-128"/>
              </a:rPr>
              <a:t>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39725" indent="-336550">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39725" indent="-336550">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ea typeface="MS Gothic" panose="020B0609070205080204" pitchFamily="49" charset="-128"/>
                <a:hlinkClick r:id="rId2"/>
              </a:rPr>
              <a:t>https://standards.ieee.org/develop/policies/bylaws/sb_bylaws.pdf</a:t>
            </a:r>
            <a:r>
              <a:rPr lang="en-GB" altLang="en-US" sz="1400" u="sng" dirty="0">
                <a:ea typeface="MS Gothic" panose="020B0609070205080204" pitchFamily="49" charset="-128"/>
              </a:rPr>
              <a:t>   </a:t>
            </a:r>
            <a:r>
              <a:rPr lang="en-GB" altLang="en-US" sz="1400" dirty="0">
                <a:ea typeface="MS Gothic" panose="020B0609070205080204" pitchFamily="49" charset="-128"/>
              </a:rPr>
              <a:t> section 5.2.1.3 and the IEEE 802 LMSC Working Group Policies and Procedures, subclause 3.4.1 “Chair”, list item x.</a:t>
            </a:r>
          </a:p>
          <a:p>
            <a:endParaRPr lang="en-US" sz="800" dirty="0"/>
          </a:p>
          <a:p>
            <a:r>
              <a:rPr lang="en-US" sz="1800" dirty="0">
                <a:solidFill>
                  <a:schemeClr val="accent1">
                    <a:lumMod val="50000"/>
                  </a:schemeClr>
                </a:solidFill>
              </a:rPr>
              <a:t>By participating in IEEE 802 meetings, you accept these requirements.  If you do not agree to these policies then you shall not participate.  (and please leave the call or meeting.)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29 November 2018</a:t>
            </a:r>
            <a:endParaRPr lang="en-GB" dirty="0"/>
          </a:p>
        </p:txBody>
      </p:sp>
    </p:spTree>
    <p:extLst>
      <p:ext uri="{BB962C8B-B14F-4D97-AF65-F5344CB8AC3E}">
        <p14:creationId xmlns:p14="http://schemas.microsoft.com/office/powerpoint/2010/main" val="3386490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 for teleconference</a:t>
            </a:r>
          </a:p>
        </p:txBody>
      </p:sp>
      <p:sp>
        <p:nvSpPr>
          <p:cNvPr id="7" name="Date Placeholder 6"/>
          <p:cNvSpPr>
            <a:spLocks noGrp="1"/>
          </p:cNvSpPr>
          <p:nvPr>
            <p:ph type="dt" sz="quarter" idx="4294967295"/>
          </p:nvPr>
        </p:nvSpPr>
        <p:spPr>
          <a:xfrm>
            <a:off x="696912" y="304801"/>
            <a:ext cx="2198688" cy="304800"/>
          </a:xfrm>
          <a:prstGeom prst="rect">
            <a:avLst/>
          </a:prstGeom>
        </p:spPr>
        <p:txBody>
          <a:bodyPr/>
          <a:lstStyle/>
          <a:p>
            <a:pPr>
              <a:defRPr/>
            </a:pPr>
            <a:r>
              <a:rPr lang="en-US" dirty="0"/>
              <a:t>29 November 2018</a:t>
            </a:r>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696912" y="1050803"/>
            <a:ext cx="3875088" cy="5275778"/>
          </a:xfrm>
        </p:spPr>
        <p:txBody>
          <a:bodyPr/>
          <a:lstStyle/>
          <a:p>
            <a:pPr>
              <a:buFont typeface="Arial" panose="020B0604020202020204" pitchFamily="34" charset="0"/>
              <a:buChar char="•"/>
            </a:pPr>
            <a:r>
              <a:rPr lang="en-US" altLang="en-US" sz="1800" dirty="0">
                <a:solidFill>
                  <a:schemeClr val="tx1"/>
                </a:solidFill>
              </a:rPr>
              <a:t>Call to Order</a:t>
            </a:r>
          </a:p>
          <a:p>
            <a:pPr lvl="1">
              <a:buFont typeface="Arial" panose="020B0604020202020204" pitchFamily="34" charset="0"/>
              <a:buChar char="•"/>
            </a:pPr>
            <a:r>
              <a:rPr lang="en-US" altLang="en-US" sz="1600" b="1" u="sng" dirty="0">
                <a:solidFill>
                  <a:schemeClr val="bg1"/>
                </a:solidFill>
              </a:rPr>
              <a:t>Attendance server is open</a:t>
            </a:r>
          </a:p>
          <a:p>
            <a:pPr>
              <a:buFont typeface="Arial" panose="020B0604020202020204" pitchFamily="34" charset="0"/>
              <a:buChar char="•"/>
            </a:pPr>
            <a:r>
              <a:rPr lang="en-US" altLang="en-US" sz="1800" dirty="0">
                <a:solidFill>
                  <a:schemeClr val="tx1"/>
                </a:solidFill>
              </a:rPr>
              <a:t>Administrative items</a:t>
            </a:r>
          </a:p>
          <a:p>
            <a:pPr lvl="1">
              <a:buFont typeface="Arial" panose="020B0604020202020204" pitchFamily="34" charset="0"/>
              <a:buChar char="•"/>
            </a:pPr>
            <a:r>
              <a:rPr lang="en-US" altLang="en-US" sz="1400" dirty="0">
                <a:solidFill>
                  <a:schemeClr val="bg1"/>
                </a:solidFill>
              </a:rPr>
              <a:t>Need a recording secretary </a:t>
            </a:r>
          </a:p>
          <a:p>
            <a:pPr>
              <a:buFont typeface="Arial" panose="020B0604020202020204" pitchFamily="34" charset="0"/>
              <a:buChar char="•"/>
            </a:pPr>
            <a:r>
              <a:rPr lang="en-US" altLang="en-US" sz="1800" dirty="0">
                <a:solidFill>
                  <a:schemeClr val="tx1"/>
                </a:solidFill>
              </a:rPr>
              <a:t>Approve agenda &amp; last minutes</a:t>
            </a:r>
            <a:endParaRPr lang="en-US" altLang="en-US" sz="1800" dirty="0">
              <a:solidFill>
                <a:schemeClr val="bg1"/>
              </a:solidFill>
            </a:endParaRPr>
          </a:p>
          <a:p>
            <a:pPr marL="457200" lvl="1" indent="0"/>
            <a:r>
              <a:rPr lang="en-US" altLang="en-US" sz="1100" dirty="0">
                <a:solidFill>
                  <a:schemeClr val="bg1"/>
                </a:solidFill>
              </a:rPr>
              <a:t>ill looking for an  802.18 Vice-Chair.</a:t>
            </a:r>
          </a:p>
          <a:p>
            <a:pPr>
              <a:buFont typeface="Arial" panose="020B0604020202020204" pitchFamily="34" charset="0"/>
              <a:buChar char="•"/>
            </a:pPr>
            <a:r>
              <a:rPr lang="en-US" altLang="en-US" sz="2000" dirty="0">
                <a:solidFill>
                  <a:schemeClr val="tx1"/>
                </a:solidFill>
              </a:rPr>
              <a:t>Discussion items</a:t>
            </a:r>
          </a:p>
          <a:p>
            <a:pPr lvl="1">
              <a:buFont typeface="Arial" panose="020B0604020202020204" pitchFamily="34" charset="0"/>
              <a:buChar char="•"/>
            </a:pPr>
            <a:r>
              <a:rPr lang="en-US" altLang="en-US" sz="1800" dirty="0">
                <a:solidFill>
                  <a:schemeClr val="tx1"/>
                </a:solidFill>
              </a:rPr>
              <a:t>EU Items</a:t>
            </a:r>
          </a:p>
          <a:p>
            <a:pPr lvl="1">
              <a:buFont typeface="Arial" panose="020B0604020202020204" pitchFamily="34" charset="0"/>
              <a:buChar char="•"/>
            </a:pPr>
            <a:r>
              <a:rPr lang="en-US" sz="1800" dirty="0"/>
              <a:t>5GAA Waiver to Allow ITS Cellular Vehicle to Everything(C-V2X)</a:t>
            </a:r>
          </a:p>
          <a:p>
            <a:pPr lvl="1">
              <a:buFont typeface="Arial" panose="020B0604020202020204" pitchFamily="34" charset="0"/>
              <a:buChar char="•"/>
            </a:pPr>
            <a:r>
              <a:rPr lang="en-US" sz="1800" dirty="0"/>
              <a:t>Presidential Memorandum on Sustainable Spectrum Strategy</a:t>
            </a:r>
          </a:p>
          <a:p>
            <a:pPr lvl="1">
              <a:buFont typeface="Arial" panose="020B0604020202020204" pitchFamily="34" charset="0"/>
              <a:buChar char="•"/>
            </a:pPr>
            <a:r>
              <a:rPr lang="en-US" altLang="en-US" sz="1800" dirty="0">
                <a:solidFill>
                  <a:schemeClr val="tx1"/>
                </a:solidFill>
              </a:rPr>
              <a:t>General Discussion Items</a:t>
            </a:r>
          </a:p>
          <a:p>
            <a:pPr>
              <a:buFont typeface="Arial" panose="020B0604020202020204" pitchFamily="34" charset="0"/>
              <a:buChar char="•"/>
            </a:pPr>
            <a:r>
              <a:rPr lang="en-US" altLang="en-US" sz="1800" dirty="0">
                <a:solidFill>
                  <a:schemeClr val="tx1"/>
                </a:solidFill>
              </a:rPr>
              <a:t>Actions required</a:t>
            </a:r>
          </a:p>
          <a:p>
            <a:pPr lvl="1">
              <a:buFont typeface="Arial" panose="020B0604020202020204" pitchFamily="34" charset="0"/>
              <a:buChar char="•"/>
            </a:pPr>
            <a:r>
              <a:rPr lang="en-US" altLang="en-US" sz="1800" dirty="0">
                <a:solidFill>
                  <a:schemeClr val="tx1"/>
                </a:solidFill>
              </a:rPr>
              <a:t>tbd</a:t>
            </a:r>
          </a:p>
          <a:p>
            <a:pPr>
              <a:buFont typeface="Arial" panose="020B0604020202020204" pitchFamily="34" charset="0"/>
              <a:buChar char="•"/>
            </a:pPr>
            <a:r>
              <a:rPr lang="en-US" altLang="en-US" sz="1800" dirty="0">
                <a:solidFill>
                  <a:schemeClr val="tx1"/>
                </a:solidFill>
              </a:rPr>
              <a:t>AOB and Adjourn</a:t>
            </a:r>
            <a:endParaRPr lang="en-US" altLang="en-US" sz="14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572000" y="1050803"/>
            <a:ext cx="4572000" cy="51198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800" kern="0" dirty="0"/>
              <a:t>Discussion items, few more details:  </a:t>
            </a:r>
            <a:endParaRPr lang="en-US" sz="1800" b="0" dirty="0">
              <a:solidFill>
                <a:schemeClr val="tx1"/>
              </a:solidFill>
            </a:endParaRPr>
          </a:p>
          <a:p>
            <a:pPr lvl="1">
              <a:spcBef>
                <a:spcPts val="0"/>
              </a:spcBef>
              <a:buFont typeface="Arial" panose="020B0604020202020204" pitchFamily="34" charset="0"/>
              <a:buChar char="•"/>
            </a:pPr>
            <a:endParaRPr lang="en-US" sz="1800" b="0" dirty="0">
              <a:solidFill>
                <a:schemeClr val="tx1"/>
              </a:solidFill>
            </a:endParaRPr>
          </a:p>
          <a:p>
            <a:pPr>
              <a:spcBef>
                <a:spcPts val="0"/>
              </a:spcBef>
              <a:buFont typeface="Arial" panose="020B0604020202020204" pitchFamily="34" charset="0"/>
              <a:buChar char="•"/>
            </a:pPr>
            <a:r>
              <a:rPr lang="en-US" sz="1600" b="0" dirty="0">
                <a:solidFill>
                  <a:schemeClr val="tx1"/>
                </a:solidFill>
              </a:rPr>
              <a:t>EU Items</a:t>
            </a:r>
          </a:p>
          <a:p>
            <a:pPr lvl="1">
              <a:spcBef>
                <a:spcPts val="0"/>
              </a:spcBef>
              <a:buFont typeface="Arial" panose="020B0604020202020204" pitchFamily="34" charset="0"/>
              <a:buChar char="•"/>
            </a:pPr>
            <a:r>
              <a:rPr lang="en-US" sz="1600" dirty="0">
                <a:solidFill>
                  <a:schemeClr val="tx1"/>
                </a:solidFill>
              </a:rPr>
              <a:t>General items, ETSI, CEPT, etc.</a:t>
            </a:r>
          </a:p>
          <a:p>
            <a:pPr>
              <a:spcBef>
                <a:spcPts val="0"/>
              </a:spcBef>
              <a:buFont typeface="Arial" panose="020B0604020202020204" pitchFamily="34" charset="0"/>
              <a:buChar char="•"/>
            </a:pPr>
            <a:endParaRPr lang="en-US" altLang="en-US" sz="1600" b="0" kern="0" dirty="0"/>
          </a:p>
          <a:p>
            <a:pPr>
              <a:spcBef>
                <a:spcPts val="0"/>
              </a:spcBef>
              <a:buFont typeface="Arial" panose="020B0604020202020204" pitchFamily="34" charset="0"/>
              <a:buChar char="•"/>
            </a:pPr>
            <a:r>
              <a:rPr lang="en-US" sz="1600" b="0" dirty="0"/>
              <a:t>5GAA Waiver to Allow ITS Cellular Vehicle to Everything(C-V2X)</a:t>
            </a:r>
          </a:p>
          <a:p>
            <a:pPr lvl="1">
              <a:spcBef>
                <a:spcPts val="0"/>
              </a:spcBef>
              <a:buFont typeface="Arial" panose="020B0604020202020204" pitchFamily="34" charset="0"/>
              <a:buChar char="•"/>
            </a:pPr>
            <a:r>
              <a:rPr lang="en-US" sz="1400" dirty="0"/>
              <a:t>C-V2X Offers Capabilities Today that are Superior to Those of Other Technologies – Enabling Safety and Other Benefits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Presidential Memorandum on Developing a Sustainable Spectrum Strategy for America's Future</a:t>
            </a:r>
          </a:p>
          <a:p>
            <a:pPr lvl="1">
              <a:spcBef>
                <a:spcPts val="0"/>
              </a:spcBef>
              <a:buFont typeface="Arial" panose="020B0604020202020204" pitchFamily="34" charset="0"/>
              <a:buChar char="•"/>
            </a:pPr>
            <a:r>
              <a:rPr lang="en-US" altLang="en-US" sz="1400" b="0" kern="0" dirty="0"/>
              <a:t>What can IEEE 802 support in it and how? </a:t>
            </a:r>
          </a:p>
          <a:p>
            <a:pPr>
              <a:spcBef>
                <a:spcPts val="0"/>
              </a:spcBef>
              <a:buFont typeface="Arial" panose="020B0604020202020204" pitchFamily="34" charset="0"/>
              <a:buChar char="•"/>
            </a:pPr>
            <a:endParaRPr lang="en-US" altLang="en-US" sz="1600" b="0" kern="0" dirty="0"/>
          </a:p>
          <a:p>
            <a:pPr marL="0" indent="0">
              <a:spcBef>
                <a:spcPts val="0"/>
              </a:spcBef>
            </a:pPr>
            <a:endParaRPr lang="en-US" altLang="en-US" sz="1600" b="0" kern="0" dirty="0"/>
          </a:p>
          <a:p>
            <a:pPr>
              <a:spcBef>
                <a:spcPts val="0"/>
              </a:spcBef>
              <a:buFont typeface="Arial" panose="020B0604020202020204" pitchFamily="34" charset="0"/>
              <a:buChar char="•"/>
            </a:pPr>
            <a:r>
              <a:rPr lang="en-US" altLang="en-US" sz="1600" b="0" kern="0" dirty="0"/>
              <a:t>General discussion items:</a:t>
            </a:r>
          </a:p>
          <a:p>
            <a:pPr lvl="1">
              <a:spcBef>
                <a:spcPts val="0"/>
              </a:spcBef>
              <a:buFont typeface="Arial" panose="020B0604020202020204" pitchFamily="34" charset="0"/>
              <a:buChar char="•"/>
            </a:pPr>
            <a:r>
              <a:rPr lang="en-US" altLang="en-US" sz="1000" b="0" kern="0" dirty="0"/>
              <a:t>Updated Cisco VNI.  </a:t>
            </a:r>
          </a:p>
        </p:txBody>
      </p:sp>
    </p:spTree>
    <p:extLst>
      <p:ext uri="{BB962C8B-B14F-4D97-AF65-F5344CB8AC3E}">
        <p14:creationId xmlns:p14="http://schemas.microsoft.com/office/powerpoint/2010/main" val="229327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719931"/>
          </a:xfrm>
        </p:spPr>
        <p:txBody>
          <a:bodyPr/>
          <a:lstStyle/>
          <a:p>
            <a:r>
              <a:rPr lang="en-US" altLang="en-US" sz="2400" dirty="0"/>
              <a:t>Administrative – Motions and more</a:t>
            </a:r>
          </a:p>
        </p:txBody>
      </p:sp>
      <p:sp>
        <p:nvSpPr>
          <p:cNvPr id="16387" name="Content Placeholder 2"/>
          <p:cNvSpPr>
            <a:spLocks noGrp="1"/>
          </p:cNvSpPr>
          <p:nvPr>
            <p:ph idx="1"/>
          </p:nvPr>
        </p:nvSpPr>
        <p:spPr>
          <a:xfrm>
            <a:off x="685798" y="1142999"/>
            <a:ext cx="8229602" cy="5332413"/>
          </a:xfrm>
        </p:spPr>
        <p:txBody>
          <a:bodyPr/>
          <a:lstStyle/>
          <a:p>
            <a:pPr>
              <a:buFont typeface="Arial" panose="020B0604020202020204" pitchFamily="34" charset="0"/>
              <a:buChar char="•"/>
            </a:pPr>
            <a:r>
              <a:rPr lang="en-US" altLang="en-US" sz="1600" dirty="0">
                <a:solidFill>
                  <a:schemeClr val="bg1"/>
                </a:solidFill>
              </a:rPr>
              <a:t>Need a recording secretary today</a:t>
            </a:r>
          </a:p>
          <a:p>
            <a:pPr>
              <a:buFont typeface="Arial" panose="020B0604020202020204" pitchFamily="34" charset="0"/>
              <a:buChar char="•"/>
            </a:pPr>
            <a:r>
              <a:rPr lang="en-US" altLang="en-US" sz="1600" u="sng" dirty="0"/>
              <a:t>Motion:</a:t>
            </a:r>
            <a:r>
              <a:rPr lang="en-US" altLang="en-US" sz="1600" dirty="0"/>
              <a:t> To approve the agenda as presented on previous slide</a:t>
            </a:r>
          </a:p>
          <a:p>
            <a:r>
              <a:rPr lang="en-US" altLang="en-US" sz="1600" b="1" dirty="0"/>
              <a:t>		</a:t>
            </a:r>
            <a:r>
              <a:rPr lang="en-US" altLang="en-US" sz="1600" dirty="0">
                <a:solidFill>
                  <a:schemeClr val="tx1"/>
                </a:solidFill>
              </a:rPr>
              <a:t>Moved by:  	Peter Ecclesine</a:t>
            </a:r>
          </a:p>
          <a:p>
            <a:r>
              <a:rPr lang="en-US" altLang="en-US" sz="1600" b="1" dirty="0">
                <a:solidFill>
                  <a:schemeClr val="tx1"/>
                </a:solidFill>
              </a:rPr>
              <a:t>		Seconded by:	</a:t>
            </a:r>
            <a:r>
              <a:rPr lang="en-US" altLang="en-US" sz="1600" dirty="0">
                <a:solidFill>
                  <a:schemeClr val="tx1"/>
                </a:solidFill>
              </a:rPr>
              <a:t>Tim Harrington</a:t>
            </a:r>
          </a:p>
          <a:p>
            <a:pPr lvl="1"/>
            <a:r>
              <a:rPr lang="en-US" altLang="en-US" sz="1600" b="1" dirty="0"/>
              <a:t>Discussion?  </a:t>
            </a:r>
          </a:p>
          <a:p>
            <a:pPr lvl="1"/>
            <a:r>
              <a:rPr lang="en-US" altLang="en-US" sz="1600" b="1" dirty="0">
                <a:solidFill>
                  <a:schemeClr val="tx1"/>
                </a:solidFill>
              </a:rPr>
              <a:t>Vote:  Unanimous consent</a:t>
            </a:r>
          </a:p>
          <a:p>
            <a:pPr lvl="1"/>
            <a:endParaRPr lang="en-US" altLang="en-US" sz="1600" u="sng" dirty="0"/>
          </a:p>
          <a:p>
            <a:pPr>
              <a:buFont typeface="Arial" panose="020B0604020202020204" pitchFamily="34" charset="0"/>
              <a:buChar char="•"/>
            </a:pPr>
            <a:r>
              <a:rPr lang="en-US" altLang="en-US" sz="1600" u="sng" dirty="0"/>
              <a:t>Motion:</a:t>
            </a:r>
            <a:r>
              <a:rPr lang="en-US" altLang="en-US" sz="1600" dirty="0"/>
              <a:t> To approve the updated minutes from the IEEE 802.18 teleconference 08 November 2018 in document:  </a:t>
            </a:r>
            <a:r>
              <a:rPr lang="en-US" altLang="en-US" sz="1600" dirty="0">
                <a:hlinkClick r:id="rId2"/>
              </a:rPr>
              <a:t>https://mentor.ieee.org/802.18/dcn/18/18-18-0151-01-0000-minutes-08nov18-rr-tag-teleconference.doc</a:t>
            </a:r>
            <a:r>
              <a:rPr lang="en-US" altLang="en-US" sz="1600" dirty="0"/>
              <a:t>  Update </a:t>
            </a:r>
            <a:r>
              <a:rPr lang="en-US" altLang="en-US" sz="1600" b="1" dirty="0"/>
              <a:t>Posted</a:t>
            </a:r>
            <a:r>
              <a:rPr lang="en-US" altLang="en-US" sz="1600" dirty="0"/>
              <a:t>:</a:t>
            </a:r>
            <a:r>
              <a:rPr lang="en-US" altLang="en-US" sz="1400" dirty="0"/>
              <a:t> </a:t>
            </a:r>
            <a:r>
              <a:rPr lang="en-US" sz="1400" b="0" dirty="0"/>
              <a:t>29-Nov-2018 14:15:32 ET</a:t>
            </a:r>
          </a:p>
          <a:p>
            <a:pPr marL="0" indent="0"/>
            <a:r>
              <a:rPr lang="en-US" altLang="en-US" sz="1400" b="0" dirty="0"/>
              <a:t>	</a:t>
            </a:r>
            <a:r>
              <a:rPr lang="en-US" altLang="en-US" sz="1600" b="1" dirty="0"/>
              <a:t>Moved by: 	</a:t>
            </a:r>
            <a:r>
              <a:rPr lang="en-US" altLang="en-US" sz="1600" dirty="0">
                <a:solidFill>
                  <a:schemeClr val="tx1"/>
                </a:solidFill>
              </a:rPr>
              <a:t>Peter Ecclesine  </a:t>
            </a:r>
          </a:p>
          <a:p>
            <a:r>
              <a:rPr lang="en-US" altLang="en-US" sz="1600" dirty="0"/>
              <a:t>	  </a:t>
            </a:r>
            <a:r>
              <a:rPr lang="en-US" altLang="en-US" sz="1600" b="1" dirty="0"/>
              <a:t>Seconded by: 	</a:t>
            </a:r>
            <a:r>
              <a:rPr lang="en-US" altLang="en-US" sz="1600" dirty="0">
                <a:solidFill>
                  <a:schemeClr val="tx1"/>
                </a:solidFill>
              </a:rPr>
              <a:t>Tim Harrington</a:t>
            </a:r>
            <a:endParaRPr lang="en-US" altLang="en-US" sz="1600" b="1" dirty="0">
              <a:solidFill>
                <a:schemeClr val="bg1">
                  <a:lumMod val="75000"/>
                </a:schemeClr>
              </a:solidFill>
            </a:endParaRPr>
          </a:p>
          <a:p>
            <a:r>
              <a:rPr lang="en-US" altLang="en-US" sz="1600" dirty="0"/>
              <a:t>	  </a:t>
            </a:r>
            <a:r>
              <a:rPr lang="en-US" altLang="en-US" sz="1600" b="1" dirty="0"/>
              <a:t>Discussion? 	</a:t>
            </a:r>
            <a:r>
              <a:rPr lang="en-US" altLang="en-US" sz="1400" b="1" dirty="0"/>
              <a:t> </a:t>
            </a:r>
            <a:endParaRPr lang="en-US" altLang="en-US" sz="1600" b="1" dirty="0"/>
          </a:p>
          <a:p>
            <a:pPr lvl="1"/>
            <a:r>
              <a:rPr lang="en-US" altLang="en-US" sz="1600" b="1" dirty="0"/>
              <a:t>Vote</a:t>
            </a:r>
            <a:r>
              <a:rPr lang="en-US" altLang="en-US" sz="1600" b="1" dirty="0">
                <a:solidFill>
                  <a:schemeClr val="tx1"/>
                </a:solidFill>
              </a:rPr>
              <a:t>:  Unanimous consent</a:t>
            </a:r>
          </a:p>
          <a:p>
            <a:pPr lvl="1"/>
            <a:endParaRPr lang="en-US" altLang="en-US" sz="1000" dirty="0">
              <a:solidFill>
                <a:schemeClr val="bg1"/>
              </a:solidFill>
            </a:endParaRPr>
          </a:p>
          <a:p>
            <a:pPr>
              <a:buFont typeface="Arial" panose="020B0604020202020204" pitchFamily="34" charset="0"/>
              <a:buChar char="•"/>
            </a:pPr>
            <a:r>
              <a:rPr lang="en-US" altLang="en-US" sz="1800" dirty="0">
                <a:solidFill>
                  <a:schemeClr val="bg1"/>
                </a:solidFill>
              </a:rPr>
              <a:t>Does anyone have an interest in being the 802.18 Vice-Chair? </a:t>
            </a:r>
          </a:p>
          <a:p>
            <a:pPr lvl="1">
              <a:buFont typeface="Arial" panose="020B0604020202020204" pitchFamily="34" charset="0"/>
              <a:buChar char="•"/>
            </a:pPr>
            <a:r>
              <a:rPr lang="en-US" altLang="en-US" sz="1400" b="1" dirty="0">
                <a:solidFill>
                  <a:schemeClr val="bg1"/>
                </a:solidFill>
              </a:rPr>
              <a:t>Needs to be a member of the IEEE and also the SA, needs a declaration of term commitment and affiliation letters to the EC. </a:t>
            </a:r>
            <a:r>
              <a:rPr lang="en-US" altLang="en-US" sz="1000" dirty="0">
                <a:solidFill>
                  <a:schemeClr val="bg1"/>
                </a:solidFill>
              </a:rPr>
              <a:t>of term commitment</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6</a:t>
            </a:fld>
            <a:endParaRPr lang="en-US" altLang="en-US" sz="1200" b="0" dirty="0"/>
          </a:p>
        </p:txBody>
      </p:sp>
      <p:sp>
        <p:nvSpPr>
          <p:cNvPr id="2" name="Date Placeholder 1"/>
          <p:cNvSpPr>
            <a:spLocks noGrp="1"/>
          </p:cNvSpPr>
          <p:nvPr>
            <p:ph type="dt" idx="15"/>
          </p:nvPr>
        </p:nvSpPr>
        <p:spPr/>
        <p:txBody>
          <a:bodyPr/>
          <a:lstStyle/>
          <a:p>
            <a:r>
              <a:rPr lang="en-US" dirty="0"/>
              <a:t>29 November 2018</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979720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to share </a:t>
            </a:r>
            <a:endParaRPr lang="en-US" sz="1200" dirty="0"/>
          </a:p>
        </p:txBody>
      </p:sp>
      <p:sp>
        <p:nvSpPr>
          <p:cNvPr id="3" name="Content Placeholder 2"/>
          <p:cNvSpPr>
            <a:spLocks noGrp="1"/>
          </p:cNvSpPr>
          <p:nvPr>
            <p:ph idx="1"/>
          </p:nvPr>
        </p:nvSpPr>
        <p:spPr>
          <a:xfrm>
            <a:off x="685800" y="1066800"/>
            <a:ext cx="8305800" cy="5408613"/>
          </a:xfrm>
        </p:spPr>
        <p:txBody>
          <a:bodyPr/>
          <a:lstStyle/>
          <a:p>
            <a:pPr>
              <a:spcBef>
                <a:spcPts val="0"/>
              </a:spcBef>
              <a:buFont typeface="Arial" panose="020B0604020202020204" pitchFamily="34" charset="0"/>
              <a:buChar char="•"/>
            </a:pPr>
            <a:r>
              <a:rPr lang="en-US" sz="1800" dirty="0">
                <a:solidFill>
                  <a:schemeClr val="tx1"/>
                </a:solidFill>
              </a:rPr>
              <a:t>General EU news?</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bg1">
                    <a:lumMod val="75000"/>
                  </a:schemeClr>
                </a:solidFill>
              </a:rPr>
              <a:t>Nothing of note the past week.  </a:t>
            </a:r>
          </a:p>
          <a:p>
            <a:pPr lvl="1">
              <a:spcBef>
                <a:spcPts val="0"/>
              </a:spcBef>
              <a:buFont typeface="Arial" panose="020B0604020202020204" pitchFamily="34" charset="0"/>
              <a:buChar char="•"/>
            </a:pPr>
            <a:endParaRPr lang="en-US" sz="1400" dirty="0">
              <a:solidFill>
                <a:schemeClr val="tx1"/>
              </a:solidFill>
            </a:endParaRPr>
          </a:p>
          <a:p>
            <a:pPr lvl="1">
              <a:spcBef>
                <a:spcPts val="0"/>
              </a:spcBef>
              <a:buFont typeface="Arial" panose="020B0604020202020204" pitchFamily="34" charset="0"/>
              <a:buChar char="•"/>
            </a:pPr>
            <a:endParaRPr lang="en-US" sz="1400" dirty="0">
              <a:solidFill>
                <a:schemeClr val="tx1"/>
              </a:solidFill>
            </a:endParaRPr>
          </a:p>
          <a:p>
            <a:pPr>
              <a:spcBef>
                <a:spcPts val="0"/>
              </a:spcBef>
              <a:buFont typeface="Arial" panose="020B0604020202020204" pitchFamily="34" charset="0"/>
              <a:buChar char="•"/>
            </a:pPr>
            <a:r>
              <a:rPr lang="en-US" sz="1800" dirty="0">
                <a:solidFill>
                  <a:schemeClr val="tx1"/>
                </a:solidFill>
              </a:rPr>
              <a:t>ETSI – BRAN – next meeting #100 - 17-20 Dec. 2018, Sophia Antipolis</a:t>
            </a:r>
          </a:p>
          <a:p>
            <a:pPr lvl="1">
              <a:spcBef>
                <a:spcPts val="0"/>
              </a:spcBef>
              <a:buFont typeface="Arial" panose="020B0604020202020204" pitchFamily="34" charset="0"/>
              <a:buChar char="•"/>
            </a:pPr>
            <a:r>
              <a:rPr lang="en-US" sz="1600" dirty="0">
                <a:solidFill>
                  <a:schemeClr val="tx1"/>
                </a:solidFill>
              </a:rPr>
              <a:t> 6 contributions.</a:t>
            </a:r>
          </a:p>
          <a:p>
            <a:pPr lvl="1">
              <a:spcBef>
                <a:spcPts val="0"/>
              </a:spcBef>
              <a:buFont typeface="Arial" panose="020B0604020202020204" pitchFamily="34" charset="0"/>
              <a:buChar char="•"/>
            </a:pPr>
            <a:r>
              <a:rPr lang="en-US" sz="1800" dirty="0">
                <a:solidFill>
                  <a:schemeClr val="tx1"/>
                </a:solidFill>
              </a:rPr>
              <a:t>Agenda has been set.  </a:t>
            </a:r>
          </a:p>
          <a:p>
            <a:pPr lvl="1">
              <a:spcBef>
                <a:spcPts val="0"/>
              </a:spcBef>
              <a:buFont typeface="Arial" panose="020B0604020202020204" pitchFamily="34" charset="0"/>
              <a:buChar char="•"/>
            </a:pPr>
            <a:r>
              <a:rPr lang="en-US" sz="1800" dirty="0">
                <a:solidFill>
                  <a:schemeClr val="tx1"/>
                </a:solidFill>
              </a:rPr>
              <a:t>Receiver performance will be interesting discussions, which could really affect new devices going into EU. </a:t>
            </a:r>
          </a:p>
          <a:p>
            <a:pPr lvl="1">
              <a:spcBef>
                <a:spcPts val="0"/>
              </a:spcBef>
              <a:buFont typeface="Arial" panose="020B0604020202020204" pitchFamily="34" charset="0"/>
              <a:buChar char="•"/>
            </a:pPr>
            <a:endParaRPr lang="en-US" sz="1800" dirty="0">
              <a:solidFill>
                <a:schemeClr val="tx1"/>
              </a:solidFill>
            </a:endParaRPr>
          </a:p>
          <a:p>
            <a:pPr lvl="1">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ERM - TG-11 – next meeting # 55 - 08-11 Apr 2019, Sophia Antipolis</a:t>
            </a:r>
          </a:p>
          <a:p>
            <a:pPr lvl="1">
              <a:spcBef>
                <a:spcPts val="0"/>
              </a:spcBef>
              <a:buFont typeface="Arial" panose="020B0604020202020204" pitchFamily="34" charset="0"/>
              <a:buChar char="•"/>
            </a:pPr>
            <a:r>
              <a:rPr lang="en-US" sz="1600" dirty="0">
                <a:solidFill>
                  <a:schemeClr val="tx1"/>
                </a:solidFill>
              </a:rPr>
              <a:t>EN 300 440 and TG-11 use the 2.4 GHz band, the 440 had finished approval process, but is being held up going into the OJEU per the previously discussed new process with consultant and desk officer.  </a:t>
            </a:r>
          </a:p>
          <a:p>
            <a:pPr>
              <a:spcBef>
                <a:spcPts val="0"/>
              </a:spcBef>
              <a:buFont typeface="Arial" panose="020B0604020202020204" pitchFamily="34" charset="0"/>
              <a:buChar char="•"/>
            </a:pPr>
            <a:endParaRPr lang="en-US" sz="2000" dirty="0">
              <a:solidFill>
                <a:schemeClr val="tx1"/>
              </a:solidFill>
            </a:endParaRPr>
          </a:p>
          <a:p>
            <a:pPr>
              <a:spcBef>
                <a:spcPts val="0"/>
              </a:spcBef>
              <a:buFont typeface="Arial" panose="020B0604020202020204" pitchFamily="34" charset="0"/>
              <a:buChar char="•"/>
            </a:pPr>
            <a:r>
              <a:rPr lang="en-US" sz="1800" dirty="0">
                <a:solidFill>
                  <a:schemeClr val="tx1"/>
                </a:solidFill>
              </a:rPr>
              <a:t>TG-UWB is meeting next week also. </a:t>
            </a:r>
          </a:p>
          <a:p>
            <a:pPr lvl="1"/>
            <a:endParaRPr lang="en-US" sz="1400" dirty="0"/>
          </a:p>
          <a:p>
            <a:pPr marL="457200" lvl="1" indent="0">
              <a:spcBef>
                <a:spcPts val="0"/>
              </a:spcBef>
            </a:pPr>
            <a:endParaRPr lang="en-US" sz="1600" dirty="0">
              <a:solidFill>
                <a:schemeClr val="tx1"/>
              </a:solidFill>
            </a:endParaRPr>
          </a:p>
          <a:p>
            <a:pPr lvl="1">
              <a:spcBef>
                <a:spcPts val="0"/>
              </a:spcBef>
              <a:buFont typeface="Arial" panose="020B0604020202020204" pitchFamily="34" charset="0"/>
              <a:buChar char="•"/>
            </a:pPr>
            <a:endParaRPr lang="en-US" sz="1600" dirty="0">
              <a:solidFill>
                <a:schemeClr val="tx1"/>
              </a:solidFill>
            </a:endParaRP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29 November 2018</a:t>
            </a:r>
            <a:endParaRPr lang="en-GB" dirty="0"/>
          </a:p>
        </p:txBody>
      </p:sp>
    </p:spTree>
    <p:extLst>
      <p:ext uri="{BB962C8B-B14F-4D97-AF65-F5344CB8AC3E}">
        <p14:creationId xmlns:p14="http://schemas.microsoft.com/office/powerpoint/2010/main" val="398362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EU items </a:t>
            </a:r>
            <a:r>
              <a:rPr lang="en-US" sz="1400" dirty="0"/>
              <a:t>-2</a:t>
            </a:r>
            <a:r>
              <a:rPr lang="en-US" sz="2400" dirty="0"/>
              <a:t> </a:t>
            </a:r>
            <a:endParaRPr lang="en-US" sz="1200" dirty="0"/>
          </a:p>
        </p:txBody>
      </p:sp>
      <p:sp>
        <p:nvSpPr>
          <p:cNvPr id="3" name="Content Placeholder 2"/>
          <p:cNvSpPr>
            <a:spLocks noGrp="1"/>
          </p:cNvSpPr>
          <p:nvPr>
            <p:ph idx="1"/>
          </p:nvPr>
        </p:nvSpPr>
        <p:spPr>
          <a:xfrm>
            <a:off x="609600" y="1181893"/>
            <a:ext cx="8305800" cy="5293520"/>
          </a:xfrm>
        </p:spPr>
        <p:txBody>
          <a:bodyPr/>
          <a:lstStyle/>
          <a:p>
            <a:pPr>
              <a:buFont typeface="Arial" panose="020B0604020202020204" pitchFamily="34" charset="0"/>
              <a:buChar char="•"/>
            </a:pPr>
            <a:r>
              <a:rPr lang="en-US" sz="1800" dirty="0">
                <a:solidFill>
                  <a:schemeClr val="tx1"/>
                </a:solidFill>
              </a:rPr>
              <a:t>CEPT – ECC SE45 - </a:t>
            </a:r>
            <a:r>
              <a:rPr lang="en-US" sz="1600" dirty="0"/>
              <a:t>Next f2f   #6 in Bonn Germany, 10 – 12 December 2018</a:t>
            </a:r>
          </a:p>
          <a:p>
            <a:pPr lvl="1">
              <a:buFont typeface="Arial" panose="020B0604020202020204" pitchFamily="34" charset="0"/>
              <a:buChar char="•"/>
            </a:pPr>
            <a:r>
              <a:rPr lang="en-US" sz="1600" dirty="0"/>
              <a:t>6 input documents, all are due by Monday. </a:t>
            </a:r>
          </a:p>
          <a:p>
            <a:pPr lvl="1">
              <a:buFont typeface="Arial" panose="020B0604020202020204" pitchFamily="34" charset="0"/>
              <a:buChar char="•"/>
            </a:pPr>
            <a:r>
              <a:rPr lang="en-US" sz="1600" dirty="0"/>
              <a:t>Some on FS will be controversial, simulation results, etc. </a:t>
            </a:r>
          </a:p>
          <a:p>
            <a:pPr lvl="1">
              <a:buFont typeface="Arial" panose="020B0604020202020204" pitchFamily="34" charset="0"/>
              <a:buChar char="•"/>
            </a:pPr>
            <a:r>
              <a:rPr lang="en-US" sz="1400" dirty="0">
                <a:solidFill>
                  <a:schemeClr val="tx1"/>
                </a:solidFill>
              </a:rPr>
              <a:t>Would like to finish the report to go out for public comment in January, so will be a busy few days.  </a:t>
            </a:r>
          </a:p>
          <a:p>
            <a:pPr marL="457200" lvl="1" indent="0"/>
            <a:endParaRPr lang="en-US" sz="1400" dirty="0">
              <a:solidFill>
                <a:schemeClr val="tx1"/>
              </a:solidFill>
            </a:endParaRPr>
          </a:p>
          <a:p>
            <a:pPr>
              <a:buFont typeface="Arial" panose="020B0604020202020204" pitchFamily="34" charset="0"/>
              <a:buChar char="•"/>
            </a:pPr>
            <a:r>
              <a:rPr lang="en-US" sz="1800" dirty="0">
                <a:solidFill>
                  <a:schemeClr val="tx1"/>
                </a:solidFill>
              </a:rPr>
              <a:t>CEPT – ECC FM57 -</a:t>
            </a:r>
            <a:r>
              <a:rPr lang="en-US" sz="1600" dirty="0">
                <a:solidFill>
                  <a:schemeClr val="tx1"/>
                </a:solidFill>
              </a:rPr>
              <a:t> </a:t>
            </a:r>
            <a:r>
              <a:rPr lang="en-US" sz="1600" dirty="0"/>
              <a:t>Next f2f  #4 in Bonn Germany, 11 – 13 December 2018</a:t>
            </a:r>
          </a:p>
          <a:p>
            <a:pPr lvl="1">
              <a:buFont typeface="Arial" panose="020B0604020202020204" pitchFamily="34" charset="0"/>
              <a:buChar char="•"/>
            </a:pPr>
            <a:r>
              <a:rPr lang="en-US" sz="1600" dirty="0"/>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29 November 2018</a:t>
            </a:r>
            <a:endParaRPr lang="en-GB" dirty="0"/>
          </a:p>
        </p:txBody>
      </p:sp>
    </p:spTree>
    <p:extLst>
      <p:ext uri="{BB962C8B-B14F-4D97-AF65-F5344CB8AC3E}">
        <p14:creationId xmlns:p14="http://schemas.microsoft.com/office/powerpoint/2010/main" val="209952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5GAA Waiver to Allow ITS C-V2X  </a:t>
            </a:r>
            <a:r>
              <a:rPr lang="en-US" sz="1600" dirty="0"/>
              <a:t>-1 of 2</a:t>
            </a:r>
            <a:endParaRPr lang="en-US" sz="2400" dirty="0"/>
          </a:p>
        </p:txBody>
      </p:sp>
      <p:sp>
        <p:nvSpPr>
          <p:cNvPr id="3" name="Content Placeholder 2"/>
          <p:cNvSpPr>
            <a:spLocks noGrp="1"/>
          </p:cNvSpPr>
          <p:nvPr>
            <p:ph idx="1"/>
          </p:nvPr>
        </p:nvSpPr>
        <p:spPr>
          <a:xfrm>
            <a:off x="685800" y="1066800"/>
            <a:ext cx="8305800" cy="5293520"/>
          </a:xfrm>
        </p:spPr>
        <p:txBody>
          <a:bodyPr/>
          <a:lstStyle/>
          <a:p>
            <a:pPr>
              <a:buFont typeface="Arial" panose="020B0604020202020204" pitchFamily="34" charset="0"/>
              <a:buChar char="•"/>
            </a:pPr>
            <a:r>
              <a:rPr lang="en-US" sz="1800" dirty="0">
                <a:hlinkClick r:id="rId2"/>
              </a:rPr>
              <a:t>https://ecfsapi.fcc.gov/file/11212224101742/5GAA%20Petition%20for%20Waiver%20-%20Final%2011.21.2018.pdf</a:t>
            </a:r>
            <a:r>
              <a:rPr lang="en-US" sz="1800" dirty="0"/>
              <a:t> </a:t>
            </a:r>
          </a:p>
          <a:p>
            <a:pPr>
              <a:buFont typeface="Arial" panose="020B0604020202020204" pitchFamily="34" charset="0"/>
              <a:buChar char="•"/>
            </a:pPr>
            <a:r>
              <a:rPr lang="en-US" sz="1800" dirty="0">
                <a:hlinkClick r:id="rId3"/>
              </a:rPr>
              <a:t>https://mentor.ieee.org/802.18/dcn/18/18-18-0152-01-0000-5gaa-waiver-to-allow-its-cellular-vehicle-to-everything-c-v2x.docx</a:t>
            </a:r>
            <a:r>
              <a:rPr lang="en-US" sz="1800" dirty="0"/>
              <a:t>  (link added in Annex D) </a:t>
            </a:r>
          </a:p>
          <a:p>
            <a:pPr>
              <a:buFont typeface="Arial" panose="020B0604020202020204" pitchFamily="34" charset="0"/>
              <a:buChar char="•"/>
            </a:pPr>
            <a:r>
              <a:rPr lang="en-US" sz="1800" dirty="0"/>
              <a:t>The Current Rules Prohibit Use of C-V2X in the 5.9 GHz Band </a:t>
            </a:r>
            <a:endParaRPr lang="en-US" sz="1800" dirty="0">
              <a:solidFill>
                <a:schemeClr val="tx1"/>
              </a:solidFill>
            </a:endParaRPr>
          </a:p>
          <a:p>
            <a:pPr>
              <a:buFont typeface="Arial" panose="020B0604020202020204" pitchFamily="34" charset="0"/>
              <a:buChar char="•"/>
            </a:pPr>
            <a:r>
              <a:rPr lang="en-US" sz="1800" dirty="0"/>
              <a:t>C-V2X Offers Capabilities Today that are Superior to Those of Other Technologies – Enabling Safety and Other Benefits </a:t>
            </a:r>
            <a:r>
              <a:rPr lang="en-US" sz="1800" dirty="0">
                <a:solidFill>
                  <a:schemeClr val="tx1"/>
                </a:solidFill>
              </a:rPr>
              <a:t> </a:t>
            </a:r>
          </a:p>
          <a:p>
            <a:pPr>
              <a:buFont typeface="Arial" panose="020B0604020202020204" pitchFamily="34" charset="0"/>
              <a:buChar char="•"/>
            </a:pPr>
            <a:r>
              <a:rPr lang="en-US" sz="1800" dirty="0"/>
              <a:t>C-V2X is a Modern, Standards-Based Technology Designed to Meet Today’s Transportation Challenges as Well as the Evolving Demands of Tomorrow’s 5G Connected Transportation Ecosystem </a:t>
            </a:r>
            <a:endParaRPr lang="en-US" sz="1800" dirty="0">
              <a:solidFill>
                <a:schemeClr val="tx1"/>
              </a:solidFill>
            </a:endParaRPr>
          </a:p>
          <a:p>
            <a:pPr lvl="1">
              <a:buFont typeface="Arial" panose="020B0604020202020204" pitchFamily="34" charset="0"/>
              <a:buChar char="•"/>
            </a:pPr>
            <a:r>
              <a:rPr lang="en-US" sz="1600" dirty="0"/>
              <a:t>C-V2X Offers Capabilities Today that are Superior to Those of Other Technologies – Enabling Safety and Other Benefits </a:t>
            </a:r>
          </a:p>
          <a:p>
            <a:pPr lvl="1">
              <a:buFont typeface="Arial" panose="020B0604020202020204" pitchFamily="34" charset="0"/>
              <a:buChar char="•"/>
            </a:pPr>
            <a:r>
              <a:rPr lang="en-US" sz="1600" dirty="0"/>
              <a:t>C-V2X’s Evolutionary Path to 5G and Subsequent Wireless Generations Will Help to Amplify and Expand Upon the Safety and Other Benefits Enabled by C-V2X Services  </a:t>
            </a:r>
          </a:p>
          <a:p>
            <a:pPr lvl="1">
              <a:buFont typeface="Arial" panose="020B0604020202020204" pitchFamily="34" charset="0"/>
              <a:buChar char="•"/>
            </a:pPr>
            <a:r>
              <a:rPr lang="en-US" sz="1600" dirty="0"/>
              <a:t> C-V2X’s Unique Cost Efficiency Supports an Accelerated Timeline for Deployment </a:t>
            </a:r>
          </a:p>
          <a:p>
            <a:pPr>
              <a:buFont typeface="Arial" panose="020B0604020202020204" pitchFamily="34" charset="0"/>
              <a:buChar char="•"/>
            </a:pPr>
            <a:r>
              <a:rPr lang="en-US" sz="1800" dirty="0"/>
              <a:t>The Commission Should Grant a Waiver of Its Rules to Expedite the Deployment of C-V2X</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dirty="0"/>
              <a:t>29 November 2018</a:t>
            </a:r>
            <a:endParaRPr lang="en-GB" dirty="0"/>
          </a:p>
        </p:txBody>
      </p:sp>
    </p:spTree>
    <p:extLst>
      <p:ext uri="{BB962C8B-B14F-4D97-AF65-F5344CB8AC3E}">
        <p14:creationId xmlns:p14="http://schemas.microsoft.com/office/powerpoint/2010/main" val="2139307811"/>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30785</TotalTime>
  <Words>3332</Words>
  <Application>Microsoft Office PowerPoint</Application>
  <PresentationFormat>On-screen Show (4:3)</PresentationFormat>
  <Paragraphs>410</Paragraphs>
  <Slides>24</Slides>
  <Notes>9</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6" baseType="lpstr">
      <vt:lpstr>Arial Unicode MS</vt:lpstr>
      <vt:lpstr>MS Gothic</vt:lpstr>
      <vt:lpstr>MS PGothic</vt:lpstr>
      <vt:lpstr>Arial</vt:lpstr>
      <vt:lpstr>Calibri</vt:lpstr>
      <vt:lpstr>Helvetica</vt:lpstr>
      <vt:lpstr>Monotype Sorts</vt:lpstr>
      <vt:lpstr>Times New Roman</vt:lpstr>
      <vt:lpstr>Wingdings</vt:lpstr>
      <vt:lpstr>Office Theme</vt:lpstr>
      <vt:lpstr>Document</vt:lpstr>
      <vt:lpstr>Presentation</vt:lpstr>
      <vt:lpstr>IEEE 802.18 RR-TAG Teleconference Agenda</vt:lpstr>
      <vt:lpstr>Call to Order / Administrative Items</vt:lpstr>
      <vt:lpstr>Other Guidelines for IEEE WG Meetings</vt:lpstr>
      <vt:lpstr>Participation in IEEE 802 Meetings</vt:lpstr>
      <vt:lpstr>Agenda for teleconference</vt:lpstr>
      <vt:lpstr>Administrative – Motions and more</vt:lpstr>
      <vt:lpstr>EU items to share </vt:lpstr>
      <vt:lpstr>EU items -2 </vt:lpstr>
      <vt:lpstr>5GAA Waiver to Allow ITS C-V2X  -1 of 2</vt:lpstr>
      <vt:lpstr>5GAA Waiver to Allow ITS C-V2X -2 of 2</vt:lpstr>
      <vt:lpstr>PowerPoint Presentation</vt:lpstr>
      <vt:lpstr>Presidential Memorandum on  Developing a Sustainable Spectrum Strategy for America's Future -2 of 2</vt:lpstr>
      <vt:lpstr>General Discussion Items</vt:lpstr>
      <vt:lpstr>Actions Required</vt:lpstr>
      <vt:lpstr>Any Other Business</vt:lpstr>
      <vt:lpstr>Adjourn</vt:lpstr>
      <vt:lpstr>PowerPoint Presentation</vt:lpstr>
      <vt:lpstr>General Discussion Items -4</vt:lpstr>
      <vt:lpstr>General Discussion Items -3 of 6</vt:lpstr>
      <vt:lpstr>General Discussion Items -4a of 6</vt:lpstr>
      <vt:lpstr>General Discussion Items -4b of 6</vt:lpstr>
      <vt:lpstr>General Discussion Items -4c of 6</vt:lpstr>
      <vt:lpstr>Potential reference document when doing comments</vt:lpstr>
      <vt:lpstr>Fellowship Request</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San Diego Plenary Meeting Agenda</dc:title>
  <dc:creator/>
  <cp:lastModifiedBy>Holcomb, Jay</cp:lastModifiedBy>
  <cp:revision>1007</cp:revision>
  <cp:lastPrinted>1601-01-01T00:00:00Z</cp:lastPrinted>
  <dcterms:created xsi:type="dcterms:W3CDTF">2016-03-03T14:54:45Z</dcterms:created>
  <dcterms:modified xsi:type="dcterms:W3CDTF">2018-11-30T14:43:55Z</dcterms:modified>
</cp:coreProperties>
</file>