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341" r:id="rId3"/>
    <p:sldId id="329" r:id="rId4"/>
    <p:sldId id="330" r:id="rId5"/>
    <p:sldId id="516" r:id="rId6"/>
    <p:sldId id="331" r:id="rId7"/>
    <p:sldId id="462" r:id="rId8"/>
    <p:sldId id="517" r:id="rId9"/>
    <p:sldId id="486" r:id="rId10"/>
    <p:sldId id="513" r:id="rId11"/>
    <p:sldId id="492" r:id="rId12"/>
    <p:sldId id="515" r:id="rId13"/>
    <p:sldId id="346" r:id="rId14"/>
    <p:sldId id="483" r:id="rId15"/>
    <p:sldId id="480" r:id="rId16"/>
    <p:sldId id="524" r:id="rId17"/>
    <p:sldId id="373" r:id="rId18"/>
    <p:sldId id="518" r:id="rId19"/>
    <p:sldId id="511" r:id="rId20"/>
    <p:sldId id="521" r:id="rId21"/>
    <p:sldId id="522" r:id="rId22"/>
    <p:sldId id="509" r:id="rId23"/>
    <p:sldId id="523" r:id="rId24"/>
    <p:sldId id="514" r:id="rId25"/>
    <p:sldId id="520" r:id="rId26"/>
    <p:sldId id="344" r:id="rId27"/>
    <p:sldId id="419" r:id="rId28"/>
    <p:sldId id="498" r:id="rId29"/>
    <p:sldId id="402" r:id="rId30"/>
    <p:sldId id="403" r:id="rId31"/>
    <p:sldId id="425" r:id="rId32"/>
    <p:sldId id="508" r:id="rId33"/>
    <p:sldId id="505" r:id="rId34"/>
    <p:sldId id="490" r:id="rId35"/>
    <p:sldId id="488" r:id="rId36"/>
    <p:sldId id="500" r:id="rId37"/>
    <p:sldId id="491" r:id="rId38"/>
    <p:sldId id="477" r:id="rId39"/>
    <p:sldId id="417" r:id="rId40"/>
    <p:sldId id="418" r:id="rId41"/>
    <p:sldId id="468" r:id="rId42"/>
    <p:sldId id="428" r:id="rId43"/>
    <p:sldId id="465" r:id="rId44"/>
    <p:sldId id="435" r:id="rId45"/>
    <p:sldId id="451" r:id="rId46"/>
    <p:sldId id="452" r:id="rId47"/>
    <p:sldId id="429" r:id="rId48"/>
    <p:sldId id="399"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69" autoAdjust="0"/>
    <p:restoredTop sz="96387" autoAdjust="0"/>
  </p:normalViewPr>
  <p:slideViewPr>
    <p:cSldViewPr>
      <p:cViewPr varScale="1">
        <p:scale>
          <a:sx n="102" d="100"/>
          <a:sy n="102" d="100"/>
        </p:scale>
        <p:origin x="1116"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15-Nov-18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212266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7873739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2357963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522230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1400106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21046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649032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455954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12377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304381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13-15 November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13-15 November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13-15 November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802.18-18/0144r02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18/18-18-0147-00-0000-ieee-802-draft-press-release-supporting-us-spectrum-strategy.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mentor.ieee.org/802.18/dcn/18/18-18-0133-00-0000-nprm-6ghz-et-18-295.docx" TargetMode="External"/><Relationship Id="rId4" Type="http://schemas.openxmlformats.org/officeDocument/2006/relationships/hyperlink" Target="https://www.fcc.gov/document/6-ghz-unlicensed-npr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39-00-0000-fcc-18-295-ieee-802-comment.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mentor.ieee.org/802.18/dcn/18/18-18-0139-04-0000-fcc-18-295-ieee-802-comment.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8/18-18-0136-00-0000-latest-on-itu-region-3-activities-from-apt.ppt"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139-00-0000-fcc-18-295-ieee-802-comment.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18/18-18-0139-07-0000-fcc-18-295-ieee-802-comment.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8/18-18-0139-07-0000-fcc-18-295-ieee-802-comment.doc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142-00-0000-ieee-sa-intelligent-spectrum-allocation-and-management-statement.pdf" TargetMode="External"/><Relationship Id="rId2" Type="http://schemas.openxmlformats.org/officeDocument/2006/relationships/hyperlink" Target="https://standards.ieee.org/about/policies/position.html"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38-00-0000-india-no-licenses-most-of-5ghz-191359.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reuters.com/article/us-usa-court-netneutrality/u-s-supreme-court-ends-fight-over-obama-era-net-neutrality-rules-idUSKCN1NA1UW?utm_medium=techboard.mon.20181105&amp;utm_source=email&amp;utm_content=&amp;utm_campaign=campaig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urldefense.proofpoint.com/v2/url?u=https-3A__ecfsapi.fcc.gov_file_110225014474_FCC-2520Joint-2520Letter-252011.2.pdf&amp;d=DwMFaQ&amp;c=pqcuzKEN_84c78MOSc5_fw&amp;r=z8R-nWJ8GIxwjOjNKhEFByb-tZ6XE3GZXWSggNdVo-w&amp;m=o8W7ebJWY5bPlKA7NA8TTezSR4npWjG4-wgdaN4qSXs&amp;s=fxXJSmjmzHp6dxWMrrKf2LwykX3ND5Bvl_Xe1R3FF5Q&amp;e="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urldefense.proofpoint.com/v2/url?u=https-3A__www.anacom.pt_render.jsp-3FcontentId-3D987504&amp;d=DwMFAg&amp;c=pqcuzKEN_84c78MOSc5_fw&amp;r=z8R-nWJ8GIxwjOjNKhEFByb-tZ6XE3GZXWSggNdVo-w&amp;m=hDKCp-jpR3E4t7kZWHi_dp9i6lRLmzTnKcAg1IB_NRk&amp;s=Oes1gKiIQe2uktNt8lo1a2aRLZxggOjP2VcGT58ONkw&amp;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urldefense.proofpoint.com/v2/url?u=https-3A__www.anacom.pt_render.jsp-3FcontentId-3D1415687&amp;d=DwMFAg&amp;c=pqcuzKEN_84c78MOSc5_fw&amp;r=z8R-nWJ8GIxwjOjNKhEFByb-tZ6XE3GZXWSggNdVo-w&amp;m=hDKCp-jpR3E4t7kZWHi_dp9i6lRLmzTnKcAg1IB_NRk&amp;s=BlINyF7_dZek53n5pUrfCsk_hwM5n4EU1RXSqiOKrvE&amp;e=" TargetMode="External"/><Relationship Id="rId5" Type="http://schemas.openxmlformats.org/officeDocument/2006/relationships/hyperlink" Target="https://urldefense.proofpoint.com/v2/url?u=https-3A__www.anacom.pt_render.jsp-3FcontentId-3D1338515&amp;d=DwMFAg&amp;c=pqcuzKEN_84c78MOSc5_fw&amp;r=z8R-nWJ8GIxwjOjNKhEFByb-tZ6XE3GZXWSggNdVo-w&amp;m=hDKCp-jpR3E4t7kZWHi_dp9i6lRLmzTnKcAg1IB_NRk&amp;s=Jz9lSZYhUaKchJgfYEpaaAunYpbOYE1xSrbwVpOdzPQ&amp;e=" TargetMode="External"/><Relationship Id="rId4" Type="http://schemas.openxmlformats.org/officeDocument/2006/relationships/hyperlink" Target="https://urldefense.proofpoint.com/v2/url?u=https-3A__www.mtitc.government.bg_upload_docs_Reshenie-5F343-5Fot-5F21-5FApril-5F2009-5F-5F-5FEN.pdf&amp;d=DwMFAg&amp;c=pqcuzKEN_84c78MOSc5_fw&amp;r=z8R-nWJ8GIxwjOjNKhEFByb-tZ6XE3GZXWSggNdVo-w&amp;m=hDKCp-jpR3E4t7kZWHi_dp9i6lRLmzTnKcAg1IB_NRk&amp;s=p1Mujev-IxxHtKP1sOOYoi6QtL08YxG2vxIxbVV3scM&amp;e="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14-00-0000-meeting-minutes-sept-2018-f2f-waikoloa-hi.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13-15 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13 - 15 November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392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000" dirty="0"/>
              <a:t>Presidential Memorandum on Developing a Sustainable Spectrum Strategy for America's Future</a:t>
            </a:r>
          </a:p>
        </p:txBody>
      </p:sp>
      <p:sp>
        <p:nvSpPr>
          <p:cNvPr id="3" name="Content Placeholder 2"/>
          <p:cNvSpPr>
            <a:spLocks noGrp="1"/>
          </p:cNvSpPr>
          <p:nvPr>
            <p:ph idx="1"/>
          </p:nvPr>
        </p:nvSpPr>
        <p:spPr>
          <a:xfrm>
            <a:off x="685800" y="1101055"/>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hlinkClick r:id="rId3"/>
              </a:rPr>
              <a:t>https://mentor.ieee.org/802.18/dcn/18/18-18-0134-00-0000-developing-a-sustainable-spectrum-strategy-for-america-s-future.docx</a:t>
            </a:r>
            <a:r>
              <a:rPr lang="en-US" sz="2000" dirty="0"/>
              <a:t>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4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4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400" dirty="0"/>
              <a:t>There are more.</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solidFill>
                  <a:schemeClr val="tx1"/>
                </a:solidFill>
              </a:rPr>
              <a:t>Any points specifically we can point in this memorandum with our 6 GHz comments, like the current 6 GHz NPRM.   N/A now with adjusted approach on NPRM comments.</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b="1" dirty="0"/>
              <a:t>How can we support this policy?  The EC could do a Press </a:t>
            </a:r>
            <a:r>
              <a:rPr lang="en-US" sz="1600" dirty="0"/>
              <a:t>R</a:t>
            </a:r>
            <a:r>
              <a:rPr lang="en-US" sz="1600" b="1" dirty="0"/>
              <a:t>elease on some of the topics</a:t>
            </a:r>
            <a:r>
              <a:rPr lang="en-US" sz="1600" dirty="0"/>
              <a:t>.</a:t>
            </a:r>
            <a:r>
              <a:rPr lang="en-US" sz="1600" b="1" dirty="0"/>
              <a:t>  Members were not seeing it from 802.18, though being asked to review </a:t>
            </a:r>
            <a:r>
              <a:rPr lang="en-US" sz="1600" dirty="0"/>
              <a:t>later.</a:t>
            </a:r>
            <a:endParaRPr lang="en-US" sz="1600" b="1" dirty="0"/>
          </a:p>
          <a:p>
            <a:pPr lvl="1">
              <a:spcBef>
                <a:spcPts val="0"/>
              </a:spcBef>
              <a:buFont typeface="Arial" panose="020B0604020202020204" pitchFamily="34" charset="0"/>
              <a:buChar char="•"/>
            </a:pPr>
            <a:r>
              <a:rPr lang="en-US" sz="1200" b="1" dirty="0"/>
              <a:t>Here is a start of a response leveraging from the IEEE SA Spectrum Statement (see in later slides). </a:t>
            </a:r>
            <a:endParaRPr lang="en-US" sz="1200" dirty="0"/>
          </a:p>
          <a:p>
            <a:pPr lvl="1">
              <a:spcBef>
                <a:spcPts val="0"/>
              </a:spcBef>
              <a:buFont typeface="Arial" panose="020B0604020202020204" pitchFamily="34" charset="0"/>
              <a:buChar char="•"/>
            </a:pPr>
            <a:r>
              <a:rPr lang="en-US" sz="1400" dirty="0">
                <a:hlinkClick r:id="rId4"/>
              </a:rPr>
              <a:t>https://mentor.ieee.org/802.18/dcn/18/18-18-0147-00-0000-ieee-802-draft-press-release-supporting-us-spectrum-strategy.docx</a:t>
            </a:r>
            <a:r>
              <a:rPr lang="en-US" sz="1400" dirty="0"/>
              <a:t> </a:t>
            </a:r>
          </a:p>
          <a:p>
            <a:pPr lvl="1">
              <a:spcBef>
                <a:spcPts val="0"/>
              </a:spcBef>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965767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Final NPRM did come out: </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https://mentor.ieee.org/802.18/dcn/18/18-18-0133-00-0000-nprm-6ghz-et-18-295.docx</a:t>
            </a:r>
            <a:endParaRPr lang="en-US" altLang="en-US" sz="1600" dirty="0"/>
          </a:p>
          <a:p>
            <a:pPr lvl="2">
              <a:spcBef>
                <a:spcPts val="0"/>
              </a:spcBef>
              <a:buFont typeface="Arial" panose="020B0604020202020204" pitchFamily="34" charset="0"/>
              <a:buChar char="•"/>
            </a:pPr>
            <a:r>
              <a:rPr lang="en-US" altLang="en-US" sz="1400" dirty="0"/>
              <a:t>Note: the 18-0133r01 has most of the updates from the draft highlighted.  </a:t>
            </a:r>
          </a:p>
          <a:p>
            <a:pPr lvl="1">
              <a:spcBef>
                <a:spcPts val="0"/>
              </a:spcBef>
              <a:buFont typeface="Arial" panose="020B0604020202020204" pitchFamily="34" charset="0"/>
              <a:buChar char="•"/>
            </a:pPr>
            <a:r>
              <a:rPr lang="en-US" altLang="en-US" sz="1600" dirty="0"/>
              <a:t>Comments will be 60 days and Reply comments 30 days later.</a:t>
            </a:r>
          </a:p>
          <a:p>
            <a:pPr lvl="2">
              <a:spcBef>
                <a:spcPts val="0"/>
              </a:spcBef>
              <a:buFont typeface="Arial" panose="020B0604020202020204" pitchFamily="34" charset="0"/>
              <a:buChar char="•"/>
            </a:pPr>
            <a:r>
              <a:rPr lang="en-US" altLang="en-US" sz="1400" dirty="0"/>
              <a:t>Recent Federal Register time lines is about 20 days.  (Check the calendar, if that happens here.) </a:t>
            </a:r>
          </a:p>
          <a:p>
            <a:pPr lvl="1">
              <a:spcBef>
                <a:spcPts val="0"/>
              </a:spcBef>
              <a:buFont typeface="Arial" panose="020B0604020202020204" pitchFamily="34" charset="0"/>
              <a:buChar char="•"/>
            </a:pPr>
            <a:r>
              <a:rPr lang="en-US" altLang="en-US" sz="1600" dirty="0"/>
              <a:t>57 seek comments; 144 question marks</a:t>
            </a:r>
          </a:p>
          <a:p>
            <a:pPr marL="0" indent="0">
              <a:spcBef>
                <a:spcPts val="0"/>
              </a:spcBef>
            </a:pPr>
            <a:r>
              <a:rPr lang="en-US" altLang="en-US" sz="2000" dirty="0"/>
              <a:t> </a:t>
            </a:r>
          </a:p>
          <a:p>
            <a:pPr marL="0" indent="0">
              <a:spcBef>
                <a:spcPts val="0"/>
              </a:spcBef>
            </a:pPr>
            <a:endParaRPr lang="en-US" altLang="en-US" sz="2000" dirty="0"/>
          </a:p>
          <a:p>
            <a:pPr>
              <a:spcBef>
                <a:spcPts val="0"/>
              </a:spcBef>
              <a:buFont typeface="Arial" panose="020B0604020202020204" pitchFamily="34" charset="0"/>
              <a:buChar char="•"/>
            </a:pPr>
            <a:r>
              <a:rPr lang="en-US" altLang="en-US" sz="2000" dirty="0"/>
              <a:t>Basic layout of the ranges the NPMR is addressing</a:t>
            </a:r>
            <a:endParaRPr lang="en-US" altLang="en-US" sz="16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graphicFrame>
        <p:nvGraphicFramePr>
          <p:cNvPr id="7" name="Table 6">
            <a:extLst>
              <a:ext uri="{FF2B5EF4-FFF2-40B4-BE49-F238E27FC236}">
                <a16:creationId xmlns:a16="http://schemas.microsoft.com/office/drawing/2014/main" id="{1EFE4456-7FCD-4DEE-A39C-7870AE62DE4B}"/>
              </a:ext>
            </a:extLst>
          </p:cNvPr>
          <p:cNvGraphicFramePr>
            <a:graphicFrameLocks noGrp="1"/>
          </p:cNvGraphicFramePr>
          <p:nvPr>
            <p:extLst>
              <p:ext uri="{D42A27DB-BD31-4B8C-83A1-F6EECF244321}">
                <p14:modId xmlns:p14="http://schemas.microsoft.com/office/powerpoint/2010/main" val="545558024"/>
              </p:ext>
            </p:extLst>
          </p:nvPr>
        </p:nvGraphicFramePr>
        <p:xfrm>
          <a:off x="685800" y="4843507"/>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9560" marR="285750" algn="ctr">
                        <a:spcBef>
                          <a:spcPts val="935"/>
                        </a:spcBef>
                        <a:spcAft>
                          <a:spcPts val="0"/>
                        </a:spcAft>
                      </a:pPr>
                      <a:r>
                        <a:rPr lang="en-US" sz="1100" dirty="0">
                          <a:solidFill>
                            <a:schemeClr val="tx1"/>
                          </a:solidFill>
                          <a:effectLst/>
                        </a:rPr>
                        <a:t>Devices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dirty="0">
                          <a:solidFill>
                            <a:schemeClr val="tx1"/>
                          </a:solidFill>
                          <a:effectLst/>
                        </a:rPr>
                        <a:t>6.425-6.525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dirty="0">
                          <a:solidFill>
                            <a:schemeClr val="tx1"/>
                          </a:solidFill>
                          <a:effectLst/>
                        </a:rPr>
                        <a:t>6.525-6.875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068712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374650"/>
          </a:xfrm>
        </p:spPr>
        <p:txBody>
          <a:bodyPr/>
          <a:lstStyle/>
          <a:p>
            <a:r>
              <a:rPr lang="en-US" altLang="en-US" sz="2400" dirty="0"/>
              <a:t>6 GHz and single voice from IEEE 802 – option 2 </a:t>
            </a:r>
            <a:r>
              <a:rPr lang="en-US" altLang="en-US" sz="1400" dirty="0"/>
              <a:t>(1.5) </a:t>
            </a:r>
            <a:r>
              <a:rPr lang="en-US" altLang="en-US" sz="1200" dirty="0"/>
              <a:t>– 1 of 1</a:t>
            </a:r>
            <a:endParaRPr lang="en-US" sz="2400" dirty="0"/>
          </a:p>
        </p:txBody>
      </p:sp>
      <p:sp>
        <p:nvSpPr>
          <p:cNvPr id="3" name="Content Placeholder 2"/>
          <p:cNvSpPr>
            <a:spLocks noGrp="1"/>
          </p:cNvSpPr>
          <p:nvPr>
            <p:ph idx="1"/>
          </p:nvPr>
        </p:nvSpPr>
        <p:spPr>
          <a:xfrm>
            <a:off x="685800" y="838200"/>
            <a:ext cx="8153400" cy="5637213"/>
          </a:xfrm>
        </p:spPr>
        <p:txBody>
          <a:bodyPr/>
          <a:lstStyle/>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Per previous discussions we are working on comments where IEEE 802 is today and where it is going with standards for the 6 GHz band</a:t>
            </a:r>
          </a:p>
          <a:p>
            <a:pPr lvl="1">
              <a:spcBef>
                <a:spcPts val="0"/>
              </a:spcBef>
              <a:buFont typeface="Arial" panose="020B0604020202020204" pitchFamily="34" charset="0"/>
              <a:buChar char="•"/>
            </a:pPr>
            <a:r>
              <a:rPr lang="en-US" sz="1600" dirty="0"/>
              <a:t>What is there now; IEEE 802.15.4, FCC Part 15.250 and 15.5xx</a:t>
            </a:r>
          </a:p>
          <a:p>
            <a:pPr lvl="1">
              <a:spcBef>
                <a:spcPts val="0"/>
              </a:spcBef>
              <a:buFont typeface="Arial" panose="020B0604020202020204" pitchFamily="34" charset="0"/>
              <a:buChar char="•"/>
            </a:pPr>
            <a:r>
              <a:rPr lang="en-US" sz="1600" dirty="0"/>
              <a:t>What is coming;  IEEE 802.15.4z; 802.11 several amendments coming. </a:t>
            </a:r>
          </a:p>
          <a:p>
            <a:pPr lvl="1">
              <a:spcBef>
                <a:spcPts val="0"/>
              </a:spcBef>
              <a:buFont typeface="Arial" panose="020B0604020202020204" pitchFamily="34" charset="0"/>
              <a:buChar char="•"/>
            </a:pPr>
            <a:r>
              <a:rPr lang="en-US" sz="1600" dirty="0"/>
              <a:t>And not desired/possible outcomes, will leave to the FCC and others.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plan is:  this is it for IEEE 802 level comments.</a:t>
            </a:r>
          </a:p>
          <a:p>
            <a:pPr lvl="1">
              <a:spcBef>
                <a:spcPts val="0"/>
              </a:spcBef>
              <a:buFont typeface="Arial" panose="020B0604020202020204" pitchFamily="34" charset="0"/>
              <a:buChar char="•"/>
            </a:pPr>
            <a:r>
              <a:rPr lang="en-US" sz="1600" dirty="0"/>
              <a:t>Point is not dive deep into the NPRM specific topics and how they will affect/relate back to all of IEEE 802</a:t>
            </a:r>
            <a:r>
              <a:rPr lang="en-US" sz="1400" dirty="0"/>
              <a: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Here is a draft of IEEE 802 comments in process, maybe later revisions, now.</a:t>
            </a:r>
          </a:p>
          <a:p>
            <a:pPr lvl="1">
              <a:spcBef>
                <a:spcPts val="0"/>
              </a:spcBef>
              <a:buFont typeface="Arial" panose="020B0604020202020204" pitchFamily="34" charset="0"/>
              <a:buChar char="•"/>
            </a:pPr>
            <a:r>
              <a:rPr lang="en-US" sz="1600" dirty="0">
                <a:hlinkClick r:id="rId3"/>
              </a:rPr>
              <a:t>https://mentor.ieee.org/802.18/dcn/18/18-18-0139-00-0000-fcc-18-295-ieee-802-comment.docx</a:t>
            </a:r>
            <a:r>
              <a:rPr lang="en-US" sz="1600" dirty="0"/>
              <a:t>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 See r3 for the markups of the edits after Tuesday and r4 for a cleaner copy. </a:t>
            </a:r>
          </a:p>
          <a:p>
            <a:pPr lvl="1">
              <a:spcBef>
                <a:spcPts val="0"/>
              </a:spcBef>
              <a:buFont typeface="Arial" panose="020B0604020202020204" pitchFamily="34" charset="0"/>
              <a:buChar char="•"/>
            </a:pPr>
            <a:r>
              <a:rPr lang="en-US" sz="1400" dirty="0">
                <a:hlinkClick r:id="rId4"/>
              </a:rPr>
              <a:t>https://mentor.ieee.org/802.18/dcn/18/18-18-0139-04-0000-fcc-18-295-ieee-802-comment.docx</a:t>
            </a:r>
            <a:r>
              <a:rPr lang="en-US" sz="1400" dirty="0"/>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446942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13-15 November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a:latin typeface="Times New Roman" charset="0"/>
              </a:rPr>
              <a:t>Recess </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5800" y="1143000"/>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AOB before Recess to Thursday AM1.</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Do we plan to meet Thursday AM2?  </a:t>
            </a:r>
          </a:p>
          <a:p>
            <a:pPr>
              <a:buFont typeface="Arial" panose="020B0604020202020204" pitchFamily="34" charset="0"/>
              <a:buChar char="•"/>
            </a:pPr>
            <a:r>
              <a:rPr lang="en-US" altLang="en-US" sz="2000" kern="0" dirty="0"/>
              <a:t>Many would not be able to make it.</a:t>
            </a:r>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solidFill>
                  <a:schemeClr val="tx1"/>
                </a:solidFill>
              </a:rPr>
              <a:t>We are recessed until Thursday AM1. </a:t>
            </a:r>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13-15 November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5800" y="1143000"/>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a:t>
            </a:r>
          </a:p>
          <a:p>
            <a:pPr>
              <a:buFont typeface="Arial" panose="020B0604020202020204" pitchFamily="34" charset="0"/>
              <a:buChar char="•"/>
            </a:pPr>
            <a:endParaRPr lang="en-US" altLang="en-US" sz="2000" kern="0" dirty="0"/>
          </a:p>
          <a:p>
            <a:pPr>
              <a:buFont typeface="Arial" panose="020B0604020202020204" pitchFamily="34" charset="0"/>
              <a:buChar char="•"/>
            </a:pPr>
            <a:r>
              <a:rPr lang="en-US" altLang="en-US" sz="2000" kern="0" dirty="0"/>
              <a:t>Items from Tuesday or new.</a:t>
            </a:r>
          </a:p>
          <a:p>
            <a:pPr lvl="1">
              <a:buFont typeface="Arial" panose="020B0604020202020204" pitchFamily="34" charset="0"/>
              <a:buChar char="•"/>
            </a:pPr>
            <a:r>
              <a:rPr lang="en-US" sz="1600" dirty="0">
                <a:solidFill>
                  <a:schemeClr val="tx1"/>
                </a:solidFill>
              </a:rPr>
              <a:t>Guest presentation from APT</a:t>
            </a:r>
          </a:p>
          <a:p>
            <a:pPr lvl="1">
              <a:buFont typeface="Arial" panose="020B0604020202020204" pitchFamily="34" charset="0"/>
              <a:buChar char="•"/>
            </a:pPr>
            <a:r>
              <a:rPr lang="en-US" altLang="en-US" sz="1600" kern="0" dirty="0"/>
              <a:t>Continue on the IEEE 802 as a whole response to the FCC 6 GHz NPRM.</a:t>
            </a:r>
          </a:p>
          <a:p>
            <a:pPr lvl="1">
              <a:buFont typeface="Arial" panose="020B0604020202020204" pitchFamily="34" charset="0"/>
              <a:buChar char="•"/>
            </a:pPr>
            <a:endParaRPr lang="en-US" altLang="en-US" sz="1600" kern="0" dirty="0"/>
          </a:p>
          <a:p>
            <a:pPr lvl="1">
              <a:buFont typeface="Arial" panose="020B0604020202020204" pitchFamily="34" charset="0"/>
              <a:buChar char="•"/>
            </a:pPr>
            <a:r>
              <a:rPr lang="en-US" altLang="en-US" sz="1600" kern="0" dirty="0"/>
              <a:t>General discussion items, discuss the ones there are comments/questions from the members. </a:t>
            </a:r>
          </a:p>
          <a:p>
            <a:pPr lvl="1">
              <a:buFont typeface="Arial" panose="020B0604020202020204" pitchFamily="34" charset="0"/>
              <a:buChar char="•"/>
            </a:pPr>
            <a:r>
              <a:rPr lang="en-US" altLang="en-US" sz="1600" kern="0" dirty="0"/>
              <a:t>Teleconferences moving forward.</a:t>
            </a:r>
          </a:p>
          <a:p>
            <a:pPr lvl="4">
              <a:buFont typeface="Arial" panose="020B0604020202020204" pitchFamily="34" charset="0"/>
              <a:buChar char="•"/>
            </a:pPr>
            <a:endParaRPr lang="en-US" altLang="en-US" sz="1200" kern="0" dirty="0"/>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3112827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Guest Presenter</a:t>
            </a:r>
            <a:endParaRPr lang="en-US" sz="1200" dirty="0"/>
          </a:p>
        </p:txBody>
      </p:sp>
      <p:sp>
        <p:nvSpPr>
          <p:cNvPr id="3" name="Content Placeholder 2"/>
          <p:cNvSpPr>
            <a:spLocks noGrp="1"/>
          </p:cNvSpPr>
          <p:nvPr>
            <p:ph idx="1"/>
          </p:nvPr>
        </p:nvSpPr>
        <p:spPr>
          <a:xfrm>
            <a:off x="685800" y="1752600"/>
            <a:ext cx="8305800" cy="4722813"/>
          </a:xfrm>
        </p:spPr>
        <p:txBody>
          <a:bodyPr/>
          <a:lstStyle/>
          <a:p>
            <a:pPr>
              <a:spcBef>
                <a:spcPts val="0"/>
              </a:spcBef>
              <a:buFont typeface="Arial" panose="020B0604020202020204" pitchFamily="34" charset="0"/>
              <a:buChar char="•"/>
            </a:pPr>
            <a:r>
              <a:rPr lang="en-US" sz="2000" dirty="0"/>
              <a:t>Would like to introduce Mr. Masanori Kondo,  Deputy Secretary General of Asia-Pacific </a:t>
            </a:r>
            <a:r>
              <a:rPr lang="en-US" sz="2000" dirty="0" err="1"/>
              <a:t>Telecommunity</a:t>
            </a:r>
            <a:r>
              <a:rPr lang="en-US" sz="2000" dirty="0"/>
              <a:t> (APT).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He was with Japan’s MIT before joining APT</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His presentation is - What is happening in ITU Region 3.</a:t>
            </a:r>
          </a:p>
          <a:p>
            <a:pPr lvl="1">
              <a:spcBef>
                <a:spcPts val="0"/>
              </a:spcBef>
              <a:buFont typeface="Arial" panose="020B0604020202020204" pitchFamily="34" charset="0"/>
              <a:buChar char="•"/>
            </a:pPr>
            <a:r>
              <a:rPr lang="en-US" sz="1400" dirty="0">
                <a:solidFill>
                  <a:schemeClr val="tx1"/>
                </a:solidFill>
                <a:hlinkClick r:id="rId2"/>
              </a:rPr>
              <a:t>https://mentor.ieee.org/802.18/dcn/18/18-18-0136-00-0000-latest-on-itu-region-3-activities-from-apt.ppt</a:t>
            </a:r>
            <a:r>
              <a:rPr lang="en-US" sz="14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527050"/>
          </a:xfrm>
        </p:spPr>
        <p:txBody>
          <a:bodyPr/>
          <a:lstStyle/>
          <a:p>
            <a:r>
              <a:rPr lang="en-US" altLang="en-US" sz="2400" dirty="0"/>
              <a:t>6 GHz and single voice from IEEE 802 – Continue Edits</a:t>
            </a:r>
            <a:endParaRPr lang="en-US" sz="2400" dirty="0"/>
          </a:p>
        </p:txBody>
      </p:sp>
      <p:sp>
        <p:nvSpPr>
          <p:cNvPr id="3" name="Content Placeholder 2"/>
          <p:cNvSpPr>
            <a:spLocks noGrp="1"/>
          </p:cNvSpPr>
          <p:nvPr>
            <p:ph idx="1"/>
          </p:nvPr>
        </p:nvSpPr>
        <p:spPr>
          <a:xfrm>
            <a:off x="685800" y="838200"/>
            <a:ext cx="8153400" cy="5637213"/>
          </a:xfrm>
        </p:spPr>
        <p:txBody>
          <a:bodyPr/>
          <a:lstStyle/>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Work on comments where IEEE 802 is today and where it is going with standards for the 6 GHz band</a:t>
            </a:r>
          </a:p>
          <a:p>
            <a:pPr lvl="1">
              <a:spcBef>
                <a:spcPts val="0"/>
              </a:spcBef>
              <a:buFont typeface="Arial" panose="020B0604020202020204" pitchFamily="34" charset="0"/>
              <a:buChar char="•"/>
            </a:pPr>
            <a:r>
              <a:rPr lang="en-US" sz="1600" dirty="0"/>
              <a:t>What is there now, IEEE 802.15.4, FCC Part 15.250</a:t>
            </a:r>
          </a:p>
          <a:p>
            <a:pPr lvl="1">
              <a:spcBef>
                <a:spcPts val="0"/>
              </a:spcBef>
              <a:buFont typeface="Arial" panose="020B0604020202020204" pitchFamily="34" charset="0"/>
              <a:buChar char="•"/>
            </a:pPr>
            <a:r>
              <a:rPr lang="en-US" sz="1600" dirty="0"/>
              <a:t>What is coming;  IEEE 802.15.4z; 802.11 several amendments coming.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Here is the current draft of IEEE 802 comments in process from Tuesday.</a:t>
            </a:r>
          </a:p>
          <a:p>
            <a:pPr lvl="1">
              <a:spcBef>
                <a:spcPts val="0"/>
              </a:spcBef>
              <a:buFont typeface="Arial" panose="020B0604020202020204" pitchFamily="34" charset="0"/>
              <a:buChar char="•"/>
            </a:pPr>
            <a:r>
              <a:rPr lang="en-US" sz="1600" dirty="0">
                <a:hlinkClick r:id="rId3"/>
              </a:rPr>
              <a:t>https://mentor.ieee.org/802.18/dcn/18/18-18-0139-04-0000-fcc-18-295-ieee-802-comment.docx</a:t>
            </a:r>
            <a:r>
              <a:rPr lang="en-US" sz="16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solidFill>
                  <a:srgbClr val="00B0F0"/>
                </a:solidFill>
              </a:rPr>
              <a:t>Goal is to finish edits/updates and have ready for Sponsor (EC) review. </a:t>
            </a:r>
          </a:p>
          <a:p>
            <a:pPr>
              <a:spcBef>
                <a:spcPts val="0"/>
              </a:spcBef>
              <a:buFont typeface="Arial" panose="020B0604020202020204" pitchFamily="34" charset="0"/>
              <a:buChar char="•"/>
            </a:pPr>
            <a:r>
              <a:rPr lang="en-US" sz="1800" dirty="0"/>
              <a:t>The RR-TAG was able to get to a final version with some compromises, approved the following to send to the Sponsor (EC): </a:t>
            </a:r>
          </a:p>
          <a:p>
            <a:pPr>
              <a:spcBef>
                <a:spcPts val="0"/>
              </a:spcBef>
              <a:buFont typeface="Arial" panose="020B0604020202020204" pitchFamily="34" charset="0"/>
              <a:buChar char="•"/>
            </a:pPr>
            <a:r>
              <a:rPr lang="en-US" sz="1800" dirty="0">
                <a:hlinkClick r:id="rId4"/>
              </a:rPr>
              <a:t>https://mentor.ieee.org/802.18/dcn/18/18-18-0139-07-0000-fcc-18-295-ieee-802-comment.docx</a:t>
            </a:r>
            <a:endParaRPr lang="en-US" sz="1800" dirty="0"/>
          </a:p>
          <a:p>
            <a:pPr>
              <a:spcBef>
                <a:spcPts val="0"/>
              </a:spcBef>
              <a:buFont typeface="Arial" panose="020B0604020202020204" pitchFamily="34" charset="0"/>
              <a:buChar char="•"/>
            </a:pPr>
            <a:endParaRPr lang="en-US" sz="1800" dirty="0">
              <a:solidFill>
                <a:srgbClr val="00B0F0"/>
              </a:solidFill>
            </a:endParaRPr>
          </a:p>
          <a:p>
            <a:pPr>
              <a:spcBef>
                <a:spcPts val="0"/>
              </a:spcBef>
              <a:buFont typeface="Arial" panose="020B0604020202020204" pitchFamily="34" charset="0"/>
              <a:buChar char="•"/>
            </a:pPr>
            <a:r>
              <a:rPr lang="en-US" sz="1800" dirty="0">
                <a:solidFill>
                  <a:schemeClr val="tx1"/>
                </a:solidFill>
              </a:rPr>
              <a:t>Note:  Need to leave enough time to run through the general discussion items and wrap up. (20+ mins).</a:t>
            </a:r>
          </a:p>
          <a:p>
            <a:pPr>
              <a:spcBef>
                <a:spcPts val="0"/>
              </a:spcBef>
              <a:buFont typeface="Arial" panose="020B0604020202020204" pitchFamily="34" charset="0"/>
              <a:buChar char="•"/>
            </a:pPr>
            <a:r>
              <a:rPr lang="en-US" sz="1800" dirty="0">
                <a:solidFill>
                  <a:schemeClr val="tx1"/>
                </a:solidFill>
              </a:rPr>
              <a:t>Do we meet AM2? (prefer not to.)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330010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999413" cy="719931"/>
          </a:xfrm>
        </p:spPr>
        <p:txBody>
          <a:bodyPr/>
          <a:lstStyle/>
          <a:p>
            <a:r>
              <a:rPr lang="en-US" altLang="en-US" sz="2800" dirty="0"/>
              <a:t>Motion – FCC 6 GHz NPRM IEEE 802 Comments</a:t>
            </a:r>
            <a:endParaRPr lang="en-US" altLang="en-US" sz="2800" dirty="0">
              <a:solidFill>
                <a:schemeClr val="bg1"/>
              </a:solidFill>
            </a:endParaRPr>
          </a:p>
        </p:txBody>
      </p:sp>
      <p:sp>
        <p:nvSpPr>
          <p:cNvPr id="16387" name="Content Placeholder 2"/>
          <p:cNvSpPr>
            <a:spLocks noGrp="1"/>
          </p:cNvSpPr>
          <p:nvPr>
            <p:ph idx="1"/>
          </p:nvPr>
        </p:nvSpPr>
        <p:spPr>
          <a:xfrm>
            <a:off x="684212" y="1303407"/>
            <a:ext cx="8002588" cy="4572000"/>
          </a:xfrm>
        </p:spPr>
        <p:txBody>
          <a:bodyPr/>
          <a:lstStyle/>
          <a:p>
            <a:endParaRPr lang="en-US" altLang="en-US" sz="1600" u="sng" dirty="0"/>
          </a:p>
          <a:p>
            <a:pPr>
              <a:buFont typeface="Arial" panose="020B0604020202020204" pitchFamily="34" charset="0"/>
              <a:buChar char="•"/>
            </a:pPr>
            <a:r>
              <a:rPr lang="en-US" sz="2000" u="sng" dirty="0"/>
              <a:t>Motion:</a:t>
            </a:r>
            <a:r>
              <a:rPr lang="en-US" sz="2000" dirty="0"/>
              <a:t> </a:t>
            </a:r>
            <a:r>
              <a:rPr lang="en-US" sz="2000" b="0" dirty="0"/>
              <a:t>Move to approve the comments in </a:t>
            </a:r>
            <a:r>
              <a:rPr lang="en-US" sz="2000" b="0" dirty="0">
                <a:hlinkClick r:id="rId2"/>
              </a:rPr>
              <a:t>https://mentor.ieee.org/802.18/dcn/18/18-18-0139-07-0000-fcc-18-295-ieee-802-comment.docx</a:t>
            </a:r>
            <a:r>
              <a:rPr lang="en-US" sz="2000" b="0" dirty="0"/>
              <a:t> to FCC’s NPRM (ET Docket No. 18-295) on Unlicensed use of the 6GHz Band. With the chair of 802.18 to have editorial privileges and send to the EC for review/approval and submission to the FCC.</a:t>
            </a:r>
          </a:p>
          <a:p>
            <a:endParaRPr lang="en-US" altLang="en-US" sz="2000" b="1" dirty="0"/>
          </a:p>
          <a:p>
            <a:r>
              <a:rPr lang="en-US" altLang="en-US" sz="2000" b="1" dirty="0"/>
              <a:t>		Moved by:  	 	Peter Ecclesine </a:t>
            </a:r>
          </a:p>
          <a:p>
            <a:pPr lvl="1"/>
            <a:r>
              <a:rPr lang="en-US" altLang="en-US" b="1" dirty="0"/>
              <a:t>Seconded by:  	Tim Harrington</a:t>
            </a:r>
          </a:p>
          <a:p>
            <a:pPr lvl="1"/>
            <a:r>
              <a:rPr lang="en-US" altLang="en-US" b="1" dirty="0"/>
              <a:t>Discussion?		</a:t>
            </a:r>
          </a:p>
          <a:p>
            <a:pPr lvl="1"/>
            <a:r>
              <a:rPr lang="en-US" altLang="en-US" b="1" dirty="0">
                <a:solidFill>
                  <a:schemeClr val="tx1"/>
                </a:solidFill>
              </a:rPr>
              <a:t>Vote:  _12__Y   /  _0__N   /  _0_A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17</a:t>
            </a:fld>
            <a:endParaRPr lang="en-US" altLang="en-US" sz="1200" b="0" dirty="0"/>
          </a:p>
        </p:txBody>
      </p:sp>
      <p:sp>
        <p:nvSpPr>
          <p:cNvPr id="2" name="Date Placeholder 1"/>
          <p:cNvSpPr>
            <a:spLocks noGrp="1"/>
          </p:cNvSpPr>
          <p:nvPr>
            <p:ph type="dt" idx="15"/>
          </p:nvPr>
        </p:nvSpPr>
        <p:spPr/>
        <p:txBody>
          <a:bodyPr/>
          <a:lstStyle/>
          <a:p>
            <a:r>
              <a:rPr lang="en-US"/>
              <a:t>19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 of 6</a:t>
            </a:r>
            <a:endParaRPr lang="en-US" sz="1200" dirty="0"/>
          </a:p>
        </p:txBody>
      </p:sp>
      <p:sp>
        <p:nvSpPr>
          <p:cNvPr id="3" name="Content Placeholder 2"/>
          <p:cNvSpPr>
            <a:spLocks noGrp="1"/>
          </p:cNvSpPr>
          <p:nvPr>
            <p:ph idx="1"/>
          </p:nvPr>
        </p:nvSpPr>
        <p:spPr>
          <a:xfrm>
            <a:off x="685800" y="1301750"/>
            <a:ext cx="8305800" cy="4722813"/>
          </a:xfrm>
        </p:spPr>
        <p:txBody>
          <a:bodyPr/>
          <a:lstStyle/>
          <a:p>
            <a:pPr>
              <a:spcBef>
                <a:spcPts val="0"/>
              </a:spcBef>
              <a:buFont typeface="Arial" panose="020B0604020202020204" pitchFamily="34" charset="0"/>
              <a:buChar char="•"/>
            </a:pPr>
            <a:r>
              <a:rPr lang="en-US" sz="1800" dirty="0"/>
              <a:t>IEEE SA Intelligent Spectrum Allocation and Management Statement is finalized. </a:t>
            </a:r>
          </a:p>
          <a:p>
            <a:pPr lvl="1">
              <a:spcBef>
                <a:spcPts val="0"/>
              </a:spcBef>
              <a:buFont typeface="Arial" panose="020B0604020202020204" pitchFamily="34" charset="0"/>
              <a:buChar char="•"/>
            </a:pPr>
            <a:r>
              <a:rPr lang="en-US" sz="1800" u="sng" dirty="0">
                <a:hlinkClick r:id="rId2"/>
              </a:rPr>
              <a:t>https://standards.ieee.org/about/policies/position.html</a:t>
            </a:r>
            <a:endParaRPr lang="en-US" sz="1800" dirty="0"/>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hlinkClick r:id="rId3"/>
              </a:rPr>
              <a:t>https://mentor.ieee.org/802.18/dcn/18/18-18-0142-00-0000-ieee-sa-intelligent-spectrum-allocation-and-management-statement.pdf</a:t>
            </a:r>
            <a:r>
              <a:rPr lang="en-US" sz="1800" dirty="0"/>
              <a: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This is where we fed back updates and edits on, earlier in the year. </a:t>
            </a:r>
            <a:endParaRPr lang="en-US" sz="1400" dirty="0"/>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870448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-2a of 6</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From India WPC -    no licenses shall be required under indoor and outdoor environment… … …  5GHz band. </a:t>
            </a:r>
          </a:p>
          <a:p>
            <a:pPr lvl="1">
              <a:spcBef>
                <a:spcPts val="0"/>
              </a:spcBef>
              <a:buFont typeface="Arial" panose="020B0604020202020204" pitchFamily="34" charset="0"/>
              <a:buChar char="•"/>
            </a:pPr>
            <a:r>
              <a:rPr lang="en-US" sz="1400" dirty="0">
                <a:hlinkClick r:id="rId3"/>
              </a:rPr>
              <a:t>https://mentor.ieee.org/802.18/dcn/18/18-18-0138-00-0000-india-no-licenses-most-of-5ghz-191359.pdf</a:t>
            </a:r>
            <a:r>
              <a:rPr lang="en-US" sz="1400" dirty="0"/>
              <a:t>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Short title and commencement.— </a:t>
            </a:r>
            <a:r>
              <a:rPr lang="en-US" sz="1800" b="0" dirty="0"/>
              <a:t>(1) These rules may be called the Use of Wireless Access System including Radio Local Area Network in 5 GHz band (Exemption from Licensing Requirement) Rules, 2018.</a:t>
            </a:r>
            <a:r>
              <a:rPr lang="en-US" sz="1800" dirty="0"/>
              <a:t> </a:t>
            </a:r>
          </a:p>
          <a:p>
            <a:pPr>
              <a:spcBef>
                <a:spcPts val="0"/>
              </a:spcBef>
              <a:buFont typeface="Arial" panose="020B0604020202020204" pitchFamily="34" charset="0"/>
              <a:buChar char="•"/>
            </a:pPr>
            <a:r>
              <a:rPr lang="en-US" sz="1800" dirty="0"/>
              <a:t>3. Exemption.— </a:t>
            </a:r>
            <a:r>
              <a:rPr lang="en-US" sz="1800" b="0" dirty="0"/>
              <a:t>No licence shall be required under indoor and outdoor environment to establish, maintain, work, possess or deal in any wireless equipment for the purpose of low power wireless access systems, including radio local area networks operating in the frequency band 5 150-5 250 MHz; 5 250-5 350 MHz; 5 470-5 725 MHz; and 5 725-5 875 MHz and complying with the following technical parameters; namely:-  (see filing for more… … …)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All should look at paragraph 6.0 on interference.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There are some caveats. </a:t>
            </a:r>
          </a:p>
          <a:p>
            <a:pPr>
              <a:spcBef>
                <a:spcPts val="0"/>
              </a:spcBef>
              <a:buFont typeface="Arial" panose="020B0604020202020204" pitchFamily="34" charset="0"/>
              <a:buChar char="•"/>
            </a:pPr>
            <a:endParaRPr lang="en-US" sz="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85800" y="279633"/>
            <a:ext cx="2286000" cy="273050"/>
          </a:xfrm>
        </p:spPr>
        <p:txBody>
          <a:bodyPr/>
          <a:lstStyle/>
          <a:p>
            <a:r>
              <a:rPr lang="en-US"/>
              <a:t>13-15 November 2018</a:t>
            </a:r>
            <a:endParaRPr lang="en-GB" dirty="0"/>
          </a:p>
        </p:txBody>
      </p:sp>
    </p:spTree>
    <p:extLst>
      <p:ext uri="{BB962C8B-B14F-4D97-AF65-F5344CB8AC3E}">
        <p14:creationId xmlns:p14="http://schemas.microsoft.com/office/powerpoint/2010/main" val="3469352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Aspirant members: 12</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13-15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82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General Discussion Items </a:t>
            </a:r>
            <a:r>
              <a:rPr lang="en-US" sz="1400" dirty="0"/>
              <a:t>-2b of 6</a:t>
            </a:r>
            <a:endParaRPr lang="en-US" sz="2400" dirty="0"/>
          </a:p>
        </p:txBody>
      </p:sp>
      <p:sp>
        <p:nvSpPr>
          <p:cNvPr id="3" name="Content Placeholder 2"/>
          <p:cNvSpPr>
            <a:spLocks noGrp="1"/>
          </p:cNvSpPr>
          <p:nvPr>
            <p:ph idx="1"/>
          </p:nvPr>
        </p:nvSpPr>
        <p:spPr>
          <a:xfrm>
            <a:off x="685800" y="976053"/>
            <a:ext cx="8153400" cy="5637213"/>
          </a:xfrm>
        </p:spPr>
        <p:txBody>
          <a:bodyPr/>
          <a:lstStyle/>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From India WPC – UWB is approved, including the 6 GHz band: </a:t>
            </a:r>
          </a:p>
          <a:p>
            <a:pPr lvl="1">
              <a:spcBef>
                <a:spcPts val="0"/>
              </a:spcBef>
              <a:buFont typeface="Arial" panose="020B0604020202020204" pitchFamily="34" charset="0"/>
              <a:buChar char="•"/>
            </a:pPr>
            <a:r>
              <a:rPr lang="en-US" sz="1600" dirty="0"/>
              <a:t>18-18-0146-00-0000-india-uwb-rules-including-6ghz.pdf </a:t>
            </a: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Short title and commencement.— </a:t>
            </a:r>
            <a:r>
              <a:rPr lang="en-US" sz="2000" b="0" dirty="0"/>
              <a:t>(1) These rules may be called the Use of Very Low Power Ultra-wideband Devices (Exemption from Licensing Requirements) Rules, 2018.</a:t>
            </a:r>
            <a:endParaRPr lang="en-US" sz="2000" dirty="0"/>
          </a:p>
          <a:p>
            <a:pPr>
              <a:spcBef>
                <a:spcPts val="0"/>
              </a:spcBef>
              <a:buFont typeface="Arial" panose="020B0604020202020204" pitchFamily="34" charset="0"/>
              <a:buChar char="•"/>
            </a:pPr>
            <a:endParaRPr lang="en-US" sz="1800" dirty="0"/>
          </a:p>
          <a:p>
            <a:r>
              <a:rPr lang="en-US" sz="1800" dirty="0"/>
              <a:t>3. Exemption.— </a:t>
            </a:r>
            <a:r>
              <a:rPr lang="en-US" sz="1800" b="0" dirty="0"/>
              <a:t>No </a:t>
            </a:r>
            <a:r>
              <a:rPr lang="en-US" sz="1800" b="0" dirty="0" err="1"/>
              <a:t>licence</a:t>
            </a:r>
            <a:r>
              <a:rPr lang="en-US" sz="1800" b="0" dirty="0"/>
              <a:t> shall be required by any person to establish, maintain, work, possess or deal in any wireless equipment for the purpose of usage of very low power ultra-wideband devices or wireless equipment in the frequency bands on non-interference, non-protection and shared on non-exclusive basis, with the equivalent isotropic radiated power or effective radiated power, maximum mean power spectral density, maximum peak power defined in 50 MHz and complying with the technical specification contained in the Table-I to Table-V, namely: …</a:t>
            </a:r>
          </a:p>
          <a:p>
            <a:pPr>
              <a:buFont typeface="Arial" panose="020B0604020202020204" pitchFamily="34" charset="0"/>
              <a:buChar char="•"/>
            </a:pPr>
            <a:r>
              <a:rPr lang="en-US" sz="2000" b="0" dirty="0"/>
              <a:t>Includes: 5.725 &lt; f  8.5 GHz</a:t>
            </a:r>
          </a:p>
          <a:p>
            <a:pPr>
              <a:spcBef>
                <a:spcPts val="0"/>
              </a:spcBef>
              <a:buFont typeface="Arial" panose="020B0604020202020204" pitchFamily="34" charset="0"/>
              <a:buChar char="•"/>
            </a:pPr>
            <a:endParaRPr lang="en-US" sz="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834608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01 Nov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400" dirty="0"/>
              <a:t>General Discussion </a:t>
            </a:r>
            <a:r>
              <a:rPr lang="en-US" sz="2400"/>
              <a:t>Items </a:t>
            </a:r>
            <a:r>
              <a:rPr lang="en-US" sz="1400"/>
              <a:t>-5&amp;6 </a:t>
            </a:r>
            <a:r>
              <a:rPr lang="en-US" sz="1400" dirty="0"/>
              <a:t>of 6</a:t>
            </a:r>
            <a:endParaRPr lang="en-US" sz="2400" dirty="0"/>
          </a:p>
        </p:txBody>
      </p:sp>
      <p:sp>
        <p:nvSpPr>
          <p:cNvPr id="3" name="Content Placeholder 2"/>
          <p:cNvSpPr>
            <a:spLocks noGrp="1"/>
          </p:cNvSpPr>
          <p:nvPr>
            <p:ph idx="1"/>
          </p:nvPr>
        </p:nvSpPr>
        <p:spPr>
          <a:xfrm>
            <a:off x="685800" y="976053"/>
            <a:ext cx="8153400" cy="5637213"/>
          </a:xfrm>
        </p:spPr>
        <p:txBody>
          <a:bodyPr/>
          <a:lstStyle/>
          <a:p>
            <a:pPr marL="0" indent="0">
              <a:spcBef>
                <a:spcPts val="0"/>
              </a:spcBef>
            </a:pPr>
            <a:endParaRPr lang="en-US" sz="2000" dirty="0"/>
          </a:p>
          <a:p>
            <a:pPr>
              <a:spcBef>
                <a:spcPts val="0"/>
              </a:spcBef>
              <a:buFont typeface="Arial" panose="020B0604020202020204" pitchFamily="34" charset="0"/>
              <a:buChar char="•"/>
            </a:pPr>
            <a:r>
              <a:rPr lang="en-US" sz="1800" dirty="0"/>
              <a:t>Net Neutrality is sort of back</a:t>
            </a:r>
          </a:p>
          <a:p>
            <a:pPr>
              <a:spcBef>
                <a:spcPts val="0"/>
              </a:spcBef>
              <a:buFont typeface="Arial" panose="020B0604020202020204" pitchFamily="34" charset="0"/>
              <a:buChar char="•"/>
            </a:pPr>
            <a:r>
              <a:rPr lang="en-US" sz="1400" dirty="0">
                <a:hlinkClick r:id="rId3"/>
              </a:rPr>
              <a:t>https://www.reuters.com/article/us-usa-court-netneutrality/u-s-supreme-court-ends-fight-over-obama-era-net-neutrality-rules-idUSKCN1NA1UW?utm_medium=techboard.mon.20181105&amp;utm_source=email&amp;utm_content=&amp;utm_campaign=campaign</a:t>
            </a:r>
            <a:r>
              <a:rPr lang="en-US" sz="1400" dirty="0"/>
              <a:t> </a:t>
            </a:r>
          </a:p>
          <a:p>
            <a:pPr lvl="1">
              <a:spcBef>
                <a:spcPts val="0"/>
              </a:spcBef>
              <a:buFont typeface="Arial" panose="020B0604020202020204" pitchFamily="34" charset="0"/>
              <a:buChar char="•"/>
            </a:pPr>
            <a:r>
              <a:rPr lang="en-US" sz="1400" dirty="0"/>
              <a:t>From Commissioner </a:t>
            </a:r>
            <a:r>
              <a:rPr lang="en-US" sz="1400" dirty="0" err="1"/>
              <a:t>Rosenworcel</a:t>
            </a:r>
            <a:r>
              <a:rPr lang="en-US" sz="1400" dirty="0"/>
              <a:t>: (the commission) “actually petitioned the Supreme Court to erase history and wipe out an earlier court decision upholding open internet policies. But today the Supreme Court refused to do so.”</a:t>
            </a:r>
            <a:endParaRPr lang="en-US" sz="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44 companies have asked the FCC to make some changes to the TVWS rules.</a:t>
            </a:r>
          </a:p>
          <a:p>
            <a:pPr>
              <a:spcBef>
                <a:spcPts val="0"/>
              </a:spcBef>
              <a:buFont typeface="Arial" panose="020B0604020202020204" pitchFamily="34" charset="0"/>
              <a:buChar char="•"/>
            </a:pPr>
            <a:r>
              <a:rPr lang="en-US" sz="1600" u="sng" dirty="0">
                <a:hlinkClick r:id="rId4"/>
              </a:rPr>
              <a:t>https://ecfsapi.fcc.gov/file/110225014474/FCC%20Joint%20Letter%2011.2.pdf</a:t>
            </a:r>
            <a:r>
              <a:rPr lang="en-US" sz="1600" dirty="0"/>
              <a:t> </a:t>
            </a:r>
          </a:p>
          <a:p>
            <a:pPr lvl="1"/>
            <a:r>
              <a:rPr lang="en-US" sz="1600" dirty="0"/>
              <a:t>1. Higher power for fixed devices in rural areas where we can operate without causing harmful interference to broadcasters; </a:t>
            </a:r>
          </a:p>
          <a:p>
            <a:pPr lvl="1"/>
            <a:r>
              <a:rPr lang="en-US" sz="1600" dirty="0"/>
              <a:t>2. Antenna placement at larger heights above average terrain governed by a new protection mechanism; </a:t>
            </a:r>
          </a:p>
          <a:p>
            <a:pPr lvl="1"/>
            <a:r>
              <a:rPr lang="en-US" sz="1600" dirty="0"/>
              <a:t>3. Narrowband IoT operations to support important applications such as precision agriculture and environmental sensing; and </a:t>
            </a:r>
          </a:p>
          <a:p>
            <a:pPr lvl="1"/>
            <a:r>
              <a:rPr lang="en-US" sz="1600" dirty="0"/>
              <a:t>4. Geofenced operation on moving vehicles</a:t>
            </a:r>
            <a:r>
              <a:rPr lang="en-US"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26389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Vice Chair is directed to conduct, as necessary, teleconferences on Thursdays at 15:00 ET through 25 April 2019</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Stuart Kerry (Ruckus)</a:t>
            </a:r>
            <a:r>
              <a:rPr lang="en-US" dirty="0">
                <a:solidFill>
                  <a:schemeClr val="bg1">
                    <a:lumMod val="75000"/>
                  </a:schemeClr>
                </a:solidFill>
              </a:rPr>
              <a:t>)</a:t>
            </a:r>
          </a:p>
          <a:p>
            <a:pPr lvl="1">
              <a:buFont typeface="Arial" panose="020B0604020202020204" pitchFamily="34" charset="0"/>
              <a:buChar char="•"/>
            </a:pPr>
            <a:r>
              <a:rPr lang="en-US" dirty="0"/>
              <a:t>Seconded by: 	</a:t>
            </a:r>
            <a:r>
              <a:rPr lang="en-US" dirty="0">
                <a:solidFill>
                  <a:schemeClr val="tx1"/>
                </a:solidFill>
              </a:rPr>
              <a:t>Tim Harrington (UWB Alliance)</a:t>
            </a:r>
            <a:r>
              <a:rPr lang="en-US" dirty="0">
                <a:solidFill>
                  <a:schemeClr val="bg1">
                    <a:lumMod val="75000"/>
                  </a:schemeClr>
                </a:solidFill>
              </a:rPr>
              <a:t> </a:t>
            </a:r>
          </a:p>
          <a:p>
            <a:pPr lvl="1">
              <a:buFont typeface="Arial" panose="020B0604020202020204" pitchFamily="34" charset="0"/>
              <a:buChar char="•"/>
            </a:pPr>
            <a:r>
              <a:rPr lang="en-US" dirty="0"/>
              <a:t>Discussion? </a:t>
            </a:r>
          </a:p>
          <a:p>
            <a:pPr lvl="1">
              <a:buFont typeface="Arial" panose="020B0604020202020204" pitchFamily="34" charset="0"/>
              <a:buChar char="•"/>
            </a:pPr>
            <a:r>
              <a:rPr lang="en-US" dirty="0"/>
              <a:t>Passed by Unanimous Consent</a:t>
            </a:r>
          </a:p>
          <a:p>
            <a:pPr>
              <a:buFont typeface="Arial" panose="020B0604020202020204" pitchFamily="34" charset="0"/>
              <a:buChar char="•"/>
            </a:pPr>
            <a:endParaRPr lang="en-US" altLang="en-US"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13-15 November 2018</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3849989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r>
              <a:rPr lang="en-US" altLang="en-US" sz="1800" dirty="0">
                <a:solidFill>
                  <a:srgbClr val="00B0F0"/>
                </a:solidFill>
              </a:rPr>
              <a:t>Nothing of note.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The 5.9 GHz / DSRC ex parte.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parte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13-15 November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None.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15</a:t>
            </a:r>
          </a:p>
          <a:p>
            <a:pPr lvl="2"/>
            <a:r>
              <a:rPr lang="en-US" sz="2200" dirty="0"/>
              <a:t>No – 	4</a:t>
            </a:r>
          </a:p>
          <a:p>
            <a:pPr lvl="1"/>
            <a:r>
              <a:rPr lang="en-US" dirty="0"/>
              <a:t>Like the Social –  		7 </a:t>
            </a:r>
          </a:p>
          <a:p>
            <a:pPr lvl="1"/>
            <a:r>
              <a:rPr lang="en-US" dirty="0"/>
              <a:t>Disliked the Social –  	0 </a:t>
            </a:r>
          </a:p>
          <a:p>
            <a:pPr lvl="1"/>
            <a:r>
              <a:rPr lang="en-US" dirty="0"/>
              <a:t>Did not go to Social – 	16</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13-15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29 Nov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09:53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 (and AM2 as extra) </a:t>
            </a:r>
            <a:endParaRPr lang="en-US" sz="1200" dirty="0"/>
          </a:p>
          <a:p>
            <a:pPr>
              <a:buFont typeface="Arial" panose="020B0604020202020204" pitchFamily="34" charset="0"/>
              <a:buChar char="•"/>
            </a:pPr>
            <a:r>
              <a:rPr lang="en-US"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13-15 November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13-15 November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13-15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a:t>
            </a:r>
            <a:r>
              <a:rPr lang="en-US" altLang="en-US" sz="1200" dirty="0"/>
              <a:t> -  1 of 2</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Proposed first option for IEEE 802 response, 1 filing – all views.  </a:t>
            </a:r>
          </a:p>
          <a:p>
            <a:pPr lvl="1">
              <a:spcBef>
                <a:spcPts val="0"/>
              </a:spcBef>
              <a:buFont typeface="Arial" panose="020B0604020202020204" pitchFamily="34" charset="0"/>
              <a:buChar char="•"/>
            </a:pPr>
            <a:r>
              <a:rPr lang="en-US" altLang="en-US" sz="1600" dirty="0"/>
              <a:t>Review the final NPRM.</a:t>
            </a:r>
          </a:p>
          <a:p>
            <a:pPr lvl="1">
              <a:spcBef>
                <a:spcPts val="0"/>
              </a:spcBef>
              <a:buFont typeface="Arial" panose="020B0604020202020204" pitchFamily="34" charset="0"/>
              <a:buChar char="•"/>
            </a:pPr>
            <a:r>
              <a:rPr lang="en-US" altLang="en-US" sz="1800" dirty="0"/>
              <a:t>Identify what topics of interest IEEE 802 as a whole should consider to respond to. </a:t>
            </a:r>
          </a:p>
          <a:p>
            <a:pPr lvl="1">
              <a:spcBef>
                <a:spcPts val="0"/>
              </a:spcBef>
              <a:buFont typeface="Arial" panose="020B0604020202020204" pitchFamily="34" charset="0"/>
              <a:buChar char="•"/>
            </a:pPr>
            <a:r>
              <a:rPr lang="en-US" altLang="en-US" sz="1600" dirty="0"/>
              <a:t>Focusing  on suggested primary option 1,  one filing all (both) IEEE 802 sides</a:t>
            </a:r>
          </a:p>
          <a:p>
            <a:pPr lvl="1">
              <a:spcBef>
                <a:spcPts val="0"/>
              </a:spcBef>
              <a:buFont typeface="Arial" panose="020B0604020202020204" pitchFamily="34" charset="0"/>
              <a:buChar char="•"/>
            </a:pPr>
            <a:r>
              <a:rPr lang="en-US" altLang="en-US" sz="1800" dirty="0"/>
              <a:t>Watching for:  If this primary option is not going to work, and need to change? </a:t>
            </a:r>
          </a:p>
          <a:p>
            <a:pPr marL="457200" lvl="1" indent="0">
              <a:spcBef>
                <a:spcPts val="0"/>
              </a:spcBef>
            </a:pPr>
            <a:endParaRPr lang="en-US" altLang="en-US" sz="1600" dirty="0"/>
          </a:p>
          <a:p>
            <a:pPr>
              <a:spcBef>
                <a:spcPts val="0"/>
              </a:spcBef>
              <a:buFont typeface="Arial" panose="020B0604020202020204" pitchFamily="34" charset="0"/>
              <a:buChar char="•"/>
            </a:pPr>
            <a:r>
              <a:rPr lang="en-US" altLang="en-US" sz="1800" dirty="0"/>
              <a:t>With limited time, meetings and calls; suggested email threads have started to pull in from the membership items to build our comments, which may need to be done by late December / early January. </a:t>
            </a:r>
          </a:p>
          <a:p>
            <a:pPr lvl="1">
              <a:spcBef>
                <a:spcPts val="0"/>
              </a:spcBef>
              <a:buFont typeface="Arial" panose="020B0604020202020204" pitchFamily="34" charset="0"/>
              <a:buChar char="•"/>
            </a:pPr>
            <a:r>
              <a:rPr lang="en-US" altLang="en-US" sz="1600" dirty="0"/>
              <a:t>1) What points/topics we should focus on for IEEE 802 as a whole. </a:t>
            </a:r>
          </a:p>
          <a:p>
            <a:pPr lvl="1">
              <a:spcBef>
                <a:spcPts val="0"/>
              </a:spcBef>
              <a:buFont typeface="Arial" panose="020B0604020202020204" pitchFamily="34" charset="0"/>
              <a:buChar char="•"/>
            </a:pPr>
            <a:r>
              <a:rPr lang="en-US" altLang="en-US" sz="1600" dirty="0"/>
              <a:t>2) Time line items</a:t>
            </a:r>
          </a:p>
          <a:p>
            <a:pPr lvl="1">
              <a:spcBef>
                <a:spcPts val="0"/>
              </a:spcBef>
              <a:buFont typeface="Arial" panose="020B0604020202020204" pitchFamily="34" charset="0"/>
              <a:buChar char="•"/>
            </a:pPr>
            <a:endParaRPr lang="en-US" altLang="en-US" sz="1600" b="1" dirty="0"/>
          </a:p>
          <a:p>
            <a:pPr lvl="1">
              <a:spcBef>
                <a:spcPts val="0"/>
              </a:spcBef>
              <a:buFont typeface="Arial" panose="020B0604020202020204" pitchFamily="34" charset="0"/>
              <a:buChar char="•"/>
            </a:pPr>
            <a:r>
              <a:rPr lang="en-US" altLang="en-US" sz="1600" b="1" dirty="0"/>
              <a:t>At this point no replies on first two threads. </a:t>
            </a:r>
            <a:endParaRPr lang="en-US" altLang="en-US" sz="2000" b="1" dirty="0"/>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Also need to connect with the IEEE Broadcast Technology Society (BTS)</a:t>
            </a:r>
          </a:p>
          <a:p>
            <a:pPr lvl="1">
              <a:buFont typeface="Arial" panose="020B0604020202020204" pitchFamily="34" charset="0"/>
              <a:buChar char="•"/>
            </a:pPr>
            <a:r>
              <a:rPr lang="en-US" altLang="en-US" sz="1600" dirty="0"/>
              <a:t>This may get the IEEE GPPC involved. </a:t>
            </a:r>
            <a:endParaRPr lang="en-US" sz="1600" dirty="0"/>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185426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 option 1 </a:t>
            </a:r>
            <a:r>
              <a:rPr lang="en-US" altLang="en-US" sz="1200" dirty="0"/>
              <a:t>– 2 of 2</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a:spcBef>
                <a:spcPts val="0"/>
              </a:spcBef>
              <a:buFont typeface="Arial" panose="020B0604020202020204" pitchFamily="34" charset="0"/>
              <a:buChar char="•"/>
            </a:pPr>
            <a:r>
              <a:rPr lang="en-US" sz="1800" dirty="0"/>
              <a:t>Cont.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We should pull in points and topics from the WiFi coalition and the UWB groups to help us formulate our IEEE 802 overall response, considering our smaller team?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Need a time line to share with the EC early, the beginning, will refine as needed. </a:t>
            </a:r>
          </a:p>
          <a:p>
            <a:pPr lvl="1">
              <a:spcBef>
                <a:spcPts val="0"/>
              </a:spcBef>
              <a:buFont typeface="Arial" panose="020B0604020202020204" pitchFamily="34" charset="0"/>
              <a:buChar char="•"/>
            </a:pPr>
            <a:r>
              <a:rPr lang="en-US" sz="1600" dirty="0"/>
              <a:t>Early submission ready for EC	16 November 			</a:t>
            </a:r>
          </a:p>
          <a:p>
            <a:pPr lvl="1">
              <a:spcBef>
                <a:spcPts val="0"/>
              </a:spcBef>
              <a:buFont typeface="Arial" panose="020B0604020202020204" pitchFamily="34" charset="0"/>
              <a:buChar char="•"/>
            </a:pPr>
            <a:r>
              <a:rPr lang="en-US" sz="1600" dirty="0"/>
              <a:t>Early outline of topics to cover	15 November, end of Plenary	</a:t>
            </a:r>
          </a:p>
          <a:p>
            <a:pPr lvl="1">
              <a:spcBef>
                <a:spcPts val="0"/>
              </a:spcBef>
              <a:buFont typeface="Arial" panose="020B0604020202020204" pitchFamily="34" charset="0"/>
              <a:buChar char="•"/>
            </a:pPr>
            <a:r>
              <a:rPr lang="en-US" sz="1600" dirty="0"/>
              <a:t>Final outline  of topics to cover	29 November		</a:t>
            </a:r>
            <a:r>
              <a:rPr lang="en-US" sz="1600" dirty="0">
                <a:solidFill>
                  <a:schemeClr val="bg1">
                    <a:lumMod val="50000"/>
                  </a:schemeClr>
                </a:solidFill>
              </a:rPr>
              <a:t>(possible dates, tbd)</a:t>
            </a:r>
          </a:p>
          <a:p>
            <a:pPr lvl="1">
              <a:spcBef>
                <a:spcPts val="0"/>
              </a:spcBef>
              <a:buFont typeface="Arial" panose="020B0604020202020204" pitchFamily="34" charset="0"/>
              <a:buChar char="•"/>
            </a:pPr>
            <a:r>
              <a:rPr lang="en-US" sz="1600" dirty="0"/>
              <a:t>First draft									</a:t>
            </a:r>
            <a:r>
              <a:rPr lang="en-US" sz="1600" dirty="0">
                <a:solidFill>
                  <a:schemeClr val="bg1">
                    <a:lumMod val="50000"/>
                  </a:schemeClr>
                </a:solidFill>
              </a:rPr>
              <a:t>(06 December)</a:t>
            </a:r>
            <a:r>
              <a:rPr lang="en-US" sz="1600" dirty="0"/>
              <a:t>	</a:t>
            </a:r>
          </a:p>
          <a:p>
            <a:pPr lvl="1">
              <a:spcBef>
                <a:spcPts val="0"/>
              </a:spcBef>
              <a:buFont typeface="Arial" panose="020B0604020202020204" pitchFamily="34" charset="0"/>
              <a:buChar char="•"/>
            </a:pPr>
            <a:r>
              <a:rPr lang="en-US" sz="1600" dirty="0"/>
              <a:t>EC preview  				Due date - 4 weeks  	</a:t>
            </a:r>
            <a:r>
              <a:rPr lang="en-US" sz="1600" dirty="0">
                <a:solidFill>
                  <a:schemeClr val="bg1">
                    <a:lumMod val="50000"/>
                  </a:schemeClr>
                </a:solidFill>
              </a:rPr>
              <a:t>(21 December)</a:t>
            </a:r>
          </a:p>
          <a:p>
            <a:pPr lvl="1">
              <a:spcBef>
                <a:spcPts val="0"/>
              </a:spcBef>
              <a:buFont typeface="Arial" panose="020B0604020202020204" pitchFamily="34" charset="0"/>
              <a:buChar char="•"/>
            </a:pPr>
            <a:r>
              <a:rPr lang="en-US" sz="1600" dirty="0"/>
              <a:t>Go to EC for approval			Due date - 2 weeks  	</a:t>
            </a:r>
            <a:r>
              <a:rPr lang="en-US" sz="1600" dirty="0">
                <a:solidFill>
                  <a:schemeClr val="bg1">
                    <a:lumMod val="50000"/>
                  </a:schemeClr>
                </a:solidFill>
              </a:rPr>
              <a:t>(03 January (5 day))</a:t>
            </a:r>
          </a:p>
          <a:p>
            <a:pPr lvl="1">
              <a:spcBef>
                <a:spcPts val="0"/>
              </a:spcBef>
              <a:buFont typeface="Arial" panose="020B0604020202020204" pitchFamily="34" charset="0"/>
              <a:buChar char="•"/>
            </a:pPr>
            <a:r>
              <a:rPr lang="en-US" sz="1600" dirty="0"/>
              <a:t>Due date					_______			</a:t>
            </a:r>
            <a:r>
              <a:rPr lang="en-US" sz="1600" dirty="0">
                <a:solidFill>
                  <a:schemeClr val="bg1">
                    <a:lumMod val="50000"/>
                  </a:schemeClr>
                </a:solidFill>
              </a:rPr>
              <a:t>(Could be 15 January)</a:t>
            </a:r>
          </a:p>
          <a:p>
            <a:pPr>
              <a:spcBef>
                <a:spcPts val="0"/>
              </a:spcBef>
              <a:buFont typeface="Arial" panose="020B0604020202020204" pitchFamily="34" charset="0"/>
              <a:buChar char="•"/>
            </a:pPr>
            <a:endParaRPr lang="en-US" sz="2000" dirty="0">
              <a:solidFill>
                <a:schemeClr val="bg1">
                  <a:lumMod val="50000"/>
                </a:schemeClr>
              </a:solidFill>
            </a:endParaRPr>
          </a:p>
          <a:p>
            <a:pPr>
              <a:spcBef>
                <a:spcPts val="0"/>
              </a:spcBef>
              <a:buFont typeface="Arial" panose="020B0604020202020204" pitchFamily="34" charset="0"/>
              <a:buChar char="•"/>
            </a:pPr>
            <a:endParaRPr lang="en-US" sz="2000" dirty="0">
              <a:solidFill>
                <a:schemeClr val="bg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Comscope.</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cont.</a:t>
            </a:r>
            <a:endParaRPr lang="en-US" sz="1200" dirty="0"/>
          </a:p>
        </p:txBody>
      </p:sp>
      <p:sp>
        <p:nvSpPr>
          <p:cNvPr id="3" name="Content Placeholder 2"/>
          <p:cNvSpPr>
            <a:spLocks noGrp="1"/>
          </p:cNvSpPr>
          <p:nvPr>
            <p:ph idx="1"/>
          </p:nvPr>
        </p:nvSpPr>
        <p:spPr>
          <a:xfrm>
            <a:off x="533400" y="1307777"/>
            <a:ext cx="8534400" cy="4483423"/>
          </a:xfrm>
        </p:spPr>
        <p:txBody>
          <a:bodyPr/>
          <a:lstStyle/>
          <a:p>
            <a:pPr lvl="1"/>
            <a:r>
              <a:rPr lang="en-US" dirty="0"/>
              <a:t>Some references on past EU UWB actions:  </a:t>
            </a:r>
          </a:p>
          <a:p>
            <a:pPr lvl="2"/>
            <a:r>
              <a:rPr lang="en-GB" dirty="0"/>
              <a:t>February 27, 2007 </a:t>
            </a:r>
            <a:r>
              <a:rPr lang="en-GB" u="sng" dirty="0">
                <a:hlinkClick r:id="rId3"/>
              </a:rPr>
              <a:t>https://www.anacom.pt/render.jsp?contentId=987504</a:t>
            </a:r>
            <a:r>
              <a:rPr lang="en-GB" dirty="0"/>
              <a:t> </a:t>
            </a:r>
            <a:endParaRPr lang="en-US" dirty="0"/>
          </a:p>
          <a:p>
            <a:pPr lvl="2"/>
            <a:r>
              <a:rPr lang="en-GB" dirty="0"/>
              <a:t>April 21, 2009 </a:t>
            </a:r>
            <a:r>
              <a:rPr lang="en-GB" u="sng" dirty="0">
                <a:hlinkClick r:id="rId4"/>
              </a:rPr>
              <a:t>https://www.mtitc.government.bg/upload/docs/Reshenie_343_ot_21_April_2009___EN.pdf</a:t>
            </a:r>
            <a:r>
              <a:rPr lang="en-GB" dirty="0"/>
              <a:t> </a:t>
            </a:r>
            <a:endParaRPr lang="en-US" dirty="0"/>
          </a:p>
          <a:p>
            <a:pPr lvl="2"/>
            <a:r>
              <a:rPr lang="en-GB" dirty="0"/>
              <a:t>October 7, 2014  </a:t>
            </a:r>
            <a:r>
              <a:rPr lang="en-GB" u="sng" dirty="0">
                <a:hlinkClick r:id="rId5"/>
              </a:rPr>
              <a:t>https://www.anacom.pt/render.jsp?contentId=1338515</a:t>
            </a:r>
            <a:r>
              <a:rPr lang="en-GB" dirty="0"/>
              <a:t> </a:t>
            </a:r>
            <a:endParaRPr lang="en-US" dirty="0"/>
          </a:p>
          <a:p>
            <a:pPr lvl="2"/>
            <a:r>
              <a:rPr lang="en-GB" dirty="0"/>
              <a:t>August 4, 2017 </a:t>
            </a:r>
            <a:r>
              <a:rPr lang="en-GB" u="sng" dirty="0">
                <a:hlinkClick r:id="rId6"/>
              </a:rPr>
              <a:t>https://www.anacom.pt/render.jsp?contentId=1415687</a:t>
            </a:r>
            <a:r>
              <a:rPr lang="en-GB" dirty="0"/>
              <a:t> </a:t>
            </a:r>
            <a:endParaRPr lang="en-US" dirty="0"/>
          </a:p>
          <a:p>
            <a:pPr lvl="2"/>
            <a:r>
              <a:rPr lang="en-GB" dirty="0"/>
              <a:t>UWB is Always treated as equipment, not a service.</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666082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parte</a:t>
            </a:r>
          </a:p>
          <a:p>
            <a:pPr lvl="1">
              <a:spcBef>
                <a:spcPts val="0"/>
              </a:spcBef>
              <a:buFont typeface="Arial" panose="020B0604020202020204" pitchFamily="34" charset="0"/>
              <a:buChar char="•"/>
            </a:pPr>
            <a:r>
              <a:rPr lang="en-US" sz="1800" dirty="0"/>
              <a:t>An ex parte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13-15 November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Bangkok Plenary </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13-15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400" dirty="0">
                <a:solidFill>
                  <a:schemeClr val="tx1"/>
                </a:solidFill>
              </a:rPr>
              <a:t>Call to Order</a:t>
            </a:r>
          </a:p>
          <a:p>
            <a:pPr lvl="1">
              <a:buFont typeface="Arial" panose="020B0604020202020204" pitchFamily="34" charset="0"/>
              <a:buChar char="•"/>
            </a:pPr>
            <a:r>
              <a:rPr lang="en-US" altLang="en-US" sz="1200" b="1" u="sng" dirty="0">
                <a:solidFill>
                  <a:schemeClr val="tx1"/>
                </a:solidFill>
              </a:rPr>
              <a:t>Attendance server is open</a:t>
            </a:r>
          </a:p>
          <a:p>
            <a:pPr>
              <a:buFont typeface="Arial" panose="020B0604020202020204" pitchFamily="34" charset="0"/>
              <a:buChar char="•"/>
            </a:pPr>
            <a:r>
              <a:rPr lang="en-US" altLang="en-US" sz="1400" dirty="0">
                <a:solidFill>
                  <a:schemeClr val="tx1"/>
                </a:solidFill>
              </a:rPr>
              <a:t>Administrative items</a:t>
            </a:r>
          </a:p>
          <a:p>
            <a:pPr lvl="1">
              <a:buFont typeface="Arial" panose="020B0604020202020204" pitchFamily="34" charset="0"/>
              <a:buChar char="•"/>
            </a:pPr>
            <a:r>
              <a:rPr lang="en-US" altLang="en-US" sz="1100" dirty="0">
                <a:solidFill>
                  <a:schemeClr val="bg1"/>
                </a:solidFill>
              </a:rPr>
              <a:t>Need a recording secretary </a:t>
            </a:r>
          </a:p>
          <a:p>
            <a:pPr>
              <a:buFont typeface="Arial" panose="020B0604020202020204" pitchFamily="34" charset="0"/>
              <a:buChar char="•"/>
            </a:pPr>
            <a:r>
              <a:rPr lang="en-US" altLang="en-US" sz="1400" dirty="0">
                <a:solidFill>
                  <a:schemeClr val="tx1"/>
                </a:solidFill>
              </a:rPr>
              <a:t>Approve agenda &amp; last minutes</a:t>
            </a:r>
            <a:endParaRPr lang="en-US" altLang="en-US" sz="1400" dirty="0">
              <a:solidFill>
                <a:schemeClr val="bg1"/>
              </a:solidFill>
            </a:endParaRPr>
          </a:p>
          <a:p>
            <a:pPr lvl="1">
              <a:buFont typeface="Arial" panose="020B0604020202020204" pitchFamily="34" charset="0"/>
              <a:buChar char="•"/>
            </a:pPr>
            <a:r>
              <a:rPr lang="en-US" altLang="en-US" sz="1400" dirty="0">
                <a:solidFill>
                  <a:schemeClr val="tx1"/>
                </a:solidFill>
              </a:rPr>
              <a:t>Still 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Presidential Memorandum on Sustainable Spectrum Strategy</a:t>
            </a:r>
          </a:p>
          <a:p>
            <a:pPr lvl="1">
              <a:buFont typeface="Arial" panose="020B0604020202020204" pitchFamily="34" charset="0"/>
              <a:buChar char="•"/>
            </a:pPr>
            <a:r>
              <a:rPr lang="en-US" sz="1400" dirty="0"/>
              <a:t>6 GHz NPRM and single voice from IEEE 802</a:t>
            </a:r>
          </a:p>
          <a:p>
            <a:pPr lvl="1">
              <a:buFont typeface="Arial" panose="020B0604020202020204" pitchFamily="34" charset="0"/>
              <a:buChar char="•"/>
            </a:pPr>
            <a:r>
              <a:rPr lang="en-US" altLang="en-US" sz="1400" dirty="0">
                <a:solidFill>
                  <a:schemeClr val="tx1"/>
                </a:solidFill>
              </a:rPr>
              <a:t>Thursday – </a:t>
            </a:r>
          </a:p>
          <a:p>
            <a:pPr lvl="1">
              <a:buFont typeface="Arial" panose="020B0604020202020204" pitchFamily="34" charset="0"/>
              <a:buChar char="•"/>
            </a:pPr>
            <a:r>
              <a:rPr lang="en-US" altLang="en-US" sz="1400" dirty="0">
                <a:solidFill>
                  <a:schemeClr val="tx1"/>
                </a:solidFill>
              </a:rPr>
              <a:t>Guest Presentation </a:t>
            </a:r>
          </a:p>
          <a:p>
            <a:pPr lvl="1">
              <a:buFont typeface="Arial" panose="020B0604020202020204" pitchFamily="34" charset="0"/>
              <a:buChar char="•"/>
            </a:pPr>
            <a:r>
              <a:rPr lang="en-US" altLang="en-US" sz="1400" dirty="0">
                <a:solidFill>
                  <a:schemeClr val="tx1"/>
                </a:solidFill>
              </a:rPr>
              <a:t>General Discussion Items</a:t>
            </a:r>
          </a:p>
          <a:p>
            <a:pPr lvl="1">
              <a:buFont typeface="Arial" panose="020B0604020202020204" pitchFamily="34" charset="0"/>
              <a:buChar char="•"/>
            </a:pPr>
            <a:r>
              <a:rPr lang="en-US" altLang="en-US" sz="1400" dirty="0">
                <a:solidFill>
                  <a:schemeClr val="tx1"/>
                </a:solidFill>
              </a:rPr>
              <a:t>Continue on NPRM draft comments</a:t>
            </a:r>
          </a:p>
          <a:p>
            <a:pPr>
              <a:buFont typeface="Arial" panose="020B0604020202020204" pitchFamily="34" charset="0"/>
              <a:buChar char="•"/>
            </a:pPr>
            <a:r>
              <a:rPr lang="en-US" altLang="en-US" sz="1400" dirty="0">
                <a:solidFill>
                  <a:schemeClr val="tx1"/>
                </a:solidFill>
              </a:rPr>
              <a:t>Actions required</a:t>
            </a:r>
          </a:p>
          <a:p>
            <a:pPr lvl="1">
              <a:buFont typeface="Arial" panose="020B0604020202020204" pitchFamily="34" charset="0"/>
              <a:buChar char="•"/>
            </a:pPr>
            <a:r>
              <a:rPr lang="en-US" altLang="en-US" sz="1400" dirty="0">
                <a:solidFill>
                  <a:schemeClr val="tx1"/>
                </a:solidFill>
              </a:rPr>
              <a:t>NPRM comments and tbd</a:t>
            </a:r>
          </a:p>
          <a:p>
            <a:pPr>
              <a:buFont typeface="Arial" panose="020B0604020202020204" pitchFamily="34" charset="0"/>
              <a:buChar char="•"/>
            </a:pPr>
            <a:r>
              <a:rPr lang="en-US" altLang="en-US" sz="14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75123" y="6873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200" dirty="0">
                <a:solidFill>
                  <a:schemeClr val="tx1"/>
                </a:solidFill>
              </a:rPr>
              <a:t>General items, ETSI, CEPT, etc.</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sz="1200" b="0" dirty="0"/>
              <a:t>Presidential Memorandum on Developing a Sustainable Spectrum Strategy for America's Future</a:t>
            </a:r>
          </a:p>
          <a:p>
            <a:pPr lvl="1">
              <a:spcBef>
                <a:spcPts val="0"/>
              </a:spcBef>
              <a:buFont typeface="Arial" panose="020B0604020202020204" pitchFamily="34" charset="0"/>
              <a:buChar char="•"/>
            </a:pPr>
            <a:r>
              <a:rPr lang="en-US" altLang="en-US" sz="1100" b="0" kern="0" dirty="0"/>
              <a:t>What can we support in it? </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sz="1200" b="0" dirty="0"/>
              <a:t>6 GHz NPRM and single voice from IEEE 802</a:t>
            </a:r>
          </a:p>
          <a:p>
            <a:pPr lvl="1">
              <a:spcBef>
                <a:spcPts val="0"/>
              </a:spcBef>
              <a:buFont typeface="Arial" panose="020B0604020202020204" pitchFamily="34" charset="0"/>
              <a:buChar char="•"/>
            </a:pPr>
            <a:r>
              <a:rPr lang="en-US" altLang="en-US" sz="1200" kern="0" dirty="0"/>
              <a:t>Cont. working on 6GHz NPRM comments to Option 2</a:t>
            </a:r>
          </a:p>
          <a:p>
            <a:pPr marL="457200" lvl="1" indent="0">
              <a:spcBef>
                <a:spcPts val="0"/>
              </a:spcBef>
            </a:pPr>
            <a:endParaRPr lang="en-US" altLang="en-US" sz="1200" kern="0" dirty="0"/>
          </a:p>
          <a:p>
            <a:pPr>
              <a:spcBef>
                <a:spcPts val="0"/>
              </a:spcBef>
              <a:buFont typeface="Arial" panose="020B0604020202020204" pitchFamily="34" charset="0"/>
              <a:buChar char="•"/>
            </a:pPr>
            <a:r>
              <a:rPr lang="en-US" sz="1200" b="0" dirty="0">
                <a:solidFill>
                  <a:schemeClr val="tx1"/>
                </a:solidFill>
              </a:rPr>
              <a:t>Guest presentation from APT</a:t>
            </a:r>
          </a:p>
          <a:p>
            <a:pPr lvl="1">
              <a:spcBef>
                <a:spcPts val="0"/>
              </a:spcBef>
              <a:buFont typeface="Arial" panose="020B0604020202020204" pitchFamily="34" charset="0"/>
              <a:buChar char="•"/>
            </a:pPr>
            <a:r>
              <a:rPr lang="en-US" sz="1200" dirty="0"/>
              <a:t>Mr. Masanori Kondo is Deputy Secretary General of Asia-Pacific </a:t>
            </a:r>
            <a:r>
              <a:rPr lang="en-US" sz="1200" dirty="0" err="1"/>
              <a:t>Telecommunity</a:t>
            </a:r>
            <a:r>
              <a:rPr lang="en-US" sz="1200" dirty="0"/>
              <a:t> (APT) </a:t>
            </a:r>
            <a:endParaRPr lang="en-US" sz="1200" dirty="0">
              <a:solidFill>
                <a:schemeClr val="tx1"/>
              </a:solidFill>
            </a:endParaRPr>
          </a:p>
          <a:p>
            <a:pPr lvl="1">
              <a:spcBef>
                <a:spcPts val="0"/>
              </a:spcBef>
              <a:buFont typeface="Arial" panose="020B0604020202020204" pitchFamily="34" charset="0"/>
              <a:buChar char="•"/>
            </a:pPr>
            <a:r>
              <a:rPr lang="en-US" sz="1200" dirty="0">
                <a:solidFill>
                  <a:schemeClr val="tx1"/>
                </a:solidFill>
              </a:rPr>
              <a:t>What is happening in ITU Region 3</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General discussion items:</a:t>
            </a:r>
          </a:p>
          <a:p>
            <a:pPr lvl="1">
              <a:spcBef>
                <a:spcPts val="0"/>
              </a:spcBef>
              <a:buFont typeface="Arial" panose="020B0604020202020204" pitchFamily="34" charset="0"/>
              <a:buChar char="•"/>
            </a:pPr>
            <a:r>
              <a:rPr lang="en-US" altLang="en-US" sz="1200" u="sng" kern="0" dirty="0"/>
              <a:t>From teleconference in the past weeks for Plenary attendees. </a:t>
            </a:r>
          </a:p>
          <a:p>
            <a:pPr marL="914400" lvl="1">
              <a:spcBef>
                <a:spcPts val="0"/>
              </a:spcBef>
              <a:buFont typeface="Arial" panose="020B0604020202020204" pitchFamily="34" charset="0"/>
              <a:buChar char="•"/>
            </a:pPr>
            <a:r>
              <a:rPr lang="en-US" sz="1200" dirty="0">
                <a:solidFill>
                  <a:schemeClr val="tx1"/>
                </a:solidFill>
              </a:rPr>
              <a:t>IEEE SA intelligent spectrum allocation and management statement is out</a:t>
            </a:r>
          </a:p>
          <a:p>
            <a:pPr marL="914400" lvl="1">
              <a:spcBef>
                <a:spcPts val="0"/>
              </a:spcBef>
              <a:buFont typeface="Arial" panose="020B0604020202020204" pitchFamily="34" charset="0"/>
              <a:buChar char="•"/>
            </a:pPr>
            <a:r>
              <a:rPr lang="en-US" sz="1200" dirty="0"/>
              <a:t>India licenses not required at 5GHz,  and UWB w/6GHz</a:t>
            </a:r>
          </a:p>
          <a:p>
            <a:pPr marL="914400" lvl="1">
              <a:spcBef>
                <a:spcPts val="0"/>
              </a:spcBef>
              <a:buFont typeface="Arial" panose="020B0604020202020204" pitchFamily="34" charset="0"/>
              <a:buChar char="•"/>
            </a:pPr>
            <a:r>
              <a:rPr lang="en-US" altLang="en-US" sz="1200" kern="0" dirty="0"/>
              <a:t>NCTA 5.9 GHz letter</a:t>
            </a:r>
          </a:p>
          <a:p>
            <a:pPr marL="914400" lvl="1">
              <a:spcBef>
                <a:spcPts val="0"/>
              </a:spcBef>
              <a:buFont typeface="Arial" panose="020B0604020202020204" pitchFamily="34" charset="0"/>
              <a:buChar char="•"/>
            </a:pPr>
            <a:r>
              <a:rPr lang="en-US" sz="1200" dirty="0"/>
              <a:t>Phase I testing of prototype U-NII-4 devices</a:t>
            </a:r>
          </a:p>
          <a:p>
            <a:pPr marL="914400" lvl="1">
              <a:spcBef>
                <a:spcPts val="0"/>
              </a:spcBef>
              <a:buFont typeface="Arial" panose="020B0604020202020204" pitchFamily="34" charset="0"/>
              <a:buChar char="•"/>
            </a:pPr>
            <a:r>
              <a:rPr lang="en-US" sz="1200" dirty="0"/>
              <a:t>Net Neutrality is sort of back</a:t>
            </a:r>
          </a:p>
          <a:p>
            <a:pPr marL="914400" lvl="1">
              <a:spcBef>
                <a:spcPts val="0"/>
              </a:spcBef>
              <a:buFont typeface="Arial" panose="020B0604020202020204" pitchFamily="34" charset="0"/>
              <a:buChar char="•"/>
            </a:pPr>
            <a:r>
              <a:rPr lang="en-US" sz="1200" dirty="0"/>
              <a:t>TVWS ex </a:t>
            </a:r>
            <a:r>
              <a:rPr lang="en-US" sz="1200" dirty="0" err="1"/>
              <a:t>parte</a:t>
            </a:r>
            <a:r>
              <a:rPr lang="en-US" sz="1200" dirty="0"/>
              <a:t> from 44 companies – rules for rural areas</a:t>
            </a:r>
          </a:p>
          <a:p>
            <a:pPr lvl="1">
              <a:spcBef>
                <a:spcPts val="0"/>
              </a:spcBef>
              <a:buFont typeface="Arial" panose="020B0604020202020204" pitchFamily="34" charset="0"/>
              <a:buChar char="•"/>
            </a:pPr>
            <a:r>
              <a:rPr lang="en-US" sz="1200" dirty="0"/>
              <a:t>Teleconferences moving forward.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000" b="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8229602" cy="5332413"/>
          </a:xfrm>
        </p:spPr>
        <p:txBody>
          <a:bodyPr/>
          <a:lstStyle/>
          <a:p>
            <a:pPr>
              <a:buFont typeface="Arial" panose="020B0604020202020204" pitchFamily="34" charset="0"/>
              <a:buChar char="•"/>
            </a:pPr>
            <a:r>
              <a:rPr lang="en-US" altLang="en-US" sz="1600" dirty="0">
                <a:solidFill>
                  <a:schemeClr val="bg1"/>
                </a:solidFill>
              </a:rPr>
              <a:t>Need a recording secretary today</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tx1"/>
                </a:solidFill>
              </a:rPr>
              <a:t>Stuart Kerry (Ruckus) </a:t>
            </a:r>
          </a:p>
          <a:p>
            <a:r>
              <a:rPr lang="en-US" altLang="en-US" sz="1600" b="1" dirty="0">
                <a:solidFill>
                  <a:schemeClr val="tx1"/>
                </a:solidFill>
              </a:rPr>
              <a:t>		Seconded by:	</a:t>
            </a:r>
            <a:r>
              <a:rPr lang="en-US" altLang="en-US" sz="1600" dirty="0">
                <a:solidFill>
                  <a:schemeClr val="tx1"/>
                </a:solidFill>
              </a:rPr>
              <a:t>Tim Harrington (</a:t>
            </a:r>
            <a:r>
              <a:rPr lang="en-US" altLang="en-US" sz="1600" dirty="0" err="1">
                <a:solidFill>
                  <a:schemeClr val="tx1"/>
                </a:solidFill>
              </a:rPr>
              <a:t>ProID</a:t>
            </a:r>
            <a:r>
              <a:rPr lang="en-US" altLang="en-US" sz="1600" dirty="0">
                <a:solidFill>
                  <a:schemeClr val="tx1"/>
                </a:solidFill>
              </a:rPr>
              <a:t>)</a:t>
            </a:r>
          </a:p>
          <a:p>
            <a:pPr lvl="1"/>
            <a:r>
              <a:rPr lang="en-US" altLang="en-US" sz="1600" b="1" dirty="0"/>
              <a:t>Discussion?  </a:t>
            </a:r>
          </a:p>
          <a:p>
            <a:pPr lvl="1"/>
            <a:r>
              <a:rPr lang="en-US" altLang="en-US" sz="1600" b="1" dirty="0">
                <a:solidFill>
                  <a:schemeClr val="tx1"/>
                </a:solidFill>
              </a:rPr>
              <a:t>Vote:  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Interim meeting 11-13  September 2018 in document:  </a:t>
            </a:r>
            <a:r>
              <a:rPr lang="en-US" altLang="en-US" sz="1600" dirty="0">
                <a:hlinkClick r:id="rId2"/>
              </a:rPr>
              <a:t>https://mentor.ieee.org/802.18/dcn/18/18-18-0114-00-0000-meeting-minutes-sept-2018-f2f-waikoloa-hi.docx</a:t>
            </a:r>
            <a:r>
              <a:rPr lang="en-US" altLang="en-US" sz="1600" dirty="0"/>
              <a:t>  </a:t>
            </a:r>
            <a:r>
              <a:rPr lang="en-US" altLang="en-US" sz="1600" b="1" dirty="0"/>
              <a:t>Posted</a:t>
            </a:r>
            <a:r>
              <a:rPr lang="en-US" altLang="en-US" sz="1600" dirty="0"/>
              <a:t>:</a:t>
            </a:r>
            <a:r>
              <a:rPr lang="en-US" altLang="en-US" sz="1400" dirty="0"/>
              <a:t>  </a:t>
            </a:r>
            <a:r>
              <a:rPr lang="en-US" sz="1400" b="0" dirty="0"/>
              <a:t>17-Sep-2018 16:16:03 ET</a:t>
            </a:r>
          </a:p>
          <a:p>
            <a:pPr marL="0" indent="0"/>
            <a:r>
              <a:rPr lang="en-US" altLang="en-US" sz="1400" b="0" dirty="0"/>
              <a:t>	</a:t>
            </a:r>
            <a:r>
              <a:rPr lang="en-US" altLang="en-US" sz="1600" b="1" dirty="0"/>
              <a:t>Moved by: 	</a:t>
            </a:r>
            <a:r>
              <a:rPr lang="en-US" altLang="en-US" sz="1600" dirty="0">
                <a:solidFill>
                  <a:schemeClr val="tx1"/>
                </a:solidFill>
              </a:rPr>
              <a:t>Peter Ecclesine (Cisco Sys.) </a:t>
            </a:r>
          </a:p>
          <a:p>
            <a:r>
              <a:rPr lang="en-US" altLang="en-US" sz="1600" dirty="0"/>
              <a:t>	  </a:t>
            </a:r>
            <a:r>
              <a:rPr lang="en-US" altLang="en-US" sz="1600" b="1" dirty="0"/>
              <a:t>Seconded by: 	</a:t>
            </a:r>
            <a:r>
              <a:rPr lang="en-US" altLang="en-US" sz="1600" b="1" dirty="0">
                <a:solidFill>
                  <a:schemeClr val="tx1"/>
                </a:solidFill>
              </a:rPr>
              <a:t>John Notor (Notor Research) </a:t>
            </a: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a:buFont typeface="Arial" panose="020B0604020202020204" pitchFamily="34" charset="0"/>
              <a:buChar char="•"/>
            </a:pPr>
            <a:r>
              <a:rPr lang="en-US" altLang="en-US" sz="1800" dirty="0"/>
              <a:t>Does anyone have an interest in being the 802.18 Vice-Chair? </a:t>
            </a:r>
          </a:p>
          <a:p>
            <a:pPr lvl="1">
              <a:buFont typeface="Arial" panose="020B0604020202020204" pitchFamily="34" charset="0"/>
              <a:buChar char="•"/>
            </a:pPr>
            <a:r>
              <a:rPr lang="en-US" altLang="en-US" sz="1400" b="1" dirty="0">
                <a:solidFill>
                  <a:schemeClr val="tx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13-15 November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372318"/>
          </a:xfrm>
        </p:spPr>
        <p:txBody>
          <a:bodyPr/>
          <a:lstStyle/>
          <a:p>
            <a:r>
              <a:rPr lang="en-US" sz="2400" dirty="0"/>
              <a:t>Responsibilities of WG Vice Chair</a:t>
            </a:r>
          </a:p>
        </p:txBody>
      </p:sp>
      <p:sp>
        <p:nvSpPr>
          <p:cNvPr id="3" name="Content Placeholder 2"/>
          <p:cNvSpPr>
            <a:spLocks noGrp="1"/>
          </p:cNvSpPr>
          <p:nvPr>
            <p:ph idx="1"/>
          </p:nvPr>
        </p:nvSpPr>
        <p:spPr>
          <a:xfrm>
            <a:off x="691161" y="993421"/>
            <a:ext cx="8296126" cy="4113213"/>
          </a:xfrm>
        </p:spPr>
        <p:txBody>
          <a:bodyPr/>
          <a:lstStyle/>
          <a:p>
            <a:pPr>
              <a:spcBef>
                <a:spcPts val="0"/>
              </a:spcBef>
            </a:pPr>
            <a:r>
              <a:rPr lang="en-US" sz="1600" dirty="0"/>
              <a:t> 3.4.2 Vice Chair(s)</a:t>
            </a:r>
          </a:p>
          <a:p>
            <a:pPr>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dirty="0"/>
              <a:t>13-15 November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253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r>
              <a:rPr lang="en-US" sz="1600" dirty="0">
                <a:solidFill>
                  <a:schemeClr val="tx1"/>
                </a:solidFill>
              </a:rPr>
              <a:t>For EN 301 893, there are questions out if receive sensitivity is needed or not?   Will be discussed at the December meeting. </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a:t>
            </a:r>
            <a:r>
              <a:rPr lang="en-US" sz="1600" dirty="0">
                <a:solidFill>
                  <a:schemeClr val="tx1"/>
                </a:solidFill>
              </a:rPr>
              <a:t>Nothing of note this week.</a:t>
            </a:r>
          </a:p>
          <a:p>
            <a:pPr marL="457200" lvl="1" indent="0"/>
            <a:r>
              <a:rPr lang="en-US" sz="1400" dirty="0">
                <a:solidFill>
                  <a:schemeClr val="tx1"/>
                </a:solidFill>
              </a:rPr>
              <a:t> </a:t>
            </a:r>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solidFill>
                  <a:schemeClr val="tx1"/>
                </a:solidFill>
              </a:rPr>
              <a:t>Nothing of note this week.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13-15 November 2018</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30537</TotalTime>
  <Words>7287</Words>
  <Application>Microsoft Office PowerPoint</Application>
  <PresentationFormat>On-screen Show (4:3)</PresentationFormat>
  <Paragraphs>922</Paragraphs>
  <Slides>48</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60"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Plenary Agenda</vt:lpstr>
      <vt:lpstr>Call to Order / Administrative Items</vt:lpstr>
      <vt:lpstr>Other Guidelines for IEEE WG Meetings</vt:lpstr>
      <vt:lpstr>Participation in IEEE 802 Meetings</vt:lpstr>
      <vt:lpstr>Agenda For Bangkok Plenary </vt:lpstr>
      <vt:lpstr>Administrative – Motions and more</vt:lpstr>
      <vt:lpstr>Responsibilities of WG Vice Chair</vt:lpstr>
      <vt:lpstr>EU items to share </vt:lpstr>
      <vt:lpstr>EU items -2 </vt:lpstr>
      <vt:lpstr>Presidential Memorandum on Developing a Sustainable Spectrum Strategy for America's Future</vt:lpstr>
      <vt:lpstr>6 GHz and single voice from IEEE 802 - reference</vt:lpstr>
      <vt:lpstr>6 GHz and single voice from IEEE 802 – option 2 (1.5) – 1 of 1</vt:lpstr>
      <vt:lpstr>PowerPoint Presentation</vt:lpstr>
      <vt:lpstr>PowerPoint Presentation</vt:lpstr>
      <vt:lpstr>Guest Presenter</vt:lpstr>
      <vt:lpstr>6 GHz and single voice from IEEE 802 – Continue Edits</vt:lpstr>
      <vt:lpstr>Motion – FCC 6 GHz NPRM IEEE 802 Comments</vt:lpstr>
      <vt:lpstr>General Discussion Items -1 of 6</vt:lpstr>
      <vt:lpstr>General Discussion Items -2a of 6</vt:lpstr>
      <vt:lpstr>General Discussion Items -2b of 6</vt:lpstr>
      <vt:lpstr>General Discussion Items -3 of 6</vt:lpstr>
      <vt:lpstr>General Discussion Items -4a of 6</vt:lpstr>
      <vt:lpstr>General Discussion Items -4b of 6</vt:lpstr>
      <vt:lpstr>General Discussion Items -4c of 6</vt:lpstr>
      <vt:lpstr>General Discussion Items -5&amp;6 of 6</vt:lpstr>
      <vt:lpstr>Teleconferences</vt:lpstr>
      <vt:lpstr>Actions Required</vt:lpstr>
      <vt:lpstr>Any Other Business</vt:lpstr>
      <vt:lpstr>Adjourn</vt:lpstr>
      <vt:lpstr>PowerPoint Presentation</vt:lpstr>
      <vt:lpstr>Responsibilities of Working Group Officers</vt:lpstr>
      <vt:lpstr>6 GHz and single voice from IEEE 802 – option 1 -  1 of 2</vt:lpstr>
      <vt:lpstr>6 GHz and single voice from IEEE 802 – option 1 – 2 of 2</vt:lpstr>
      <vt:lpstr>6 GHz and single voice from IEEE 802, references 1 of 2</vt:lpstr>
      <vt:lpstr>6 GHz and single voice from IEEE 802, references 2 of 2</vt:lpstr>
      <vt:lpstr>6 GHz and single voice from IEEE 802, references cont.</vt:lpstr>
      <vt:lpstr>General Discussion Items -1</vt:lpstr>
      <vt:lpstr>General Discussion Items -4</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976</cp:revision>
  <cp:lastPrinted>1601-01-01T00:00:00Z</cp:lastPrinted>
  <dcterms:created xsi:type="dcterms:W3CDTF">2016-03-03T14:54:45Z</dcterms:created>
  <dcterms:modified xsi:type="dcterms:W3CDTF">2018-11-16T01:02:03Z</dcterms:modified>
</cp:coreProperties>
</file>