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330" r:id="rId5"/>
    <p:sldId id="516" r:id="rId6"/>
    <p:sldId id="331" r:id="rId7"/>
    <p:sldId id="462" r:id="rId8"/>
    <p:sldId id="517" r:id="rId9"/>
    <p:sldId id="486" r:id="rId10"/>
    <p:sldId id="513" r:id="rId11"/>
    <p:sldId id="492" r:id="rId12"/>
    <p:sldId id="515" r:id="rId13"/>
    <p:sldId id="346" r:id="rId14"/>
    <p:sldId id="483" r:id="rId15"/>
    <p:sldId id="480" r:id="rId16"/>
    <p:sldId id="524" r:id="rId17"/>
    <p:sldId id="518" r:id="rId18"/>
    <p:sldId id="511" r:id="rId19"/>
    <p:sldId id="521" r:id="rId20"/>
    <p:sldId id="522" r:id="rId21"/>
    <p:sldId id="509" r:id="rId22"/>
    <p:sldId id="523" r:id="rId23"/>
    <p:sldId id="514" r:id="rId24"/>
    <p:sldId id="520" r:id="rId25"/>
    <p:sldId id="344" r:id="rId26"/>
    <p:sldId id="419" r:id="rId27"/>
    <p:sldId id="498" r:id="rId28"/>
    <p:sldId id="402" r:id="rId29"/>
    <p:sldId id="403" r:id="rId30"/>
    <p:sldId id="425" r:id="rId31"/>
    <p:sldId id="373" r:id="rId32"/>
    <p:sldId id="508" r:id="rId33"/>
    <p:sldId id="505" r:id="rId34"/>
    <p:sldId id="490" r:id="rId35"/>
    <p:sldId id="488" r:id="rId36"/>
    <p:sldId id="500" r:id="rId37"/>
    <p:sldId id="491" r:id="rId38"/>
    <p:sldId id="477" r:id="rId39"/>
    <p:sldId id="417" r:id="rId40"/>
    <p:sldId id="418" r:id="rId41"/>
    <p:sldId id="468" r:id="rId42"/>
    <p:sldId id="428" r:id="rId43"/>
    <p:sldId id="465" r:id="rId44"/>
    <p:sldId id="435" r:id="rId45"/>
    <p:sldId id="451" r:id="rId46"/>
    <p:sldId id="452" r:id="rId47"/>
    <p:sldId id="429" r:id="rId48"/>
    <p:sldId id="399"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2" autoAdjust="0"/>
    <p:restoredTop sz="96387" autoAdjust="0"/>
  </p:normalViewPr>
  <p:slideViewPr>
    <p:cSldViewPr>
      <p:cViewPr varScale="1">
        <p:scale>
          <a:sx n="111" d="100"/>
          <a:sy n="111" d="100"/>
        </p:scale>
        <p:origin x="61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12266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87373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649032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55954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12377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0438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13-15 November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802.18-18/0144r01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139-04-0000-fcc-18-295-ieee-802-comment.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42-00-0000-ieee-sa-intelligent-spectrum-allocation-and-management-statement.pdf" TargetMode="External"/><Relationship Id="rId2" Type="http://schemas.openxmlformats.org/officeDocument/2006/relationships/hyperlink" Target="https://standards.ieee.org/about/policies/position.htm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38-00-0000-india-no-licenses-most-of-5ghz-191359.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10225014474_FCC-2520Joint-2520Letter-252011.2.pdf&amp;d=DwMFaQ&amp;c=pqcuzKEN_84c78MOSc5_fw&amp;r=z8R-nWJ8GIxwjOjNKhEFByb-tZ6XE3GZXWSggNdVo-w&amp;m=o8W7ebJWY5bPlKA7NA8TTezSR4npWjG4-wgdaN4qSXs&amp;s=fxXJSmjmzHp6dxWMrrKf2LwykX3ND5Bvl_Xe1R3FF5Q&amp;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4-00-0000-meeting-minutes-sept-2018-f2f-waikoloa-hi.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13-15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13 - 15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1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000" dirty="0"/>
              <a:t>Presidential Memorandum on Developing a Sustainable Spectrum Strategy for America's Future</a:t>
            </a:r>
          </a:p>
        </p:txBody>
      </p:sp>
      <p:sp>
        <p:nvSpPr>
          <p:cNvPr id="3" name="Content Placeholder 2"/>
          <p:cNvSpPr>
            <a:spLocks noGrp="1"/>
          </p:cNvSpPr>
          <p:nvPr>
            <p:ph idx="1"/>
          </p:nvPr>
        </p:nvSpPr>
        <p:spPr>
          <a:xfrm>
            <a:off x="685800" y="1101055"/>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hlinkClick r:id="rId3"/>
              </a:rPr>
              <a:t>https://mentor.ieee.org/802.18/dcn/18/18-18-0134-00-0000-developing-a-sustainable-spectrum-strategy-for-america-s-future.docx</a:t>
            </a:r>
            <a:r>
              <a:rPr lang="en-US" sz="2000" dirty="0"/>
              <a:t>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4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4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400" dirty="0"/>
              <a:t>There are more.</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solidFill>
                  <a:schemeClr val="tx1"/>
                </a:solidFill>
              </a:rPr>
              <a:t>Any points specifically we can point in this memorandum with our 6 GHz comments, like the current 6 GHz NPRM.   N/A now with adjusted approach on NPRM comments.</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2000" b="1" dirty="0"/>
              <a:t>How can we support this policy?  The EC could do a Press </a:t>
            </a:r>
            <a:r>
              <a:rPr lang="en-US" sz="2000" dirty="0"/>
              <a:t>R</a:t>
            </a:r>
            <a:r>
              <a:rPr lang="en-US" sz="2000" b="1" dirty="0"/>
              <a:t>elease on some of the topics</a:t>
            </a:r>
            <a:r>
              <a:rPr lang="en-US" sz="2000" dirty="0"/>
              <a:t>.</a:t>
            </a:r>
            <a:r>
              <a:rPr lang="en-US" sz="2000" b="1" dirty="0"/>
              <a:t>  Members were not seeing it from 802.18.</a:t>
            </a:r>
            <a:endParaRPr lang="en-US" sz="1000" dirty="0"/>
          </a:p>
          <a:p>
            <a:pPr lvl="1">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96576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76248070"/>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we are working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 and 15.5xx</a:t>
            </a:r>
          </a:p>
          <a:p>
            <a:pPr lvl="1">
              <a:spcBef>
                <a:spcPts val="0"/>
              </a:spcBef>
              <a:buFont typeface="Arial" panose="020B0604020202020204" pitchFamily="34" charset="0"/>
              <a:buChar char="•"/>
            </a:pPr>
            <a:r>
              <a:rPr lang="en-US" sz="1600" dirty="0"/>
              <a:t>What is coming;  IEEE 802.15.4z; 802.11 several amendments coming. </a:t>
            </a:r>
          </a:p>
          <a:p>
            <a:pPr lvl="1">
              <a:spcBef>
                <a:spcPts val="0"/>
              </a:spcBef>
              <a:buFont typeface="Arial" panose="020B0604020202020204" pitchFamily="34" charset="0"/>
              <a:buChar char="•"/>
            </a:pPr>
            <a:r>
              <a:rPr lang="en-US" sz="1600" dirty="0"/>
              <a:t>And not desired/possible outcomes, will leave to the FCC and others.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plan is:  this is it for IEEE 802 level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Here is a draft of IEEE 802 comments in process, maybe later revisions, now.</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solidFill>
                  <a:srgbClr val="00B0F0"/>
                </a:solidFill>
              </a:rPr>
              <a:t>We all need to review and feedback edits and get it representing all of IEEE 802.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 See r3 for the markups of the edits after Tuesday and r4 for a cleaner copy. </a:t>
            </a:r>
          </a:p>
          <a:p>
            <a:pPr lvl="1">
              <a:spcBef>
                <a:spcPts val="0"/>
              </a:spcBef>
              <a:buFont typeface="Arial" panose="020B0604020202020204" pitchFamily="34" charset="0"/>
              <a:buChar char="•"/>
            </a:pPr>
            <a:r>
              <a:rPr lang="en-US" sz="1400" dirty="0">
                <a:hlinkClick r:id="rId4"/>
              </a:rPr>
              <a:t>https://mentor.ieee.org/802.18/dcn/18/18-18-0139-04-0000-fcc-18-295-ieee-802-comment.docx</a:t>
            </a:r>
            <a:r>
              <a:rPr lang="en-US" sz="1400" dirty="0"/>
              <a:t> </a:t>
            </a:r>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AOB before Recess to Thursday AM1.</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Do we plan to meet Thursday AM2?  </a:t>
            </a:r>
          </a:p>
          <a:p>
            <a:pPr>
              <a:buFont typeface="Arial" panose="020B0604020202020204" pitchFamily="34" charset="0"/>
              <a:buChar char="•"/>
            </a:pPr>
            <a:r>
              <a:rPr lang="en-US" altLang="en-US" sz="2000" kern="0" dirty="0"/>
              <a:t>Many would not be able to make it.</a:t>
            </a:r>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solidFill>
                  <a:schemeClr val="tx1"/>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solidFill>
                  <a:schemeClr val="tx1"/>
                </a:solidFill>
              </a:rPr>
              <a:t>Guest presentation from APT</a:t>
            </a:r>
          </a:p>
          <a:p>
            <a:pPr lvl="1">
              <a:buFont typeface="Arial" panose="020B0604020202020204" pitchFamily="34" charset="0"/>
              <a:buChar char="•"/>
            </a:pPr>
            <a:r>
              <a:rPr lang="en-US" altLang="en-US" sz="1600" kern="0" dirty="0"/>
              <a:t>Continue on the IEEE 802 as a whole response to the FCC 6 GHz NPRM.</a:t>
            </a:r>
          </a:p>
          <a:p>
            <a:pPr lvl="1">
              <a:buFont typeface="Arial" panose="020B0604020202020204" pitchFamily="34" charset="0"/>
              <a:buChar char="•"/>
            </a:pPr>
            <a:endParaRPr lang="en-US" altLang="en-US" sz="1600" kern="0" dirty="0"/>
          </a:p>
          <a:p>
            <a:pPr lvl="1">
              <a:buFont typeface="Arial" panose="020B0604020202020204" pitchFamily="34" charset="0"/>
              <a:buChar char="•"/>
            </a:pPr>
            <a:r>
              <a:rPr lang="en-US" altLang="en-US" sz="1600" kern="0" dirty="0"/>
              <a:t>General discussion items, discuss the ones there are comments/questions from the members. </a:t>
            </a:r>
          </a:p>
          <a:p>
            <a:pPr lvl="1">
              <a:buFont typeface="Arial" panose="020B0604020202020204" pitchFamily="34" charset="0"/>
              <a:buChar char="•"/>
            </a:pPr>
            <a:r>
              <a:rPr lang="en-US" altLang="en-US" sz="1600" kern="0" dirty="0"/>
              <a:t>Teleconferences moving forward.</a:t>
            </a:r>
          </a:p>
          <a:p>
            <a:pPr lvl="4">
              <a:buFont typeface="Arial" panose="020B0604020202020204" pitchFamily="34" charset="0"/>
              <a:buChar char="•"/>
            </a:pPr>
            <a:endParaRPr lang="en-US" altLang="en-US" sz="1200"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Guest Presenter</a:t>
            </a:r>
            <a:endParaRPr lang="en-US" sz="1200" dirty="0"/>
          </a:p>
        </p:txBody>
      </p:sp>
      <p:sp>
        <p:nvSpPr>
          <p:cNvPr id="3" name="Content Placeholder 2"/>
          <p:cNvSpPr>
            <a:spLocks noGrp="1"/>
          </p:cNvSpPr>
          <p:nvPr>
            <p:ph idx="1"/>
          </p:nvPr>
        </p:nvSpPr>
        <p:spPr>
          <a:xfrm>
            <a:off x="685800" y="1752600"/>
            <a:ext cx="8305800" cy="4722813"/>
          </a:xfrm>
        </p:spPr>
        <p:txBody>
          <a:bodyPr/>
          <a:lstStyle/>
          <a:p>
            <a:pPr>
              <a:spcBef>
                <a:spcPts val="0"/>
              </a:spcBef>
              <a:buFont typeface="Arial" panose="020B0604020202020204" pitchFamily="34" charset="0"/>
              <a:buChar char="•"/>
            </a:pPr>
            <a:r>
              <a:rPr lang="en-US" sz="2000" dirty="0"/>
              <a:t>Would like to introduce Mr. Masanori Kondo,  Deputy Secretary General of Asia-Pacific </a:t>
            </a:r>
            <a:r>
              <a:rPr lang="en-US" sz="2000" dirty="0" err="1"/>
              <a:t>Telecommunity</a:t>
            </a:r>
            <a:r>
              <a:rPr lang="en-US" sz="2000" dirty="0"/>
              <a:t> (APT).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He was with Japan’s MIT before joining APT</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His presentation is - What is happening in ITU Region 3.</a:t>
            </a:r>
          </a:p>
          <a:p>
            <a:pPr lvl="1">
              <a:spcBef>
                <a:spcPts val="0"/>
              </a:spcBef>
              <a:buFont typeface="Arial" panose="020B0604020202020204" pitchFamily="34" charset="0"/>
              <a:buChar char="•"/>
            </a:pPr>
            <a:r>
              <a:rPr lang="en-US" dirty="0"/>
              <a:t>18-18/0136r00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527050"/>
          </a:xfrm>
        </p:spPr>
        <p:txBody>
          <a:bodyPr/>
          <a:lstStyle/>
          <a:p>
            <a:r>
              <a:rPr lang="en-US" altLang="en-US" sz="2400" dirty="0"/>
              <a:t>6 GHz and single voice from IEEE 802 – Continue Edits</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Work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Here is the current draft of IEEE 802 comments in process, maybe later revisions, now.</a:t>
            </a:r>
          </a:p>
          <a:p>
            <a:pPr lvl="1">
              <a:spcBef>
                <a:spcPts val="0"/>
              </a:spcBef>
              <a:buFont typeface="Arial" panose="020B0604020202020204" pitchFamily="34" charset="0"/>
              <a:buChar char="•"/>
            </a:pPr>
            <a:r>
              <a:rPr lang="en-US" sz="1600" dirty="0">
                <a:hlinkClick r:id="rId3"/>
              </a:rPr>
              <a:t>https://mentor.ieee.org/802.18/dcn/18/18-18-0139-04-0000-fcc-18-295-ieee-802-comment.docx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solidFill>
                  <a:srgbClr val="00B0F0"/>
                </a:solidFill>
              </a:rPr>
              <a:t>Goal is to finish edits/updates and have ready for Sponsor (EC) review. </a:t>
            </a:r>
          </a:p>
          <a:p>
            <a:pPr>
              <a:spcBef>
                <a:spcPts val="0"/>
              </a:spcBef>
              <a:buFont typeface="Arial" panose="020B0604020202020204" pitchFamily="34" charset="0"/>
              <a:buChar char="•"/>
            </a:pPr>
            <a:endParaRPr lang="en-US" sz="1800" dirty="0">
              <a:solidFill>
                <a:srgbClr val="00B0F0"/>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Note:  Need to leave enough time to run through the general discussion items and wrap up. (20+ mins)</a:t>
            </a:r>
          </a:p>
          <a:p>
            <a:pPr>
              <a:spcBef>
                <a:spcPts val="0"/>
              </a:spcBef>
              <a:buFont typeface="Arial" panose="020B0604020202020204" pitchFamily="34" charset="0"/>
              <a:buChar char="•"/>
            </a:pPr>
            <a:r>
              <a:rPr lang="en-US" sz="1800" dirty="0">
                <a:solidFill>
                  <a:schemeClr val="tx1"/>
                </a:solidFill>
              </a:rPr>
              <a:t>Do we meet AM2?</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3001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 of 6</a:t>
            </a:r>
            <a:endParaRPr lang="en-US" sz="1200" dirty="0"/>
          </a:p>
        </p:txBody>
      </p:sp>
      <p:sp>
        <p:nvSpPr>
          <p:cNvPr id="3" name="Content Placeholder 2"/>
          <p:cNvSpPr>
            <a:spLocks noGrp="1"/>
          </p:cNvSpPr>
          <p:nvPr>
            <p:ph idx="1"/>
          </p:nvPr>
        </p:nvSpPr>
        <p:spPr>
          <a:xfrm>
            <a:off x="685800" y="1301750"/>
            <a:ext cx="8305800" cy="4722813"/>
          </a:xfrm>
        </p:spPr>
        <p:txBody>
          <a:bodyPr/>
          <a:lstStyle/>
          <a:p>
            <a:pPr>
              <a:spcBef>
                <a:spcPts val="0"/>
              </a:spcBef>
              <a:buFont typeface="Arial" panose="020B0604020202020204" pitchFamily="34" charset="0"/>
              <a:buChar char="•"/>
            </a:pPr>
            <a:r>
              <a:rPr lang="en-US" sz="18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2"/>
              </a:rPr>
              <a:t>https://standards.ieee.org/about/policies/position.html</a:t>
            </a:r>
            <a:endParaRPr lang="en-US" sz="18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hlinkClick r:id="rId3"/>
              </a:rPr>
              <a:t>https://mentor.ieee.org/802.18/dcn/18/18-18-0142-00-0000-ieee-sa-intelligent-spectrum-allocation-and-management-statement.pdf</a:t>
            </a: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is where we fed back updates and edits on, earlier in the year. </a:t>
            </a:r>
            <a:endParaRPr lang="en-US" sz="1400" dirty="0"/>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70448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-2a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no licenses shall be required under indoor and outdoor environment… … …  5GHz band. </a:t>
            </a:r>
          </a:p>
          <a:p>
            <a:pPr lvl="1">
              <a:spcBef>
                <a:spcPts val="0"/>
              </a:spcBef>
              <a:buFont typeface="Arial" panose="020B0604020202020204" pitchFamily="34" charset="0"/>
              <a:buChar char="•"/>
            </a:pPr>
            <a:r>
              <a:rPr lang="en-US" sz="1400" dirty="0">
                <a:hlinkClick r:id="rId3"/>
              </a:rPr>
              <a:t>https://mentor.ieee.org/802.18/dcn/18/18-18-0138-00-0000-india-no-licenses-most-of-5ghz-191359.pdf</a:t>
            </a:r>
            <a:r>
              <a:rPr lang="en-US" sz="1400" dirty="0"/>
              <a: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Short title and commencement.— </a:t>
            </a:r>
            <a:r>
              <a:rPr lang="en-US" sz="1800" b="0" dirty="0"/>
              <a:t>(1) These rules may be called the Use of Wireless Access System including Radio Local Area Network in 5 GHz band (Exemption from Licensing Requirement) Rules, 2018.</a:t>
            </a:r>
            <a:r>
              <a:rPr lang="en-US" sz="1800" dirty="0"/>
              <a:t> </a:t>
            </a:r>
          </a:p>
          <a:p>
            <a:pPr>
              <a:spcBef>
                <a:spcPts val="0"/>
              </a:spcBef>
              <a:buFont typeface="Arial" panose="020B0604020202020204" pitchFamily="34" charset="0"/>
              <a:buChar char="•"/>
            </a:pPr>
            <a:r>
              <a:rPr lang="en-US" sz="1800" dirty="0"/>
              <a:t>3. Exemption.— </a:t>
            </a:r>
            <a:r>
              <a:rPr lang="en-US" sz="1800" b="0" dirty="0"/>
              <a:t>No licence shall be required under indoor and outdoor environment to establish, maintain, work, possess or deal in any wireless equipment for the purpose of low power wireless access systems, including radio local area networks operating in the frequency band 5 150-5 250 MHz; 5 250-5 350 MHz; 5 470-5 725 MHz; and 5 725-5 875 MHz and complying with the following technical parameters; namely:-  (see filing for more… … …)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All should look at paragraph 6.0 on interference.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There are some caveats. </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85800" y="279633"/>
            <a:ext cx="2286000" cy="273050"/>
          </a:xfrm>
        </p:spPr>
        <p:txBody>
          <a:bodyPr/>
          <a:lstStyle/>
          <a:p>
            <a:r>
              <a:rPr lang="en-US"/>
              <a:t>13-15 November 2018</a:t>
            </a:r>
            <a:endParaRPr lang="en-GB" dirty="0"/>
          </a:p>
        </p:txBody>
      </p:sp>
    </p:spTree>
    <p:extLst>
      <p:ext uri="{BB962C8B-B14F-4D97-AF65-F5344CB8AC3E}">
        <p14:creationId xmlns:p14="http://schemas.microsoft.com/office/powerpoint/2010/main" val="3469352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-2b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UWB is approved, including the 6 GHz band: </a:t>
            </a:r>
          </a:p>
          <a:p>
            <a:pPr lvl="1">
              <a:spcBef>
                <a:spcPts val="0"/>
              </a:spcBef>
              <a:buFont typeface="Arial" panose="020B0604020202020204" pitchFamily="34" charset="0"/>
              <a:buChar char="•"/>
            </a:pPr>
            <a:r>
              <a:rPr lang="en-US" sz="1600" dirty="0"/>
              <a:t>18-18-0146-00-0000-india-uwb-rules-including-6ghz.pdf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Short title and commencement.— </a:t>
            </a:r>
            <a:r>
              <a:rPr lang="en-US" sz="2000" b="0" dirty="0"/>
              <a:t>(1) These rules may be called the Use of Very Low Power Ultra-wideband Devices (Exemption from Licensing Requirements) Rules, 2018.</a:t>
            </a:r>
            <a:endParaRPr lang="en-US" sz="2000" dirty="0"/>
          </a:p>
          <a:p>
            <a:pPr>
              <a:spcBef>
                <a:spcPts val="0"/>
              </a:spcBef>
              <a:buFont typeface="Arial" panose="020B0604020202020204" pitchFamily="34" charset="0"/>
              <a:buChar char="•"/>
            </a:pPr>
            <a:endParaRPr lang="en-US" sz="1800" dirty="0"/>
          </a:p>
          <a:p>
            <a:r>
              <a:rPr lang="en-US" sz="1800" dirty="0"/>
              <a:t>3. Exemption.— </a:t>
            </a:r>
            <a:r>
              <a:rPr lang="en-US" sz="1800" b="0" dirty="0"/>
              <a:t>No </a:t>
            </a:r>
            <a:r>
              <a:rPr lang="en-US" sz="1800" b="0" dirty="0" err="1"/>
              <a:t>licence</a:t>
            </a:r>
            <a:r>
              <a:rPr lang="en-US" sz="1800" b="0" dirty="0"/>
              <a:t> shall be required by any person to establish, maintain, work, possess or deal in any wireless equipment for the purpose of usage of very low power ultra-wideband devices or wireless equipment in the frequency bands on non-interference, non-protection and shared on non-exclusive basis, with the equivalent isotropic radiated power or effective radiated power, maximum mean power spectral density, maximum peak power defined in 50 MHz and complying with the technical specification contained in the Table-I to Table-V, namely: …</a:t>
            </a:r>
          </a:p>
          <a:p>
            <a:pPr>
              <a:buFont typeface="Arial" panose="020B0604020202020204" pitchFamily="34" charset="0"/>
              <a:buChar char="•"/>
            </a:pPr>
            <a:r>
              <a:rPr lang="en-US" sz="2000" b="0" dirty="0"/>
              <a:t>Includes: 5.725 &lt; f  8.5 GHz</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834608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Aspirant members: 12</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General Discussion </a:t>
            </a:r>
            <a:r>
              <a:rPr lang="en-US" sz="2400"/>
              <a:t>Items </a:t>
            </a:r>
            <a:r>
              <a:rPr lang="en-US" sz="1400"/>
              <a:t>-5&amp;6 </a:t>
            </a:r>
            <a:r>
              <a:rPr lang="en-US" sz="1400" dirty="0"/>
              <a:t>of 6</a:t>
            </a:r>
            <a:endParaRPr lang="en-US" sz="2400" dirty="0"/>
          </a:p>
        </p:txBody>
      </p:sp>
      <p:sp>
        <p:nvSpPr>
          <p:cNvPr id="3" name="Content Placeholder 2"/>
          <p:cNvSpPr>
            <a:spLocks noGrp="1"/>
          </p:cNvSpPr>
          <p:nvPr>
            <p:ph idx="1"/>
          </p:nvPr>
        </p:nvSpPr>
        <p:spPr>
          <a:xfrm>
            <a:off x="685800" y="976053"/>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Net Neutrality is sort of back</a:t>
            </a:r>
          </a:p>
          <a:p>
            <a:pPr>
              <a:spcBef>
                <a:spcPts val="0"/>
              </a:spcBef>
              <a:buFont typeface="Arial" panose="020B0604020202020204" pitchFamily="34" charset="0"/>
              <a:buChar char="•"/>
            </a:pPr>
            <a:r>
              <a:rPr lang="en-US" sz="1400" dirty="0">
                <a:hlinkClick r:id="rId3"/>
              </a:rPr>
              <a:t>https://www.reuters.com/article/us-usa-court-netneutrality/u-s-supreme-court-ends-fight-over-obama-era-net-neutrality-rules-idUSKCN1NA1UW?utm_medium=techboard.mon.20181105&amp;utm_source=email&amp;utm_content=&amp;utm_campaign=campaign</a:t>
            </a:r>
            <a:r>
              <a:rPr lang="en-US" sz="1400" dirty="0"/>
              <a:t> </a:t>
            </a:r>
          </a:p>
          <a:p>
            <a:pPr lvl="1">
              <a:spcBef>
                <a:spcPts val="0"/>
              </a:spcBef>
              <a:buFont typeface="Arial" panose="020B0604020202020204" pitchFamily="34" charset="0"/>
              <a:buChar char="•"/>
            </a:pPr>
            <a:r>
              <a:rPr lang="en-US" sz="1400" dirty="0"/>
              <a:t>From Commissioner </a:t>
            </a:r>
            <a:r>
              <a:rPr lang="en-US" sz="1400" dirty="0" err="1"/>
              <a:t>Rosenworcel</a:t>
            </a:r>
            <a:r>
              <a:rPr lang="en-US" sz="1400" dirty="0"/>
              <a:t>: (the commission) “actually petitioned the Supreme Court to erase history and wipe out an earlier court decision upholding open internet policies. But today the Supreme Court refused to do so.”</a:t>
            </a:r>
            <a:endParaRPr lang="en-US" sz="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44 companies have asked the FCC to make some changes to the TVWS rules.</a:t>
            </a:r>
          </a:p>
          <a:p>
            <a:pPr>
              <a:spcBef>
                <a:spcPts val="0"/>
              </a:spcBef>
              <a:buFont typeface="Arial" panose="020B0604020202020204" pitchFamily="34" charset="0"/>
              <a:buChar char="•"/>
            </a:pPr>
            <a:r>
              <a:rPr lang="en-US" sz="1600" u="sng" dirty="0">
                <a:hlinkClick r:id="rId4"/>
              </a:rPr>
              <a:t>https://ecfsapi.fcc.gov/file/110225014474/FCC%20Joint%20Letter%2011.2.pdf</a:t>
            </a:r>
            <a:r>
              <a:rPr lang="en-US" sz="1600" dirty="0"/>
              <a:t> </a:t>
            </a:r>
          </a:p>
          <a:p>
            <a:pPr lvl="1"/>
            <a:r>
              <a:rPr lang="en-US" sz="1600" dirty="0"/>
              <a:t>1. Higher power for fixed devices in rural areas where we can operate without causing harmful interference to broadcasters; </a:t>
            </a:r>
          </a:p>
          <a:p>
            <a:pPr lvl="1"/>
            <a:r>
              <a:rPr lang="en-US" sz="1600" dirty="0"/>
              <a:t>2. Antenna placement at larger heights above average terrain governed by a new protection mechanism; </a:t>
            </a:r>
          </a:p>
          <a:p>
            <a:pPr lvl="1"/>
            <a:r>
              <a:rPr lang="en-US" sz="1600" dirty="0"/>
              <a:t>3. Narrowband IoT operations to support important applications such as precision agriculture and environmental sensing; and </a:t>
            </a:r>
          </a:p>
          <a:p>
            <a:pPr lvl="1"/>
            <a:r>
              <a:rPr lang="en-US" sz="1600" dirty="0"/>
              <a:t>4. Geofenced operation on moving vehicles</a:t>
            </a:r>
            <a:r>
              <a:rPr lang="en-US"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26389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25 April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bg1">
                    <a:lumMod val="75000"/>
                  </a:schemeClr>
                </a:solidFill>
              </a:rPr>
              <a:t>John Notor (Notor Research)</a:t>
            </a:r>
          </a:p>
          <a:p>
            <a:pPr lvl="1">
              <a:buFont typeface="Arial" panose="020B0604020202020204" pitchFamily="34" charset="0"/>
              <a:buChar char="•"/>
            </a:pPr>
            <a:r>
              <a:rPr lang="en-US" dirty="0"/>
              <a:t>Seconded by: 	</a:t>
            </a:r>
            <a:r>
              <a:rPr lang="en-US" dirty="0">
                <a:solidFill>
                  <a:schemeClr val="bg1">
                    <a:lumMod val="75000"/>
                  </a:schemeClr>
                </a:solidFill>
              </a:rPr>
              <a:t>Guido Hiertz  (Ericsson) </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Vote:  __ Y / __ N / __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As we continue to work the IEEE 802 as a whole comments on the FCC NPRM on 6GHz, please send red lines, edits, new text to the chair to integrate into the ongoing draft for further review and edits.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None.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a:t>
            </a:r>
          </a:p>
          <a:p>
            <a:pPr lvl="2"/>
            <a:r>
              <a:rPr lang="en-US" sz="2200" dirty="0"/>
              <a:t>No – 	# </a:t>
            </a:r>
          </a:p>
          <a:p>
            <a:pPr lvl="1"/>
            <a:r>
              <a:rPr lang="en-US" dirty="0"/>
              <a:t>Like the Social –  		# </a:t>
            </a:r>
          </a:p>
          <a:p>
            <a:pPr lvl="1"/>
            <a:r>
              <a:rPr lang="en-US" dirty="0"/>
              <a:t>Disliked the Social –  	# </a:t>
            </a:r>
          </a:p>
          <a:p>
            <a:pPr lvl="1"/>
            <a:r>
              <a:rPr lang="en-US" dirty="0"/>
              <a:t>Did not go to Social – 	#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1___:______ET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 (and AM2 as extra) </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13-15 November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999413" cy="719931"/>
          </a:xfrm>
        </p:spPr>
        <p:txBody>
          <a:bodyPr/>
          <a:lstStyle/>
          <a:p>
            <a:r>
              <a:rPr lang="en-US" altLang="en-US" sz="2800" dirty="0"/>
              <a:t>Motion – FCC 6 GHz NPRM IEEE 802 Comments</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18-18/0____r0__ to FCC’s NPRM (ET Docket No. 18-295) on Unlicensed use of the 6GHz Band. With the chair of 802.18 to have editorial privileges and send to the EC for review/approval and submission to the FCC by ________ 2019.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Bangkok Plenary </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400" dirty="0">
                <a:solidFill>
                  <a:schemeClr val="tx1"/>
                </a:solidFill>
              </a:rPr>
              <a:t>Call to Order</a:t>
            </a:r>
          </a:p>
          <a:p>
            <a:pPr lvl="1">
              <a:buFont typeface="Arial" panose="020B0604020202020204" pitchFamily="34" charset="0"/>
              <a:buChar char="•"/>
            </a:pPr>
            <a:r>
              <a:rPr lang="en-US" altLang="en-US" sz="1200" b="1" u="sng" dirty="0">
                <a:solidFill>
                  <a:schemeClr val="tx1"/>
                </a:solidFill>
              </a:rPr>
              <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400" dirty="0">
                <a:solidFill>
                  <a:schemeClr val="tx1"/>
                </a:solidFill>
              </a:rPr>
              <a:t>Approve agenda &amp; last minutes</a:t>
            </a:r>
            <a:endParaRPr lang="en-US" altLang="en-US" sz="1400" dirty="0">
              <a:solidFill>
                <a:schemeClr val="bg1"/>
              </a:solidFill>
            </a:endParaRPr>
          </a:p>
          <a:p>
            <a:pPr lvl="1">
              <a:buFont typeface="Arial" panose="020B0604020202020204" pitchFamily="34" charset="0"/>
              <a:buChar char="•"/>
            </a:pPr>
            <a:r>
              <a:rPr lang="en-US" altLang="en-US" sz="1400" dirty="0">
                <a:solidFill>
                  <a:schemeClr val="tx1"/>
                </a:solidFill>
              </a:rPr>
              <a:t>Still 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Presidential Memorandum on Sustainable Spectrum Strategy</a:t>
            </a:r>
          </a:p>
          <a:p>
            <a:pPr lvl="1">
              <a:buFont typeface="Arial" panose="020B0604020202020204" pitchFamily="34" charset="0"/>
              <a:buChar char="•"/>
            </a:pPr>
            <a:r>
              <a:rPr lang="en-US" sz="1400" dirty="0"/>
              <a:t>6 GHz NPRM and single voice from IEEE 802</a:t>
            </a:r>
          </a:p>
          <a:p>
            <a:pPr lvl="1">
              <a:buFont typeface="Arial" panose="020B0604020202020204" pitchFamily="34" charset="0"/>
              <a:buChar char="•"/>
            </a:pPr>
            <a:r>
              <a:rPr lang="en-US" altLang="en-US" sz="1400" dirty="0">
                <a:solidFill>
                  <a:schemeClr val="tx1"/>
                </a:solidFill>
              </a:rPr>
              <a:t>Thursday – </a:t>
            </a:r>
          </a:p>
          <a:p>
            <a:pPr lvl="1">
              <a:buFont typeface="Arial" panose="020B0604020202020204" pitchFamily="34" charset="0"/>
              <a:buChar char="•"/>
            </a:pPr>
            <a:r>
              <a:rPr lang="en-US" altLang="en-US" sz="1400" dirty="0">
                <a:solidFill>
                  <a:schemeClr val="tx1"/>
                </a:solidFill>
              </a:rPr>
              <a:t>Guest Presentation </a:t>
            </a:r>
          </a:p>
          <a:p>
            <a:pPr lvl="1">
              <a:buFont typeface="Arial" panose="020B0604020202020204" pitchFamily="34" charset="0"/>
              <a:buChar char="•"/>
            </a:pPr>
            <a:r>
              <a:rPr lang="en-US" altLang="en-US" sz="1400" dirty="0">
                <a:solidFill>
                  <a:schemeClr val="tx1"/>
                </a:solidFill>
              </a:rPr>
              <a:t>General Discussion Items</a:t>
            </a:r>
          </a:p>
          <a:p>
            <a:pPr lvl="1">
              <a:buFont typeface="Arial" panose="020B0604020202020204" pitchFamily="34" charset="0"/>
              <a:buChar char="•"/>
            </a:pPr>
            <a:r>
              <a:rPr lang="en-US" altLang="en-US" sz="1400" dirty="0">
                <a:solidFill>
                  <a:schemeClr val="tx1"/>
                </a:solidFill>
              </a:rPr>
              <a:t>Continue on NPRM draft comments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NPRM comments and tbd</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75123" y="6873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General items, ETSI, CEPT, etc.</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Presidential Memorandum on Developing a Sustainable Spectrum Strategy for America's Future</a:t>
            </a:r>
          </a:p>
          <a:p>
            <a:pPr lvl="1">
              <a:spcBef>
                <a:spcPts val="0"/>
              </a:spcBef>
              <a:buFont typeface="Arial" panose="020B0604020202020204" pitchFamily="34" charset="0"/>
              <a:buChar char="•"/>
            </a:pPr>
            <a:r>
              <a:rPr lang="en-US" altLang="en-US" sz="1100" b="0" kern="0" dirty="0"/>
              <a:t>What can we support in it?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6 GHz NPRM and single voice from IEEE 802</a:t>
            </a:r>
          </a:p>
          <a:p>
            <a:pPr lvl="1">
              <a:spcBef>
                <a:spcPts val="0"/>
              </a:spcBef>
              <a:buFont typeface="Arial" panose="020B0604020202020204" pitchFamily="34" charset="0"/>
              <a:buChar char="•"/>
            </a:pPr>
            <a:r>
              <a:rPr lang="en-US" altLang="en-US" sz="1200" kern="0" dirty="0"/>
              <a:t>Cont. working on 6GHz NPRM comments to Option 2</a:t>
            </a:r>
          </a:p>
          <a:p>
            <a:pPr marL="457200" lvl="1" indent="0">
              <a:spcBef>
                <a:spcPts val="0"/>
              </a:spcBef>
            </a:pPr>
            <a:endParaRPr lang="en-US" altLang="en-US" sz="1200" kern="0" dirty="0"/>
          </a:p>
          <a:p>
            <a:pPr>
              <a:spcBef>
                <a:spcPts val="0"/>
              </a:spcBef>
              <a:buFont typeface="Arial" panose="020B0604020202020204" pitchFamily="34" charset="0"/>
              <a:buChar char="•"/>
            </a:pPr>
            <a:r>
              <a:rPr lang="en-US" sz="1200" b="0" dirty="0">
                <a:solidFill>
                  <a:schemeClr val="tx1"/>
                </a:solidFill>
              </a:rPr>
              <a:t>Guest presentation from APT</a:t>
            </a:r>
          </a:p>
          <a:p>
            <a:pPr lvl="1">
              <a:spcBef>
                <a:spcPts val="0"/>
              </a:spcBef>
              <a:buFont typeface="Arial" panose="020B0604020202020204" pitchFamily="34" charset="0"/>
              <a:buChar char="•"/>
            </a:pPr>
            <a:r>
              <a:rPr lang="en-US" sz="1200" dirty="0"/>
              <a:t>Mr. Masanori Kondo is Deputy Secretary General of Asia-Pacific </a:t>
            </a:r>
            <a:r>
              <a:rPr lang="en-US" sz="1200" dirty="0" err="1"/>
              <a:t>Telecommunity</a:t>
            </a:r>
            <a:r>
              <a:rPr lang="en-US" sz="1200" dirty="0"/>
              <a:t> (APT) </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What is happening in ITU Region 3</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General discussion items:</a:t>
            </a:r>
          </a:p>
          <a:p>
            <a:pPr lvl="1">
              <a:spcBef>
                <a:spcPts val="0"/>
              </a:spcBef>
              <a:buFont typeface="Arial" panose="020B0604020202020204" pitchFamily="34" charset="0"/>
              <a:buChar char="•"/>
            </a:pPr>
            <a:r>
              <a:rPr lang="en-US" altLang="en-US" sz="1200" u="sng" kern="0" dirty="0"/>
              <a:t>From teleconference in the past weeks for Plenary attendees. </a:t>
            </a:r>
          </a:p>
          <a:p>
            <a:pPr marL="914400" lvl="1">
              <a:spcBef>
                <a:spcPts val="0"/>
              </a:spcBef>
              <a:buFont typeface="Arial" panose="020B0604020202020204" pitchFamily="34" charset="0"/>
              <a:buChar char="•"/>
            </a:pPr>
            <a:r>
              <a:rPr lang="en-US" sz="1200" dirty="0">
                <a:solidFill>
                  <a:schemeClr val="tx1"/>
                </a:solidFill>
              </a:rPr>
              <a:t>IEEE SA intelligent spectrum allocation and management statement is out</a:t>
            </a:r>
          </a:p>
          <a:p>
            <a:pPr marL="914400" lvl="1">
              <a:spcBef>
                <a:spcPts val="0"/>
              </a:spcBef>
              <a:buFont typeface="Arial" panose="020B0604020202020204" pitchFamily="34" charset="0"/>
              <a:buChar char="•"/>
            </a:pPr>
            <a:r>
              <a:rPr lang="en-US" sz="1200" dirty="0"/>
              <a:t>India licenses not required at 5GHz,  and UWB w/6GHz</a:t>
            </a:r>
          </a:p>
          <a:p>
            <a:pPr marL="914400" lvl="1">
              <a:spcBef>
                <a:spcPts val="0"/>
              </a:spcBef>
              <a:buFont typeface="Arial" panose="020B0604020202020204" pitchFamily="34" charset="0"/>
              <a:buChar char="•"/>
            </a:pPr>
            <a:r>
              <a:rPr lang="en-US" altLang="en-US" sz="1200" kern="0" dirty="0"/>
              <a:t>NCTA 5.9 GHz letter</a:t>
            </a:r>
          </a:p>
          <a:p>
            <a:pPr marL="914400" lvl="1">
              <a:spcBef>
                <a:spcPts val="0"/>
              </a:spcBef>
              <a:buFont typeface="Arial" panose="020B0604020202020204" pitchFamily="34" charset="0"/>
              <a:buChar char="•"/>
            </a:pPr>
            <a:r>
              <a:rPr lang="en-US" sz="1200" dirty="0"/>
              <a:t>Phase I testing of prototype U-NII-4 devices</a:t>
            </a:r>
          </a:p>
          <a:p>
            <a:pPr marL="914400" lvl="1">
              <a:spcBef>
                <a:spcPts val="0"/>
              </a:spcBef>
              <a:buFont typeface="Arial" panose="020B0604020202020204" pitchFamily="34" charset="0"/>
              <a:buChar char="•"/>
            </a:pPr>
            <a:r>
              <a:rPr lang="en-US" sz="1200" dirty="0"/>
              <a:t>Net Neutrality is sort of back</a:t>
            </a:r>
          </a:p>
          <a:p>
            <a:pPr marL="914400" lvl="1">
              <a:spcBef>
                <a:spcPts val="0"/>
              </a:spcBef>
              <a:buFont typeface="Arial" panose="020B0604020202020204" pitchFamily="34" charset="0"/>
              <a:buChar char="•"/>
            </a:pPr>
            <a:r>
              <a:rPr lang="en-US" sz="1200" dirty="0"/>
              <a:t>TVWS ex </a:t>
            </a:r>
            <a:r>
              <a:rPr lang="en-US" sz="1200" dirty="0" err="1"/>
              <a:t>parte</a:t>
            </a:r>
            <a:r>
              <a:rPr lang="en-US" sz="1200" dirty="0"/>
              <a:t> from 44 companies – rules for rural areas</a:t>
            </a:r>
          </a:p>
          <a:p>
            <a:pPr lvl="1">
              <a:spcBef>
                <a:spcPts val="0"/>
              </a:spcBef>
              <a:buFont typeface="Arial" panose="020B0604020202020204" pitchFamily="34" charset="0"/>
              <a:buChar char="•"/>
            </a:pPr>
            <a:r>
              <a:rPr lang="en-US" sz="1200" dirty="0"/>
              <a:t>Teleconferences moving forward.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Stuart Kerry (Ruckus) </a:t>
            </a:r>
          </a:p>
          <a:p>
            <a:r>
              <a:rPr lang="en-US" altLang="en-US" sz="1600" b="1" dirty="0">
                <a:solidFill>
                  <a:schemeClr val="tx1"/>
                </a:solidFill>
              </a:rPr>
              <a:t>		Seconded by:	</a:t>
            </a:r>
            <a:r>
              <a:rPr lang="en-US" altLang="en-US" sz="1600" dirty="0">
                <a:solidFill>
                  <a:schemeClr val="tx1"/>
                </a:solidFill>
              </a:rPr>
              <a:t>Tim Harrington (</a:t>
            </a:r>
            <a:r>
              <a:rPr lang="en-US" altLang="en-US" sz="1600" dirty="0" err="1">
                <a:solidFill>
                  <a:schemeClr val="tx1"/>
                </a:solidFill>
              </a:rPr>
              <a:t>ProID</a:t>
            </a:r>
            <a:r>
              <a:rPr lang="en-US" altLang="en-US" sz="1600" dirty="0">
                <a:solidFill>
                  <a:schemeClr val="tx1"/>
                </a:solidFill>
              </a:rPr>
              <a:t>)</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11-13  September 2018 in document:  </a:t>
            </a:r>
            <a:r>
              <a:rPr lang="en-US" altLang="en-US" sz="1600" dirty="0">
                <a:hlinkClick r:id="rId2"/>
              </a:rPr>
              <a:t>https://mentor.ieee.org/802.18/dcn/18/18-18-0114-00-0000-meeting-minutes-sept-2018-f2f-waikoloa-hi.docx</a:t>
            </a:r>
            <a:r>
              <a:rPr lang="en-US" altLang="en-US" sz="1600" dirty="0"/>
              <a:t>  </a:t>
            </a:r>
            <a:r>
              <a:rPr lang="en-US" altLang="en-US" sz="1600" b="1" dirty="0"/>
              <a:t>Posted</a:t>
            </a:r>
            <a:r>
              <a:rPr lang="en-US" altLang="en-US" sz="1600" dirty="0"/>
              <a:t>:</a:t>
            </a:r>
            <a:r>
              <a:rPr lang="en-US" altLang="en-US" sz="1400" dirty="0"/>
              <a:t>  </a:t>
            </a:r>
            <a:r>
              <a:rPr lang="en-US" sz="1400" b="0" dirty="0"/>
              <a:t>17-Sep-2018 16:16:03 ET</a:t>
            </a:r>
          </a:p>
          <a:p>
            <a:pPr marL="0" indent="0"/>
            <a:r>
              <a:rPr lang="en-US" altLang="en-US" sz="1400" b="0" dirty="0"/>
              <a:t>	</a:t>
            </a:r>
            <a:r>
              <a:rPr lang="en-US" altLang="en-US" sz="1600" b="1" dirty="0"/>
              <a:t>Moved by: 	</a:t>
            </a:r>
            <a:r>
              <a:rPr lang="en-US" altLang="en-US" sz="1600" dirty="0">
                <a:solidFill>
                  <a:schemeClr val="tx1"/>
                </a:solidFill>
              </a:rPr>
              <a:t>Peter Ecclesine (Cisco Sys.) </a:t>
            </a:r>
          </a:p>
          <a:p>
            <a:r>
              <a:rPr lang="en-US" altLang="en-US" sz="1600" dirty="0"/>
              <a:t>	  </a:t>
            </a:r>
            <a:r>
              <a:rPr lang="en-US" altLang="en-US" sz="1600" b="1" dirty="0"/>
              <a:t>Seconded by: 	</a:t>
            </a:r>
            <a:r>
              <a:rPr lang="en-US" altLang="en-US" sz="1600" b="1" dirty="0">
                <a:solidFill>
                  <a:schemeClr val="tx1"/>
                </a:solidFill>
              </a:rPr>
              <a:t>John Notor (Notor Research)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13-15 November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372318"/>
          </a:xfrm>
        </p:spPr>
        <p:txBody>
          <a:bodyPr/>
          <a:lstStyle/>
          <a:p>
            <a:r>
              <a:rPr lang="en-US" sz="2400" dirty="0"/>
              <a:t>Responsibilities of WG Vice Chair</a:t>
            </a:r>
          </a:p>
        </p:txBody>
      </p:sp>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 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dirty="0"/>
              <a:t>13-15 November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For EN 301 893, there are questions out if receive sensitivity is needed or not?   Will be discussed at the December meeting.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a:t>
            </a:r>
            <a:r>
              <a:rPr lang="en-US" sz="1600" dirty="0">
                <a:solidFill>
                  <a:schemeClr val="tx1"/>
                </a:solidFill>
              </a:rPr>
              <a:t>Nothing of note this week.</a:t>
            </a:r>
          </a:p>
          <a:p>
            <a:pPr marL="457200" lvl="1" indent="0"/>
            <a:r>
              <a:rPr lang="en-US" sz="1400" dirty="0">
                <a:solidFill>
                  <a:schemeClr val="tx1"/>
                </a:solidFill>
              </a:rPr>
              <a:t> </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tx1"/>
                </a:solidFill>
              </a:rPr>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30395</TotalTime>
  <Words>7299</Words>
  <Application>Microsoft Office PowerPoint</Application>
  <PresentationFormat>On-screen Show (4:3)</PresentationFormat>
  <Paragraphs>925</Paragraphs>
  <Slides>48</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6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Bangkok Plenary </vt:lpstr>
      <vt:lpstr>Administrative – Motions and more</vt:lpstr>
      <vt:lpstr>Responsibilities of WG Vice Chair</vt:lpstr>
      <vt:lpstr>EU items to share </vt:lpstr>
      <vt:lpstr>EU items -2 </vt:lpstr>
      <vt:lpstr>Presidential Memorandum on Developing a Sustainable Spectrum Strategy for America's Future</vt:lpstr>
      <vt:lpstr>6 GHz and single voice from IEEE 802 - reference</vt:lpstr>
      <vt:lpstr>6 GHz and single voice from IEEE 802 – option 2 (1.5) – 1 of 1</vt:lpstr>
      <vt:lpstr>PowerPoint Presentation</vt:lpstr>
      <vt:lpstr>PowerPoint Presentation</vt:lpstr>
      <vt:lpstr>Guest Presenter</vt:lpstr>
      <vt:lpstr>6 GHz and single voice from IEEE 802 – Continue Edits</vt:lpstr>
      <vt:lpstr>General Discussion Items -1 of 6</vt:lpstr>
      <vt:lpstr>General Discussion Items -2a of 6</vt:lpstr>
      <vt:lpstr>General Discussion Items -2b of 6</vt:lpstr>
      <vt:lpstr>General Discussion Items -3 of 6</vt:lpstr>
      <vt:lpstr>General Discussion Items -4a of 6</vt:lpstr>
      <vt:lpstr>General Discussion Items -4b of 6</vt:lpstr>
      <vt:lpstr>General Discussion Items -4c of 6</vt:lpstr>
      <vt:lpstr>General Discussion Items -5&amp;6 of 6</vt:lpstr>
      <vt:lpstr>Teleconferences</vt:lpstr>
      <vt:lpstr>Actions Required</vt:lpstr>
      <vt:lpstr>Any Other Business</vt:lpstr>
      <vt:lpstr>Adjourn</vt:lpstr>
      <vt:lpstr>PowerPoint Presentation</vt:lpstr>
      <vt:lpstr>Responsibilities of Working Group Officers</vt:lpstr>
      <vt:lpstr>Motion – FCC 6 GHz NPRM IEEE 802 Comments</vt:lpstr>
      <vt:lpstr>6 GHz and single voice from IEEE 802 – option 1 -  1 of 2</vt:lpstr>
      <vt:lpstr>6 GHz and single voice from IEEE 802 – option 1 – 2 of 2</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968</cp:revision>
  <cp:lastPrinted>1601-01-01T00:00:00Z</cp:lastPrinted>
  <dcterms:created xsi:type="dcterms:W3CDTF">2016-03-03T14:54:45Z</dcterms:created>
  <dcterms:modified xsi:type="dcterms:W3CDTF">2018-11-14T03:37:36Z</dcterms:modified>
</cp:coreProperties>
</file>