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56" r:id="rId2"/>
    <p:sldId id="341" r:id="rId3"/>
    <p:sldId id="329" r:id="rId4"/>
    <p:sldId id="330" r:id="rId5"/>
    <p:sldId id="516" r:id="rId6"/>
    <p:sldId id="331" r:id="rId7"/>
    <p:sldId id="462" r:id="rId8"/>
    <p:sldId id="480" r:id="rId9"/>
    <p:sldId id="517" r:id="rId10"/>
    <p:sldId id="486" r:id="rId11"/>
    <p:sldId id="513" r:id="rId12"/>
    <p:sldId id="492" r:id="rId13"/>
    <p:sldId id="515" r:id="rId14"/>
    <p:sldId id="346" r:id="rId15"/>
    <p:sldId id="483" r:id="rId16"/>
    <p:sldId id="519" r:id="rId17"/>
    <p:sldId id="524" r:id="rId18"/>
    <p:sldId id="518" r:id="rId19"/>
    <p:sldId id="511" r:id="rId20"/>
    <p:sldId id="521" r:id="rId21"/>
    <p:sldId id="522" r:id="rId22"/>
    <p:sldId id="509" r:id="rId23"/>
    <p:sldId id="523" r:id="rId24"/>
    <p:sldId id="514" r:id="rId25"/>
    <p:sldId id="520" r:id="rId26"/>
    <p:sldId id="344" r:id="rId27"/>
    <p:sldId id="419" r:id="rId28"/>
    <p:sldId id="498" r:id="rId29"/>
    <p:sldId id="402" r:id="rId30"/>
    <p:sldId id="403" r:id="rId31"/>
    <p:sldId id="425" r:id="rId32"/>
    <p:sldId id="373" r:id="rId33"/>
    <p:sldId id="508" r:id="rId34"/>
    <p:sldId id="505" r:id="rId35"/>
    <p:sldId id="490" r:id="rId36"/>
    <p:sldId id="488" r:id="rId37"/>
    <p:sldId id="500" r:id="rId38"/>
    <p:sldId id="491" r:id="rId39"/>
    <p:sldId id="477" r:id="rId40"/>
    <p:sldId id="417" r:id="rId41"/>
    <p:sldId id="418" r:id="rId42"/>
    <p:sldId id="468" r:id="rId43"/>
    <p:sldId id="428" r:id="rId44"/>
    <p:sldId id="465" r:id="rId45"/>
    <p:sldId id="435" r:id="rId46"/>
    <p:sldId id="451" r:id="rId47"/>
    <p:sldId id="452" r:id="rId48"/>
    <p:sldId id="429" r:id="rId49"/>
    <p:sldId id="399" r:id="rId5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82" autoAdjust="0"/>
    <p:restoredTop sz="96387" autoAdjust="0"/>
  </p:normalViewPr>
  <p:slideViewPr>
    <p:cSldViewPr>
      <p:cViewPr varScale="1">
        <p:scale>
          <a:sx n="114" d="100"/>
          <a:sy n="114" d="100"/>
        </p:scale>
        <p:origin x="1194" y="10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301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11-Nov-18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3043819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5384912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9097746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2122663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7873739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23579638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35222308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32262502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5187329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31400106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31453660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sz="2000" baseline="0"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19091123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600" kern="1200" dirty="0">
                <a:solidFill>
                  <a:srgbClr val="000000"/>
                </a:solidFill>
                <a:effectLst/>
                <a:latin typeface="Times New Roman" pitchFamily="16" charset="0"/>
                <a:ea typeface="+mn-ea"/>
                <a:cs typeface="+mn-cs"/>
              </a:rPr>
              <a:t>today: </a:t>
            </a:r>
          </a:p>
          <a:p>
            <a:r>
              <a:rPr lang="en-US" sz="1600" kern="1200" dirty="0">
                <a:solidFill>
                  <a:srgbClr val="000000"/>
                </a:solidFill>
                <a:effectLst/>
                <a:latin typeface="Times New Roman" pitchFamily="16" charset="0"/>
                <a:ea typeface="+mn-ea"/>
                <a:cs typeface="+mn-cs"/>
              </a:rPr>
              <a:t>In addition, </a:t>
            </a:r>
            <a:r>
              <a:rPr lang="en-US" sz="2000" kern="1200" baseline="0" dirty="0">
                <a:solidFill>
                  <a:srgbClr val="000000"/>
                </a:solidFill>
                <a:effectLst/>
                <a:latin typeface="Times New Roman" pitchFamily="16" charset="0"/>
                <a:ea typeface="+mn-ea"/>
                <a:cs typeface="+mn-cs"/>
              </a:rPr>
              <a:t>society’s</a:t>
            </a:r>
            <a:r>
              <a:rPr lang="en-US" sz="1600" kern="1200" dirty="0">
                <a:solidFill>
                  <a:srgbClr val="000000"/>
                </a:solidFill>
                <a:effectLst/>
                <a:latin typeface="Times New Roman" pitchFamily="16" charset="0"/>
                <a:ea typeface="+mn-ea"/>
                <a:cs typeface="+mn-cs"/>
              </a:rPr>
              <a:t> goals are not that all spectrum is occupied in </a:t>
            </a:r>
            <a:r>
              <a:rPr lang="en-US" sz="1100" kern="1200" dirty="0">
                <a:solidFill>
                  <a:srgbClr val="000000"/>
                </a:solidFill>
                <a:effectLst/>
                <a:latin typeface="Times New Roman" pitchFamily="16" charset="0"/>
                <a:ea typeface="+mn-ea"/>
                <a:cs typeface="+mn-cs"/>
              </a:rPr>
              <a:t>high-value locations, that expected services and performance are available in high-value locations, rather that the user experiences satisfactory services. </a:t>
            </a:r>
            <a:endParaRPr lang="en-US" sz="16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Policy cannot be based on “we can measure 3-D occupancy” and enforce corrections</a:t>
            </a:r>
          </a:p>
          <a:p>
            <a:endParaRPr lang="en-US" dirty="0"/>
          </a:p>
          <a:p>
            <a:r>
              <a:rPr lang="en-US" dirty="0"/>
              <a:t>Spectrum Assignments are Broad measures by society</a:t>
            </a:r>
          </a:p>
          <a:p>
            <a:r>
              <a:rPr lang="en-US" dirty="0"/>
              <a:t>We went 100 years without much monitoring of spectrum utilization</a:t>
            </a:r>
          </a:p>
          <a:p>
            <a:r>
              <a:rPr lang="en-US" dirty="0"/>
              <a:t> </a:t>
            </a:r>
          </a:p>
          <a:p>
            <a:r>
              <a:rPr lang="en-US" dirty="0"/>
              <a:t>Fundamentally, Trust But Verify</a:t>
            </a:r>
          </a:p>
          <a:p>
            <a:r>
              <a:rPr lang="en-US" dirty="0"/>
              <a:t>Can the license reporting be enough to see Spectrum Assignments are working?</a:t>
            </a:r>
          </a:p>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165712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504766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3266847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2210467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8872831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6490324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455954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4123778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13-15 November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13-15 November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13-15 November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802.18-18/0144r00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8/18-18-0134-00-0000-developing-a-sustainable-spectrum-strategy-for-america-s-futur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fcc.gov/ecfs/search/filings?proceedings_name=18-295&amp;sort=date_disseminated,DESC"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mentor.ieee.org/802-ec/dcn/18/ec-18-0133-00-00EC-how-can-ieee-802-get-to-a-single-voice-for-6ghz-band.pptx" TargetMode="External"/><Relationship Id="rId5" Type="http://schemas.openxmlformats.org/officeDocument/2006/relationships/hyperlink" Target="https://mentor.ieee.org/802.18/dcn/18/18-18-0133-00-0000-nprm-6ghz-et-18-295.docx" TargetMode="External"/><Relationship Id="rId4" Type="http://schemas.openxmlformats.org/officeDocument/2006/relationships/hyperlink" Target="https://www.fcc.gov/document/6-ghz-unlicensed-nprm"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18/18-18-0139-00-0000-fcc-18-295-ieee-802-comment.doc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18/18-18-0139-00-0000-fcc-18-295-ieee-802-comment.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18/18-18-0142-00-0000-ieee-sa-intelligent-spectrum-allocation-and-management-statement.pdf" TargetMode="External"/><Relationship Id="rId2" Type="http://schemas.openxmlformats.org/officeDocument/2006/relationships/hyperlink" Target="https://standards.ieee.org/about/policies/position.html"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8/18-18-0138-00-0000-india-no-licenses-most-of-5ghz-191359.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18/18-18-0129-00-0000-fresh-look-ex-parte-10-15-18-et-13-49-dsrc.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www.fcc.gov/document/commissioner-rosenworcel-statement-59-ghz-band" TargetMode="External"/><Relationship Id="rId5" Type="http://schemas.openxmlformats.org/officeDocument/2006/relationships/hyperlink" Target="https://www.fcc.gov/document/commissioner-orielly-statement-ncta-59-ghz-letter" TargetMode="External"/><Relationship Id="rId4" Type="http://schemas.openxmlformats.org/officeDocument/2006/relationships/hyperlink" Target="https://www.fcc.gov/ecfs/search/filings?proceedings_name=13-49&amp;sort=date_disseminated,DESC"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8/dcn/18/18-18-0140-00-0000-phase-i-testing-of-prototype-u-nii-4-devices.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www.fcc.gov/document/fcc-requests-comment-59-ghz-phase-i-testing-data"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8" Type="http://schemas.openxmlformats.org/officeDocument/2006/relationships/hyperlink" Target="https://urldefense.proofpoint.com/v2/url?u=https-3A__docs.fcc.gov_public_attachments_DOC-2D354830A1.txt&amp;d=DwMFaQ&amp;c=pqcuzKEN_84c78MOSc5_fw&amp;r=z8R-nWJ8GIxwjOjNKhEFByb-tZ6XE3GZXWSggNdVo-w&amp;m=QqQYwQBq_lh7H7B6FkxUVdjhBxJ6kAhsNOD-tgjszSk&amp;s=T-gvZk31InU6u7cBPbxLyuxBGKfxWAtrijcq_uwJUT8&amp;e=" TargetMode="External"/><Relationship Id="rId3" Type="http://schemas.openxmlformats.org/officeDocument/2006/relationships/hyperlink" Target="https://urldefense.proofpoint.com/v2/url?u=https-3A__docs.fcc.gov_public_attachments_DOC-2D354831A1.docx&amp;d=DwMFaQ&amp;c=pqcuzKEN_84c78MOSc5_fw&amp;r=z8R-nWJ8GIxwjOjNKhEFByb-tZ6XE3GZXWSggNdVo-w&amp;m=QqQYwQBq_lh7H7B6FkxUVdjhBxJ6kAhsNOD-tgjszSk&amp;s=7xkegpF18AxG6dfOzIMn5AfIOGsUPbvsbnUwQwDq6GU&amp;e=" TargetMode="External"/><Relationship Id="rId7" Type="http://schemas.openxmlformats.org/officeDocument/2006/relationships/hyperlink" Target="https://urldefense.proofpoint.com/v2/url?u=https-3A__docs.fcc.gov_public_attachments_DOC-2D354830A1.pdf&amp;d=DwMFaQ&amp;c=pqcuzKEN_84c78MOSc5_fw&amp;r=z8R-nWJ8GIxwjOjNKhEFByb-tZ6XE3GZXWSggNdVo-w&amp;m=QqQYwQBq_lh7H7B6FkxUVdjhBxJ6kAhsNOD-tgjszSk&amp;s=7TPRfVjxS7MujO4axNsQIIq_bFYaUKPtrASPSprimo4&amp;e="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urldefense.proofpoint.com/v2/url?u=https-3A__docs.fcc.gov_public_attachments_DOC-2D354830A1.docx&amp;d=DwMFaQ&amp;c=pqcuzKEN_84c78MOSc5_fw&amp;r=z8R-nWJ8GIxwjOjNKhEFByb-tZ6XE3GZXWSggNdVo-w&amp;m=QqQYwQBq_lh7H7B6FkxUVdjhBxJ6kAhsNOD-tgjszSk&amp;s=qLss7uFj--zdhnfqVF0eBE2QkXL79-ImOkB_vqJgNK8&amp;e=" TargetMode="External"/><Relationship Id="rId5" Type="http://schemas.openxmlformats.org/officeDocument/2006/relationships/hyperlink" Target="https://urldefense.proofpoint.com/v2/url?u=https-3A__docs.fcc.gov_public_attachments_DOC-2D354831A1.txt&amp;d=DwMFaQ&amp;c=pqcuzKEN_84c78MOSc5_fw&amp;r=z8R-nWJ8GIxwjOjNKhEFByb-tZ6XE3GZXWSggNdVo-w&amp;m=QqQYwQBq_lh7H7B6FkxUVdjhBxJ6kAhsNOD-tgjszSk&amp;s=keDPoTelTk_fQ0X_ExpEcYDUpcOu8X04kN04BCVJNW8&amp;e=" TargetMode="External"/><Relationship Id="rId4" Type="http://schemas.openxmlformats.org/officeDocument/2006/relationships/hyperlink" Target="https://urldefense.proofpoint.com/v2/url?u=https-3A__docs.fcc.gov_public_attachments_DOC-2D354831A1.pdf&amp;d=DwMFaQ&amp;c=pqcuzKEN_84c78MOSc5_fw&amp;r=z8R-nWJ8GIxwjOjNKhEFByb-tZ6XE3GZXWSggNdVo-w&amp;m=QqQYwQBq_lh7H7B6FkxUVdjhBxJ6kAhsNOD-tgjszSk&amp;s=3RwS8FjwI5l5v9yuSbXjMeMAQK0T0eoq_Zhi7-Mgyg8&amp;e="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www.reuters.com/article/us-usa-court-netneutrality/u-s-supreme-court-ends-fight-over-obama-era-net-neutrality-rules-idUSKCN1NA1UW?utm_medium=techboard.mon.20181105&amp;utm_source=email&amp;utm_content=&amp;utm_campaign=campaign"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urldefense.proofpoint.com/v2/url?u=https-3A__ecfsapi.fcc.gov_file_110225014474_FCC-2520Joint-2520Letter-252011.2.pdf&amp;d=DwMFaQ&amp;c=pqcuzKEN_84c78MOSc5_fw&amp;r=z8R-nWJ8GIxwjOjNKhEFByb-tZ6XE3GZXWSggNdVo-w&amp;m=o8W7ebJWY5bPlKA7NA8TTezSR4npWjG4-wgdaN4qSXs&amp;s=fxXJSmjmzHp6dxWMrrKf2LwykX3ND5Bvl_Xe1R3FF5Q&amp;e="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hyperlink" Target="https://mentor.ieee.org/802.18/dcn/18/18-18-0097-00-0000-ex-parte-next-data-base-6-ghz-additional-fs-protection-discussion.pdf" TargetMode="External"/><Relationship Id="rId1" Type="http://schemas.openxmlformats.org/officeDocument/2006/relationships/slideLayout" Target="../slideLayouts/slideLayout1.xml"/><Relationship Id="rId6" Type="http://schemas.openxmlformats.org/officeDocument/2006/relationships/hyperlink" Target="https://mentor.ieee.org/802-ec/dcn/18/ec-18-0155-00-00EC-push-to-bi-directional-spectrum-sharing.pptx" TargetMode="Externa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11/dcn/18/11-18-1055-03-0wng-a-future-for-unlicensed-spectrum.ppt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8/dcn/16/18-16-0038-10-0000-teleconference-call-in-info.ppt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8" Type="http://schemas.openxmlformats.org/officeDocument/2006/relationships/hyperlink" Target="https://ecfsapi.fcc.gov/file/108080219920074/WFA%20Ex%20Parte%20Letter.pdf" TargetMode="External"/><Relationship Id="rId3" Type="http://schemas.openxmlformats.org/officeDocument/2006/relationships/hyperlink" Target="https://ecfsapi.fcc.gov/file/109113089205438/SPA%20Comments%20(Sep%2011%202018)(FINAL).pdf" TargetMode="External"/><Relationship Id="rId7" Type="http://schemas.openxmlformats.org/officeDocument/2006/relationships/hyperlink" Target="https://ecfsapi.fcc.gov/file/10824085329605/Commscope%208.22.18%20Mtg%20Ex%20Parte.pdf"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hyperlink" Target="https://ecfsapi.fcc.gov/file/1082899870012/2018-08-28%20ExP%20RLAN%20issues%20AS%20FILED%20(01229194xB3D1E).pdf" TargetMode="External"/><Relationship Id="rId5" Type="http://schemas.openxmlformats.org/officeDocument/2006/relationships/hyperlink" Target="https://ecfsapi.fcc.gov/file/1090794008994/WInnForum%20Comments%20on%20Spectrum%20Pipeline%20Act%20PN%20-%20Final.pdf" TargetMode="External"/><Relationship Id="rId10" Type="http://schemas.openxmlformats.org/officeDocument/2006/relationships/hyperlink" Target="https://ecfsapi.fcc.gov/file/1070541429397/7-5-18%20SES-Intelsat%20ex%20parte%20for%20McGrath%20and%20Javed.pdf" TargetMode="External"/><Relationship Id="rId4" Type="http://schemas.openxmlformats.org/officeDocument/2006/relationships/hyperlink" Target="https://ecfsapi.fcc.gov/file/109112152615349/Wi-Fi%20Alliance%20Comments%20on%20Spectrum%20Pipeline%20Act%20Report.pdf" TargetMode="External"/><Relationship Id="rId9" Type="http://schemas.openxmlformats.org/officeDocument/2006/relationships/hyperlink" Target="https://ecfsapi.fcc.gov/file/10717207604667/17-183%20FWCC%20ExP%20Notice%202018-07-17%20--%20AS%20FILED.pdf"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ecfsapi.fcc.gov/file/104120372328746/6%20GHz%20OET%20and%20Bureaus%20Ex%20Parte%20(Apr.%2012,%202018).pdf"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hyperlink" Target="https://ecfsapi.fcc.gov/file/1072827774513/UTC%20ex%20parte%207-27-2018.doc" TargetMode="External"/><Relationship Id="rId4" Type="http://schemas.openxmlformats.org/officeDocument/2006/relationships/hyperlink" Target="https://ecfsapi.fcc.gov/file/101261169015803/6%20GHz%20Ex%20Parte%20(Bureaus).pdf"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urldefense.proofpoint.com/v2/url?u=https-3A__www.anacom.pt_render.jsp-3FcontentId-3D987504&amp;d=DwMFAg&amp;c=pqcuzKEN_84c78MOSc5_fw&amp;r=z8R-nWJ8GIxwjOjNKhEFByb-tZ6XE3GZXWSggNdVo-w&amp;m=hDKCp-jpR3E4t7kZWHi_dp9i6lRLmzTnKcAg1IB_NRk&amp;s=Oes1gKiIQe2uktNt8lo1a2aRLZxggOjP2VcGT58ONkw&amp;e="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hyperlink" Target="https://urldefense.proofpoint.com/v2/url?u=https-3A__www.anacom.pt_render.jsp-3FcontentId-3D1415687&amp;d=DwMFAg&amp;c=pqcuzKEN_84c78MOSc5_fw&amp;r=z8R-nWJ8GIxwjOjNKhEFByb-tZ6XE3GZXWSggNdVo-w&amp;m=hDKCp-jpR3E4t7kZWHi_dp9i6lRLmzTnKcAg1IB_NRk&amp;s=BlINyF7_dZek53n5pUrfCsk_hwM5n4EU1RXSqiOKrvE&amp;e=" TargetMode="External"/><Relationship Id="rId5" Type="http://schemas.openxmlformats.org/officeDocument/2006/relationships/hyperlink" Target="https://urldefense.proofpoint.com/v2/url?u=https-3A__www.anacom.pt_render.jsp-3FcontentId-3D1338515&amp;d=DwMFAg&amp;c=pqcuzKEN_84c78MOSc5_fw&amp;r=z8R-nWJ8GIxwjOjNKhEFByb-tZ6XE3GZXWSggNdVo-w&amp;m=hDKCp-jpR3E4t7kZWHi_dp9i6lRLmzTnKcAg1IB_NRk&amp;s=Jz9lSZYhUaKchJgfYEpaaAunYpbOYE1xSrbwVpOdzPQ&amp;e=" TargetMode="External"/><Relationship Id="rId4" Type="http://schemas.openxmlformats.org/officeDocument/2006/relationships/hyperlink" Target="https://urldefense.proofpoint.com/v2/url?u=https-3A__www.mtitc.government.bg_upload_docs_Reshenie-5F343-5Fot-5F21-5FApril-5F2009-5F-5F-5FEN.pdf&amp;d=DwMFAg&amp;c=pqcuzKEN_84c78MOSc5_fw&amp;r=z8R-nWJ8GIxwjOjNKhEFByb-tZ6XE3GZXWSggNdVo-w&amp;m=hDKCp-jpR3E4t7kZWHi_dp9i6lRLmzTnKcAg1IB_NRk&amp;s=p1Mujev-IxxHtKP1sOOYoi6QtL08YxG2vxIxbVV3scM&amp;e="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8/dcn/18/18-18-0097-00-0000-ex-parte-next-data-base-6-ghz-additional-fs-protection-discussion.pdf"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8/dcn/18/18-18-0028-01-0000-draft-ieee-european-public-policy-position-statement-on-spectrum-management.pdf"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hyperlink" Target="https://ecfsapi.fcc.gov/file/10160477327041/2017-10-16%20Ex%20Parte%20(GN%2012-354%20RM-11788%20RM-11789).pdf"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 Id="rId4" Type="http://schemas.openxmlformats.org/officeDocument/2006/relationships/hyperlink" Target="https://ecfsapi.fcc.gov/file/60001854348.pdf"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114-00-0000-meeting-minutes-sept-2018-f2f-waikoloa-hi.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13-15 November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Plenary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13 - 15 November 18</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3904"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SE45 - </a:t>
            </a:r>
            <a:r>
              <a:rPr lang="en-US" sz="1600" dirty="0"/>
              <a:t>Next f2f   #6 in Bonn Germany, 10 – 12 December 2018</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a:t>
            </a:r>
            <a:r>
              <a:rPr lang="en-US" sz="1600" dirty="0">
                <a:solidFill>
                  <a:schemeClr val="bg1">
                    <a:lumMod val="65000"/>
                  </a:schemeClr>
                </a:solidFill>
              </a:rPr>
              <a:t>Nothing of note this week.</a:t>
            </a:r>
          </a:p>
          <a:p>
            <a:pPr marL="457200" lvl="1" indent="0"/>
            <a:r>
              <a:rPr lang="en-US" sz="1400" dirty="0"/>
              <a:t> </a:t>
            </a:r>
          </a:p>
          <a:p>
            <a:pPr>
              <a:buFont typeface="Arial" panose="020B0604020202020204" pitchFamily="34" charset="0"/>
              <a:buChar char="•"/>
            </a:pPr>
            <a:r>
              <a:rPr lang="en-US" sz="1800" dirty="0">
                <a:solidFill>
                  <a:schemeClr val="tx1"/>
                </a:solidFill>
              </a:rPr>
              <a:t>CEPT – ECC FM57 -</a:t>
            </a:r>
            <a:r>
              <a:rPr lang="en-US" sz="1600" dirty="0">
                <a:solidFill>
                  <a:schemeClr val="tx1"/>
                </a:solidFill>
              </a:rPr>
              <a:t> </a:t>
            </a:r>
            <a:r>
              <a:rPr lang="en-US" sz="1600" dirty="0"/>
              <a:t>Next f2f  #4 in Bonn Germany, 11 – 13 December 2018</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solidFill>
                  <a:schemeClr val="bg1">
                    <a:lumMod val="65000"/>
                  </a:schemeClr>
                </a:solidFill>
              </a:rPr>
              <a:t>Nothing of note this week.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79450"/>
          </a:xfrm>
        </p:spPr>
        <p:txBody>
          <a:bodyPr/>
          <a:lstStyle/>
          <a:p>
            <a:r>
              <a:rPr lang="en-US" sz="2000" dirty="0"/>
              <a:t>Presidential Memorandum on Developing a Sustainable Spectrum Strategy for America's Future</a:t>
            </a:r>
          </a:p>
        </p:txBody>
      </p:sp>
      <p:sp>
        <p:nvSpPr>
          <p:cNvPr id="3" name="Content Placeholder 2"/>
          <p:cNvSpPr>
            <a:spLocks noGrp="1"/>
          </p:cNvSpPr>
          <p:nvPr>
            <p:ph idx="1"/>
          </p:nvPr>
        </p:nvSpPr>
        <p:spPr>
          <a:xfrm>
            <a:off x="685800" y="1101055"/>
            <a:ext cx="8153400" cy="5637213"/>
          </a:xfrm>
        </p:spPr>
        <p:txBody>
          <a:bodyPr/>
          <a:lstStyle/>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2000" dirty="0">
                <a:hlinkClick r:id="rId3"/>
              </a:rPr>
              <a:t>https://mentor.ieee.org/802.18/dcn/18/18-18-0134-00-0000-developing-a-sustainable-spectrum-strategy-for-america-s-future.docx</a:t>
            </a:r>
            <a:r>
              <a:rPr lang="en-US" sz="2000" dirty="0"/>
              <a:t> </a:t>
            </a:r>
          </a:p>
          <a:p>
            <a:pPr lvl="1">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2000" dirty="0"/>
              <a:t>A couple of highlights: </a:t>
            </a:r>
          </a:p>
          <a:p>
            <a:pPr lvl="1">
              <a:spcBef>
                <a:spcPts val="0"/>
              </a:spcBef>
              <a:buFont typeface="Arial" panose="020B0604020202020204" pitchFamily="34" charset="0"/>
              <a:buChar char="•"/>
            </a:pPr>
            <a:r>
              <a:rPr lang="en-US" sz="1600" dirty="0"/>
              <a:t>In the growing digital economy, wireless technologies expand opportunities to increase economic output of rural communities and connect them with urban markets, and offer safety benefits that save lives, prevent injuries, and reduce the cost of transportation incidents. </a:t>
            </a:r>
          </a:p>
          <a:p>
            <a:pPr lvl="1">
              <a:spcBef>
                <a:spcPts val="0"/>
              </a:spcBef>
              <a:buFont typeface="Arial" panose="020B0604020202020204" pitchFamily="34" charset="0"/>
              <a:buChar char="•"/>
            </a:pPr>
            <a:r>
              <a:rPr lang="en-US" sz="1600" dirty="0"/>
              <a:t>Moreover, it is imperative that America be first in fifth-generation (5G) wireless technologies -- wireless technologies capable of meeting the high-capacity, low-latency, and high-speed requirements that can unleash innovation broadly across diverse sectors of the economy and the public sector.  </a:t>
            </a:r>
          </a:p>
          <a:p>
            <a:pPr lvl="1">
              <a:spcBef>
                <a:spcPts val="0"/>
              </a:spcBef>
              <a:buFont typeface="Arial" panose="020B0604020202020204" pitchFamily="34" charset="0"/>
              <a:buChar char="•"/>
            </a:pPr>
            <a:r>
              <a:rPr lang="en-US" sz="1600" dirty="0"/>
              <a:t>There are more.</a:t>
            </a:r>
          </a:p>
          <a:p>
            <a:pPr lvl="1">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2000" dirty="0">
                <a:solidFill>
                  <a:schemeClr val="tx1"/>
                </a:solidFill>
              </a:rPr>
              <a:t>Any points specifically we can point in this memorandum with our 6 GHz comments, like the current 6 GHz NPRM.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b="1" dirty="0"/>
              <a:t> </a:t>
            </a:r>
          </a:p>
          <a:p>
            <a:pPr lvl="1">
              <a:spcBef>
                <a:spcPts val="0"/>
              </a:spcBef>
              <a:buFont typeface="Arial" panose="020B0604020202020204" pitchFamily="34" charset="0"/>
              <a:buChar char="•"/>
            </a:pPr>
            <a:endParaRPr lang="en-US" sz="1000" dirty="0"/>
          </a:p>
          <a:p>
            <a:pPr lvl="1">
              <a:spcBef>
                <a:spcPts val="0"/>
              </a:spcBef>
              <a:buFont typeface="Arial" panose="020B0604020202020204" pitchFamily="34" charset="0"/>
              <a:buChar char="•"/>
            </a:pPr>
            <a:endParaRPr lang="en-US" sz="1000" dirty="0"/>
          </a:p>
          <a:p>
            <a:pPr lvl="1">
              <a:spcBef>
                <a:spcPts val="0"/>
              </a:spcBef>
              <a:buFont typeface="Arial" panose="020B0604020202020204" pitchFamily="34" charset="0"/>
              <a:buChar char="•"/>
            </a:pP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2965767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374650"/>
          </a:xfrm>
        </p:spPr>
        <p:txBody>
          <a:bodyPr/>
          <a:lstStyle/>
          <a:p>
            <a:r>
              <a:rPr lang="en-US" altLang="en-US" sz="2400" dirty="0"/>
              <a:t>6 GHz and single voice from IEEE 802 </a:t>
            </a:r>
            <a:r>
              <a:rPr lang="en-US" altLang="en-US" sz="1200" dirty="0"/>
              <a:t>- reference</a:t>
            </a:r>
            <a:endParaRPr lang="en-US" sz="1200" dirty="0"/>
          </a:p>
        </p:txBody>
      </p:sp>
      <p:sp>
        <p:nvSpPr>
          <p:cNvPr id="3" name="Content Placeholder 2"/>
          <p:cNvSpPr>
            <a:spLocks noGrp="1"/>
          </p:cNvSpPr>
          <p:nvPr>
            <p:ph idx="1"/>
          </p:nvPr>
        </p:nvSpPr>
        <p:spPr>
          <a:xfrm>
            <a:off x="685800" y="1006267"/>
            <a:ext cx="8153400" cy="5546933"/>
          </a:xfrm>
        </p:spPr>
        <p:txBody>
          <a:bodyPr/>
          <a:lstStyle/>
          <a:p>
            <a:pPr>
              <a:spcBef>
                <a:spcPts val="0"/>
              </a:spcBef>
              <a:buFont typeface="Arial" panose="020B0604020202020204" pitchFamily="34" charset="0"/>
              <a:buChar char="•"/>
            </a:pPr>
            <a:r>
              <a:rPr lang="en-US" altLang="en-US" sz="1800" dirty="0"/>
              <a:t>Docket 18-295 for this specific NPRM is now active. </a:t>
            </a:r>
          </a:p>
          <a:p>
            <a:pPr>
              <a:spcBef>
                <a:spcPts val="0"/>
              </a:spcBef>
              <a:buFont typeface="Arial" panose="020B0604020202020204" pitchFamily="34" charset="0"/>
              <a:buChar char="•"/>
            </a:pPr>
            <a:r>
              <a:rPr lang="en-US" altLang="en-US" sz="1600" dirty="0">
                <a:hlinkClick r:id="rId3"/>
              </a:rPr>
              <a:t>https://www.fcc.gov/ecfs/search/filings?proceedings_name=18-295&amp;sort=date_disseminated,DESC</a:t>
            </a:r>
            <a:r>
              <a:rPr lang="en-US" altLang="en-US" sz="1600" dirty="0"/>
              <a:t> </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1800" dirty="0"/>
              <a:t>Final NPRM did come out: </a:t>
            </a:r>
            <a:endParaRPr lang="en-US" altLang="en-US" sz="2000" dirty="0"/>
          </a:p>
          <a:p>
            <a:pPr lvl="1">
              <a:spcBef>
                <a:spcPts val="0"/>
              </a:spcBef>
              <a:buFont typeface="Arial" panose="020B0604020202020204" pitchFamily="34" charset="0"/>
              <a:buChar char="•"/>
            </a:pPr>
            <a:r>
              <a:rPr lang="en-US" altLang="en-US" sz="1600" dirty="0">
                <a:hlinkClick r:id="rId4"/>
              </a:rPr>
              <a:t>https://www.fcc.gov/document/6-ghz-unlicensed-nprm</a:t>
            </a:r>
            <a:r>
              <a:rPr lang="en-US" altLang="en-US" sz="1600" dirty="0"/>
              <a:t> </a:t>
            </a:r>
          </a:p>
          <a:p>
            <a:pPr lvl="1">
              <a:spcBef>
                <a:spcPts val="0"/>
              </a:spcBef>
              <a:buFont typeface="Arial" panose="020B0604020202020204" pitchFamily="34" charset="0"/>
              <a:buChar char="•"/>
            </a:pPr>
            <a:r>
              <a:rPr lang="en-US" altLang="en-US" sz="1600" dirty="0">
                <a:hlinkClick r:id="rId5"/>
              </a:rPr>
              <a:t>https://mentor.ieee.org/802.18/dcn/18/18-18-0133-00-0000-nprm-6ghz-et-18-295.docx</a:t>
            </a:r>
            <a:endParaRPr lang="en-US" altLang="en-US" sz="1600" dirty="0"/>
          </a:p>
          <a:p>
            <a:pPr lvl="2">
              <a:spcBef>
                <a:spcPts val="0"/>
              </a:spcBef>
              <a:buFont typeface="Arial" panose="020B0604020202020204" pitchFamily="34" charset="0"/>
              <a:buChar char="•"/>
            </a:pPr>
            <a:r>
              <a:rPr lang="en-US" altLang="en-US" sz="1400" dirty="0"/>
              <a:t>Note: the 18-0133r01 has most of the updates from the draft highlighted.  </a:t>
            </a:r>
          </a:p>
          <a:p>
            <a:pPr lvl="1">
              <a:spcBef>
                <a:spcPts val="0"/>
              </a:spcBef>
              <a:buFont typeface="Arial" panose="020B0604020202020204" pitchFamily="34" charset="0"/>
              <a:buChar char="•"/>
            </a:pPr>
            <a:r>
              <a:rPr lang="en-US" altLang="en-US" sz="1600" dirty="0"/>
              <a:t>Comments will be 60 days and Reply comments 30 days later.</a:t>
            </a:r>
          </a:p>
          <a:p>
            <a:pPr lvl="2">
              <a:spcBef>
                <a:spcPts val="0"/>
              </a:spcBef>
              <a:buFont typeface="Arial" panose="020B0604020202020204" pitchFamily="34" charset="0"/>
              <a:buChar char="•"/>
            </a:pPr>
            <a:r>
              <a:rPr lang="en-US" altLang="en-US" sz="1400" dirty="0"/>
              <a:t>Recent Federal Register time lines is about 20 days.  (Check the calendar, if that happens here.) </a:t>
            </a:r>
          </a:p>
          <a:p>
            <a:pPr lvl="1">
              <a:spcBef>
                <a:spcPts val="0"/>
              </a:spcBef>
              <a:buFont typeface="Arial" panose="020B0604020202020204" pitchFamily="34" charset="0"/>
              <a:buChar char="•"/>
            </a:pPr>
            <a:r>
              <a:rPr lang="en-US" altLang="en-US" sz="1600" dirty="0"/>
              <a:t>57 seek comments; 144 question marks</a:t>
            </a:r>
          </a:p>
          <a:p>
            <a:pPr marL="0" indent="0">
              <a:spcBef>
                <a:spcPts val="0"/>
              </a:spcBef>
            </a:pPr>
            <a:r>
              <a:rPr lang="en-US" altLang="en-US" sz="2000" dirty="0"/>
              <a:t> </a:t>
            </a:r>
          </a:p>
          <a:p>
            <a:pPr>
              <a:spcBef>
                <a:spcPts val="0"/>
              </a:spcBef>
              <a:buFont typeface="Arial" panose="020B0604020202020204" pitchFamily="34" charset="0"/>
              <a:buChar char="•"/>
            </a:pPr>
            <a:r>
              <a:rPr lang="en-US" altLang="en-US" sz="1800" dirty="0"/>
              <a:t>EC document discussed at July Plenary with EC Chairs, w/some background.  </a:t>
            </a:r>
          </a:p>
          <a:p>
            <a:pPr lvl="1">
              <a:spcBef>
                <a:spcPts val="0"/>
              </a:spcBef>
              <a:buFont typeface="Arial" panose="020B0604020202020204" pitchFamily="34" charset="0"/>
              <a:buChar char="•"/>
            </a:pPr>
            <a:r>
              <a:rPr lang="en-US" altLang="en-US" sz="1400" dirty="0">
                <a:hlinkClick r:id="rId6"/>
              </a:rPr>
              <a:t>&lt;ec-18-0133-00-00EC-how-can-ieee-802-get-to-a-single-voice-for-6ghz-band.pptx&gt;</a:t>
            </a:r>
            <a:r>
              <a:rPr lang="en-US" altLang="en-US" sz="1400" dirty="0"/>
              <a:t> </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Basic layout of the ranges the NPMR is addressing</a:t>
            </a:r>
            <a:endParaRPr lang="en-US" altLang="en-US" sz="1600" dirty="0"/>
          </a:p>
          <a:p>
            <a:pPr>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graphicFrame>
        <p:nvGraphicFramePr>
          <p:cNvPr id="7" name="Table 6">
            <a:extLst>
              <a:ext uri="{FF2B5EF4-FFF2-40B4-BE49-F238E27FC236}">
                <a16:creationId xmlns:a16="http://schemas.microsoft.com/office/drawing/2014/main" id="{1EFE4456-7FCD-4DEE-A39C-7870AE62DE4B}"/>
              </a:ext>
            </a:extLst>
          </p:cNvPr>
          <p:cNvGraphicFramePr>
            <a:graphicFrameLocks noGrp="1"/>
          </p:cNvGraphicFramePr>
          <p:nvPr>
            <p:extLst>
              <p:ext uri="{D42A27DB-BD31-4B8C-83A1-F6EECF244321}">
                <p14:modId xmlns:p14="http://schemas.microsoft.com/office/powerpoint/2010/main" val="3176248070"/>
              </p:ext>
            </p:extLst>
          </p:nvPr>
        </p:nvGraphicFramePr>
        <p:xfrm>
          <a:off x="685801" y="5321500"/>
          <a:ext cx="8000999" cy="1044362"/>
        </p:xfrm>
        <a:graphic>
          <a:graphicData uri="http://schemas.openxmlformats.org/drawingml/2006/table">
            <a:tbl>
              <a:tblPr firstRow="1" firstCol="1" lastRow="1" lastCol="1" bandRow="1" bandCol="1">
                <a:tableStyleId>{5C22544A-7EE6-4342-B048-85BDC9FD1C3A}</a:tableStyleId>
              </a:tblPr>
              <a:tblGrid>
                <a:gridCol w="1212273">
                  <a:extLst>
                    <a:ext uri="{9D8B030D-6E8A-4147-A177-3AD203B41FA5}">
                      <a16:colId xmlns:a16="http://schemas.microsoft.com/office/drawing/2014/main" val="705508007"/>
                    </a:ext>
                  </a:extLst>
                </a:gridCol>
                <a:gridCol w="2020454">
                  <a:extLst>
                    <a:ext uri="{9D8B030D-6E8A-4147-A177-3AD203B41FA5}">
                      <a16:colId xmlns:a16="http://schemas.microsoft.com/office/drawing/2014/main" val="3182273418"/>
                    </a:ext>
                  </a:extLst>
                </a:gridCol>
                <a:gridCol w="2343726">
                  <a:extLst>
                    <a:ext uri="{9D8B030D-6E8A-4147-A177-3AD203B41FA5}">
                      <a16:colId xmlns:a16="http://schemas.microsoft.com/office/drawing/2014/main" val="3058705944"/>
                    </a:ext>
                  </a:extLst>
                </a:gridCol>
                <a:gridCol w="2424546">
                  <a:extLst>
                    <a:ext uri="{9D8B030D-6E8A-4147-A177-3AD203B41FA5}">
                      <a16:colId xmlns:a16="http://schemas.microsoft.com/office/drawing/2014/main" val="2575005258"/>
                    </a:ext>
                  </a:extLst>
                </a:gridCol>
              </a:tblGrid>
              <a:tr h="180381">
                <a:tc>
                  <a:txBody>
                    <a:bodyPr/>
                    <a:lstStyle/>
                    <a:p>
                      <a:pPr marL="205105" marR="212725" algn="ctr">
                        <a:spcBef>
                          <a:spcPts val="935"/>
                        </a:spcBef>
                        <a:spcAft>
                          <a:spcPts val="0"/>
                        </a:spcAft>
                      </a:pPr>
                      <a:r>
                        <a:rPr lang="en-US" sz="1100" dirty="0">
                          <a:solidFill>
                            <a:schemeClr val="tx1"/>
                          </a:solidFill>
                          <a:effectLst/>
                        </a:rPr>
                        <a:t>Band (GHz)</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74320" marR="262890" indent="96520" algn="ctr">
                        <a:spcBef>
                          <a:spcPts val="305"/>
                        </a:spcBef>
                        <a:spcAft>
                          <a:spcPts val="0"/>
                        </a:spcAft>
                      </a:pPr>
                      <a:r>
                        <a:rPr lang="en-US" sz="1100" dirty="0">
                          <a:solidFill>
                            <a:schemeClr val="tx1"/>
                          </a:solidFill>
                          <a:effectLst/>
                        </a:rPr>
                        <a:t>Primary Allocations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15900" marR="208915" indent="4445" algn="ctr">
                        <a:lnSpc>
                          <a:spcPct val="115000"/>
                        </a:lnSpc>
                        <a:spcBef>
                          <a:spcPts val="200"/>
                        </a:spcBef>
                        <a:spcAft>
                          <a:spcPts val="0"/>
                        </a:spcAft>
                      </a:pPr>
                      <a:r>
                        <a:rPr lang="en-US" sz="1100" dirty="0">
                          <a:solidFill>
                            <a:schemeClr val="tx1"/>
                          </a:solidFill>
                          <a:effectLst/>
                        </a:rPr>
                        <a:t>Reference used in this NPRM</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9560" marR="285750" algn="ctr">
                        <a:spcBef>
                          <a:spcPts val="935"/>
                        </a:spcBef>
                        <a:spcAft>
                          <a:spcPts val="0"/>
                        </a:spcAft>
                      </a:pPr>
                      <a:r>
                        <a:rPr lang="en-US" sz="1100" dirty="0">
                          <a:solidFill>
                            <a:schemeClr val="tx1"/>
                          </a:solidFill>
                          <a:effectLst/>
                        </a:rPr>
                        <a:t>Devices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79291863"/>
                  </a:ext>
                </a:extLst>
              </a:tr>
              <a:tr h="181883">
                <a:tc>
                  <a:txBody>
                    <a:bodyPr/>
                    <a:lstStyle/>
                    <a:p>
                      <a:pPr marL="205105" marR="210820" algn="ctr">
                        <a:spcBef>
                          <a:spcPts val="825"/>
                        </a:spcBef>
                        <a:spcAft>
                          <a:spcPts val="0"/>
                        </a:spcAft>
                      </a:pPr>
                      <a:r>
                        <a:rPr lang="en-US" sz="1100" dirty="0">
                          <a:solidFill>
                            <a:schemeClr val="tx1"/>
                          </a:solidFill>
                          <a:effectLst/>
                        </a:rPr>
                        <a:t>5.925-6.425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80060" marR="198120" indent="-269240" algn="ctr">
                        <a:spcBef>
                          <a:spcPts val="195"/>
                        </a:spcBef>
                        <a:spcAft>
                          <a:spcPts val="0"/>
                        </a:spcAft>
                      </a:pPr>
                      <a:r>
                        <a:rPr lang="en-US" sz="1100" dirty="0">
                          <a:solidFill>
                            <a:schemeClr val="tx1"/>
                          </a:solidFill>
                          <a:effectLst/>
                        </a:rPr>
                        <a:t>Fixed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420370" algn="ctr">
                        <a:spcBef>
                          <a:spcPts val="825"/>
                        </a:spcBef>
                        <a:spcAft>
                          <a:spcPts val="0"/>
                        </a:spcAft>
                      </a:pPr>
                      <a:r>
                        <a:rPr lang="en-US" sz="1100" dirty="0">
                          <a:solidFill>
                            <a:schemeClr val="tx1"/>
                          </a:solidFill>
                          <a:effectLst/>
                        </a:rPr>
                        <a:t>U-NII-5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92100" marR="285750" algn="ctr">
                        <a:spcBef>
                          <a:spcPts val="195"/>
                        </a:spcBef>
                        <a:spcAft>
                          <a:spcPts val="0"/>
                        </a:spcAft>
                      </a:pPr>
                      <a:r>
                        <a:rPr lang="en-US" sz="1100" dirty="0">
                          <a:solidFill>
                            <a:schemeClr val="tx1"/>
                          </a:solidFill>
                          <a:effectLst/>
                        </a:rPr>
                        <a:t>Standard-Power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22773757"/>
                  </a:ext>
                </a:extLst>
              </a:tr>
              <a:tr h="179178">
                <a:tc>
                  <a:txBody>
                    <a:bodyPr/>
                    <a:lstStyle/>
                    <a:p>
                      <a:pPr marL="205105" marR="210820" algn="ctr">
                        <a:spcBef>
                          <a:spcPts val="830"/>
                        </a:spcBef>
                        <a:spcAft>
                          <a:spcPts val="0"/>
                        </a:spcAft>
                      </a:pPr>
                      <a:r>
                        <a:rPr lang="en-US" sz="1100" dirty="0">
                          <a:solidFill>
                            <a:schemeClr val="tx1"/>
                          </a:solidFill>
                          <a:effectLst/>
                        </a:rPr>
                        <a:t>6.425-6.525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80060" marR="155575" indent="-311785" algn="ctr">
                        <a:spcBef>
                          <a:spcPts val="195"/>
                        </a:spcBef>
                        <a:spcAft>
                          <a:spcPts val="0"/>
                        </a:spcAft>
                      </a:pPr>
                      <a:r>
                        <a:rPr lang="en-US" sz="1100" dirty="0">
                          <a:solidFill>
                            <a:schemeClr val="tx1"/>
                          </a:solidFill>
                          <a:effectLst/>
                        </a:rPr>
                        <a:t>Mobile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420370" algn="ctr">
                        <a:spcBef>
                          <a:spcPts val="830"/>
                        </a:spcBef>
                        <a:spcAft>
                          <a:spcPts val="0"/>
                        </a:spcAft>
                      </a:pPr>
                      <a:r>
                        <a:rPr lang="en-US" sz="1100" dirty="0">
                          <a:solidFill>
                            <a:schemeClr val="tx1"/>
                          </a:solidFill>
                          <a:effectLst/>
                        </a:rPr>
                        <a:t>U-NII-6</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90830" marR="285750" algn="ctr">
                        <a:spcBef>
                          <a:spcPts val="200"/>
                        </a:spcBef>
                        <a:spcAft>
                          <a:spcPts val="0"/>
                        </a:spcAft>
                      </a:pPr>
                      <a:r>
                        <a:rPr lang="en-US" sz="1100" dirty="0">
                          <a:solidFill>
                            <a:schemeClr val="tx1"/>
                          </a:solidFill>
                          <a:effectLst/>
                        </a:rPr>
                        <a:t>Low-Power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8404561"/>
                  </a:ext>
                </a:extLst>
              </a:tr>
              <a:tr h="126868">
                <a:tc>
                  <a:txBody>
                    <a:bodyPr/>
                    <a:lstStyle/>
                    <a:p>
                      <a:pPr marL="205105" marR="210820" algn="ctr">
                        <a:spcBef>
                          <a:spcPts val="830"/>
                        </a:spcBef>
                        <a:spcAft>
                          <a:spcPts val="0"/>
                        </a:spcAft>
                      </a:pPr>
                      <a:r>
                        <a:rPr lang="en-US" sz="1100" dirty="0">
                          <a:solidFill>
                            <a:schemeClr val="tx1"/>
                          </a:solidFill>
                          <a:effectLst/>
                        </a:rPr>
                        <a:t>6.525-6.875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80060" marR="198120" indent="-269240" algn="ctr">
                        <a:spcBef>
                          <a:spcPts val="195"/>
                        </a:spcBef>
                        <a:spcAft>
                          <a:spcPts val="0"/>
                        </a:spcAft>
                      </a:pPr>
                      <a:r>
                        <a:rPr lang="en-US" sz="1100" dirty="0">
                          <a:solidFill>
                            <a:schemeClr val="tx1"/>
                          </a:solidFill>
                          <a:effectLst/>
                        </a:rPr>
                        <a:t>Fixed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420370" algn="ctr">
                        <a:spcBef>
                          <a:spcPts val="830"/>
                        </a:spcBef>
                        <a:spcAft>
                          <a:spcPts val="0"/>
                        </a:spcAft>
                      </a:pPr>
                      <a:r>
                        <a:rPr lang="en-US" sz="1100" dirty="0">
                          <a:solidFill>
                            <a:schemeClr val="tx1"/>
                          </a:solidFill>
                          <a:effectLst/>
                        </a:rPr>
                        <a:t>U-NII-7</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92100" marR="285750" algn="ctr">
                        <a:spcBef>
                          <a:spcPts val="195"/>
                        </a:spcBef>
                        <a:spcAft>
                          <a:spcPts val="0"/>
                        </a:spcAft>
                      </a:pPr>
                      <a:r>
                        <a:rPr lang="en-US" sz="1100" dirty="0">
                          <a:solidFill>
                            <a:schemeClr val="tx1"/>
                          </a:solidFill>
                          <a:effectLst/>
                        </a:rPr>
                        <a:t>Standard-Power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8535293"/>
                  </a:ext>
                </a:extLst>
              </a:tr>
              <a:tr h="258546">
                <a:tc>
                  <a:txBody>
                    <a:bodyPr/>
                    <a:lstStyle/>
                    <a:p>
                      <a:pPr marL="0" marR="0" algn="ctr">
                        <a:spcBef>
                          <a:spcPts val="30"/>
                        </a:spcBef>
                        <a:spcAft>
                          <a:spcPts val="0"/>
                        </a:spcAft>
                      </a:pPr>
                      <a:r>
                        <a:rPr lang="en-US" sz="1100" dirty="0">
                          <a:solidFill>
                            <a:schemeClr val="tx1"/>
                          </a:solidFill>
                          <a:effectLst/>
                        </a:rPr>
                        <a:t> </a:t>
                      </a:r>
                    </a:p>
                    <a:p>
                      <a:pPr marL="205105" marR="210820" algn="ctr">
                        <a:spcBef>
                          <a:spcPts val="0"/>
                        </a:spcBef>
                        <a:spcAft>
                          <a:spcPts val="0"/>
                        </a:spcAft>
                      </a:pPr>
                      <a:r>
                        <a:rPr lang="en-US" sz="1100" dirty="0">
                          <a:solidFill>
                            <a:schemeClr val="tx1"/>
                          </a:solidFill>
                          <a:effectLst/>
                        </a:rPr>
                        <a:t>6.875-7.125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68275" marR="167005" indent="635" algn="ctr">
                        <a:spcBef>
                          <a:spcPts val="200"/>
                        </a:spcBef>
                        <a:spcAft>
                          <a:spcPts val="0"/>
                        </a:spcAft>
                      </a:pPr>
                      <a:r>
                        <a:rPr lang="en-US" sz="1100" b="0" dirty="0">
                          <a:solidFill>
                            <a:schemeClr val="tx1"/>
                          </a:solidFill>
                          <a:effectLst/>
                        </a:rPr>
                        <a:t>Fixed Service </a:t>
                      </a:r>
                      <a:br>
                        <a:rPr lang="en-US" sz="1100" b="0" dirty="0">
                          <a:solidFill>
                            <a:schemeClr val="tx1"/>
                          </a:solidFill>
                          <a:effectLst/>
                        </a:rPr>
                      </a:br>
                      <a:r>
                        <a:rPr lang="en-US" sz="1100" b="0" dirty="0">
                          <a:solidFill>
                            <a:schemeClr val="tx1"/>
                          </a:solidFill>
                          <a:effectLst/>
                        </a:rPr>
                        <a:t>Mobile Service FSS</a:t>
                      </a:r>
                      <a:endParaRPr lang="en-US" sz="11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30"/>
                        </a:spcBef>
                        <a:spcAft>
                          <a:spcPts val="0"/>
                        </a:spcAft>
                      </a:pPr>
                      <a:r>
                        <a:rPr lang="en-US" sz="1100" dirty="0">
                          <a:solidFill>
                            <a:schemeClr val="tx1"/>
                          </a:solidFill>
                          <a:effectLst/>
                        </a:rPr>
                        <a:t> </a:t>
                      </a:r>
                    </a:p>
                    <a:p>
                      <a:pPr marL="0" marR="420370" algn="ctr">
                        <a:spcBef>
                          <a:spcPts val="0"/>
                        </a:spcBef>
                        <a:spcAft>
                          <a:spcPts val="0"/>
                        </a:spcAft>
                      </a:pPr>
                      <a:r>
                        <a:rPr lang="en-US" sz="1100" b="0" dirty="0">
                          <a:solidFill>
                            <a:schemeClr val="tx1"/>
                          </a:solidFill>
                          <a:effectLst/>
                        </a:rPr>
                        <a:t>U-NII-8</a:t>
                      </a:r>
                      <a:endParaRPr lang="en-US" sz="11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90830" marR="285750" algn="ctr">
                        <a:spcBef>
                          <a:spcPts val="830"/>
                        </a:spcBef>
                        <a:spcAft>
                          <a:spcPts val="0"/>
                        </a:spcAft>
                      </a:pPr>
                      <a:br>
                        <a:rPr lang="en-US" sz="1100" dirty="0">
                          <a:solidFill>
                            <a:schemeClr val="tx1"/>
                          </a:solidFill>
                          <a:effectLst/>
                        </a:rPr>
                      </a:br>
                      <a:r>
                        <a:rPr lang="en-US" sz="1100" dirty="0">
                          <a:solidFill>
                            <a:schemeClr val="tx1"/>
                          </a:solidFill>
                          <a:effectLst/>
                        </a:rPr>
                        <a:t>Low-Power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73602827"/>
                  </a:ext>
                </a:extLst>
              </a:tr>
            </a:tbl>
          </a:graphicData>
        </a:graphic>
      </p:graphicFrame>
    </p:spTree>
    <p:extLst>
      <p:ext uri="{BB962C8B-B14F-4D97-AF65-F5344CB8AC3E}">
        <p14:creationId xmlns:p14="http://schemas.microsoft.com/office/powerpoint/2010/main" val="40687127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374650"/>
          </a:xfrm>
        </p:spPr>
        <p:txBody>
          <a:bodyPr/>
          <a:lstStyle/>
          <a:p>
            <a:r>
              <a:rPr lang="en-US" altLang="en-US" sz="2400" dirty="0"/>
              <a:t>6 GHz and single voice from IEEE 802 – option 2 </a:t>
            </a:r>
            <a:r>
              <a:rPr lang="en-US" altLang="en-US" sz="1400" dirty="0"/>
              <a:t>(1.5) </a:t>
            </a:r>
            <a:r>
              <a:rPr lang="en-US" altLang="en-US" sz="1200" dirty="0"/>
              <a:t>– 1 of 1</a:t>
            </a:r>
            <a:endParaRPr lang="en-US" sz="2400" dirty="0"/>
          </a:p>
        </p:txBody>
      </p:sp>
      <p:sp>
        <p:nvSpPr>
          <p:cNvPr id="3" name="Content Placeholder 2"/>
          <p:cNvSpPr>
            <a:spLocks noGrp="1"/>
          </p:cNvSpPr>
          <p:nvPr>
            <p:ph idx="1"/>
          </p:nvPr>
        </p:nvSpPr>
        <p:spPr>
          <a:xfrm>
            <a:off x="685800" y="838200"/>
            <a:ext cx="8153400" cy="5637213"/>
          </a:xfrm>
        </p:spPr>
        <p:txBody>
          <a:bodyPr/>
          <a:lstStyle/>
          <a:p>
            <a:pPr lvl="1">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Per previous discussions we are working on comments where IEEE 802 is today and where it is going with standards for the 6 GHz band</a:t>
            </a:r>
          </a:p>
          <a:p>
            <a:pPr lvl="1">
              <a:spcBef>
                <a:spcPts val="0"/>
              </a:spcBef>
              <a:buFont typeface="Arial" panose="020B0604020202020204" pitchFamily="34" charset="0"/>
              <a:buChar char="•"/>
            </a:pPr>
            <a:r>
              <a:rPr lang="en-US" sz="1600" dirty="0"/>
              <a:t>What is there now; IEEE 802.15.4, FCC Part 15.250 and 15.5xx</a:t>
            </a:r>
          </a:p>
          <a:p>
            <a:pPr lvl="1">
              <a:spcBef>
                <a:spcPts val="0"/>
              </a:spcBef>
              <a:buFont typeface="Arial" panose="020B0604020202020204" pitchFamily="34" charset="0"/>
              <a:buChar char="•"/>
            </a:pPr>
            <a:r>
              <a:rPr lang="en-US" sz="1600" dirty="0"/>
              <a:t>What is coming;  IEEE 802.15.4z; 802.11 several amendments coming.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plan is:  this is it for IEEE 802 level comments.</a:t>
            </a:r>
          </a:p>
          <a:p>
            <a:pPr lvl="1">
              <a:spcBef>
                <a:spcPts val="0"/>
              </a:spcBef>
              <a:buFont typeface="Arial" panose="020B0604020202020204" pitchFamily="34" charset="0"/>
              <a:buChar char="•"/>
            </a:pPr>
            <a:r>
              <a:rPr lang="en-US" sz="1600" dirty="0"/>
              <a:t>Point is not dive deep into the NPRM specific topics and how they will affect/relate back to all of IEEE 802</a:t>
            </a:r>
            <a:r>
              <a:rPr lang="en-US" sz="1400" dirty="0"/>
              <a:t>.</a:t>
            </a:r>
          </a:p>
          <a:p>
            <a:pPr lvl="1">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800" dirty="0"/>
              <a:t>Here is a draft of IEEE 802 comments in process, maybe later revisions, now.</a:t>
            </a:r>
          </a:p>
          <a:p>
            <a:pPr lvl="1">
              <a:spcBef>
                <a:spcPts val="0"/>
              </a:spcBef>
              <a:buFont typeface="Arial" panose="020B0604020202020204" pitchFamily="34" charset="0"/>
              <a:buChar char="•"/>
            </a:pPr>
            <a:r>
              <a:rPr lang="en-US" sz="1600" dirty="0">
                <a:hlinkClick r:id="rId3"/>
              </a:rPr>
              <a:t>https://mentor.ieee.org/802.18/dcn/18/18-18-0139-00-0000-fcc-18-295-ieee-802-comment.docx</a:t>
            </a:r>
            <a:r>
              <a:rPr lang="en-US" sz="1600" dirty="0"/>
              <a: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solidFill>
                  <a:srgbClr val="00B0F0"/>
                </a:solidFill>
              </a:rPr>
              <a:t>We all need to review and feedback edits and get it representing of all of IEEE 802. </a:t>
            </a:r>
          </a:p>
          <a:p>
            <a:pPr>
              <a:spcBef>
                <a:spcPts val="0"/>
              </a:spcBef>
              <a:buFont typeface="Arial" panose="020B0604020202020204" pitchFamily="34" charset="0"/>
              <a:buChar char="•"/>
            </a:pPr>
            <a:r>
              <a:rPr lang="en-US" sz="1800" dirty="0"/>
              <a:t>  </a:t>
            </a:r>
          </a:p>
          <a:p>
            <a:pPr>
              <a:spcBef>
                <a:spcPts val="0"/>
              </a:spcBef>
              <a:buFont typeface="Arial" panose="020B0604020202020204" pitchFamily="34" charset="0"/>
              <a:buChar char="•"/>
            </a:pPr>
            <a:r>
              <a:rPr lang="en-US" sz="18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3446942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DCF184-DFC6-456D-ABBB-AC3644291535}"/>
              </a:ext>
            </a:extLst>
          </p:cNvPr>
          <p:cNvSpPr>
            <a:spLocks noGrp="1"/>
          </p:cNvSpPr>
          <p:nvPr>
            <p:ph type="dt" idx="10"/>
          </p:nvPr>
        </p:nvSpPr>
        <p:spPr>
          <a:xfrm>
            <a:off x="685800" y="286467"/>
            <a:ext cx="2211387" cy="273050"/>
          </a:xfrm>
        </p:spPr>
        <p:txBody>
          <a:bodyPr/>
          <a:lstStyle/>
          <a:p>
            <a:r>
              <a:rPr lang="en-US"/>
              <a:t>13-15 November 2018</a:t>
            </a:r>
            <a:endParaRPr lang="en-GB" dirty="0"/>
          </a:p>
        </p:txBody>
      </p:sp>
      <p:sp>
        <p:nvSpPr>
          <p:cNvPr id="3" name="Footer Placeholder 2">
            <a:extLst>
              <a:ext uri="{FF2B5EF4-FFF2-40B4-BE49-F238E27FC236}">
                <a16:creationId xmlns:a16="http://schemas.microsoft.com/office/drawing/2014/main" id="{4AC94CC2-3B1E-4F78-BEE5-40FBB43B957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FD2F0462-9FC0-4B51-A254-2FB4F05E01A1}"/>
              </a:ext>
            </a:extLst>
          </p:cNvPr>
          <p:cNvSpPr>
            <a:spLocks noGrp="1"/>
          </p:cNvSpPr>
          <p:nvPr>
            <p:ph type="sldNum" idx="12"/>
          </p:nvPr>
        </p:nvSpPr>
        <p:spPr/>
        <p:txBody>
          <a:bodyPr/>
          <a:lstStyle/>
          <a:p>
            <a:r>
              <a:rPr lang="en-GB" dirty="0"/>
              <a:t>Slide </a:t>
            </a:r>
            <a:fld id="{F5D8E26B-7BCF-4D25-9C89-0168A6618F18}" type="slidenum">
              <a:rPr lang="en-GB" smtClean="0"/>
              <a:pPr/>
              <a:t>14</a:t>
            </a:fld>
            <a:endParaRPr lang="en-GB" dirty="0"/>
          </a:p>
        </p:txBody>
      </p:sp>
      <p:sp>
        <p:nvSpPr>
          <p:cNvPr id="5" name="Title 1">
            <a:extLst>
              <a:ext uri="{FF2B5EF4-FFF2-40B4-BE49-F238E27FC236}">
                <a16:creationId xmlns:a16="http://schemas.microsoft.com/office/drawing/2014/main" id="{A58CF875-5AFE-4E7B-AE1D-939918528753}"/>
              </a:ext>
            </a:extLst>
          </p:cNvPr>
          <p:cNvSpPr txBox="1">
            <a:spLocks/>
          </p:cNvSpPr>
          <p:nvPr/>
        </p:nvSpPr>
        <p:spPr>
          <a:xfrm>
            <a:off x="685800" y="685800"/>
            <a:ext cx="7770813"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400" kern="0" dirty="0">
                <a:latin typeface="Times New Roman" charset="0"/>
              </a:rPr>
              <a:t>Recess </a:t>
            </a:r>
          </a:p>
        </p:txBody>
      </p:sp>
      <p:sp>
        <p:nvSpPr>
          <p:cNvPr id="6" name="Content Placeholder 2">
            <a:extLst>
              <a:ext uri="{FF2B5EF4-FFF2-40B4-BE49-F238E27FC236}">
                <a16:creationId xmlns:a16="http://schemas.microsoft.com/office/drawing/2014/main" id="{86CC2D23-615D-461B-88BF-75B4375E1B68}"/>
              </a:ext>
            </a:extLst>
          </p:cNvPr>
          <p:cNvSpPr txBox="1">
            <a:spLocks/>
          </p:cNvSpPr>
          <p:nvPr/>
        </p:nvSpPr>
        <p:spPr>
          <a:xfrm>
            <a:off x="685800" y="1143000"/>
            <a:ext cx="8218488" cy="45720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2000" kern="0" dirty="0"/>
          </a:p>
          <a:p>
            <a:pPr>
              <a:buFont typeface="Arial" panose="020B0604020202020204" pitchFamily="34" charset="0"/>
              <a:buChar char="•"/>
            </a:pPr>
            <a:r>
              <a:rPr lang="en-US" altLang="en-US" sz="2000" kern="0" dirty="0"/>
              <a:t>AOB before Recess to Thursday AM1.</a:t>
            </a:r>
          </a:p>
          <a:p>
            <a:pPr>
              <a:buFont typeface="Arial" panose="020B0604020202020204" pitchFamily="34" charset="0"/>
              <a:buChar char="•"/>
            </a:pPr>
            <a:endParaRPr lang="en-US" altLang="en-US" sz="2000" kern="0" dirty="0"/>
          </a:p>
          <a:p>
            <a:pPr>
              <a:buFont typeface="Arial" panose="020B0604020202020204" pitchFamily="34" charset="0"/>
              <a:buChar char="•"/>
            </a:pPr>
            <a:r>
              <a:rPr lang="en-US" altLang="en-US" sz="2000" kern="0" dirty="0"/>
              <a:t>Do we plan to meet Thursday AM2? </a:t>
            </a:r>
          </a:p>
          <a:p>
            <a:pPr>
              <a:buFont typeface="Arial" panose="020B0604020202020204" pitchFamily="34" charset="0"/>
              <a:buChar char="•"/>
            </a:pPr>
            <a:endParaRPr lang="en-US" altLang="en-US" sz="2000" kern="0" dirty="0"/>
          </a:p>
          <a:p>
            <a:pPr>
              <a:buFont typeface="Arial" panose="020B0604020202020204" pitchFamily="34" charset="0"/>
              <a:buChar char="•"/>
            </a:pPr>
            <a:endParaRPr lang="en-US" altLang="en-US" sz="2000" kern="0" dirty="0"/>
          </a:p>
          <a:p>
            <a:pPr>
              <a:buFont typeface="Arial" panose="020B0604020202020204" pitchFamily="34" charset="0"/>
              <a:buChar char="•"/>
            </a:pPr>
            <a:endParaRPr lang="en-US" altLang="en-US" sz="2000" kern="0" dirty="0"/>
          </a:p>
          <a:p>
            <a:pPr>
              <a:buFont typeface="Arial" panose="020B0604020202020204" pitchFamily="34" charset="0"/>
              <a:buChar char="•"/>
            </a:pPr>
            <a:endParaRPr lang="en-US" altLang="en-US" sz="2000" kern="0" dirty="0"/>
          </a:p>
          <a:p>
            <a:pPr>
              <a:buFont typeface="Arial" panose="020B0604020202020204" pitchFamily="34" charset="0"/>
              <a:buChar char="•"/>
            </a:pPr>
            <a:endParaRPr lang="en-US" altLang="en-US" sz="2000" kern="0" dirty="0"/>
          </a:p>
          <a:p>
            <a:pPr>
              <a:buFont typeface="Arial" panose="020B0604020202020204" pitchFamily="34" charset="0"/>
              <a:buChar char="•"/>
            </a:pPr>
            <a:r>
              <a:rPr lang="en-US" altLang="en-US" sz="2000" kern="0" dirty="0">
                <a:solidFill>
                  <a:schemeClr val="tx1"/>
                </a:solidFill>
              </a:rPr>
              <a:t>We are recessed until Thursday AM1. </a:t>
            </a:r>
          </a:p>
          <a:p>
            <a:pPr>
              <a:buFont typeface="Arial" panose="020B0604020202020204" pitchFamily="34" charset="0"/>
              <a:buChar char="•"/>
            </a:pPr>
            <a:endParaRPr lang="en-US" altLang="en-US" kern="0" dirty="0"/>
          </a:p>
        </p:txBody>
      </p:sp>
    </p:spTree>
    <p:extLst>
      <p:ext uri="{BB962C8B-B14F-4D97-AF65-F5344CB8AC3E}">
        <p14:creationId xmlns:p14="http://schemas.microsoft.com/office/powerpoint/2010/main" val="2605245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DCF184-DFC6-456D-ABBB-AC3644291535}"/>
              </a:ext>
            </a:extLst>
          </p:cNvPr>
          <p:cNvSpPr>
            <a:spLocks noGrp="1"/>
          </p:cNvSpPr>
          <p:nvPr>
            <p:ph type="dt" idx="10"/>
          </p:nvPr>
        </p:nvSpPr>
        <p:spPr>
          <a:xfrm>
            <a:off x="685800" y="286467"/>
            <a:ext cx="2211387" cy="273050"/>
          </a:xfrm>
        </p:spPr>
        <p:txBody>
          <a:bodyPr/>
          <a:lstStyle/>
          <a:p>
            <a:r>
              <a:rPr lang="en-US"/>
              <a:t>13-15 November 2018</a:t>
            </a:r>
            <a:endParaRPr lang="en-GB" dirty="0"/>
          </a:p>
        </p:txBody>
      </p:sp>
      <p:sp>
        <p:nvSpPr>
          <p:cNvPr id="3" name="Footer Placeholder 2">
            <a:extLst>
              <a:ext uri="{FF2B5EF4-FFF2-40B4-BE49-F238E27FC236}">
                <a16:creationId xmlns:a16="http://schemas.microsoft.com/office/drawing/2014/main" id="{4AC94CC2-3B1E-4F78-BEE5-40FBB43B957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FD2F0462-9FC0-4B51-A254-2FB4F05E01A1}"/>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5" name="Title 1">
            <a:extLst>
              <a:ext uri="{FF2B5EF4-FFF2-40B4-BE49-F238E27FC236}">
                <a16:creationId xmlns:a16="http://schemas.microsoft.com/office/drawing/2014/main" id="{A58CF875-5AFE-4E7B-AE1D-939918528753}"/>
              </a:ext>
            </a:extLst>
          </p:cNvPr>
          <p:cNvSpPr txBox="1">
            <a:spLocks/>
          </p:cNvSpPr>
          <p:nvPr/>
        </p:nvSpPr>
        <p:spPr>
          <a:xfrm>
            <a:off x="685800" y="685800"/>
            <a:ext cx="7770813"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400" kern="0" dirty="0">
                <a:latin typeface="Times New Roman" charset="0"/>
              </a:rPr>
              <a:t>Thursday Agenda</a:t>
            </a:r>
          </a:p>
        </p:txBody>
      </p:sp>
      <p:sp>
        <p:nvSpPr>
          <p:cNvPr id="6" name="Content Placeholder 2">
            <a:extLst>
              <a:ext uri="{FF2B5EF4-FFF2-40B4-BE49-F238E27FC236}">
                <a16:creationId xmlns:a16="http://schemas.microsoft.com/office/drawing/2014/main" id="{86CC2D23-615D-461B-88BF-75B4375E1B68}"/>
              </a:ext>
            </a:extLst>
          </p:cNvPr>
          <p:cNvSpPr txBox="1">
            <a:spLocks/>
          </p:cNvSpPr>
          <p:nvPr/>
        </p:nvSpPr>
        <p:spPr>
          <a:xfrm>
            <a:off x="685800" y="1143000"/>
            <a:ext cx="8218488" cy="45720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2000" kern="0" dirty="0"/>
          </a:p>
          <a:p>
            <a:pPr>
              <a:buFont typeface="Arial" panose="020B0604020202020204" pitchFamily="34" charset="0"/>
              <a:buChar char="•"/>
            </a:pPr>
            <a:r>
              <a:rPr lang="en-US" altLang="en-US" sz="2000" kern="0" dirty="0"/>
              <a:t>Reminder of IEEE policies we are under.</a:t>
            </a:r>
          </a:p>
          <a:p>
            <a:pPr lvl="1">
              <a:buFont typeface="Arial" panose="020B0604020202020204" pitchFamily="34" charset="0"/>
              <a:buChar char="•"/>
            </a:pPr>
            <a:r>
              <a:rPr lang="en-US" altLang="en-US" sz="1600" kern="0" dirty="0"/>
              <a:t>Attendance server is open.</a:t>
            </a:r>
          </a:p>
          <a:p>
            <a:pPr lvl="1">
              <a:buFont typeface="Arial" panose="020B0604020202020204" pitchFamily="34" charset="0"/>
              <a:buChar char="•"/>
            </a:pPr>
            <a:r>
              <a:rPr lang="en-US" altLang="en-US" sz="1600" kern="0" dirty="0"/>
              <a:t>Remember to state your name, affiliation, employer and/or clients first time you speak.</a:t>
            </a:r>
          </a:p>
          <a:p>
            <a:pPr>
              <a:buFont typeface="Arial" panose="020B0604020202020204" pitchFamily="34" charset="0"/>
              <a:buChar char="•"/>
            </a:pPr>
            <a:endParaRPr lang="en-US" altLang="en-US" sz="2000" kern="0" dirty="0"/>
          </a:p>
          <a:p>
            <a:pPr>
              <a:buFont typeface="Arial" panose="020B0604020202020204" pitchFamily="34" charset="0"/>
              <a:buChar char="•"/>
            </a:pPr>
            <a:r>
              <a:rPr lang="en-US" altLang="en-US" sz="2000" kern="0" dirty="0"/>
              <a:t>Items from Tuesday or new.</a:t>
            </a:r>
          </a:p>
          <a:p>
            <a:pPr lvl="1">
              <a:buFont typeface="Arial" panose="020B0604020202020204" pitchFamily="34" charset="0"/>
              <a:buChar char="•"/>
            </a:pPr>
            <a:r>
              <a:rPr lang="en-US" altLang="en-US" sz="1600" kern="0" dirty="0"/>
              <a:t>Continue on the IEEE 802 as a whole response to the FCC 6 GHz NPRM.</a:t>
            </a:r>
          </a:p>
          <a:p>
            <a:pPr lvl="1">
              <a:buFont typeface="Arial" panose="020B0604020202020204" pitchFamily="34" charset="0"/>
              <a:buChar char="•"/>
            </a:pPr>
            <a:endParaRPr lang="en-US" altLang="en-US" sz="1600" kern="0" dirty="0"/>
          </a:p>
          <a:p>
            <a:pPr lvl="1">
              <a:buFont typeface="Arial" panose="020B0604020202020204" pitchFamily="34" charset="0"/>
              <a:buChar char="•"/>
            </a:pPr>
            <a:r>
              <a:rPr lang="en-US" altLang="en-US" sz="1600" kern="0" dirty="0"/>
              <a:t>General discussion items</a:t>
            </a:r>
          </a:p>
          <a:p>
            <a:pPr lvl="1">
              <a:buFont typeface="Arial" panose="020B0604020202020204" pitchFamily="34" charset="0"/>
              <a:buChar char="•"/>
            </a:pPr>
            <a:r>
              <a:rPr lang="en-US" altLang="en-US" sz="1600" kern="0" dirty="0"/>
              <a:t>Teleconferences moving forward.</a:t>
            </a:r>
          </a:p>
          <a:p>
            <a:pPr>
              <a:buFont typeface="Arial" panose="020B0604020202020204" pitchFamily="34" charset="0"/>
              <a:buChar char="•"/>
            </a:pPr>
            <a:r>
              <a:rPr lang="en-US" altLang="en-US" sz="2000" kern="0" dirty="0"/>
              <a:t>Actions Required</a:t>
            </a:r>
          </a:p>
          <a:p>
            <a:pPr>
              <a:buFont typeface="Arial" panose="020B0604020202020204" pitchFamily="34" charset="0"/>
              <a:buChar char="•"/>
            </a:pPr>
            <a:r>
              <a:rPr lang="en-US" altLang="en-US" sz="2000" kern="0" dirty="0"/>
              <a:t>AOB</a:t>
            </a:r>
          </a:p>
          <a:p>
            <a:pPr>
              <a:buFont typeface="Arial" panose="020B0604020202020204" pitchFamily="34" charset="0"/>
              <a:buChar char="•"/>
            </a:pPr>
            <a:r>
              <a:rPr lang="en-US" altLang="en-US" sz="2000" kern="0" dirty="0"/>
              <a:t>Adjourn</a:t>
            </a:r>
          </a:p>
          <a:p>
            <a:pPr>
              <a:buFont typeface="Arial" panose="020B0604020202020204" pitchFamily="34" charset="0"/>
              <a:buChar char="•"/>
            </a:pPr>
            <a:endParaRPr lang="en-US" altLang="en-US" kern="0" dirty="0"/>
          </a:p>
          <a:p>
            <a:pPr>
              <a:buFont typeface="Arial" panose="020B0604020202020204" pitchFamily="34" charset="0"/>
              <a:buChar char="•"/>
            </a:pPr>
            <a:endParaRPr lang="en-US" altLang="en-US" kern="0" dirty="0"/>
          </a:p>
        </p:txBody>
      </p:sp>
    </p:spTree>
    <p:extLst>
      <p:ext uri="{BB962C8B-B14F-4D97-AF65-F5344CB8AC3E}">
        <p14:creationId xmlns:p14="http://schemas.microsoft.com/office/powerpoint/2010/main" val="31128278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Thursday topics </a:t>
            </a:r>
          </a:p>
        </p:txBody>
      </p:sp>
      <p:sp>
        <p:nvSpPr>
          <p:cNvPr id="3" name="Content Placeholder 2"/>
          <p:cNvSpPr>
            <a:spLocks noGrp="1"/>
          </p:cNvSpPr>
          <p:nvPr>
            <p:ph idx="1"/>
          </p:nvPr>
        </p:nvSpPr>
        <p:spPr>
          <a:xfrm>
            <a:off x="685800" y="976053"/>
            <a:ext cx="8153400" cy="5637213"/>
          </a:xfrm>
        </p:spPr>
        <p:txBody>
          <a:bodyPr/>
          <a:lstStyle/>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 </a:t>
            </a:r>
          </a:p>
          <a:p>
            <a:pPr>
              <a:spcBef>
                <a:spcPts val="0"/>
              </a:spcBef>
              <a:buFont typeface="Arial" panose="020B0604020202020204" pitchFamily="34" charset="0"/>
              <a:buChar char="•"/>
            </a:pPr>
            <a:r>
              <a:rPr lang="en-US" sz="1800" dirty="0"/>
              <a:t>. </a:t>
            </a: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8985797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527050"/>
          </a:xfrm>
        </p:spPr>
        <p:txBody>
          <a:bodyPr/>
          <a:lstStyle/>
          <a:p>
            <a:r>
              <a:rPr lang="en-US" altLang="en-US" sz="2400" dirty="0"/>
              <a:t>6 GHz and single voice from IEEE 802 – Continue Edits</a:t>
            </a:r>
            <a:endParaRPr lang="en-US" sz="2400" dirty="0"/>
          </a:p>
        </p:txBody>
      </p:sp>
      <p:sp>
        <p:nvSpPr>
          <p:cNvPr id="3" name="Content Placeholder 2"/>
          <p:cNvSpPr>
            <a:spLocks noGrp="1"/>
          </p:cNvSpPr>
          <p:nvPr>
            <p:ph idx="1"/>
          </p:nvPr>
        </p:nvSpPr>
        <p:spPr>
          <a:xfrm>
            <a:off x="685800" y="838200"/>
            <a:ext cx="8153400" cy="5637213"/>
          </a:xfrm>
        </p:spPr>
        <p:txBody>
          <a:bodyPr/>
          <a:lstStyle/>
          <a:p>
            <a:pPr lvl="1">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Work on comments where IEEE 802 is today and where it is going with standards for the 6 GHz band</a:t>
            </a:r>
          </a:p>
          <a:p>
            <a:pPr lvl="1">
              <a:spcBef>
                <a:spcPts val="0"/>
              </a:spcBef>
              <a:buFont typeface="Arial" panose="020B0604020202020204" pitchFamily="34" charset="0"/>
              <a:buChar char="•"/>
            </a:pPr>
            <a:r>
              <a:rPr lang="en-US" sz="1600" dirty="0"/>
              <a:t>What is there now, IEEE 802.15.4, FCC Part 15.250</a:t>
            </a:r>
          </a:p>
          <a:p>
            <a:pPr lvl="1">
              <a:spcBef>
                <a:spcPts val="0"/>
              </a:spcBef>
              <a:buFont typeface="Arial" panose="020B0604020202020204" pitchFamily="34" charset="0"/>
              <a:buChar char="•"/>
            </a:pPr>
            <a:r>
              <a:rPr lang="en-US" sz="1600" dirty="0"/>
              <a:t>What is coming;  IEEE 802.15.4z; 802.11 several amendments coming.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Here is a draft of IEEE 802 comments in process, maybe later revisions, now.</a:t>
            </a:r>
          </a:p>
          <a:p>
            <a:pPr lvl="1">
              <a:spcBef>
                <a:spcPts val="0"/>
              </a:spcBef>
              <a:buFont typeface="Arial" panose="020B0604020202020204" pitchFamily="34" charset="0"/>
              <a:buChar char="•"/>
            </a:pPr>
            <a:r>
              <a:rPr lang="en-US" sz="1600" dirty="0">
                <a:hlinkClick r:id="rId3"/>
              </a:rPr>
              <a:t>https://mentor.ieee.org/802.18/dcn/18/18-18-0139-00-0000-fcc-18-295-ieee-802-comment.docx</a:t>
            </a:r>
            <a:r>
              <a:rPr lang="en-US" sz="1600" dirty="0"/>
              <a: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solidFill>
                <a:srgbClr val="00B0F0"/>
              </a:solidFill>
            </a:endParaRPr>
          </a:p>
          <a:p>
            <a:pPr>
              <a:spcBef>
                <a:spcPts val="0"/>
              </a:spcBef>
              <a:buFont typeface="Arial" panose="020B0604020202020204" pitchFamily="34" charset="0"/>
              <a:buChar char="•"/>
            </a:pPr>
            <a:endParaRPr lang="en-US" sz="1800" dirty="0">
              <a:solidFill>
                <a:srgbClr val="00B0F0"/>
              </a:solidFill>
            </a:endParaRPr>
          </a:p>
          <a:p>
            <a:pPr>
              <a:spcBef>
                <a:spcPts val="0"/>
              </a:spcBef>
              <a:buFont typeface="Arial" panose="020B0604020202020204" pitchFamily="34" charset="0"/>
              <a:buChar char="•"/>
            </a:pPr>
            <a:endParaRPr lang="en-US" sz="1800" dirty="0">
              <a:solidFill>
                <a:srgbClr val="00B0F0"/>
              </a:solidFill>
            </a:endParaRPr>
          </a:p>
          <a:p>
            <a:pPr>
              <a:spcBef>
                <a:spcPts val="0"/>
              </a:spcBef>
              <a:buFont typeface="Arial" panose="020B0604020202020204" pitchFamily="34" charset="0"/>
              <a:buChar char="•"/>
            </a:pPr>
            <a:r>
              <a:rPr lang="en-US" sz="1800" dirty="0">
                <a:solidFill>
                  <a:srgbClr val="00B0F0"/>
                </a:solidFill>
              </a:rPr>
              <a:t>We all need to review and feedback edits and get it representing of all of IEEE 802.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Note:  Need to leave enough time to run through the general discussion items and wrap up. (20+ mins)</a:t>
            </a:r>
          </a:p>
          <a:p>
            <a:pPr>
              <a:spcBef>
                <a:spcPts val="0"/>
              </a:spcBef>
              <a:buFont typeface="Arial" panose="020B0604020202020204" pitchFamily="34" charset="0"/>
              <a:buChar char="•"/>
            </a:pPr>
            <a:r>
              <a:rPr lang="en-US" sz="1800" dirty="0">
                <a:solidFill>
                  <a:schemeClr val="tx1"/>
                </a:solidFill>
              </a:rPr>
              <a:t>Do we meet AM2?</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33300109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-1 of 6</a:t>
            </a:r>
            <a:endParaRPr lang="en-US" sz="1200" dirty="0"/>
          </a:p>
        </p:txBody>
      </p:sp>
      <p:sp>
        <p:nvSpPr>
          <p:cNvPr id="3" name="Content Placeholder 2"/>
          <p:cNvSpPr>
            <a:spLocks noGrp="1"/>
          </p:cNvSpPr>
          <p:nvPr>
            <p:ph idx="1"/>
          </p:nvPr>
        </p:nvSpPr>
        <p:spPr>
          <a:xfrm>
            <a:off x="685800" y="1301750"/>
            <a:ext cx="8305800" cy="4722813"/>
          </a:xfrm>
        </p:spPr>
        <p:txBody>
          <a:bodyPr/>
          <a:lstStyle/>
          <a:p>
            <a:pPr>
              <a:spcBef>
                <a:spcPts val="0"/>
              </a:spcBef>
              <a:buFont typeface="Arial" panose="020B0604020202020204" pitchFamily="34" charset="0"/>
              <a:buChar char="•"/>
            </a:pPr>
            <a:r>
              <a:rPr lang="en-US" sz="1800" dirty="0"/>
              <a:t>IEEE SA Intelligent Spectrum Allocation and Management Statement is finalized. </a:t>
            </a:r>
          </a:p>
          <a:p>
            <a:pPr lvl="1">
              <a:spcBef>
                <a:spcPts val="0"/>
              </a:spcBef>
              <a:buFont typeface="Arial" panose="020B0604020202020204" pitchFamily="34" charset="0"/>
              <a:buChar char="•"/>
            </a:pPr>
            <a:r>
              <a:rPr lang="en-US" sz="1800" u="sng" dirty="0">
                <a:hlinkClick r:id="rId2"/>
              </a:rPr>
              <a:t>https://standards.ieee.org/about/policies/position.html</a:t>
            </a:r>
            <a:endParaRPr lang="en-US" sz="1800" dirty="0"/>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hlinkClick r:id="rId3"/>
              </a:rPr>
              <a:t>https://mentor.ieee.org/802.18/dcn/18/18-18-0142-00-0000-ieee-sa-intelligent-spectrum-allocation-and-management-statement.pdf</a:t>
            </a:r>
            <a:r>
              <a:rPr lang="en-US" sz="1800" dirty="0"/>
              <a: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This is where we fed back updates and edits on, earlier in the year. </a:t>
            </a:r>
            <a:endParaRPr lang="en-US" sz="1400" dirty="0"/>
          </a:p>
          <a:p>
            <a:pPr>
              <a:spcBef>
                <a:spcPts val="0"/>
              </a:spcBef>
              <a:buFont typeface="Arial" panose="020B0604020202020204" pitchFamily="34" charset="0"/>
              <a:buChar char="•"/>
            </a:pPr>
            <a:r>
              <a:rPr lang="en-US" sz="1800" dirty="0">
                <a:solidFill>
                  <a:schemeClr val="tx1"/>
                </a:solidFill>
              </a:rPr>
              <a:t> </a:t>
            </a:r>
          </a:p>
          <a:p>
            <a:pPr>
              <a:spcBef>
                <a:spcPts val="0"/>
              </a:spcBef>
              <a:buFont typeface="Arial" panose="020B0604020202020204" pitchFamily="34" charset="0"/>
              <a:buChar char="•"/>
            </a:pPr>
            <a:r>
              <a:rPr lang="en-US" sz="1800" dirty="0">
                <a:solidFill>
                  <a:schemeClr val="tx1"/>
                </a:solidFill>
              </a:rPr>
              <a:t> </a:t>
            </a:r>
          </a:p>
          <a:p>
            <a:pPr>
              <a:spcBef>
                <a:spcPts val="0"/>
              </a:spcBef>
              <a:buFont typeface="Arial" panose="020B0604020202020204" pitchFamily="34" charset="0"/>
              <a:buChar char="•"/>
            </a:pPr>
            <a:r>
              <a:rPr lang="en-US" sz="1800" dirty="0">
                <a:solidFill>
                  <a:schemeClr val="tx1"/>
                </a:solidFill>
              </a:rPr>
              <a:t> </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28704488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General Discussion Items </a:t>
            </a:r>
            <a:r>
              <a:rPr lang="en-US" sz="1400" dirty="0"/>
              <a:t>-2 of 6</a:t>
            </a:r>
            <a:endParaRPr lang="en-US" sz="2400" dirty="0"/>
          </a:p>
        </p:txBody>
      </p:sp>
      <p:sp>
        <p:nvSpPr>
          <p:cNvPr id="3" name="Content Placeholder 2"/>
          <p:cNvSpPr>
            <a:spLocks noGrp="1"/>
          </p:cNvSpPr>
          <p:nvPr>
            <p:ph idx="1"/>
          </p:nvPr>
        </p:nvSpPr>
        <p:spPr>
          <a:xfrm>
            <a:off x="685800" y="976053"/>
            <a:ext cx="8153400" cy="5637213"/>
          </a:xfrm>
        </p:spPr>
        <p:txBody>
          <a:bodyPr/>
          <a:lstStyle/>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2000" dirty="0"/>
              <a:t>From India WPC -    no licenses shall be required under indoor and outdoor environment… … …  5GHz band. </a:t>
            </a:r>
          </a:p>
          <a:p>
            <a:pPr lvl="1">
              <a:spcBef>
                <a:spcPts val="0"/>
              </a:spcBef>
              <a:buFont typeface="Arial" panose="020B0604020202020204" pitchFamily="34" charset="0"/>
              <a:buChar char="•"/>
            </a:pPr>
            <a:r>
              <a:rPr lang="en-US" sz="1400" dirty="0">
                <a:hlinkClick r:id="rId3"/>
              </a:rPr>
              <a:t>https://mentor.ieee.org/802.18/dcn/18/18-18-0138-00-0000-india-no-licenses-most-of-5ghz-191359.pdf</a:t>
            </a:r>
            <a:r>
              <a:rPr lang="en-US" sz="1400" dirty="0"/>
              <a:t> </a:t>
            </a: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Short title and commencement.— </a:t>
            </a:r>
            <a:r>
              <a:rPr lang="en-US" sz="1800" b="0" dirty="0"/>
              <a:t>(1) These rules may be called the Use of Wireless Access System including Radio Local Area Network in 5 GHz band (Exemption from Licensing Requirement) Rules, 2018.</a:t>
            </a:r>
            <a:r>
              <a:rPr lang="en-US" sz="1800" dirty="0"/>
              <a:t> </a:t>
            </a:r>
          </a:p>
          <a:p>
            <a:pPr>
              <a:spcBef>
                <a:spcPts val="0"/>
              </a:spcBef>
              <a:buFont typeface="Arial" panose="020B0604020202020204" pitchFamily="34" charset="0"/>
              <a:buChar char="•"/>
            </a:pPr>
            <a:r>
              <a:rPr lang="en-US" sz="1800" dirty="0"/>
              <a:t>3. Exemption.— </a:t>
            </a:r>
            <a:r>
              <a:rPr lang="en-US" sz="1800" b="0" dirty="0"/>
              <a:t>No licence shall be required under indoor and outdoor environment to establish, maintain, work, possess or deal in any wireless equipment for the purpose of low power wireless access systems, including radio local area networks operating in the frequency band 5 150-5 250 MHz; 5 250-5 350 MHz; 5 470-5 725 MHz; and 5 725-5 875 MHz and complying with the following technical parameters; namely:-  (see filing for more… … …) </a:t>
            </a:r>
          </a:p>
          <a:p>
            <a:pPr>
              <a:spcBef>
                <a:spcPts val="0"/>
              </a:spcBef>
              <a:buFont typeface="Arial" panose="020B0604020202020204" pitchFamily="34" charset="0"/>
              <a:buChar char="•"/>
            </a:pPr>
            <a:endParaRPr lang="en-US" sz="1800" b="0" dirty="0"/>
          </a:p>
          <a:p>
            <a:pPr>
              <a:spcBef>
                <a:spcPts val="0"/>
              </a:spcBef>
              <a:buFont typeface="Arial" panose="020B0604020202020204" pitchFamily="34" charset="0"/>
              <a:buChar char="•"/>
            </a:pPr>
            <a:r>
              <a:rPr lang="en-US" sz="1800" b="0" dirty="0"/>
              <a:t>All should look at paragraph 6.0 on interference. </a:t>
            </a:r>
          </a:p>
          <a:p>
            <a:pPr>
              <a:spcBef>
                <a:spcPts val="0"/>
              </a:spcBef>
              <a:buFont typeface="Arial" panose="020B0604020202020204" pitchFamily="34" charset="0"/>
              <a:buChar char="•"/>
            </a:pPr>
            <a:endParaRPr lang="en-US" sz="1800" b="0" dirty="0"/>
          </a:p>
          <a:p>
            <a:pPr>
              <a:spcBef>
                <a:spcPts val="0"/>
              </a:spcBef>
              <a:buFont typeface="Arial" panose="020B0604020202020204" pitchFamily="34" charset="0"/>
              <a:buChar char="•"/>
            </a:pPr>
            <a:r>
              <a:rPr lang="en-US" sz="1800" b="0" dirty="0"/>
              <a:t>There are some caveats. </a:t>
            </a:r>
          </a:p>
          <a:p>
            <a:pPr>
              <a:spcBef>
                <a:spcPts val="0"/>
              </a:spcBef>
              <a:buFont typeface="Arial" panose="020B0604020202020204" pitchFamily="34" charset="0"/>
              <a:buChar char="•"/>
            </a:pPr>
            <a:endParaRPr lang="en-US" sz="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3469352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a:p>
            <a:pPr>
              <a:buFont typeface="Arial" panose="020B0604020202020204" pitchFamily="34" charset="0"/>
              <a:buChar char="•"/>
            </a:pPr>
            <a:r>
              <a:rPr lang="en-US" altLang="en-US" sz="2000" dirty="0"/>
              <a:t>Voters: </a:t>
            </a:r>
            <a:r>
              <a:rPr lang="en-US" altLang="en-US" sz="1800" dirty="0"/>
              <a:t>42 (9 on EC)</a:t>
            </a:r>
            <a:r>
              <a:rPr lang="en-US" altLang="en-US" sz="1800" dirty="0">
                <a:solidFill>
                  <a:schemeClr val="tx1"/>
                </a:solidFill>
              </a:rPr>
              <a:t>;  Aspirant members: 12</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r>
              <a:rPr lang="en-US" sz="1400" dirty="0">
                <a:solidFill>
                  <a:schemeClr val="bg1"/>
                </a:solidFill>
              </a:rPr>
              <a:t>With teleconferences approval on 12 July 2018, quorum is met. After aug31,  after 12 July 2018. </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13-15 November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805"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General Discussion Items </a:t>
            </a:r>
            <a:r>
              <a:rPr lang="en-US" sz="1400" dirty="0"/>
              <a:t>-3 of 6</a:t>
            </a:r>
            <a:endParaRPr lang="en-US" sz="2400" dirty="0"/>
          </a:p>
        </p:txBody>
      </p:sp>
      <p:sp>
        <p:nvSpPr>
          <p:cNvPr id="3" name="Content Placeholder 2"/>
          <p:cNvSpPr>
            <a:spLocks noGrp="1"/>
          </p:cNvSpPr>
          <p:nvPr>
            <p:ph idx="1"/>
          </p:nvPr>
        </p:nvSpPr>
        <p:spPr>
          <a:xfrm>
            <a:off x="685800" y="976053"/>
            <a:ext cx="8153400" cy="5637213"/>
          </a:xfrm>
        </p:spPr>
        <p:txBody>
          <a:bodyPr/>
          <a:lstStyle/>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2000" dirty="0"/>
              <a:t>From India WPC – UWB is approved, including the 6 GHz band: </a:t>
            </a:r>
          </a:p>
          <a:p>
            <a:pPr lvl="1">
              <a:spcBef>
                <a:spcPts val="0"/>
              </a:spcBef>
              <a:buFont typeface="Arial" panose="020B0604020202020204" pitchFamily="34" charset="0"/>
              <a:buChar char="•"/>
            </a:pPr>
            <a:r>
              <a:rPr lang="en-US" sz="1600" dirty="0"/>
              <a:t>18-18-0146-00-0000-india-uwb-rules-including-6ghz.pdf </a:t>
            </a: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2000" dirty="0"/>
              <a:t>Short title and commencement.— </a:t>
            </a:r>
            <a:r>
              <a:rPr lang="en-US" sz="2000" b="0" dirty="0"/>
              <a:t>(1) These rules may be called the Use of Very Low Power Ultra-wideband Devices (Exemption from Licensing Requirements) Rules, 2018.</a:t>
            </a:r>
            <a:endParaRPr lang="en-US" sz="2000" dirty="0"/>
          </a:p>
          <a:p>
            <a:pPr>
              <a:spcBef>
                <a:spcPts val="0"/>
              </a:spcBef>
              <a:buFont typeface="Arial" panose="020B0604020202020204" pitchFamily="34" charset="0"/>
              <a:buChar char="•"/>
            </a:pPr>
            <a:endParaRPr lang="en-US" sz="1800" dirty="0"/>
          </a:p>
          <a:p>
            <a:r>
              <a:rPr lang="en-US" sz="1800" dirty="0"/>
              <a:t>3. Exemption.— </a:t>
            </a:r>
            <a:r>
              <a:rPr lang="en-US" sz="1800" b="0" dirty="0"/>
              <a:t>No </a:t>
            </a:r>
            <a:r>
              <a:rPr lang="en-US" sz="1800" b="0" dirty="0" err="1"/>
              <a:t>licence</a:t>
            </a:r>
            <a:r>
              <a:rPr lang="en-US" sz="1800" b="0" dirty="0"/>
              <a:t> shall be required by any person to establish, maintain, work, possess or deal in any wireless equipment for the purpose of usage of very low power ultra-wideband devices or wireless equipment in the frequency bands on non-interference, non-protection and shared on non-exclusive basis, with the equivalent isotropic radiated power or effective radiated power, maximum mean power spectral density, maximum peak power defined in 50 MHz and complying with the technical specification contained in the Table-I to Table-V, namely: …</a:t>
            </a:r>
          </a:p>
          <a:p>
            <a:pPr>
              <a:buFont typeface="Arial" panose="020B0604020202020204" pitchFamily="34" charset="0"/>
              <a:buChar char="•"/>
            </a:pPr>
            <a:r>
              <a:rPr lang="en-US" sz="2000" b="0" dirty="0"/>
              <a:t>Includes: 5.725 &lt; f  8.5 GHz</a:t>
            </a:r>
          </a:p>
          <a:p>
            <a:pPr>
              <a:spcBef>
                <a:spcPts val="0"/>
              </a:spcBef>
              <a:buFont typeface="Arial" panose="020B0604020202020204" pitchFamily="34" charset="0"/>
              <a:buChar char="•"/>
            </a:pPr>
            <a:endParaRPr lang="en-US" sz="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18346089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400" dirty="0"/>
              <a:t>-4 of 6</a:t>
            </a:r>
            <a:endParaRPr lang="en-US" sz="2400" dirty="0"/>
          </a:p>
        </p:txBody>
      </p:sp>
      <p:sp>
        <p:nvSpPr>
          <p:cNvPr id="3" name="Content Placeholder 2"/>
          <p:cNvSpPr>
            <a:spLocks noGrp="1"/>
          </p:cNvSpPr>
          <p:nvPr>
            <p:ph idx="1"/>
          </p:nvPr>
        </p:nvSpPr>
        <p:spPr>
          <a:xfrm>
            <a:off x="685800" y="1143000"/>
            <a:ext cx="8153400" cy="5332413"/>
          </a:xfrm>
        </p:spPr>
        <p:txBody>
          <a:bodyPr/>
          <a:lstStyle/>
          <a:p>
            <a:pPr>
              <a:spcBef>
                <a:spcPts val="0"/>
              </a:spcBef>
              <a:buFont typeface="Arial" panose="020B0604020202020204" pitchFamily="34" charset="0"/>
              <a:buChar char="•"/>
            </a:pPr>
            <a:r>
              <a:rPr lang="en-US" sz="1800" dirty="0"/>
              <a:t>DSRC ex </a:t>
            </a:r>
            <a:r>
              <a:rPr lang="en-US" sz="1800" dirty="0" err="1"/>
              <a:t>parte</a:t>
            </a:r>
            <a:r>
              <a:rPr lang="en-US" sz="1800" dirty="0"/>
              <a:t> from NCTA </a:t>
            </a:r>
          </a:p>
          <a:p>
            <a:pPr>
              <a:spcBef>
                <a:spcPts val="0"/>
              </a:spcBef>
              <a:buFont typeface="Arial" panose="020B0604020202020204" pitchFamily="34" charset="0"/>
              <a:buChar char="•"/>
            </a:pPr>
            <a:r>
              <a:rPr lang="en-US" sz="1400" dirty="0">
                <a:hlinkClick r:id="rId3"/>
              </a:rPr>
              <a:t>https://mentor.ieee.org/802.18/dcn/18/18-18-0129-00-0000-fresh-look-ex-parte-10-15-18-et-13-49-dsrc.pdf</a:t>
            </a:r>
            <a:endParaRPr lang="en-US" sz="1400" dirty="0"/>
          </a:p>
          <a:p>
            <a:pPr>
              <a:spcBef>
                <a:spcPts val="0"/>
              </a:spcBef>
              <a:buFont typeface="Arial" panose="020B0604020202020204" pitchFamily="34" charset="0"/>
              <a:buChar char="•"/>
            </a:pPr>
            <a:r>
              <a:rPr lang="en-US" sz="1400" dirty="0">
                <a:hlinkClick r:id="rId4"/>
              </a:rPr>
              <a:t>https://www.fcc.gov/ecfs/search/filings?proceedings_name=13-49&amp;sort=date_disseminated,DESC</a:t>
            </a:r>
            <a:r>
              <a:rPr lang="en-US" sz="1400" dirty="0"/>
              <a:t> </a:t>
            </a:r>
          </a:p>
          <a:p>
            <a:pPr>
              <a:spcBef>
                <a:spcPts val="0"/>
              </a:spcBef>
              <a:buFont typeface="Arial" panose="020B0604020202020204" pitchFamily="34" charset="0"/>
              <a:buChar char="•"/>
            </a:pPr>
            <a:r>
              <a:rPr lang="en-US" sz="1400" dirty="0">
                <a:hlinkClick r:id="rId5"/>
              </a:rPr>
              <a:t>https://www.fcc.gov/document/commissioner-orielly-statement-ncta-59-ghz-letter</a:t>
            </a:r>
            <a:endParaRPr lang="en-US" sz="1400" dirty="0"/>
          </a:p>
          <a:p>
            <a:pPr algn="ctr">
              <a:spcBef>
                <a:spcPts val="0"/>
              </a:spcBef>
            </a:pPr>
            <a:r>
              <a:rPr lang="en-US" sz="1400" cap="all" dirty="0"/>
              <a:t>STATEMENT OF Commissioner MICHAEL </a:t>
            </a:r>
            <a:r>
              <a:rPr lang="en-US" sz="1400" cap="all" dirty="0" err="1"/>
              <a:t>O’Rielly</a:t>
            </a:r>
            <a:r>
              <a:rPr lang="en-US" sz="1400" cap="all" dirty="0"/>
              <a:t> </a:t>
            </a:r>
            <a:endParaRPr lang="en-US" sz="1400" dirty="0"/>
          </a:p>
          <a:p>
            <a:pPr>
              <a:spcBef>
                <a:spcPts val="0"/>
              </a:spcBef>
            </a:pPr>
            <a:r>
              <a:rPr lang="en-US" sz="1400" i="1" cap="all" dirty="0"/>
              <a:t>	</a:t>
            </a:r>
            <a:r>
              <a:rPr lang="en-US" sz="1200" dirty="0"/>
              <a:t>WASHINGTON, October 16, 2018. – “It is pure folly to believe that DSRC will ever work as envisioned, as time and technology advancements elsewhere have undermined previous use cases.  As NCTA correctly seeks in today’s ex </a:t>
            </a:r>
            <a:r>
              <a:rPr lang="en-US" sz="1200" dirty="0" err="1"/>
              <a:t>parte</a:t>
            </a:r>
            <a:r>
              <a:rPr lang="en-US" sz="1200" dirty="0"/>
              <a:t> letter, the Commission should quickly reexamine the 5.9 GHz band for repurposing.  Once concluded, I am confident that at least 45 megahertz can be reallocated for unlicensed services without jeopardizing automobile safety.”</a:t>
            </a:r>
          </a:p>
          <a:p>
            <a:pPr>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600" b="0" dirty="0"/>
              <a:t>DOT has had this spectrum for nearly 20 years and still not getting to done.  </a:t>
            </a:r>
          </a:p>
          <a:p>
            <a:pPr>
              <a:spcBef>
                <a:spcPts val="0"/>
              </a:spcBef>
              <a:buFont typeface="Arial" panose="020B0604020202020204" pitchFamily="34" charset="0"/>
              <a:buChar char="•"/>
            </a:pPr>
            <a:r>
              <a:rPr lang="en-US" sz="1600" b="0" dirty="0"/>
              <a:t>We tried before  (11p, …) and not looking we could get single voice out of .11 now, e.g. NGV etc. </a:t>
            </a:r>
          </a:p>
          <a:p>
            <a:pPr>
              <a:spcBef>
                <a:spcPts val="0"/>
              </a:spcBef>
              <a:buFont typeface="Arial" panose="020B0604020202020204" pitchFamily="34" charset="0"/>
              <a:buChar char="•"/>
            </a:pPr>
            <a:r>
              <a:rPr lang="en-US" sz="1600" dirty="0"/>
              <a:t>At the teleconferences, decided to hold and see what happens. </a:t>
            </a:r>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t>Additional:</a:t>
            </a:r>
          </a:p>
          <a:p>
            <a:pPr>
              <a:spcBef>
                <a:spcPts val="0"/>
              </a:spcBef>
              <a:buFont typeface="Arial" panose="020B0604020202020204" pitchFamily="34" charset="0"/>
              <a:buChar char="•"/>
            </a:pPr>
            <a:r>
              <a:rPr lang="en-US" sz="1600" dirty="0">
                <a:hlinkClick r:id="rId6"/>
              </a:rPr>
              <a:t>https://www.fcc.gov/document/commissioner-rosenworcel-statement-59-ghz-band</a:t>
            </a:r>
            <a:r>
              <a:rPr lang="en-US" sz="1600" dirty="0"/>
              <a:t> </a:t>
            </a:r>
          </a:p>
          <a:p>
            <a:pPr marL="0" indent="0" algn="ctr">
              <a:spcBef>
                <a:spcPts val="0"/>
              </a:spcBef>
            </a:pPr>
            <a:r>
              <a:rPr lang="en-US" sz="1400" dirty="0"/>
              <a:t>STATEMENT OF COMMISSIONER JESSICA ROSENWORCEL </a:t>
            </a:r>
          </a:p>
          <a:p>
            <a:pPr marL="0" indent="0">
              <a:spcBef>
                <a:spcPts val="0"/>
              </a:spcBef>
            </a:pPr>
            <a:r>
              <a:rPr lang="en-US" sz="1200" dirty="0"/>
              <a:t>	“I continue to support efforts to facilitate safe, unlicensed access to the 5.9 GHz band.  In the nearly twenty years 	since the FCC allocated this spectrum, autonomous and connected vehicles have largely moved beyond dedicated 	short range communications technology to newer, market-driven alternatives.  It is time to take a fresh look at this 	band to allow a broader range of uses.  By taking these steps now, we can support automobile safety, increase 	spectrum for Wi-Fi, and grow our wireless economy.”</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42711717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-5a of 6</a:t>
            </a:r>
            <a:endParaRPr lang="en-US" sz="1600" dirty="0"/>
          </a:p>
        </p:txBody>
      </p:sp>
      <p:sp>
        <p:nvSpPr>
          <p:cNvPr id="3" name="Content Placeholder 2"/>
          <p:cNvSpPr>
            <a:spLocks noGrp="1"/>
          </p:cNvSpPr>
          <p:nvPr>
            <p:ph idx="1"/>
          </p:nvPr>
        </p:nvSpPr>
        <p:spPr>
          <a:xfrm>
            <a:off x="685800" y="1078535"/>
            <a:ext cx="8153400" cy="5322266"/>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-1 of 3</a:t>
            </a:r>
            <a:endParaRPr lang="en-US" sz="1800" dirty="0"/>
          </a:p>
          <a:p>
            <a:pPr>
              <a:spcBef>
                <a:spcPts val="0"/>
              </a:spcBef>
              <a:buFont typeface="Arial" panose="020B0604020202020204" pitchFamily="34" charset="0"/>
              <a:buChar char="•"/>
            </a:pPr>
            <a:r>
              <a:rPr lang="en-US" sz="1800" dirty="0"/>
              <a:t>The Commission’s Office of Engineering and Technology (OET) is requesting comment on the report for Phase I of tests performed to evaluate potential sharing solutions between the proposed Unlicensed National Information Infrastructure (U-NII) devices and Dedicated Short Range Communications (DSRC) operations in the 5850-5925 MHz (U-NII-4) frequency band.  The attached report provides a detailed summary of the testing methodology, measurements, and observations.</a:t>
            </a:r>
          </a:p>
          <a:p>
            <a:pPr>
              <a:spcBef>
                <a:spcPts val="0"/>
              </a:spcBef>
              <a:buFont typeface="Arial" panose="020B0604020202020204" pitchFamily="34" charset="0"/>
              <a:buChar char="•"/>
            </a:pPr>
            <a:r>
              <a:rPr lang="en-US" sz="1800" dirty="0"/>
              <a:t>Request for comments: </a:t>
            </a:r>
          </a:p>
          <a:p>
            <a:pPr lvl="1">
              <a:spcBef>
                <a:spcPts val="0"/>
              </a:spcBef>
              <a:buFont typeface="Arial" panose="020B0604020202020204" pitchFamily="34" charset="0"/>
              <a:buChar char="•"/>
            </a:pPr>
            <a:r>
              <a:rPr lang="en-US" sz="1200" dirty="0">
                <a:hlinkClick r:id="rId3"/>
              </a:rPr>
              <a:t>https://mentor.ieee.org/802.18/dcn/18/18-18-0140-00-0000-phase-i-testing-of-prototype-u-nii-4-devices.docx</a:t>
            </a:r>
            <a:endParaRPr lang="en-US" sz="1200" dirty="0"/>
          </a:p>
          <a:p>
            <a:pPr>
              <a:spcBef>
                <a:spcPts val="0"/>
              </a:spcBef>
              <a:buFont typeface="Arial" panose="020B0604020202020204" pitchFamily="34" charset="0"/>
              <a:buChar char="•"/>
            </a:pPr>
            <a:r>
              <a:rPr lang="en-US" sz="1600" dirty="0"/>
              <a:t>Report:</a:t>
            </a:r>
            <a:endParaRPr lang="en-US" sz="1600" u="sng" dirty="0">
              <a:hlinkClick r:id="rId4"/>
            </a:endParaRPr>
          </a:p>
          <a:p>
            <a:pPr lvl="1">
              <a:spcBef>
                <a:spcPts val="0"/>
              </a:spcBef>
              <a:buFont typeface="Arial" panose="020B0604020202020204" pitchFamily="34" charset="0"/>
              <a:buChar char="•"/>
            </a:pPr>
            <a:r>
              <a:rPr lang="en-US" sz="1200" u="sng" dirty="0">
                <a:hlinkClick r:id="rId4"/>
              </a:rPr>
              <a:t>https://mentor.ieee.org/802.18/dcn/18/18-18-0141-00-0000-phase-i-testing-of-prototype-u-nii-4-devices-report.pdf</a:t>
            </a:r>
            <a:endParaRPr lang="en-US" sz="1600" u="sng" dirty="0">
              <a:hlinkClick r:id="rId4"/>
            </a:endParaRPr>
          </a:p>
          <a:p>
            <a:pPr>
              <a:spcBef>
                <a:spcPts val="0"/>
              </a:spcBef>
              <a:buFont typeface="Arial" panose="020B0604020202020204" pitchFamily="34" charset="0"/>
              <a:buChar char="•"/>
            </a:pPr>
            <a:r>
              <a:rPr lang="en-US" sz="1600" dirty="0"/>
              <a:t>Proceeding:</a:t>
            </a:r>
            <a:endParaRPr lang="en-US" sz="1600" u="sng" dirty="0">
              <a:hlinkClick r:id="rId4"/>
            </a:endParaRPr>
          </a:p>
          <a:p>
            <a:pPr lvl="1">
              <a:spcBef>
                <a:spcPts val="0"/>
              </a:spcBef>
              <a:buFont typeface="Arial" panose="020B0604020202020204" pitchFamily="34" charset="0"/>
              <a:buChar char="•"/>
            </a:pPr>
            <a:r>
              <a:rPr lang="en-US" sz="1400" u="sng" dirty="0">
                <a:hlinkClick r:id="rId4"/>
              </a:rPr>
              <a:t>https://www.fcc.gov/ecfs/search/filings?proceedings_name=13-49&amp;sort=date_disseminated,DESC</a:t>
            </a:r>
          </a:p>
          <a:p>
            <a:pPr lvl="1">
              <a:spcBef>
                <a:spcPts val="0"/>
              </a:spcBef>
              <a:buFont typeface="Arial" panose="020B0604020202020204" pitchFamily="34" charset="0"/>
              <a:buChar char="•"/>
            </a:pPr>
            <a:r>
              <a:rPr lang="en-US" sz="1600" u="sng" dirty="0">
                <a:hlinkClick r:id="rId4"/>
              </a:rPr>
              <a:t>https://www.fcc.gov/document/fcc-requests-comment-59-ghz-phase-i-testing-data</a:t>
            </a:r>
            <a:endParaRPr lang="en-US" sz="1600" u="sng" dirty="0"/>
          </a:p>
          <a:p>
            <a:pPr>
              <a:spcBef>
                <a:spcPts val="0"/>
              </a:spcBef>
              <a:buFont typeface="Arial" panose="020B0604020202020204" pitchFamily="34" charset="0"/>
              <a:buChar char="•"/>
            </a:pPr>
            <a:endParaRPr lang="en-US" sz="1600" kern="1200" dirty="0">
              <a:latin typeface="Times New Roman" pitchFamily="16" charset="0"/>
            </a:endParaRPr>
          </a:p>
          <a:p>
            <a:pPr>
              <a:spcBef>
                <a:spcPts val="0"/>
              </a:spcBef>
              <a:buFont typeface="Arial" panose="020B0604020202020204" pitchFamily="34" charset="0"/>
              <a:buChar char="•"/>
            </a:pPr>
            <a:r>
              <a:rPr lang="en-US" sz="2000" dirty="0">
                <a:solidFill>
                  <a:srgbClr val="FF0000"/>
                </a:solidFill>
              </a:rPr>
              <a:t>Comment Date:  28 November 2018 </a:t>
            </a:r>
          </a:p>
          <a:p>
            <a:pPr lvl="1">
              <a:spcBef>
                <a:spcPts val="0"/>
              </a:spcBef>
              <a:buFont typeface="Arial" panose="020B0604020202020204" pitchFamily="34" charset="0"/>
              <a:buChar char="•"/>
            </a:pPr>
            <a:r>
              <a:rPr lang="en-US" sz="1600" dirty="0">
                <a:solidFill>
                  <a:srgbClr val="FF0000"/>
                </a:solidFill>
              </a:rPr>
              <a:t>EC vote 16nov, or do reply comments.</a:t>
            </a:r>
            <a:endParaRPr lang="en-US" dirty="0">
              <a:solidFill>
                <a:srgbClr val="FF0000"/>
              </a:solidFill>
            </a:endParaRPr>
          </a:p>
          <a:p>
            <a:pPr>
              <a:spcBef>
                <a:spcPts val="0"/>
              </a:spcBef>
              <a:buFont typeface="Arial" panose="020B0604020202020204" pitchFamily="34" charset="0"/>
              <a:buChar char="•"/>
            </a:pPr>
            <a:r>
              <a:rPr lang="en-US" sz="2000" dirty="0"/>
              <a:t>Reply Comments Date:  13 December 2018</a:t>
            </a:r>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01 Nov 2018</a:t>
            </a:r>
            <a:endParaRPr lang="en-GB" dirty="0"/>
          </a:p>
        </p:txBody>
      </p:sp>
    </p:spTree>
    <p:extLst>
      <p:ext uri="{BB962C8B-B14F-4D97-AF65-F5344CB8AC3E}">
        <p14:creationId xmlns:p14="http://schemas.microsoft.com/office/powerpoint/2010/main" val="21927866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-5b of 6</a:t>
            </a:r>
            <a:endParaRPr lang="en-US" sz="1600" dirty="0"/>
          </a:p>
        </p:txBody>
      </p:sp>
      <p:sp>
        <p:nvSpPr>
          <p:cNvPr id="3" name="Content Placeholder 2"/>
          <p:cNvSpPr>
            <a:spLocks noGrp="1"/>
          </p:cNvSpPr>
          <p:nvPr>
            <p:ph idx="1"/>
          </p:nvPr>
        </p:nvSpPr>
        <p:spPr>
          <a:xfrm>
            <a:off x="682625" y="777875"/>
            <a:ext cx="8382000" cy="5322266"/>
          </a:xfrm>
        </p:spPr>
        <p:txBody>
          <a:bodyPr/>
          <a:lstStyle/>
          <a:p>
            <a:pPr marL="0" indent="0">
              <a:spcBef>
                <a:spcPts val="0"/>
              </a:spcBef>
            </a:pPr>
            <a:endParaRPr lang="en-US" sz="1800" kern="1200" dirty="0">
              <a:latin typeface="Times New Roman" pitchFamily="16" charset="0"/>
            </a:endParaRPr>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-2 of 3</a:t>
            </a:r>
          </a:p>
          <a:p>
            <a:pPr>
              <a:spcBef>
                <a:spcPts val="0"/>
              </a:spcBef>
              <a:buFont typeface="Arial" panose="020B0604020202020204" pitchFamily="34" charset="0"/>
              <a:buChar char="•"/>
            </a:pPr>
            <a:r>
              <a:rPr lang="en-US" sz="1800" dirty="0"/>
              <a:t>As summarized in the report, we found the prototype devices reliably detected DSRC signals.  The report includes the results of the evaluation of the Wi-Fi sharing techniques since one of the proposed band sharing methods would require re-channelization of the DSRC spectrum.  In brief, the test results show that the prototype U-NII-4 devices were able to detect a co-channel DSRC signal and implement post detection steps as claimed by the submitters.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b="0" dirty="0"/>
              <a:t>Knowing history, can we get agreement on points to comment on?   </a:t>
            </a:r>
            <a:endParaRPr lang="en-US" b="0" dirty="0"/>
          </a:p>
          <a:p>
            <a:pPr lvl="1">
              <a:spcBef>
                <a:spcPts val="0"/>
              </a:spcBef>
              <a:buFont typeface="Arial" panose="020B0604020202020204" pitchFamily="34" charset="0"/>
              <a:buChar char="•"/>
            </a:pPr>
            <a:r>
              <a:rPr lang="en-US" dirty="0"/>
              <a:t>What would they be?   </a:t>
            </a:r>
          </a:p>
          <a:p>
            <a:pPr>
              <a:spcBef>
                <a:spcPts val="0"/>
              </a:spcBef>
              <a:buFont typeface="Arial" panose="020B0604020202020204" pitchFamily="34" charset="0"/>
              <a:buChar char="•"/>
            </a:pPr>
            <a:r>
              <a:rPr lang="en-US" sz="1800" b="0" dirty="0"/>
              <a:t>Detect and vacate mentioned above, is not covering if there is any harmful interference.  </a:t>
            </a:r>
          </a:p>
          <a:p>
            <a:pPr>
              <a:spcBef>
                <a:spcPts val="0"/>
              </a:spcBef>
              <a:buFont typeface="Arial" panose="020B0604020202020204" pitchFamily="34" charset="0"/>
              <a:buChar char="•"/>
            </a:pPr>
            <a:r>
              <a:rPr lang="en-US" sz="1800" b="0" dirty="0"/>
              <a:t>Mitigation seems to still be open. </a:t>
            </a:r>
          </a:p>
          <a:p>
            <a:pPr>
              <a:spcBef>
                <a:spcPts val="0"/>
              </a:spcBef>
              <a:buFont typeface="Arial" panose="020B0604020202020204" pitchFamily="34" charset="0"/>
              <a:buChar char="•"/>
            </a:pPr>
            <a:r>
              <a:rPr lang="en-US" sz="1800" b="0" dirty="0"/>
              <a:t>DOT will be the judge on safety of transportation.  They get the say what is needed.  The report is just a testing report, and not on the safety of transportation.  </a:t>
            </a:r>
          </a:p>
          <a:p>
            <a:pPr>
              <a:spcBef>
                <a:spcPts val="0"/>
              </a:spcBef>
              <a:buFont typeface="Arial" panose="020B0604020202020204" pitchFamily="34" charset="0"/>
              <a:buChar char="•"/>
            </a:pPr>
            <a:r>
              <a:rPr lang="en-US" sz="1800" b="0" dirty="0" err="1"/>
              <a:t>O’Reily’s</a:t>
            </a:r>
            <a:r>
              <a:rPr lang="en-US" sz="1800" b="0" dirty="0"/>
              <a:t> comment does not consider there is CV2X, C-V2X, …. …. coming along now, that is being discussed elsewhere.  </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In the end for those on the call, not looking like there is interest for IEEE 802 to comment.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01 Nov 2018</a:t>
            </a:r>
            <a:endParaRPr lang="en-GB" dirty="0"/>
          </a:p>
        </p:txBody>
      </p:sp>
    </p:spTree>
    <p:extLst>
      <p:ext uri="{BB962C8B-B14F-4D97-AF65-F5344CB8AC3E}">
        <p14:creationId xmlns:p14="http://schemas.microsoft.com/office/powerpoint/2010/main" val="31924713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6113"/>
          </a:xfrm>
        </p:spPr>
        <p:txBody>
          <a:bodyPr/>
          <a:lstStyle/>
          <a:p>
            <a:r>
              <a:rPr lang="en-US" sz="2400" dirty="0"/>
              <a:t>General Discussion Items </a:t>
            </a:r>
            <a:r>
              <a:rPr lang="en-US" sz="1200" dirty="0"/>
              <a:t>-5c of 6</a:t>
            </a:r>
            <a:endParaRPr lang="en-US" sz="1600" dirty="0"/>
          </a:p>
        </p:txBody>
      </p:sp>
      <p:sp>
        <p:nvSpPr>
          <p:cNvPr id="3" name="Content Placeholder 2"/>
          <p:cNvSpPr>
            <a:spLocks noGrp="1"/>
          </p:cNvSpPr>
          <p:nvPr>
            <p:ph idx="1"/>
          </p:nvPr>
        </p:nvSpPr>
        <p:spPr>
          <a:xfrm>
            <a:off x="685800" y="1147605"/>
            <a:ext cx="8382000" cy="5322266"/>
          </a:xfrm>
        </p:spPr>
        <p:txBody>
          <a:bodyPr/>
          <a:lstStyle/>
          <a:p>
            <a:pPr>
              <a:spcBef>
                <a:spcPts val="0"/>
              </a:spcBef>
              <a:buFont typeface="Arial" panose="020B0604020202020204" pitchFamily="34" charset="0"/>
              <a:buChar char="•"/>
            </a:pPr>
            <a:r>
              <a:rPr lang="en-US" sz="2000" dirty="0"/>
              <a:t>Phase I testing of prototype U-NII-4 devices</a:t>
            </a:r>
            <a:r>
              <a:rPr lang="en-US" sz="1600" dirty="0"/>
              <a:t> </a:t>
            </a:r>
            <a:r>
              <a:rPr lang="en-US" sz="1400" dirty="0"/>
              <a:t>-3 of 3</a:t>
            </a:r>
            <a:endParaRPr lang="en-US" sz="2000" dirty="0"/>
          </a:p>
          <a:p>
            <a:pPr>
              <a:spcBef>
                <a:spcPts val="0"/>
              </a:spcBef>
              <a:buFont typeface="Arial" panose="020B0604020202020204" pitchFamily="34" charset="0"/>
              <a:buChar char="•"/>
            </a:pPr>
            <a:r>
              <a:rPr lang="en-US" sz="2000" dirty="0"/>
              <a:t>Statement of commissioner Michael O’Rielly on 5.9 GHz phase I testing data </a:t>
            </a:r>
          </a:p>
          <a:p>
            <a:pPr lvl="1">
              <a:spcBef>
                <a:spcPts val="0"/>
              </a:spcBef>
              <a:buFont typeface="Arial" panose="020B0604020202020204" pitchFamily="34" charset="0"/>
              <a:buChar char="•"/>
            </a:pPr>
            <a:r>
              <a:rPr lang="en-US" sz="1800" u="sng" kern="1200" dirty="0">
                <a:hlinkClick r:id="rId3"/>
              </a:rPr>
              <a:t>DOC-354831A1.docx</a:t>
            </a:r>
            <a:r>
              <a:rPr lang="en-US" sz="1800" kern="1200" dirty="0"/>
              <a:t> </a:t>
            </a:r>
            <a:r>
              <a:rPr lang="en-US" sz="1800" u="sng" kern="1200" dirty="0">
                <a:hlinkClick r:id="rId4"/>
              </a:rPr>
              <a:t>DOC-354831A1.pdf</a:t>
            </a:r>
            <a:r>
              <a:rPr lang="en-US" sz="1800" kern="1200" dirty="0"/>
              <a:t> </a:t>
            </a:r>
            <a:r>
              <a:rPr lang="en-US" sz="1800" u="sng" kern="1200" dirty="0">
                <a:hlinkClick r:id="rId5"/>
              </a:rPr>
              <a:t>DOC-354831A1.txt</a:t>
            </a:r>
            <a:r>
              <a:rPr lang="en-US" sz="1800" kern="1200" dirty="0"/>
              <a:t> </a:t>
            </a:r>
          </a:p>
          <a:p>
            <a:pPr>
              <a:spcBef>
                <a:spcPts val="0"/>
              </a:spcBef>
              <a:buFont typeface="Arial" panose="020B0604020202020204" pitchFamily="34" charset="0"/>
              <a:buChar char="•"/>
            </a:pPr>
            <a:r>
              <a:rPr lang="en-US" sz="1800" dirty="0"/>
              <a:t>While I appreciate release of the 5.9 GHz Phase I testing data, the results are not all that surprising given the simple questions posed.  The reality is that the entire debate has gravitated away from the type of sharing regime envisioned in the testing.  Instead, the Commission should move past this and initiate a rulemaking to reallocate at least 45 megahertz of the band, which is completely unused today for automobile safety</a:t>
            </a:r>
            <a:endParaRPr lang="en-US" sz="1800" kern="1200" dirty="0"/>
          </a:p>
          <a:p>
            <a:pPr>
              <a:spcBef>
                <a:spcPts val="0"/>
              </a:spcBef>
              <a:buFont typeface="Arial" panose="020B0604020202020204" pitchFamily="34" charset="0"/>
              <a:buChar char="•"/>
            </a:pPr>
            <a:endParaRPr lang="en-US" sz="2000" kern="1200" dirty="0"/>
          </a:p>
          <a:p>
            <a:pPr>
              <a:spcBef>
                <a:spcPts val="0"/>
              </a:spcBef>
              <a:buFont typeface="Arial" panose="020B0604020202020204" pitchFamily="34" charset="0"/>
              <a:buChar char="•"/>
            </a:pPr>
            <a:r>
              <a:rPr lang="en-US" sz="2000" kern="1200" dirty="0"/>
              <a:t>Commissioner Rosenworcel on phase I test report of prototype U-N-II-4 devices.</a:t>
            </a:r>
          </a:p>
          <a:p>
            <a:pPr lvl="1">
              <a:spcBef>
                <a:spcPts val="0"/>
              </a:spcBef>
              <a:buFont typeface="Arial" panose="020B0604020202020204" pitchFamily="34" charset="0"/>
              <a:buChar char="•"/>
            </a:pPr>
            <a:r>
              <a:rPr lang="en-US" sz="1800" u="sng" kern="1200" dirty="0">
                <a:hlinkClick r:id="rId6"/>
              </a:rPr>
              <a:t>DOC-354830A1.docx</a:t>
            </a:r>
            <a:r>
              <a:rPr lang="en-US" sz="1800" kern="1200" dirty="0"/>
              <a:t> </a:t>
            </a:r>
            <a:r>
              <a:rPr lang="en-US" sz="1800" u="sng" kern="1200" dirty="0">
                <a:hlinkClick r:id="rId7"/>
              </a:rPr>
              <a:t>DOC-354830A1.pdf</a:t>
            </a:r>
            <a:r>
              <a:rPr lang="en-US" sz="1800" kern="1200" dirty="0"/>
              <a:t> </a:t>
            </a:r>
            <a:r>
              <a:rPr lang="en-US" sz="1800" u="sng" kern="1200" dirty="0">
                <a:hlinkClick r:id="rId8"/>
              </a:rPr>
              <a:t>DOC-354830A1.txt</a:t>
            </a:r>
            <a:r>
              <a:rPr lang="en-US" sz="1800" kern="1200" dirty="0"/>
              <a:t> </a:t>
            </a:r>
          </a:p>
          <a:p>
            <a:pPr>
              <a:spcBef>
                <a:spcPts val="0"/>
              </a:spcBef>
              <a:buFont typeface="Arial" panose="020B0604020202020204" pitchFamily="34" charset="0"/>
              <a:buChar char="•"/>
            </a:pPr>
            <a:r>
              <a:rPr lang="en-US" sz="1800" dirty="0"/>
              <a:t>“Nearly two years after the deadline for completing a three-phase test plan to determine whether auto safety and Wi-Fi can share the 5.9 GHz band, this agency is releasing the results of its lab testing.  These results are long overdue.  But we need to do more than just make our work public.  We need to start a rulemaking to take a fresh look at this band and its real possibilities.”</a:t>
            </a:r>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38704593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79450"/>
          </a:xfrm>
        </p:spPr>
        <p:txBody>
          <a:bodyPr/>
          <a:lstStyle/>
          <a:p>
            <a:r>
              <a:rPr lang="en-US" sz="2400" dirty="0"/>
              <a:t>General Discussion Items </a:t>
            </a:r>
            <a:r>
              <a:rPr lang="en-US" sz="1400" dirty="0"/>
              <a:t>-6 of 6</a:t>
            </a:r>
            <a:endParaRPr lang="en-US" sz="2400" dirty="0"/>
          </a:p>
        </p:txBody>
      </p:sp>
      <p:sp>
        <p:nvSpPr>
          <p:cNvPr id="3" name="Content Placeholder 2"/>
          <p:cNvSpPr>
            <a:spLocks noGrp="1"/>
          </p:cNvSpPr>
          <p:nvPr>
            <p:ph idx="1"/>
          </p:nvPr>
        </p:nvSpPr>
        <p:spPr>
          <a:xfrm>
            <a:off x="685800" y="976053"/>
            <a:ext cx="8153400" cy="5637213"/>
          </a:xfrm>
        </p:spPr>
        <p:txBody>
          <a:bodyPr/>
          <a:lstStyle/>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Net Neutrality is sort of back</a:t>
            </a:r>
          </a:p>
          <a:p>
            <a:pPr>
              <a:spcBef>
                <a:spcPts val="0"/>
              </a:spcBef>
              <a:buFont typeface="Arial" panose="020B0604020202020204" pitchFamily="34" charset="0"/>
              <a:buChar char="•"/>
            </a:pPr>
            <a:r>
              <a:rPr lang="en-US" sz="1400" dirty="0">
                <a:hlinkClick r:id="rId3"/>
              </a:rPr>
              <a:t>https://www.reuters.com/article/us-usa-court-netneutrality/u-s-supreme-court-ends-fight-over-obama-era-net-neutrality-rules-idUSKCN1NA1UW?utm_medium=techboard.mon.20181105&amp;utm_source=email&amp;utm_content=&amp;utm_campaign=campaign</a:t>
            </a:r>
            <a:r>
              <a:rPr lang="en-US" sz="1400" dirty="0"/>
              <a:t> </a:t>
            </a:r>
          </a:p>
          <a:p>
            <a:pPr lvl="1">
              <a:spcBef>
                <a:spcPts val="0"/>
              </a:spcBef>
              <a:buFont typeface="Arial" panose="020B0604020202020204" pitchFamily="34" charset="0"/>
              <a:buChar char="•"/>
            </a:pPr>
            <a:r>
              <a:rPr lang="en-US" sz="1400" dirty="0"/>
              <a:t>From Commissioner </a:t>
            </a:r>
            <a:r>
              <a:rPr lang="en-US" sz="1400" dirty="0" err="1"/>
              <a:t>Rosenworcel</a:t>
            </a:r>
            <a:r>
              <a:rPr lang="en-US" sz="1400" dirty="0"/>
              <a:t>: (the commission) “actually petitioned the Supreme Court to erase history and wipe out an earlier court decision upholding open internet policies. But today the Supreme Court refused to do so.”</a:t>
            </a:r>
            <a:endParaRPr lang="en-US" sz="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44 companies have asked the FCC to make some changes to the TVWS rules.</a:t>
            </a:r>
          </a:p>
          <a:p>
            <a:pPr>
              <a:spcBef>
                <a:spcPts val="0"/>
              </a:spcBef>
              <a:buFont typeface="Arial" panose="020B0604020202020204" pitchFamily="34" charset="0"/>
              <a:buChar char="•"/>
            </a:pPr>
            <a:r>
              <a:rPr lang="en-US" sz="1600" u="sng" dirty="0">
                <a:hlinkClick r:id="rId4"/>
              </a:rPr>
              <a:t>https://ecfsapi.fcc.gov/file/110225014474/FCC%20Joint%20Letter%2011.2.pdf</a:t>
            </a:r>
            <a:r>
              <a:rPr lang="en-US" sz="1600" dirty="0"/>
              <a:t> </a:t>
            </a:r>
          </a:p>
          <a:p>
            <a:pPr lvl="1"/>
            <a:r>
              <a:rPr lang="en-US" sz="1600" dirty="0"/>
              <a:t>1. Higher power for fixed devices in rural areas where we can operate without causing harmful interference to broadcasters; </a:t>
            </a:r>
          </a:p>
          <a:p>
            <a:pPr lvl="1"/>
            <a:r>
              <a:rPr lang="en-US" sz="1600" dirty="0"/>
              <a:t>2. Antenna placement at larger heights above average terrain governed by a new protection mechanism; </a:t>
            </a:r>
          </a:p>
          <a:p>
            <a:pPr lvl="1"/>
            <a:r>
              <a:rPr lang="en-US" sz="1600" dirty="0"/>
              <a:t>3. Narrowband IoT operations to support important applications such as precision agriculture and environmental sensing; and </a:t>
            </a:r>
          </a:p>
          <a:p>
            <a:pPr lvl="1"/>
            <a:r>
              <a:rPr lang="en-US" sz="1600" dirty="0"/>
              <a:t>4. Geofenced operation on moving vehicles</a:t>
            </a:r>
            <a:r>
              <a:rPr lang="en-US"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20263897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Teleconferences</a:t>
            </a:r>
            <a:endParaRPr lang="en-US" sz="2400" dirty="0"/>
          </a:p>
        </p:txBody>
      </p:sp>
      <p:sp>
        <p:nvSpPr>
          <p:cNvPr id="3" name="Content Placeholder 2"/>
          <p:cNvSpPr>
            <a:spLocks noGrp="1"/>
          </p:cNvSpPr>
          <p:nvPr>
            <p:ph idx="1"/>
          </p:nvPr>
        </p:nvSpPr>
        <p:spPr>
          <a:xfrm>
            <a:off x="685800" y="1372393"/>
            <a:ext cx="7620000" cy="4113213"/>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Vice Chair is directed to conduct, as necessary, teleconferences on Thursdays at 15:00 ET through 25 April 2019</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  	</a:t>
            </a:r>
            <a:r>
              <a:rPr lang="en-US" dirty="0">
                <a:solidFill>
                  <a:schemeClr val="bg1">
                    <a:lumMod val="75000"/>
                  </a:schemeClr>
                </a:solidFill>
              </a:rPr>
              <a:t>John Notor (Notor Research)</a:t>
            </a:r>
          </a:p>
          <a:p>
            <a:pPr lvl="1">
              <a:buFont typeface="Arial" panose="020B0604020202020204" pitchFamily="34" charset="0"/>
              <a:buChar char="•"/>
            </a:pPr>
            <a:r>
              <a:rPr lang="en-US" dirty="0"/>
              <a:t>Seconded by: 	</a:t>
            </a:r>
            <a:r>
              <a:rPr lang="en-US" dirty="0">
                <a:solidFill>
                  <a:schemeClr val="bg1">
                    <a:lumMod val="75000"/>
                  </a:schemeClr>
                </a:solidFill>
              </a:rPr>
              <a:t>Guido Hiertz  (Ericsson) </a:t>
            </a:r>
          </a:p>
          <a:p>
            <a:pPr lvl="1">
              <a:buFont typeface="Arial" panose="020B0604020202020204" pitchFamily="34" charset="0"/>
              <a:buChar char="•"/>
            </a:pPr>
            <a:r>
              <a:rPr lang="en-US" dirty="0"/>
              <a:t>Discussion? </a:t>
            </a:r>
          </a:p>
          <a:p>
            <a:pPr lvl="1">
              <a:buFont typeface="Arial" panose="020B0604020202020204" pitchFamily="34" charset="0"/>
              <a:buChar char="•"/>
            </a:pPr>
            <a:r>
              <a:rPr lang="en-US" dirty="0"/>
              <a:t>Vote:  __ Y / __ N / __ A </a:t>
            </a:r>
          </a:p>
          <a:p>
            <a:pPr>
              <a:buFont typeface="Arial" panose="020B0604020202020204" pitchFamily="34" charset="0"/>
              <a:buChar char="•"/>
            </a:pPr>
            <a:endParaRPr lang="en-US" altLang="en-US"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13-15 November 2018</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33849989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9169" y="1265048"/>
            <a:ext cx="8150031" cy="5059552"/>
          </a:xfrm>
        </p:spPr>
        <p:txBody>
          <a:bodyPr/>
          <a:lstStyle/>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r>
              <a:rPr lang="en-US" altLang="en-US" sz="1800" dirty="0">
                <a:solidFill>
                  <a:srgbClr val="00B0F0"/>
                </a:solidFill>
              </a:rPr>
              <a:t>As we continue to work the IEEE 802 as a whole comments on the FCC NPRM on 6GHz, please send red lines, edits, new text to the chair to integrate into the ongoing draft for further review and edits. </a:t>
            </a: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Monitor: </a:t>
            </a:r>
          </a:p>
          <a:p>
            <a:pPr lvl="1">
              <a:spcBef>
                <a:spcPts val="0"/>
              </a:spcBef>
              <a:buFont typeface="Arial" panose="020B0604020202020204" pitchFamily="34" charset="0"/>
              <a:buChar char="•"/>
            </a:pPr>
            <a:r>
              <a:rPr lang="en-US" altLang="en-US" sz="1600" dirty="0"/>
              <a:t>The 5.9 GHz / DSRC ex parte. </a:t>
            </a:r>
          </a:p>
          <a:p>
            <a:pPr lvl="1">
              <a:spcBef>
                <a:spcPts val="0"/>
              </a:spcBef>
              <a:buFont typeface="Arial" panose="020B0604020202020204" pitchFamily="34" charset="0"/>
              <a:buChar char="•"/>
            </a:pPr>
            <a:r>
              <a:rPr lang="en-US" altLang="en-US" sz="1600" dirty="0"/>
              <a:t>Sharing and license-exempt; </a:t>
            </a:r>
          </a:p>
          <a:p>
            <a:pPr lvl="2">
              <a:spcBef>
                <a:spcPts val="0"/>
              </a:spcBef>
              <a:buFont typeface="Arial" panose="020B0604020202020204" pitchFamily="34" charset="0"/>
              <a:buChar char="•"/>
            </a:pPr>
            <a:r>
              <a:rPr lang="en-US" sz="1400" dirty="0"/>
              <a:t>Additional Fixed Service (FS) Protection ex parte </a:t>
            </a:r>
            <a:r>
              <a:rPr lang="en-US" sz="1400" dirty="0">
                <a:hlinkClick r:id="rId2"/>
              </a:rPr>
              <a:t>&lt;doc&gt;</a:t>
            </a:r>
            <a:endParaRPr lang="en-US" sz="1400" dirty="0"/>
          </a:p>
          <a:p>
            <a:pPr lvl="2">
              <a:spcBef>
                <a:spcPts val="0"/>
              </a:spcBef>
              <a:buFont typeface="Arial" panose="020B0604020202020204" pitchFamily="34" charset="0"/>
              <a:buChar char="•"/>
            </a:pPr>
            <a:r>
              <a:rPr lang="en-US" sz="1400" dirty="0"/>
              <a:t>Next Generation Spectrum Management (NGSM) </a:t>
            </a:r>
            <a:r>
              <a:rPr lang="en-US" altLang="en-US" sz="1400" dirty="0">
                <a:hlinkClick r:id="rId3"/>
              </a:rPr>
              <a:t>&lt;doc&gt;</a:t>
            </a:r>
            <a:endParaRPr lang="en-US" altLang="en-US" sz="1400" dirty="0"/>
          </a:p>
          <a:p>
            <a:pPr lvl="2">
              <a:spcBef>
                <a:spcPts val="0"/>
              </a:spcBef>
              <a:buFont typeface="Arial" panose="020B0604020202020204" pitchFamily="34" charset="0"/>
              <a:buChar char="•"/>
            </a:pPr>
            <a:r>
              <a:rPr lang="en-US" altLang="en-US" sz="1400" dirty="0"/>
              <a:t>802.11 WNG proposal on Future of Unlicensed Spectrum </a:t>
            </a:r>
            <a:r>
              <a:rPr lang="en-US" altLang="en-US" sz="1400" dirty="0">
                <a:hlinkClick r:id="rId4"/>
              </a:rPr>
              <a:t>&lt;doc&gt;</a:t>
            </a:r>
            <a:r>
              <a:rPr lang="en-US" altLang="en-US" sz="1400" dirty="0"/>
              <a:t> </a:t>
            </a:r>
          </a:p>
          <a:p>
            <a:pPr lvl="2">
              <a:spcBef>
                <a:spcPts val="0"/>
              </a:spcBef>
              <a:buFont typeface="Arial" panose="020B0604020202020204" pitchFamily="34" charset="0"/>
              <a:buChar char="•"/>
            </a:pPr>
            <a:r>
              <a:rPr lang="en-US" altLang="en-US" sz="1400" dirty="0"/>
              <a:t>A perspective on regardless of everything we do, the available spectrum has a hard limit </a:t>
            </a:r>
            <a:r>
              <a:rPr lang="en-US" altLang="en-US" sz="1400" dirty="0">
                <a:hlinkClick r:id="rId5"/>
              </a:rPr>
              <a:t>&lt;doc&gt;</a:t>
            </a:r>
            <a:r>
              <a:rPr lang="en-US" altLang="en-US" sz="1400" dirty="0"/>
              <a:t>              </a:t>
            </a:r>
          </a:p>
          <a:p>
            <a:pPr lvl="2">
              <a:spcBef>
                <a:spcPts val="0"/>
              </a:spcBef>
              <a:buFont typeface="Arial" panose="020B0604020202020204" pitchFamily="34" charset="0"/>
              <a:buChar char="•"/>
            </a:pPr>
            <a:r>
              <a:rPr lang="en-US" altLang="en-US" sz="1400" dirty="0"/>
              <a:t>Including push to bi-directional sharing </a:t>
            </a:r>
            <a:r>
              <a:rPr lang="en-US" altLang="en-US" sz="1400" dirty="0">
                <a:hlinkClick r:id="rId6"/>
              </a:rPr>
              <a:t>&lt;doc&gt;</a:t>
            </a:r>
            <a:r>
              <a:rPr lang="en-US" altLang="en-US" sz="14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13-15 November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t>None.  </a:t>
            </a:r>
          </a:p>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r>
              <a:rPr lang="en-US" sz="1800" dirty="0"/>
              <a:t>Straw Poll</a:t>
            </a:r>
          </a:p>
          <a:p>
            <a:pPr lvl="1"/>
            <a:r>
              <a:rPr lang="en-US" dirty="0"/>
              <a:t>How many people would like to come back to this venue? </a:t>
            </a:r>
          </a:p>
          <a:p>
            <a:pPr lvl="2"/>
            <a:r>
              <a:rPr lang="en-US" sz="2200" dirty="0"/>
              <a:t>Yes  --  # </a:t>
            </a:r>
          </a:p>
          <a:p>
            <a:pPr lvl="2"/>
            <a:r>
              <a:rPr lang="en-US" sz="2200" dirty="0"/>
              <a:t>No – 	# </a:t>
            </a:r>
          </a:p>
          <a:p>
            <a:pPr lvl="1"/>
            <a:r>
              <a:rPr lang="en-US" dirty="0"/>
              <a:t>Like the Social –  		# </a:t>
            </a:r>
          </a:p>
          <a:p>
            <a:pPr lvl="1"/>
            <a:r>
              <a:rPr lang="en-US" dirty="0"/>
              <a:t>Disliked the Social –  	# </a:t>
            </a:r>
          </a:p>
          <a:p>
            <a:pPr lvl="1"/>
            <a:r>
              <a:rPr lang="en-US" dirty="0"/>
              <a:t>Did not go to Social – 	# </a:t>
            </a:r>
          </a:p>
          <a:p>
            <a:pPr>
              <a:buFont typeface="Arial" panose="020B0604020202020204" pitchFamily="34" charset="0"/>
              <a:buChar char="•"/>
            </a:pP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13-15 November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29 Nov 2018 – </a:t>
            </a:r>
            <a:r>
              <a:rPr lang="en-US" sz="2000" i="1" u="sng" dirty="0"/>
              <a:t>15:00 – &lt;15:55</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https://mentor.ieee.org/802.18/dcn/16/18-16-0038-10-0000-teleconference-call-in-info.pptx</a:t>
            </a:r>
            <a:r>
              <a:rPr lang="en-US" sz="1800" dirty="0"/>
              <a:t>  </a:t>
            </a:r>
            <a:r>
              <a:rPr lang="en-US" altLang="en-US" sz="1800" b="1" dirty="0"/>
              <a:t>(</a:t>
            </a:r>
            <a:r>
              <a:rPr lang="en-US" altLang="en-US" sz="1800" b="1" i="1" u="sng" dirty="0"/>
              <a:t>or latest)</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15:______ET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13-18 January19 the Wireless Interim in St. Louis, MO, USA at the Hilton St Louis at the Ballpark.</a:t>
            </a:r>
          </a:p>
          <a:p>
            <a:pPr lvl="1">
              <a:buFont typeface="Arial" panose="020B0604020202020204" pitchFamily="34" charset="0"/>
              <a:buChar char="•"/>
            </a:pPr>
            <a:r>
              <a:rPr lang="en-US" sz="1600" dirty="0"/>
              <a:t>Time slots, Tuesday AM2 and Thursday AM1 (and AM2 as extra) </a:t>
            </a:r>
            <a:endParaRPr lang="en-US" sz="1200" dirty="0"/>
          </a:p>
          <a:p>
            <a:pPr>
              <a:buFont typeface="Arial" panose="020B0604020202020204" pitchFamily="34" charset="0"/>
              <a:buChar char="•"/>
            </a:pPr>
            <a:r>
              <a:rPr lang="en-US" dirty="0"/>
              <a:t>Safe Travels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13-15 November 2018</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13-15 November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30</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13-15 November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7387" y="636191"/>
            <a:ext cx="7999413" cy="719931"/>
          </a:xfrm>
        </p:spPr>
        <p:txBody>
          <a:bodyPr/>
          <a:lstStyle/>
          <a:p>
            <a:r>
              <a:rPr lang="en-US" altLang="en-US" sz="2800" dirty="0"/>
              <a:t>Motion – FCC 6 GHz NPRM IEEE 802 Comments</a:t>
            </a:r>
            <a:endParaRPr lang="en-US" altLang="en-US" sz="2800" dirty="0">
              <a:solidFill>
                <a:schemeClr val="bg1"/>
              </a:solidFill>
            </a:endParaRPr>
          </a:p>
        </p:txBody>
      </p:sp>
      <p:sp>
        <p:nvSpPr>
          <p:cNvPr id="16387" name="Content Placeholder 2"/>
          <p:cNvSpPr>
            <a:spLocks noGrp="1"/>
          </p:cNvSpPr>
          <p:nvPr>
            <p:ph idx="1"/>
          </p:nvPr>
        </p:nvSpPr>
        <p:spPr>
          <a:xfrm>
            <a:off x="684212" y="1303407"/>
            <a:ext cx="8002588" cy="4572000"/>
          </a:xfrm>
        </p:spPr>
        <p:txBody>
          <a:bodyPr/>
          <a:lstStyle/>
          <a:p>
            <a:endParaRPr lang="en-US" altLang="en-US" sz="1600" u="sng" dirty="0"/>
          </a:p>
          <a:p>
            <a:pPr>
              <a:buFont typeface="Arial" panose="020B0604020202020204" pitchFamily="34" charset="0"/>
              <a:buChar char="•"/>
            </a:pPr>
            <a:r>
              <a:rPr lang="en-US" sz="2000" u="sng" dirty="0"/>
              <a:t>Motion:</a:t>
            </a:r>
            <a:r>
              <a:rPr lang="en-US" sz="2000" dirty="0"/>
              <a:t> </a:t>
            </a:r>
            <a:r>
              <a:rPr lang="en-US" sz="2000" b="0" dirty="0"/>
              <a:t>Move to approve the comments in 18-18/0____r0__ to FCC’s NPRM (ET Docket No. 18-295) on Unlicensed use of the 6GHz Band. With the chair of 802.18 to have editorial privileges and send to the EC for review/approval and submission to the FCC by ________ 2019. </a:t>
            </a:r>
          </a:p>
          <a:p>
            <a:endParaRPr lang="en-US" altLang="en-US" sz="2000" b="1" dirty="0"/>
          </a:p>
          <a:p>
            <a:r>
              <a:rPr lang="en-US" altLang="en-US" sz="2000" b="1" dirty="0"/>
              <a:t>		Moved by:  	 	</a:t>
            </a:r>
          </a:p>
          <a:p>
            <a:pPr lvl="1"/>
            <a:r>
              <a:rPr lang="en-US" altLang="en-US" b="1" dirty="0"/>
              <a:t>Seconded by:  	</a:t>
            </a:r>
          </a:p>
          <a:p>
            <a:pPr lvl="1"/>
            <a:r>
              <a:rPr lang="en-US" altLang="en-US" b="1" dirty="0"/>
              <a:t>Discussion?		</a:t>
            </a:r>
          </a:p>
          <a:p>
            <a:pPr lvl="1"/>
            <a:r>
              <a:rPr lang="en-US" altLang="en-US" b="1" dirty="0">
                <a:solidFill>
                  <a:schemeClr val="tx1"/>
                </a:solidFill>
              </a:rPr>
              <a:t>Vote:  ___Y   /  ___N   /  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32</a:t>
            </a:fld>
            <a:endParaRPr lang="en-US" altLang="en-US" sz="1200" b="0" dirty="0"/>
          </a:p>
        </p:txBody>
      </p:sp>
      <p:sp>
        <p:nvSpPr>
          <p:cNvPr id="2" name="Date Placeholder 1"/>
          <p:cNvSpPr>
            <a:spLocks noGrp="1"/>
          </p:cNvSpPr>
          <p:nvPr>
            <p:ph type="dt" idx="15"/>
          </p:nvPr>
        </p:nvSpPr>
        <p:spPr/>
        <p:txBody>
          <a:bodyPr/>
          <a:lstStyle/>
          <a:p>
            <a:r>
              <a:rPr lang="en-US"/>
              <a:t>19 April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0313646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374650"/>
          </a:xfrm>
        </p:spPr>
        <p:txBody>
          <a:bodyPr/>
          <a:lstStyle/>
          <a:p>
            <a:r>
              <a:rPr lang="en-US" altLang="en-US" sz="2400" dirty="0"/>
              <a:t>6 GHz and single voice from IEEE 802 – option 1</a:t>
            </a:r>
            <a:r>
              <a:rPr lang="en-US" altLang="en-US" sz="1200" dirty="0"/>
              <a:t> -  1 of 2</a:t>
            </a:r>
            <a:endParaRPr lang="en-US" sz="1200" dirty="0"/>
          </a:p>
        </p:txBody>
      </p:sp>
      <p:sp>
        <p:nvSpPr>
          <p:cNvPr id="3" name="Content Placeholder 2"/>
          <p:cNvSpPr>
            <a:spLocks noGrp="1"/>
          </p:cNvSpPr>
          <p:nvPr>
            <p:ph idx="1"/>
          </p:nvPr>
        </p:nvSpPr>
        <p:spPr>
          <a:xfrm>
            <a:off x="685800" y="1006267"/>
            <a:ext cx="8153400" cy="5546933"/>
          </a:xfrm>
        </p:spPr>
        <p:txBody>
          <a:bodyPr/>
          <a:lstStyle/>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Proposed first option for IEEE 802 response, 1 filing – all views.  </a:t>
            </a:r>
          </a:p>
          <a:p>
            <a:pPr lvl="1">
              <a:spcBef>
                <a:spcPts val="0"/>
              </a:spcBef>
              <a:buFont typeface="Arial" panose="020B0604020202020204" pitchFamily="34" charset="0"/>
              <a:buChar char="•"/>
            </a:pPr>
            <a:r>
              <a:rPr lang="en-US" altLang="en-US" sz="1600" dirty="0"/>
              <a:t>Review the final NPRM.</a:t>
            </a:r>
          </a:p>
          <a:p>
            <a:pPr lvl="1">
              <a:spcBef>
                <a:spcPts val="0"/>
              </a:spcBef>
              <a:buFont typeface="Arial" panose="020B0604020202020204" pitchFamily="34" charset="0"/>
              <a:buChar char="•"/>
            </a:pPr>
            <a:r>
              <a:rPr lang="en-US" altLang="en-US" sz="1800" dirty="0"/>
              <a:t>Identify what topics of interest IEEE 802 as a whole should consider to respond to. </a:t>
            </a:r>
          </a:p>
          <a:p>
            <a:pPr lvl="1">
              <a:spcBef>
                <a:spcPts val="0"/>
              </a:spcBef>
              <a:buFont typeface="Arial" panose="020B0604020202020204" pitchFamily="34" charset="0"/>
              <a:buChar char="•"/>
            </a:pPr>
            <a:r>
              <a:rPr lang="en-US" altLang="en-US" sz="1600" dirty="0"/>
              <a:t>Focusing  on suggested primary option 1,  one filing all (both) IEEE 802 sides</a:t>
            </a:r>
          </a:p>
          <a:p>
            <a:pPr lvl="1">
              <a:spcBef>
                <a:spcPts val="0"/>
              </a:spcBef>
              <a:buFont typeface="Arial" panose="020B0604020202020204" pitchFamily="34" charset="0"/>
              <a:buChar char="•"/>
            </a:pPr>
            <a:r>
              <a:rPr lang="en-US" altLang="en-US" sz="1800" dirty="0"/>
              <a:t>Watching for:  If this primary option is not going to work, and need to change? </a:t>
            </a:r>
          </a:p>
          <a:p>
            <a:pPr marL="457200" lvl="1" indent="0">
              <a:spcBef>
                <a:spcPts val="0"/>
              </a:spcBef>
            </a:pPr>
            <a:endParaRPr lang="en-US" altLang="en-US" sz="1600" dirty="0"/>
          </a:p>
          <a:p>
            <a:pPr>
              <a:spcBef>
                <a:spcPts val="0"/>
              </a:spcBef>
              <a:buFont typeface="Arial" panose="020B0604020202020204" pitchFamily="34" charset="0"/>
              <a:buChar char="•"/>
            </a:pPr>
            <a:r>
              <a:rPr lang="en-US" altLang="en-US" sz="1800" dirty="0"/>
              <a:t>With limited time, meetings and calls; suggested email threads have started to pull in from the membership items to build our comments, which may need to be done by late December / early January. </a:t>
            </a:r>
          </a:p>
          <a:p>
            <a:pPr lvl="1">
              <a:spcBef>
                <a:spcPts val="0"/>
              </a:spcBef>
              <a:buFont typeface="Arial" panose="020B0604020202020204" pitchFamily="34" charset="0"/>
              <a:buChar char="•"/>
            </a:pPr>
            <a:r>
              <a:rPr lang="en-US" altLang="en-US" sz="1600" dirty="0"/>
              <a:t>1) What points/topics we should focus on for IEEE 802 as a whole. </a:t>
            </a:r>
          </a:p>
          <a:p>
            <a:pPr lvl="1">
              <a:spcBef>
                <a:spcPts val="0"/>
              </a:spcBef>
              <a:buFont typeface="Arial" panose="020B0604020202020204" pitchFamily="34" charset="0"/>
              <a:buChar char="•"/>
            </a:pPr>
            <a:r>
              <a:rPr lang="en-US" altLang="en-US" sz="1600" dirty="0"/>
              <a:t>2) Time line items</a:t>
            </a:r>
          </a:p>
          <a:p>
            <a:pPr lvl="1">
              <a:spcBef>
                <a:spcPts val="0"/>
              </a:spcBef>
              <a:buFont typeface="Arial" panose="020B0604020202020204" pitchFamily="34" charset="0"/>
              <a:buChar char="•"/>
            </a:pPr>
            <a:endParaRPr lang="en-US" altLang="en-US" sz="1600" b="1" dirty="0"/>
          </a:p>
          <a:p>
            <a:pPr lvl="1">
              <a:spcBef>
                <a:spcPts val="0"/>
              </a:spcBef>
              <a:buFont typeface="Arial" panose="020B0604020202020204" pitchFamily="34" charset="0"/>
              <a:buChar char="•"/>
            </a:pPr>
            <a:r>
              <a:rPr lang="en-US" altLang="en-US" sz="1600" b="1" dirty="0"/>
              <a:t>At this point no replies on first two threads. </a:t>
            </a:r>
            <a:endParaRPr lang="en-US" altLang="en-US" sz="2000" b="1" dirty="0"/>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Also need to connect with the IEEE Broadcast Technology Society (BTS)</a:t>
            </a:r>
          </a:p>
          <a:p>
            <a:pPr lvl="1">
              <a:buFont typeface="Arial" panose="020B0604020202020204" pitchFamily="34" charset="0"/>
              <a:buChar char="•"/>
            </a:pPr>
            <a:r>
              <a:rPr lang="en-US" altLang="en-US" sz="1600" dirty="0"/>
              <a:t>This may get the IEEE GPPC involved. </a:t>
            </a:r>
            <a:endParaRPr lang="en-US" sz="1600" dirty="0"/>
          </a:p>
          <a:p>
            <a:pPr marL="0" indent="0">
              <a:spcBef>
                <a:spcPts val="0"/>
              </a:spcBef>
            </a:pPr>
            <a:endParaRPr lang="en-US" altLang="en-US" sz="1800" dirty="0"/>
          </a:p>
          <a:p>
            <a:pPr>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1185426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374650"/>
          </a:xfrm>
        </p:spPr>
        <p:txBody>
          <a:bodyPr/>
          <a:lstStyle/>
          <a:p>
            <a:r>
              <a:rPr lang="en-US" altLang="en-US" sz="2400" dirty="0"/>
              <a:t>6 GHz and single voice from IEEE 802 – option 1 </a:t>
            </a:r>
            <a:r>
              <a:rPr lang="en-US" altLang="en-US" sz="1200" dirty="0"/>
              <a:t>– 2 of 2</a:t>
            </a:r>
            <a:endParaRPr lang="en-US" sz="2400" dirty="0"/>
          </a:p>
        </p:txBody>
      </p:sp>
      <p:sp>
        <p:nvSpPr>
          <p:cNvPr id="3" name="Content Placeholder 2"/>
          <p:cNvSpPr>
            <a:spLocks noGrp="1"/>
          </p:cNvSpPr>
          <p:nvPr>
            <p:ph idx="1"/>
          </p:nvPr>
        </p:nvSpPr>
        <p:spPr>
          <a:xfrm>
            <a:off x="685800" y="838200"/>
            <a:ext cx="8153400" cy="5637213"/>
          </a:xfrm>
        </p:spPr>
        <p:txBody>
          <a:bodyPr/>
          <a:lstStyle/>
          <a:p>
            <a:pPr marL="0" indent="0">
              <a:spcBef>
                <a:spcPts val="0"/>
              </a:spcBef>
            </a:pPr>
            <a:endParaRPr lang="en-US" sz="2000" dirty="0"/>
          </a:p>
          <a:p>
            <a:pPr>
              <a:spcBef>
                <a:spcPts val="0"/>
              </a:spcBef>
              <a:buFont typeface="Arial" panose="020B0604020202020204" pitchFamily="34" charset="0"/>
              <a:buChar char="•"/>
            </a:pPr>
            <a:r>
              <a:rPr lang="en-US" sz="1800" dirty="0"/>
              <a:t>Cont.</a:t>
            </a:r>
          </a:p>
          <a:p>
            <a:pPr lvl="1">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800" dirty="0"/>
              <a:t>We should pull in points and topics from the WiFi coalition and the UWB groups to help us formulate our IEEE 802 overall response, considering our smaller team? </a:t>
            </a:r>
          </a:p>
          <a:p>
            <a:pPr lvl="1">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800" dirty="0"/>
              <a:t>Need a time line to share with the EC early, the beginning, will refine as needed. </a:t>
            </a:r>
          </a:p>
          <a:p>
            <a:pPr lvl="1">
              <a:spcBef>
                <a:spcPts val="0"/>
              </a:spcBef>
              <a:buFont typeface="Arial" panose="020B0604020202020204" pitchFamily="34" charset="0"/>
              <a:buChar char="•"/>
            </a:pPr>
            <a:r>
              <a:rPr lang="en-US" sz="1600" dirty="0"/>
              <a:t>Early submission ready for EC	16 November 			</a:t>
            </a:r>
          </a:p>
          <a:p>
            <a:pPr lvl="1">
              <a:spcBef>
                <a:spcPts val="0"/>
              </a:spcBef>
              <a:buFont typeface="Arial" panose="020B0604020202020204" pitchFamily="34" charset="0"/>
              <a:buChar char="•"/>
            </a:pPr>
            <a:r>
              <a:rPr lang="en-US" sz="1600" dirty="0"/>
              <a:t>Early outline of topics to cover	15 November, end of Plenary	</a:t>
            </a:r>
          </a:p>
          <a:p>
            <a:pPr lvl="1">
              <a:spcBef>
                <a:spcPts val="0"/>
              </a:spcBef>
              <a:buFont typeface="Arial" panose="020B0604020202020204" pitchFamily="34" charset="0"/>
              <a:buChar char="•"/>
            </a:pPr>
            <a:r>
              <a:rPr lang="en-US" sz="1600" dirty="0"/>
              <a:t>Final outline  of topics to cover	29 November		</a:t>
            </a:r>
            <a:r>
              <a:rPr lang="en-US" sz="1600" dirty="0">
                <a:solidFill>
                  <a:schemeClr val="bg1">
                    <a:lumMod val="50000"/>
                  </a:schemeClr>
                </a:solidFill>
              </a:rPr>
              <a:t>(possible dates, tbd)</a:t>
            </a:r>
          </a:p>
          <a:p>
            <a:pPr lvl="1">
              <a:spcBef>
                <a:spcPts val="0"/>
              </a:spcBef>
              <a:buFont typeface="Arial" panose="020B0604020202020204" pitchFamily="34" charset="0"/>
              <a:buChar char="•"/>
            </a:pPr>
            <a:r>
              <a:rPr lang="en-US" sz="1600" dirty="0"/>
              <a:t>First draft									</a:t>
            </a:r>
            <a:r>
              <a:rPr lang="en-US" sz="1600" dirty="0">
                <a:solidFill>
                  <a:schemeClr val="bg1">
                    <a:lumMod val="50000"/>
                  </a:schemeClr>
                </a:solidFill>
              </a:rPr>
              <a:t>(06 December)</a:t>
            </a:r>
            <a:r>
              <a:rPr lang="en-US" sz="1600" dirty="0"/>
              <a:t>	</a:t>
            </a:r>
          </a:p>
          <a:p>
            <a:pPr lvl="1">
              <a:spcBef>
                <a:spcPts val="0"/>
              </a:spcBef>
              <a:buFont typeface="Arial" panose="020B0604020202020204" pitchFamily="34" charset="0"/>
              <a:buChar char="•"/>
            </a:pPr>
            <a:r>
              <a:rPr lang="en-US" sz="1600" dirty="0"/>
              <a:t>EC preview  				Due date - 4 weeks  	</a:t>
            </a:r>
            <a:r>
              <a:rPr lang="en-US" sz="1600" dirty="0">
                <a:solidFill>
                  <a:schemeClr val="bg1">
                    <a:lumMod val="50000"/>
                  </a:schemeClr>
                </a:solidFill>
              </a:rPr>
              <a:t>(21 December)</a:t>
            </a:r>
          </a:p>
          <a:p>
            <a:pPr lvl="1">
              <a:spcBef>
                <a:spcPts val="0"/>
              </a:spcBef>
              <a:buFont typeface="Arial" panose="020B0604020202020204" pitchFamily="34" charset="0"/>
              <a:buChar char="•"/>
            </a:pPr>
            <a:r>
              <a:rPr lang="en-US" sz="1600" dirty="0"/>
              <a:t>Go to EC for approval			Due date - 2 weeks  	</a:t>
            </a:r>
            <a:r>
              <a:rPr lang="en-US" sz="1600" dirty="0">
                <a:solidFill>
                  <a:schemeClr val="bg1">
                    <a:lumMod val="50000"/>
                  </a:schemeClr>
                </a:solidFill>
              </a:rPr>
              <a:t>(03 January (5 day))</a:t>
            </a:r>
          </a:p>
          <a:p>
            <a:pPr lvl="1">
              <a:spcBef>
                <a:spcPts val="0"/>
              </a:spcBef>
              <a:buFont typeface="Arial" panose="020B0604020202020204" pitchFamily="34" charset="0"/>
              <a:buChar char="•"/>
            </a:pPr>
            <a:r>
              <a:rPr lang="en-US" sz="1600" dirty="0"/>
              <a:t>Due date					_______			</a:t>
            </a:r>
            <a:r>
              <a:rPr lang="en-US" sz="1600" dirty="0">
                <a:solidFill>
                  <a:schemeClr val="bg1">
                    <a:lumMod val="50000"/>
                  </a:schemeClr>
                </a:solidFill>
              </a:rPr>
              <a:t>(Could be 15 January)</a:t>
            </a:r>
          </a:p>
          <a:p>
            <a:pPr>
              <a:spcBef>
                <a:spcPts val="0"/>
              </a:spcBef>
              <a:buFont typeface="Arial" panose="020B0604020202020204" pitchFamily="34" charset="0"/>
              <a:buChar char="•"/>
            </a:pPr>
            <a:endParaRPr lang="en-US" sz="2000" dirty="0">
              <a:solidFill>
                <a:schemeClr val="bg1">
                  <a:lumMod val="50000"/>
                </a:schemeClr>
              </a:solidFill>
            </a:endParaRPr>
          </a:p>
          <a:p>
            <a:pPr>
              <a:spcBef>
                <a:spcPts val="0"/>
              </a:spcBef>
              <a:buFont typeface="Arial" panose="020B0604020202020204" pitchFamily="34" charset="0"/>
              <a:buChar char="•"/>
            </a:pPr>
            <a:endParaRPr lang="en-US" sz="2000" dirty="0">
              <a:solidFill>
                <a:schemeClr val="bg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22032854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88156"/>
          </a:xfrm>
        </p:spPr>
        <p:txBody>
          <a:bodyPr/>
          <a:lstStyle/>
          <a:p>
            <a:r>
              <a:rPr lang="en-US" altLang="en-US" sz="2400" dirty="0"/>
              <a:t>6 GHz and single voice from IEEE 802, </a:t>
            </a:r>
            <a:r>
              <a:rPr lang="en-US" altLang="en-US" sz="2400" u="sng" dirty="0"/>
              <a:t>references</a:t>
            </a:r>
            <a:r>
              <a:rPr lang="en-US" altLang="en-US" sz="2400" dirty="0"/>
              <a:t> 1 of 2</a:t>
            </a:r>
            <a:endParaRPr lang="en-US" sz="1200" dirty="0"/>
          </a:p>
        </p:txBody>
      </p:sp>
      <p:sp>
        <p:nvSpPr>
          <p:cNvPr id="3" name="Content Placeholder 2"/>
          <p:cNvSpPr>
            <a:spLocks noGrp="1"/>
          </p:cNvSpPr>
          <p:nvPr>
            <p:ph idx="1"/>
          </p:nvPr>
        </p:nvSpPr>
        <p:spPr>
          <a:xfrm>
            <a:off x="228600" y="990600"/>
            <a:ext cx="8690113" cy="5371307"/>
          </a:xfrm>
        </p:spPr>
        <p:txBody>
          <a:bodyPr/>
          <a:lstStyle/>
          <a:p>
            <a:pPr>
              <a:spcBef>
                <a:spcPts val="0"/>
              </a:spcBef>
              <a:buFont typeface="Arial" panose="020B0604020202020204" pitchFamily="34" charset="0"/>
              <a:buChar char="•"/>
            </a:pPr>
            <a:r>
              <a:rPr lang="en-US" altLang="en-US" sz="1400" dirty="0"/>
              <a:t>Here are some of the more important filings to help show the direction the filing is going, considering the different interest groups. </a:t>
            </a:r>
          </a:p>
          <a:p>
            <a:pPr lvl="1">
              <a:spcBef>
                <a:spcPts val="0"/>
              </a:spcBef>
              <a:buFont typeface="Arial" panose="020B0604020202020204" pitchFamily="34" charset="0"/>
              <a:buChar char="•"/>
            </a:pPr>
            <a:r>
              <a:rPr lang="en-US" altLang="en-US" sz="1400" dirty="0">
                <a:hlinkClick r:id="rId3"/>
              </a:rPr>
              <a:t>https://ecfsapi.fcc.gov/file/109113089205438/SPA%20Comments%20(Sep%2011%202018)(FINAL).pdf</a:t>
            </a:r>
            <a:endParaRPr lang="en-US" altLang="en-US" sz="1400" dirty="0"/>
          </a:p>
          <a:p>
            <a:pPr lvl="2">
              <a:spcBef>
                <a:spcPts val="0"/>
              </a:spcBef>
              <a:buFont typeface="Arial" panose="020B0604020202020204" pitchFamily="34" charset="0"/>
              <a:buChar char="•"/>
            </a:pPr>
            <a:r>
              <a:rPr lang="en-US" altLang="en-US" sz="1600" dirty="0"/>
              <a:t> </a:t>
            </a:r>
            <a:r>
              <a:rPr lang="en-US" altLang="en-US" sz="1400" dirty="0"/>
              <a:t>Response to FWCC and Comscope.</a:t>
            </a:r>
            <a:endParaRPr lang="en-US" altLang="en-US" sz="1600" dirty="0"/>
          </a:p>
          <a:p>
            <a:pPr lvl="1">
              <a:spcBef>
                <a:spcPts val="0"/>
              </a:spcBef>
              <a:buFont typeface="Arial" panose="020B0604020202020204" pitchFamily="34" charset="0"/>
              <a:buChar char="•"/>
            </a:pPr>
            <a:r>
              <a:rPr lang="en-US" altLang="en-US" sz="1400" dirty="0">
                <a:hlinkClick r:id="rId4"/>
              </a:rPr>
              <a:t>https://ecfsapi.fcc.gov/file/109112152615349/Wi-Fi%20Alliance%20Comments%20on%20Spectrum%20Pipeline%20Act%20Report.pdf</a:t>
            </a:r>
            <a:r>
              <a:rPr lang="en-US" altLang="en-US" sz="1400" dirty="0"/>
              <a:t>  </a:t>
            </a:r>
          </a:p>
          <a:p>
            <a:pPr lvl="2">
              <a:spcBef>
                <a:spcPts val="0"/>
              </a:spcBef>
              <a:buFont typeface="Arial" panose="020B0604020202020204" pitchFamily="34" charset="0"/>
              <a:buChar char="•"/>
            </a:pPr>
            <a:r>
              <a:rPr lang="en-US" altLang="en-US" sz="1400" dirty="0"/>
              <a:t>This is the refined position, with some changes. </a:t>
            </a:r>
          </a:p>
          <a:p>
            <a:pPr lvl="1">
              <a:spcBef>
                <a:spcPts val="0"/>
              </a:spcBef>
              <a:buFont typeface="Arial" panose="020B0604020202020204" pitchFamily="34" charset="0"/>
              <a:buChar char="•"/>
            </a:pPr>
            <a:r>
              <a:rPr lang="en-US" altLang="en-US" sz="1400" dirty="0">
                <a:hlinkClick r:id="rId5"/>
              </a:rPr>
              <a:t>https://ecfsapi.fcc.gov/file/1090794008994/WInnForum%20Comments%20on%20Spectrum%20Pipeline%20Act%20PN%20-%20Final.pdf</a:t>
            </a:r>
            <a:r>
              <a:rPr lang="en-US" altLang="en-US" sz="1400" dirty="0"/>
              <a:t> </a:t>
            </a:r>
          </a:p>
          <a:p>
            <a:pPr lvl="2">
              <a:spcBef>
                <a:spcPts val="0"/>
              </a:spcBef>
              <a:buFont typeface="Arial" panose="020B0604020202020204" pitchFamily="34" charset="0"/>
              <a:buChar char="•"/>
            </a:pPr>
            <a:r>
              <a:rPr lang="en-US" altLang="en-US" sz="1400" dirty="0"/>
              <a:t> Wanting to make 6 GHz like the 3.5 GHz for sharing. </a:t>
            </a:r>
          </a:p>
          <a:p>
            <a:pPr lvl="1">
              <a:spcBef>
                <a:spcPts val="0"/>
              </a:spcBef>
              <a:buFont typeface="Arial" panose="020B0604020202020204" pitchFamily="34" charset="0"/>
              <a:buChar char="•"/>
            </a:pPr>
            <a:r>
              <a:rPr lang="en-US" altLang="en-US" sz="1400" dirty="0">
                <a:hlinkClick r:id="rId6"/>
              </a:rPr>
              <a:t>https://ecfsapi.fcc.gov/file/1082899870012/2018-08-28%20ExP%20RLAN%20issues%20AS%20FILED%20(01229194xB3D1E).pdf</a:t>
            </a:r>
            <a:endParaRPr lang="en-US" altLang="en-US" sz="1400" dirty="0"/>
          </a:p>
          <a:p>
            <a:pPr lvl="2">
              <a:spcBef>
                <a:spcPts val="0"/>
              </a:spcBef>
              <a:buFont typeface="Arial" panose="020B0604020202020204" pitchFamily="34" charset="0"/>
              <a:buChar char="•"/>
            </a:pPr>
            <a:r>
              <a:rPr lang="en-US" altLang="en-US" sz="1400" dirty="0"/>
              <a:t>The 4 big mobile operators.   1000 new receivers that are activated per year, now, under current rules. Doesn’t include all the changes also going on. </a:t>
            </a:r>
          </a:p>
          <a:p>
            <a:pPr lvl="1">
              <a:spcBef>
                <a:spcPts val="0"/>
              </a:spcBef>
              <a:buFont typeface="Arial" panose="020B0604020202020204" pitchFamily="34" charset="0"/>
              <a:buChar char="•"/>
            </a:pPr>
            <a:r>
              <a:rPr lang="en-US" altLang="en-US" sz="1400" dirty="0">
                <a:hlinkClick r:id="rId7"/>
              </a:rPr>
              <a:t>https://ecfsapi.fcc.gov/file/10824085329605/Commscope%208.22.18%20Mtg%20Ex%20Parte.pdf</a:t>
            </a:r>
            <a:r>
              <a:rPr lang="en-US" altLang="en-US" sz="1400" dirty="0"/>
              <a:t> </a:t>
            </a:r>
          </a:p>
          <a:p>
            <a:pPr lvl="2">
              <a:spcBef>
                <a:spcPts val="0"/>
              </a:spcBef>
              <a:buFont typeface="Arial" panose="020B0604020202020204" pitchFamily="34" charset="0"/>
              <a:buChar char="•"/>
            </a:pPr>
            <a:r>
              <a:rPr lang="en-US" altLang="en-US" sz="1400" dirty="0"/>
              <a:t>Primary frequency coordination, so has lots of history/experience for frequency coordination..</a:t>
            </a:r>
          </a:p>
          <a:p>
            <a:pPr lvl="1">
              <a:spcBef>
                <a:spcPts val="0"/>
              </a:spcBef>
              <a:buFont typeface="Arial" panose="020B0604020202020204" pitchFamily="34" charset="0"/>
              <a:buChar char="•"/>
            </a:pPr>
            <a:r>
              <a:rPr lang="en-US" altLang="en-US" sz="1400" dirty="0">
                <a:hlinkClick r:id="rId8"/>
              </a:rPr>
              <a:t>https://ecfsapi.fcc.gov/file/108080219920074/WFA%20Ex%20Parte%20Letter.pdf</a:t>
            </a:r>
            <a:r>
              <a:rPr lang="en-US" altLang="en-US" sz="1400" dirty="0"/>
              <a:t>  </a:t>
            </a:r>
          </a:p>
          <a:p>
            <a:pPr lvl="2">
              <a:spcBef>
                <a:spcPts val="0"/>
              </a:spcBef>
              <a:buFont typeface="Arial" panose="020B0604020202020204" pitchFamily="34" charset="0"/>
              <a:buChar char="•"/>
            </a:pPr>
            <a:r>
              <a:rPr lang="en-US" altLang="en-US" sz="1400" dirty="0"/>
              <a:t>How to protect incumbents.  </a:t>
            </a:r>
          </a:p>
          <a:p>
            <a:pPr lvl="1">
              <a:spcBef>
                <a:spcPts val="0"/>
              </a:spcBef>
              <a:buFont typeface="Arial" panose="020B0604020202020204" pitchFamily="34" charset="0"/>
              <a:buChar char="•"/>
            </a:pPr>
            <a:r>
              <a:rPr lang="en-US" altLang="en-US" sz="1400" dirty="0">
                <a:hlinkClick r:id="rId9"/>
              </a:rPr>
              <a:t>https://ecfsapi.fcc.gov/file/10717207604667/17-183%20FWCC%20ExP%20Notice%202018-07-17%20--%20AS%20FILED.pdf</a:t>
            </a:r>
            <a:r>
              <a:rPr lang="en-US" altLang="en-US" sz="1400" dirty="0"/>
              <a:t> </a:t>
            </a:r>
          </a:p>
          <a:p>
            <a:pPr lvl="2">
              <a:spcBef>
                <a:spcPts val="0"/>
              </a:spcBef>
              <a:buFont typeface="Arial" panose="020B0604020202020204" pitchFamily="34" charset="0"/>
              <a:buChar char="•"/>
            </a:pPr>
            <a:r>
              <a:rPr lang="en-US" altLang="en-US" sz="1400" dirty="0"/>
              <a:t>Read attachment.  </a:t>
            </a:r>
          </a:p>
          <a:p>
            <a:pPr lvl="1">
              <a:spcBef>
                <a:spcPts val="0"/>
              </a:spcBef>
              <a:buFont typeface="Arial" panose="020B0604020202020204" pitchFamily="34" charset="0"/>
              <a:buChar char="•"/>
            </a:pPr>
            <a:r>
              <a:rPr lang="en-US" altLang="en-US" sz="1400" dirty="0">
                <a:hlinkClick r:id="rId10"/>
              </a:rPr>
              <a:t>https://ecfsapi.fcc.gov/file/1070541429397/7-5-18%20SES-Intelsat%20ex%20parte%20for%20McGrath%20and%20Javed.pdf</a:t>
            </a:r>
            <a:r>
              <a:rPr lang="en-US" altLang="en-US" sz="1400" dirty="0"/>
              <a:t> </a:t>
            </a:r>
          </a:p>
          <a:p>
            <a:pPr lvl="2">
              <a:spcBef>
                <a:spcPts val="0"/>
              </a:spcBef>
              <a:buFont typeface="Arial" panose="020B0604020202020204" pitchFamily="34" charset="0"/>
              <a:buChar char="•"/>
            </a:pPr>
            <a:r>
              <a:rPr lang="en-US" altLang="en-US" sz="1400" dirty="0"/>
              <a:t>Other 2 satellite operators. </a:t>
            </a:r>
          </a:p>
          <a:p>
            <a:pPr lvl="1">
              <a:spcBef>
                <a:spcPts val="0"/>
              </a:spcBef>
              <a:buFont typeface="Arial" panose="020B0604020202020204" pitchFamily="34" charset="0"/>
              <a:buChar char="•"/>
            </a:pPr>
            <a:endParaRPr lang="en-US" altLang="en-US" sz="1600" dirty="0"/>
          </a:p>
          <a:p>
            <a:pPr lvl="2">
              <a:spcBef>
                <a:spcPts val="0"/>
              </a:spcBef>
              <a:buFont typeface="Arial" panose="020B0604020202020204" pitchFamily="34" charset="0"/>
              <a:buChar char="•"/>
            </a:pPr>
            <a:endParaRPr lang="en-US" alt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12291777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7387" y="454680"/>
            <a:ext cx="7770813" cy="685800"/>
          </a:xfrm>
        </p:spPr>
        <p:txBody>
          <a:bodyPr/>
          <a:lstStyle/>
          <a:p>
            <a:r>
              <a:rPr lang="en-US" altLang="en-US" sz="2400" dirty="0"/>
              <a:t>6 GHz and single voice from IEEE 802, </a:t>
            </a:r>
            <a:r>
              <a:rPr lang="en-US" altLang="en-US" sz="2400" u="sng" dirty="0"/>
              <a:t>references</a:t>
            </a:r>
            <a:r>
              <a:rPr lang="en-US" altLang="en-US" sz="2400" dirty="0"/>
              <a:t> 2 of 2</a:t>
            </a:r>
            <a:endParaRPr lang="en-US" sz="1200" dirty="0"/>
          </a:p>
        </p:txBody>
      </p:sp>
      <p:sp>
        <p:nvSpPr>
          <p:cNvPr id="3" name="Content Placeholder 2"/>
          <p:cNvSpPr>
            <a:spLocks noGrp="1"/>
          </p:cNvSpPr>
          <p:nvPr>
            <p:ph idx="1"/>
          </p:nvPr>
        </p:nvSpPr>
        <p:spPr>
          <a:xfrm>
            <a:off x="533400" y="1307777"/>
            <a:ext cx="8534400" cy="5371307"/>
          </a:xfrm>
        </p:spPr>
        <p:txBody>
          <a:bodyPr/>
          <a:lstStyle/>
          <a:p>
            <a:pPr>
              <a:spcBef>
                <a:spcPts val="0"/>
              </a:spcBef>
              <a:buFont typeface="Arial" panose="020B0604020202020204" pitchFamily="34" charset="0"/>
              <a:buChar char="•"/>
            </a:pPr>
            <a:r>
              <a:rPr lang="en-US" altLang="en-US" sz="1800" dirty="0"/>
              <a:t>More:</a:t>
            </a:r>
          </a:p>
          <a:p>
            <a:pPr lvl="1">
              <a:spcBef>
                <a:spcPts val="0"/>
              </a:spcBef>
              <a:buFont typeface="Arial" panose="020B0604020202020204" pitchFamily="34" charset="0"/>
              <a:buChar char="•"/>
            </a:pPr>
            <a:r>
              <a:rPr lang="en-US" altLang="en-US" sz="1600" dirty="0">
                <a:hlinkClick r:id="rId3"/>
              </a:rPr>
              <a:t>https://ecfsapi.fcc.gov/file/104120372328746/6%20GHz%20OET%20and%20Bureaus%20Ex%20Parte%20(Apr.%2012%2C%202018).pdf</a:t>
            </a:r>
            <a:r>
              <a:rPr lang="en-US" altLang="en-US" sz="1600" dirty="0"/>
              <a:t> </a:t>
            </a:r>
          </a:p>
          <a:p>
            <a:pPr lvl="2">
              <a:spcBef>
                <a:spcPts val="0"/>
              </a:spcBef>
              <a:buFont typeface="Arial" panose="020B0604020202020204" pitchFamily="34" charset="0"/>
              <a:buChar char="•"/>
            </a:pPr>
            <a:r>
              <a:rPr lang="en-US" altLang="en-US" sz="1400" dirty="0"/>
              <a:t> OET debriefing, lots of points covered. Gets you up to April 2018. </a:t>
            </a:r>
          </a:p>
          <a:p>
            <a:pPr lvl="1">
              <a:spcBef>
                <a:spcPts val="0"/>
              </a:spcBef>
              <a:buFont typeface="Arial" panose="020B0604020202020204" pitchFamily="34" charset="0"/>
              <a:buChar char="•"/>
            </a:pPr>
            <a:r>
              <a:rPr lang="en-US" sz="1600" dirty="0">
                <a:hlinkClick r:id="rId4"/>
              </a:rPr>
              <a:t>https://ecfsapi.fcc.gov/file/101261169015803/6%20GHz%20Ex%20Parte%20(Bureaus).pdf</a:t>
            </a:r>
            <a:r>
              <a:rPr lang="en-US" sz="1600" dirty="0"/>
              <a:t> </a:t>
            </a:r>
            <a:r>
              <a:rPr lang="en-US" altLang="en-US" sz="1600" dirty="0"/>
              <a:t> </a:t>
            </a:r>
          </a:p>
          <a:p>
            <a:pPr lvl="2">
              <a:spcBef>
                <a:spcPts val="0"/>
              </a:spcBef>
              <a:buFont typeface="Arial" panose="020B0604020202020204" pitchFamily="34" charset="0"/>
              <a:buChar char="•"/>
            </a:pPr>
            <a:r>
              <a:rPr lang="en-US" sz="1400" dirty="0"/>
              <a:t>For 6 GHz interest, we should begin with the RKF Study for sharing 1200 MHz above 5925 MHz</a:t>
            </a:r>
            <a:endParaRPr lang="en-US" altLang="en-US" sz="1400" dirty="0"/>
          </a:p>
          <a:p>
            <a:pPr>
              <a:spcBef>
                <a:spcPts val="0"/>
              </a:spcBef>
              <a:buFont typeface="Arial" panose="020B0604020202020204" pitchFamily="34" charset="0"/>
              <a:buChar char="•"/>
            </a:pPr>
            <a:r>
              <a:rPr lang="en-US" altLang="en-US" sz="1800" dirty="0"/>
              <a:t>Some of the primary interest groups. </a:t>
            </a:r>
          </a:p>
          <a:p>
            <a:pPr lvl="1">
              <a:spcBef>
                <a:spcPts val="0"/>
              </a:spcBef>
              <a:buFont typeface="Arial" panose="020B0604020202020204" pitchFamily="34" charset="0"/>
              <a:buChar char="•"/>
            </a:pPr>
            <a:r>
              <a:rPr lang="en-US" altLang="en-US" sz="1600" dirty="0"/>
              <a:t>Broadcast</a:t>
            </a:r>
          </a:p>
          <a:p>
            <a:pPr lvl="1">
              <a:spcBef>
                <a:spcPts val="0"/>
              </a:spcBef>
              <a:buFont typeface="Arial" panose="020B0604020202020204" pitchFamily="34" charset="0"/>
              <a:buChar char="•"/>
            </a:pPr>
            <a:r>
              <a:rPr lang="en-US" altLang="en-US" sz="1600" dirty="0"/>
              <a:t>Satellite </a:t>
            </a:r>
          </a:p>
          <a:p>
            <a:pPr lvl="1">
              <a:spcBef>
                <a:spcPts val="0"/>
              </a:spcBef>
              <a:buFont typeface="Arial" panose="020B0604020202020204" pitchFamily="34" charset="0"/>
              <a:buChar char="•"/>
            </a:pPr>
            <a:r>
              <a:rPr lang="en-US" altLang="en-US" sz="1600" dirty="0"/>
              <a:t>Coordinator </a:t>
            </a:r>
          </a:p>
          <a:p>
            <a:pPr lvl="1">
              <a:spcBef>
                <a:spcPts val="0"/>
              </a:spcBef>
              <a:buFont typeface="Arial" panose="020B0604020202020204" pitchFamily="34" charset="0"/>
              <a:buChar char="•"/>
            </a:pPr>
            <a:r>
              <a:rPr lang="en-US" altLang="en-US" sz="1600" dirty="0"/>
              <a:t>Skipped over utilities (will be protected; looking further asking for protection) </a:t>
            </a:r>
            <a:r>
              <a:rPr lang="en-US" altLang="en-US" sz="1400" dirty="0">
                <a:hlinkClick r:id="rId5"/>
              </a:rPr>
              <a:t>&lt;see latest&gt;</a:t>
            </a:r>
            <a:r>
              <a:rPr lang="en-US" altLang="en-US" sz="1400" dirty="0"/>
              <a:t> </a:t>
            </a:r>
          </a:p>
          <a:p>
            <a:pPr lvl="1">
              <a:spcBef>
                <a:spcPts val="0"/>
              </a:spcBef>
              <a:buFont typeface="Arial" panose="020B0604020202020204" pitchFamily="34" charset="0"/>
              <a:buChar char="•"/>
            </a:pPr>
            <a:r>
              <a:rPr lang="en-US" altLang="en-US" sz="1600" dirty="0"/>
              <a:t>Skipped over public safety (going to First Net) (some discussion how backbone will work)</a:t>
            </a:r>
          </a:p>
          <a:p>
            <a:pPr lvl="1">
              <a:spcBef>
                <a:spcPts val="0"/>
              </a:spcBef>
              <a:buFont typeface="Arial" panose="020B0604020202020204" pitchFamily="34" charset="0"/>
              <a:buChar char="•"/>
            </a:pPr>
            <a:r>
              <a:rPr lang="en-US" altLang="en-US" sz="1600" dirty="0"/>
              <a:t> No federal government uses </a:t>
            </a:r>
            <a:endParaRPr lang="en-US" altLang="en-US" sz="1800" dirty="0"/>
          </a:p>
          <a:p>
            <a:pPr lvl="3">
              <a:spcBef>
                <a:spcPts val="0"/>
              </a:spcBef>
              <a:buFont typeface="Arial" panose="020B0604020202020204" pitchFamily="34" charset="0"/>
              <a:buChar char="•"/>
            </a:pPr>
            <a:endParaRPr lang="en-US" altLang="en-US" sz="1000" dirty="0"/>
          </a:p>
          <a:p>
            <a:pPr>
              <a:spcBef>
                <a:spcPts val="0"/>
              </a:spcBef>
              <a:buFont typeface="Arial" panose="020B0604020202020204" pitchFamily="34" charset="0"/>
              <a:buChar char="•"/>
            </a:pPr>
            <a:r>
              <a:rPr lang="en-US" altLang="en-US" sz="1800" dirty="0"/>
              <a:t>Some additional notes. </a:t>
            </a:r>
          </a:p>
          <a:p>
            <a:pPr lvl="1">
              <a:spcBef>
                <a:spcPts val="0"/>
              </a:spcBef>
              <a:buFont typeface="Arial" panose="020B0604020202020204" pitchFamily="34" charset="0"/>
              <a:buChar char="•"/>
            </a:pPr>
            <a:r>
              <a:rPr lang="en-US" altLang="en-US" sz="1600" dirty="0"/>
              <a:t>This band with 9 sets of rules is a very unique band in that respect.</a:t>
            </a:r>
          </a:p>
          <a:p>
            <a:pPr lvl="1">
              <a:spcBef>
                <a:spcPts val="0"/>
              </a:spcBef>
              <a:buFont typeface="Arial" panose="020B0604020202020204" pitchFamily="34" charset="0"/>
              <a:buChar char="•"/>
            </a:pPr>
            <a:r>
              <a:rPr lang="en-US" altLang="en-US" sz="1600" b="1" u="sng" dirty="0"/>
              <a:t>To add to the possible list of option for a single voice for IEEE 802: have a view on spectrum management of the band. (and maybe more silent on the rest).   </a:t>
            </a:r>
          </a:p>
          <a:p>
            <a:pPr lvl="4">
              <a:spcBef>
                <a:spcPts val="0"/>
              </a:spcBef>
              <a:buFont typeface="Arial" panose="020B0604020202020204" pitchFamily="34" charset="0"/>
              <a:buChar char="•"/>
            </a:pPr>
            <a:endParaRPr lang="en-US" altLang="en-US" sz="1000" dirty="0"/>
          </a:p>
          <a:p>
            <a:pPr lvl="1">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6444323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7387" y="454680"/>
            <a:ext cx="7770813" cy="685800"/>
          </a:xfrm>
        </p:spPr>
        <p:txBody>
          <a:bodyPr/>
          <a:lstStyle/>
          <a:p>
            <a:r>
              <a:rPr lang="en-US" altLang="en-US" sz="2400" dirty="0"/>
              <a:t>6 GHz and single voice from IEEE 802, </a:t>
            </a:r>
            <a:r>
              <a:rPr lang="en-US" altLang="en-US" sz="2400" u="sng" dirty="0"/>
              <a:t>references</a:t>
            </a:r>
            <a:r>
              <a:rPr lang="en-US" altLang="en-US" sz="2400" dirty="0"/>
              <a:t> cont.</a:t>
            </a:r>
            <a:endParaRPr lang="en-US" sz="1200" dirty="0"/>
          </a:p>
        </p:txBody>
      </p:sp>
      <p:sp>
        <p:nvSpPr>
          <p:cNvPr id="3" name="Content Placeholder 2"/>
          <p:cNvSpPr>
            <a:spLocks noGrp="1"/>
          </p:cNvSpPr>
          <p:nvPr>
            <p:ph idx="1"/>
          </p:nvPr>
        </p:nvSpPr>
        <p:spPr>
          <a:xfrm>
            <a:off x="533400" y="1307777"/>
            <a:ext cx="8534400" cy="4483423"/>
          </a:xfrm>
        </p:spPr>
        <p:txBody>
          <a:bodyPr/>
          <a:lstStyle/>
          <a:p>
            <a:pPr lvl="1"/>
            <a:r>
              <a:rPr lang="en-US" dirty="0"/>
              <a:t>Some references on past EU UWB actions:  </a:t>
            </a:r>
          </a:p>
          <a:p>
            <a:pPr lvl="2"/>
            <a:r>
              <a:rPr lang="en-GB" dirty="0"/>
              <a:t>February 27, 2007 </a:t>
            </a:r>
            <a:r>
              <a:rPr lang="en-GB" u="sng" dirty="0">
                <a:hlinkClick r:id="rId3"/>
              </a:rPr>
              <a:t>https://www.anacom.pt/render.jsp?contentId=987504</a:t>
            </a:r>
            <a:r>
              <a:rPr lang="en-GB" dirty="0"/>
              <a:t> </a:t>
            </a:r>
            <a:endParaRPr lang="en-US" dirty="0"/>
          </a:p>
          <a:p>
            <a:pPr lvl="2"/>
            <a:r>
              <a:rPr lang="en-GB" dirty="0"/>
              <a:t>April 21, 2009 </a:t>
            </a:r>
            <a:r>
              <a:rPr lang="en-GB" u="sng" dirty="0">
                <a:hlinkClick r:id="rId4"/>
              </a:rPr>
              <a:t>https://www.mtitc.government.bg/upload/docs/Reshenie_343_ot_21_April_2009___EN.pdf</a:t>
            </a:r>
            <a:r>
              <a:rPr lang="en-GB" dirty="0"/>
              <a:t> </a:t>
            </a:r>
            <a:endParaRPr lang="en-US" dirty="0"/>
          </a:p>
          <a:p>
            <a:pPr lvl="2"/>
            <a:r>
              <a:rPr lang="en-GB" dirty="0"/>
              <a:t>October 7, 2014  </a:t>
            </a:r>
            <a:r>
              <a:rPr lang="en-GB" u="sng" dirty="0">
                <a:hlinkClick r:id="rId5"/>
              </a:rPr>
              <a:t>https://www.anacom.pt/render.jsp?contentId=1338515</a:t>
            </a:r>
            <a:r>
              <a:rPr lang="en-GB" dirty="0"/>
              <a:t> </a:t>
            </a:r>
            <a:endParaRPr lang="en-US" dirty="0"/>
          </a:p>
          <a:p>
            <a:pPr lvl="2"/>
            <a:r>
              <a:rPr lang="en-GB" dirty="0"/>
              <a:t>August 4, 2017 </a:t>
            </a:r>
            <a:r>
              <a:rPr lang="en-GB" u="sng" dirty="0">
                <a:hlinkClick r:id="rId6"/>
              </a:rPr>
              <a:t>https://www.anacom.pt/render.jsp?contentId=1415687</a:t>
            </a:r>
            <a:r>
              <a:rPr lang="en-GB" dirty="0"/>
              <a:t> </a:t>
            </a:r>
            <a:endParaRPr lang="en-US" dirty="0"/>
          </a:p>
          <a:p>
            <a:pPr lvl="2"/>
            <a:r>
              <a:rPr lang="en-GB" dirty="0"/>
              <a:t>UWB is Always treated as equipment, not a service.</a:t>
            </a: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666082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-1</a:t>
            </a:r>
            <a:endParaRPr lang="en-US" sz="2400" dirty="0"/>
          </a:p>
        </p:txBody>
      </p:sp>
      <p:sp>
        <p:nvSpPr>
          <p:cNvPr id="3" name="Content Placeholder 2"/>
          <p:cNvSpPr>
            <a:spLocks noGrp="1"/>
          </p:cNvSpPr>
          <p:nvPr>
            <p:ph idx="1"/>
          </p:nvPr>
        </p:nvSpPr>
        <p:spPr>
          <a:xfrm>
            <a:off x="685800" y="838200"/>
            <a:ext cx="8153400" cy="5637213"/>
          </a:xfrm>
        </p:spPr>
        <p:txBody>
          <a:bodyPr/>
          <a:lstStyle/>
          <a:p>
            <a:pPr marL="0" indent="0">
              <a:spcBef>
                <a:spcPts val="0"/>
              </a:spcBef>
            </a:pPr>
            <a:r>
              <a:rPr lang="en-US" altLang="en-US" sz="2000" dirty="0"/>
              <a:t> </a:t>
            </a:r>
            <a:endParaRPr lang="en-US" sz="2000" dirty="0"/>
          </a:p>
          <a:p>
            <a:pPr>
              <a:spcBef>
                <a:spcPts val="0"/>
              </a:spcBef>
              <a:buFont typeface="Arial" panose="020B0604020202020204" pitchFamily="34" charset="0"/>
              <a:buChar char="•"/>
            </a:pPr>
            <a:r>
              <a:rPr lang="en-US" sz="2000" dirty="0"/>
              <a:t>Additional Fixed Service (FS) Protection ex parte</a:t>
            </a:r>
          </a:p>
          <a:p>
            <a:pPr lvl="1">
              <a:spcBef>
                <a:spcPts val="0"/>
              </a:spcBef>
              <a:buFont typeface="Arial" panose="020B0604020202020204" pitchFamily="34" charset="0"/>
              <a:buChar char="•"/>
            </a:pPr>
            <a:r>
              <a:rPr lang="en-US" sz="1800" dirty="0"/>
              <a:t>An ex parte filing given to the FCC on July 31</a:t>
            </a:r>
            <a:r>
              <a:rPr lang="en-US" sz="1800" baseline="30000" dirty="0"/>
              <a:t>st </a:t>
            </a:r>
            <a:r>
              <a:rPr lang="en-US" sz="1800" dirty="0"/>
              <a:t>on sharing</a:t>
            </a:r>
          </a:p>
          <a:p>
            <a:pPr lvl="2">
              <a:spcBef>
                <a:spcPts val="0"/>
              </a:spcBef>
              <a:buFont typeface="Arial" panose="020B0604020202020204" pitchFamily="34" charset="0"/>
              <a:buChar char="•"/>
            </a:pPr>
            <a:r>
              <a:rPr lang="en-US" sz="1400" dirty="0">
                <a:hlinkClick r:id="rId3"/>
              </a:rPr>
              <a:t>https://mentor.ieee.org/802.18/dcn/18/18-18-0097-00-0000-ex-parte-next-data-base-6-ghz-additional-fs-protection-discussion.pdf</a:t>
            </a:r>
            <a:endParaRPr lang="en-US" sz="1400" dirty="0"/>
          </a:p>
          <a:p>
            <a:pPr lvl="5">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r>
              <a:rPr lang="en-US" sz="1800" dirty="0"/>
              <a:t>The proposal is to add a third database to the current TV White Space and CBRS databases. </a:t>
            </a:r>
          </a:p>
          <a:p>
            <a:pPr lvl="2">
              <a:spcBef>
                <a:spcPts val="0"/>
              </a:spcBef>
              <a:buFont typeface="Arial" panose="020B0604020202020204" pitchFamily="34" charset="0"/>
              <a:buChar char="•"/>
            </a:pPr>
            <a:r>
              <a:rPr lang="en-US" sz="1600" dirty="0"/>
              <a:t>Automatic Frequency Coordination. </a:t>
            </a:r>
          </a:p>
          <a:p>
            <a:pPr lvl="4">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r>
              <a:rPr lang="en-US" sz="1800" dirty="0"/>
              <a:t>Anyone familiar with the Frankenstein mess of automotive emissions controls knows that a piecemeal approach has a troubled future. Now is the time for us to plan for spectrum management for the next 20 years.</a:t>
            </a:r>
          </a:p>
          <a:p>
            <a:pPr lvl="2">
              <a:spcBef>
                <a:spcPts val="0"/>
              </a:spcBef>
              <a:buFont typeface="Arial" panose="020B0604020202020204" pitchFamily="34" charset="0"/>
              <a:buChar char="•"/>
            </a:pPr>
            <a:r>
              <a:rPr lang="en-US" sz="1600" dirty="0"/>
              <a:t>We don’t need to stop current database developments, but must keep an eye to a future where all spectrum is controlled this way</a:t>
            </a:r>
          </a:p>
          <a:p>
            <a:pPr lvl="2">
              <a:spcBef>
                <a:spcPts val="0"/>
              </a:spcBef>
              <a:buFont typeface="Arial" panose="020B0604020202020204" pitchFamily="34" charset="0"/>
              <a:buChar char="•"/>
            </a:pPr>
            <a:r>
              <a:rPr lang="en-US" sz="1600" dirty="0"/>
              <a:t>CBRS, 6 GHz, TVWS…</a:t>
            </a:r>
          </a:p>
          <a:p>
            <a:pPr lvl="4">
              <a:spcBef>
                <a:spcPts val="0"/>
              </a:spcBef>
              <a:buFont typeface="Arial" panose="020B0604020202020204" pitchFamily="34" charset="0"/>
              <a:buChar char="•"/>
            </a:pPr>
            <a:endParaRPr lang="en-US" altLang="en-US" sz="1400" dirty="0"/>
          </a:p>
          <a:p>
            <a:pPr lvl="1">
              <a:spcBef>
                <a:spcPts val="0"/>
              </a:spcBef>
              <a:buFont typeface="Arial" panose="020B0604020202020204" pitchFamily="34" charset="0"/>
              <a:buChar char="•"/>
            </a:pPr>
            <a:r>
              <a:rPr lang="en-US" altLang="en-US" dirty="0">
                <a:solidFill>
                  <a:srgbClr val="00B0F0"/>
                </a:solidFill>
              </a:rPr>
              <a:t>What are thoughts from all on adding another coordination data base? </a:t>
            </a:r>
          </a:p>
          <a:p>
            <a:pPr lvl="1">
              <a:spcBef>
                <a:spcPts val="0"/>
              </a:spcBef>
              <a:buFont typeface="Arial" panose="020B0604020202020204" pitchFamily="34" charset="0"/>
              <a:buChar char="•"/>
            </a:pPr>
            <a:r>
              <a:rPr lang="en-US" altLang="en-US" sz="1600" dirty="0"/>
              <a:t>Note: the NPRM on 3.7 – 4.2GHz is asking about the database used for CBRS.  </a:t>
            </a:r>
          </a:p>
          <a:p>
            <a:pPr lvl="1">
              <a:spcBef>
                <a:spcPts val="0"/>
              </a:spcBef>
              <a:buFont typeface="Arial" panose="020B0604020202020204" pitchFamily="34" charset="0"/>
              <a:buChar char="•"/>
            </a:pPr>
            <a:r>
              <a:rPr lang="en-US" altLang="en-US" sz="1600" dirty="0"/>
              <a:t>Looks like a 4</a:t>
            </a:r>
            <a:r>
              <a:rPr lang="en-US" altLang="en-US" sz="1600" baseline="30000" dirty="0"/>
              <a:t>th</a:t>
            </a:r>
            <a:r>
              <a:rPr lang="en-US" altLang="en-US" sz="1600" dirty="0"/>
              <a:t> data base is being proposed and is this a good thing?  	</a:t>
            </a:r>
          </a:p>
          <a:p>
            <a:pPr lvl="2">
              <a:spcBef>
                <a:spcPts val="0"/>
              </a:spcBef>
              <a:buFont typeface="Arial" panose="020B0604020202020204" pitchFamily="34" charset="0"/>
              <a:buChar char="•"/>
            </a:pPr>
            <a:r>
              <a:rPr lang="en-US" altLang="en-US" sz="1400" dirty="0"/>
              <a:t>11y, TVWS, CBRS, This one (6 GHz),  (and a 5</a:t>
            </a:r>
            <a:r>
              <a:rPr lang="en-US" altLang="en-US" sz="1400" baseline="30000" dirty="0"/>
              <a:t>th</a:t>
            </a:r>
            <a:r>
              <a:rPr lang="en-US" altLang="en-US" sz="1400" dirty="0"/>
              <a:t> possibly at 3.7 to 4.2GHz.) </a:t>
            </a:r>
          </a:p>
          <a:p>
            <a:pPr lvl="1">
              <a:spcBef>
                <a:spcPts val="0"/>
              </a:spcBef>
              <a:buFont typeface="Arial" panose="020B0604020202020204" pitchFamily="34" charset="0"/>
              <a:buChar char="•"/>
            </a:pPr>
            <a:r>
              <a:rPr lang="en-US" altLang="en-US" sz="1600" dirty="0"/>
              <a:t>A paper is being worked to cover this more completely.   </a:t>
            </a:r>
          </a:p>
          <a:p>
            <a:pPr lvl="1">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12190041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3820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47108" cy="685800"/>
          </a:xfrm>
        </p:spPr>
        <p:txBody>
          <a:bodyPr/>
          <a:lstStyle/>
          <a:p>
            <a:r>
              <a:rPr lang="en-US" sz="2400" dirty="0"/>
              <a:t>IEEE EU position statement on spectrum management</a:t>
            </a:r>
            <a:endParaRPr lang="en-US" sz="1200" dirty="0"/>
          </a:p>
        </p:txBody>
      </p:sp>
      <p:sp>
        <p:nvSpPr>
          <p:cNvPr id="3" name="Content Placeholder 2"/>
          <p:cNvSpPr>
            <a:spLocks noGrp="1"/>
          </p:cNvSpPr>
          <p:nvPr>
            <p:ph idx="1"/>
          </p:nvPr>
        </p:nvSpPr>
        <p:spPr>
          <a:xfrm>
            <a:off x="685800" y="1324006"/>
            <a:ext cx="8147108" cy="4494213"/>
          </a:xfrm>
        </p:spPr>
        <p:txBody>
          <a:bodyPr/>
          <a:lstStyle/>
          <a:p>
            <a:pPr>
              <a:buFont typeface="Arial" panose="020B0604020202020204" pitchFamily="34" charset="0"/>
              <a:buChar char="•"/>
            </a:pPr>
            <a:r>
              <a:rPr lang="en-US" sz="2000" dirty="0"/>
              <a:t>From earlier teleconferences:  </a:t>
            </a:r>
          </a:p>
          <a:p>
            <a:pPr lvl="1">
              <a:buFont typeface="Arial" panose="020B0604020202020204" pitchFamily="34" charset="0"/>
              <a:buChar char="•"/>
            </a:pPr>
            <a:r>
              <a:rPr lang="en-US" sz="1800" dirty="0"/>
              <a:t>IEEE European Public Policy Position Statement on Spectrum Management</a:t>
            </a:r>
          </a:p>
          <a:p>
            <a:pPr lvl="2">
              <a:buFont typeface="Arial" panose="020B0604020202020204" pitchFamily="34" charset="0"/>
              <a:buChar char="•"/>
            </a:pPr>
            <a:r>
              <a:rPr lang="en-US" sz="1600" dirty="0">
                <a:hlinkClick r:id="rId3"/>
              </a:rPr>
              <a:t>https://mentor.ieee.org/802.18/dcn/18/18-18-0028-01-0000-draft-ieee-european-public-policy-position-statement-on-spectrum-management.pdf</a:t>
            </a:r>
            <a:r>
              <a:rPr lang="en-US" sz="1600" dirty="0"/>
              <a:t>   (old rev)</a:t>
            </a:r>
          </a:p>
          <a:p>
            <a:pPr lvl="2">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3">
              <a:buFont typeface="Arial" panose="020B0604020202020204" pitchFamily="34" charset="0"/>
              <a:buChar char="•"/>
            </a:pPr>
            <a:r>
              <a:rPr lang="en-US" dirty="0">
                <a:solidFill>
                  <a:schemeClr val="tx1"/>
                </a:solidFill>
              </a:rPr>
              <a:t>Document 18-18/0028rxx, latest revision is our current review markup.</a:t>
            </a:r>
          </a:p>
          <a:p>
            <a:pPr lvl="2">
              <a:buFont typeface="Arial" panose="020B0604020202020204" pitchFamily="34" charset="0"/>
              <a:buChar char="•"/>
            </a:pPr>
            <a:r>
              <a:rPr lang="en-US" sz="1600" dirty="0">
                <a:solidFill>
                  <a:srgbClr val="00B0F0"/>
                </a:solidFill>
              </a:rPr>
              <a:t>Please send comments to .18 chair, to integrate, to be reviewed by the TAG. </a:t>
            </a:r>
          </a:p>
          <a:p>
            <a:pPr lvl="1">
              <a:buFont typeface="Arial" panose="020B0604020202020204" pitchFamily="34" charset="0"/>
              <a:buChar char="•"/>
            </a:pPr>
            <a:r>
              <a:rPr lang="en-US" sz="1800" b="0" dirty="0">
                <a:solidFill>
                  <a:schemeClr val="tx1"/>
                </a:solidFill>
              </a:rPr>
              <a:t>Becoming clearer the starting premise of the current paper is from several years ago and input is coming in the premise has changed in recent years. </a:t>
            </a:r>
          </a:p>
          <a:p>
            <a:pPr>
              <a:spcBef>
                <a:spcPts val="0"/>
              </a:spcBef>
              <a:buFont typeface="Arial" panose="020B0604020202020204" pitchFamily="34" charset="0"/>
              <a:buChar char="•"/>
            </a:pPr>
            <a:endParaRPr lang="en-US" sz="1800" i="1" dirty="0"/>
          </a:p>
          <a:p>
            <a:pPr lvl="1">
              <a:spcBef>
                <a:spcPts val="0"/>
              </a:spcBef>
              <a:buFont typeface="Arial" panose="020B0604020202020204" pitchFamily="34" charset="0"/>
              <a:buChar char="•"/>
            </a:pPr>
            <a:r>
              <a:rPr lang="en-US" sz="1800" dirty="0"/>
              <a:t>Considering the question on older premise, it has on the statement: </a:t>
            </a:r>
          </a:p>
          <a:p>
            <a:pPr lvl="2">
              <a:spcBef>
                <a:spcPts val="0"/>
              </a:spcBef>
              <a:buFont typeface="Arial" panose="020B0604020202020204" pitchFamily="34" charset="0"/>
              <a:buChar char="•"/>
            </a:pPr>
            <a:r>
              <a:rPr lang="en-US" sz="1600" i="1" dirty="0"/>
              <a:t>This statement was developed by the IEEE European Public Policy Committee Working Group on ICT and represents the considered judgment of a broad group of European IEEE members with expertise in the subject field.  </a:t>
            </a:r>
            <a:endParaRPr lang="en-US" sz="1600" dirty="0"/>
          </a:p>
          <a:p>
            <a:pPr lvl="4">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endParaRPr lang="en-US" sz="2000" dirty="0"/>
          </a:p>
          <a:p>
            <a:pPr lvl="2">
              <a:spcBef>
                <a:spcPts val="0"/>
              </a:spcBef>
              <a:buFont typeface="Arial" panose="020B0604020202020204" pitchFamily="34" charset="0"/>
              <a:buChar char="•"/>
            </a:pPr>
            <a:endParaRPr lang="en-US" sz="1400" dirty="0"/>
          </a:p>
          <a:p>
            <a:pPr lvl="2">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endParaRPr lang="en-US" altLang="en-US" sz="16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192147725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685800"/>
          </a:xfrm>
        </p:spPr>
        <p:txBody>
          <a:bodyPr/>
          <a:lstStyle/>
          <a:p>
            <a:r>
              <a:rPr lang="en-US" sz="2400" dirty="0"/>
              <a:t>IEEE EU spectrum management statement</a:t>
            </a:r>
            <a:endParaRPr lang="en-US" sz="1200" dirty="0"/>
          </a:p>
        </p:txBody>
      </p:sp>
      <p:sp>
        <p:nvSpPr>
          <p:cNvPr id="3" name="Content Placeholder 2"/>
          <p:cNvSpPr>
            <a:spLocks noGrp="1"/>
          </p:cNvSpPr>
          <p:nvPr>
            <p:ph idx="1"/>
          </p:nvPr>
        </p:nvSpPr>
        <p:spPr>
          <a:xfrm>
            <a:off x="685800" y="925460"/>
            <a:ext cx="8147108" cy="5293520"/>
          </a:xfrm>
        </p:spPr>
        <p:txBody>
          <a:bodyPr/>
          <a:lstStyle/>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t>What was sent to the IEEE 802 chair for a short write up on our overall view and what is needed: </a:t>
            </a:r>
          </a:p>
          <a:p>
            <a:pPr lvl="5">
              <a:spcBef>
                <a:spcPts val="0"/>
              </a:spcBef>
              <a:buFont typeface="Arial" panose="020B0604020202020204" pitchFamily="34" charset="0"/>
              <a:buChar char="•"/>
            </a:pPr>
            <a:endParaRPr lang="en-US" altLang="en-US" sz="800" dirty="0">
              <a:solidFill>
                <a:srgbClr val="00B0F0"/>
              </a:solidFill>
            </a:endParaRPr>
          </a:p>
          <a:p>
            <a:pPr lvl="2">
              <a:spcBef>
                <a:spcPts val="0"/>
              </a:spcBef>
              <a:buFont typeface="Arial" panose="020B0604020202020204" pitchFamily="34" charset="0"/>
              <a:buChar char="•"/>
            </a:pPr>
            <a:r>
              <a:rPr lang="en-US" altLang="en-US" sz="1600" dirty="0"/>
              <a:t>In our opinion spectrum policy cannot be based on measuring 3-D occupancy and then enforce corrections.   Spectrum policy needs to allow for dynamic sharing and allocation with the technologies available today and coming in the future.  In </a:t>
            </a:r>
            <a:r>
              <a:rPr lang="en-US" altLang="en-US" sz="1600" dirty="0">
                <a:solidFill>
                  <a:schemeClr val="tx1"/>
                </a:solidFill>
              </a:rPr>
              <a:t>addition, s</a:t>
            </a:r>
            <a:r>
              <a:rPr lang="en-US" sz="1600" dirty="0">
                <a:solidFill>
                  <a:schemeClr val="tx1"/>
                </a:solidFill>
              </a:rPr>
              <a:t>ociety’s goals are not that all spectrum is occupied in high-value locations, rather that services are available in high-value locations, meeting what users are expecting.</a:t>
            </a:r>
          </a:p>
          <a:p>
            <a:pPr lvl="4">
              <a:spcBef>
                <a:spcPts val="0"/>
              </a:spcBef>
              <a:buFont typeface="Arial" panose="020B0604020202020204" pitchFamily="34" charset="0"/>
              <a:buChar char="•"/>
            </a:pPr>
            <a:endParaRPr lang="en-US" sz="800" dirty="0"/>
          </a:p>
          <a:p>
            <a:pPr lvl="1">
              <a:spcBef>
                <a:spcPts val="0"/>
              </a:spcBef>
              <a:buFont typeface="Arial" panose="020B0604020202020204" pitchFamily="34" charset="0"/>
              <a:buChar char="•"/>
            </a:pPr>
            <a:r>
              <a:rPr lang="en-US" sz="1800" dirty="0"/>
              <a:t>And there is agreement to propose using the SA statement for this need also, as it will work globally.  </a:t>
            </a:r>
          </a:p>
          <a:p>
            <a:pPr lvl="2">
              <a:spcBef>
                <a:spcPts val="0"/>
              </a:spcBef>
              <a:buFont typeface="Arial" panose="020B0604020202020204" pitchFamily="34" charset="0"/>
              <a:buChar char="•"/>
            </a:pPr>
            <a:r>
              <a:rPr lang="en-US" sz="1600" dirty="0"/>
              <a:t>Discussed even if SA wants to keep separate from the other Operating Units, we still feel this statement could work for the EU (and globally). </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r>
              <a:rPr lang="en-US" sz="1800" dirty="0">
                <a:solidFill>
                  <a:schemeClr val="tx1"/>
                </a:solidFill>
              </a:rPr>
              <a:t>Email sent to GPPC and cc: the EU spectrum group contact. </a:t>
            </a:r>
          </a:p>
          <a:p>
            <a:pPr>
              <a:spcBef>
                <a:spcPts val="0"/>
              </a:spcBef>
              <a:buFont typeface="Arial" panose="020B0604020202020204" pitchFamily="34" charset="0"/>
              <a:buChar char="•"/>
            </a:pPr>
            <a:r>
              <a:rPr lang="en-US" sz="1800" b="0" dirty="0">
                <a:solidFill>
                  <a:schemeClr val="tx1"/>
                </a:solidFill>
              </a:rPr>
              <a:t>And, nothing at this point.</a:t>
            </a:r>
          </a:p>
          <a:p>
            <a:pPr>
              <a:spcBef>
                <a:spcPts val="0"/>
              </a:spcBef>
              <a:buFont typeface="Arial" panose="020B0604020202020204" pitchFamily="34" charset="0"/>
              <a:buChar char="•"/>
            </a:pPr>
            <a:endParaRPr lang="en-US" sz="2200" dirty="0"/>
          </a:p>
          <a:p>
            <a:pPr marL="457200" lvl="1" indent="0">
              <a:spcBef>
                <a:spcPts val="0"/>
              </a:spcBef>
            </a:pPr>
            <a:endParaRPr lang="en-US" altLang="en-US" sz="14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25937538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 – from last week</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endParaRPr lang="en-US" altLang="en-US" sz="2000" b="0" dirty="0"/>
          </a:p>
          <a:p>
            <a:pPr>
              <a:buFont typeface="Arial" panose="020B0604020202020204" pitchFamily="34" charset="0"/>
              <a:buChar char="•"/>
            </a:pPr>
            <a:r>
              <a:rPr lang="en-US" altLang="en-US" sz="2000" dirty="0"/>
              <a:t>Will review and discuss</a:t>
            </a:r>
          </a:p>
          <a:p>
            <a:pPr>
              <a:buFont typeface="Arial" panose="020B0604020202020204" pitchFamily="34" charset="0"/>
              <a:buChar char="•"/>
            </a:pPr>
            <a:r>
              <a:rPr lang="en-US" altLang="en-US" sz="1400" b="0" dirty="0"/>
              <a:t>The idea  is to cover the entire spectrum in the database, all of it.</a:t>
            </a:r>
          </a:p>
          <a:p>
            <a:pPr lvl="1">
              <a:buFont typeface="Arial" panose="020B0604020202020204" pitchFamily="34" charset="0"/>
              <a:buChar char="•"/>
            </a:pPr>
            <a:r>
              <a:rPr lang="en-US" altLang="en-US" sz="1200" dirty="0"/>
              <a:t>Then knowing what frequency range the device is in and geographic location, can manage the users. </a:t>
            </a:r>
            <a:r>
              <a:rPr lang="en-US" altLang="en-US" sz="1200" b="0" dirty="0"/>
              <a:t>   </a:t>
            </a:r>
          </a:p>
          <a:p>
            <a:pPr>
              <a:buFont typeface="Arial" panose="020B0604020202020204" pitchFamily="34" charset="0"/>
              <a:buChar char="•"/>
            </a:pPr>
            <a:r>
              <a:rPr lang="en-US" altLang="en-US" sz="1400" b="0" dirty="0"/>
              <a:t>Similar idea years back were not fully accepted, though with recent actions, e.g. 6GHz, a data base maybe viewed differently now. </a:t>
            </a:r>
          </a:p>
          <a:p>
            <a:pPr>
              <a:buFont typeface="Arial" panose="020B0604020202020204" pitchFamily="34" charset="0"/>
              <a:buChar char="•"/>
            </a:pPr>
            <a:r>
              <a:rPr lang="en-US" altLang="en-US" sz="1400" b="0" dirty="0"/>
              <a:t>Should look at the CBRS database and what can we learn from it. </a:t>
            </a:r>
          </a:p>
          <a:p>
            <a:pPr>
              <a:buFont typeface="Arial" panose="020B0604020202020204" pitchFamily="34" charset="0"/>
              <a:buChar char="•"/>
            </a:pPr>
            <a:r>
              <a:rPr lang="en-US" sz="1400" b="0" dirty="0"/>
              <a:t>This is a long term effort, and need to start to put all the pieces together, before going to regulators.</a:t>
            </a:r>
            <a:endParaRPr lang="en-US" sz="1100" b="0" dirty="0"/>
          </a:p>
          <a:p>
            <a:pPr>
              <a:buFont typeface="Arial" panose="020B0604020202020204" pitchFamily="34" charset="0"/>
              <a:buChar char="•"/>
            </a:pPr>
            <a:r>
              <a:rPr lang="en-US" sz="1400" b="0" dirty="0"/>
              <a:t>3550 filings of interest:</a:t>
            </a:r>
          </a:p>
          <a:p>
            <a:pPr lvl="1">
              <a:buFont typeface="Arial" panose="020B0604020202020204" pitchFamily="34" charset="0"/>
              <a:buChar char="•"/>
            </a:pPr>
            <a:r>
              <a:rPr lang="en-US" sz="1200" b="0" dirty="0"/>
              <a:t>Google October 2017 overall summary</a:t>
            </a:r>
          </a:p>
          <a:p>
            <a:pPr lvl="1">
              <a:buFont typeface="Arial" panose="020B0604020202020204" pitchFamily="34" charset="0"/>
              <a:buChar char="•"/>
            </a:pPr>
            <a:r>
              <a:rPr lang="en-US" sz="1200" b="0" dirty="0">
                <a:hlinkClick r:id="rId3"/>
              </a:rPr>
              <a:t>https://ecfsapi.fcc.gov/file/10160477327041/2017-10-16%20Ex%20Parte%20(GN%2012-354%20RM-11788%20RM-11789).pdf</a:t>
            </a:r>
            <a:r>
              <a:rPr lang="en-US" sz="1200" b="0" dirty="0"/>
              <a:t>  </a:t>
            </a:r>
          </a:p>
          <a:p>
            <a:pPr lvl="1">
              <a:buFont typeface="Arial" panose="020B0604020202020204" pitchFamily="34" charset="0"/>
              <a:buChar char="•"/>
            </a:pPr>
            <a:r>
              <a:rPr lang="en-US" sz="1200" b="0" dirty="0"/>
              <a:t>Slide 16 SAS providers &amp; carriers have developed a mutuall satisfactory legal agreement covering confidential data</a:t>
            </a:r>
          </a:p>
          <a:p>
            <a:pPr lvl="1">
              <a:buFont typeface="Arial" panose="020B0604020202020204" pitchFamily="34" charset="0"/>
              <a:buChar char="•"/>
            </a:pPr>
            <a:r>
              <a:rPr lang="en-US" sz="1200" b="0" dirty="0"/>
              <a:t>Appendix A:Wireless Innovation Forum and SAS and CBSD Standards Development </a:t>
            </a:r>
          </a:p>
          <a:p>
            <a:pPr>
              <a:buFont typeface="Arial" panose="020B0604020202020204" pitchFamily="34" charset="0"/>
              <a:buChar char="•"/>
            </a:pPr>
            <a:r>
              <a:rPr lang="en-US" sz="1400" b="0" dirty="0"/>
              <a:t> </a:t>
            </a:r>
            <a:r>
              <a:rPr lang="en-US" sz="1400" b="0" dirty="0">
                <a:hlinkClick r:id="rId4"/>
              </a:rPr>
              <a:t>https://ecfsapi.fcc.gov/file/60001854348.pdf</a:t>
            </a:r>
            <a:r>
              <a:rPr lang="en-US" sz="1400" b="0" dirty="0"/>
              <a:t> </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26681196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r>
              <a:rPr lang="en-US" altLang="en-US" sz="2000" b="0" dirty="0"/>
              <a:t>   (more regulatory based) </a:t>
            </a:r>
          </a:p>
          <a:p>
            <a:pPr>
              <a:buFont typeface="Arial" panose="020B0604020202020204" pitchFamily="34" charset="0"/>
              <a:buChar char="•"/>
            </a:pPr>
            <a:r>
              <a:rPr lang="en-US" altLang="en-US" sz="2000" dirty="0"/>
              <a:t>The most recent document is:  11-18/1055rxx </a:t>
            </a:r>
            <a:r>
              <a:rPr lang="en-US" altLang="en-US" sz="2000" b="0" dirty="0"/>
              <a:t>(more standards based)</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We reviewed and discussed the latest .11 version for Plenary WNG in San Diego. </a:t>
            </a:r>
          </a:p>
          <a:p>
            <a:pPr>
              <a:buFont typeface="Arial" panose="020B0604020202020204" pitchFamily="34" charset="0"/>
              <a:buChar char="•"/>
            </a:pPr>
            <a:r>
              <a:rPr lang="en-US" altLang="en-US" sz="1600" b="0" dirty="0"/>
              <a:t>The idea  is to cover the entire spectrum in the database, all of it.</a:t>
            </a:r>
          </a:p>
          <a:p>
            <a:pPr lvl="1">
              <a:buFont typeface="Arial" panose="020B0604020202020204" pitchFamily="34" charset="0"/>
              <a:buChar char="•"/>
            </a:pPr>
            <a:r>
              <a:rPr lang="en-US" altLang="en-US" sz="1400" dirty="0"/>
              <a:t>Then knowing what frequency range the device is in and geographic location, can manage the users. </a:t>
            </a:r>
            <a:r>
              <a:rPr lang="en-US" altLang="en-US" sz="1400" b="0" dirty="0"/>
              <a:t>   </a:t>
            </a:r>
          </a:p>
          <a:p>
            <a:pPr>
              <a:buFont typeface="Arial" panose="020B0604020202020204" pitchFamily="34" charset="0"/>
              <a:buChar char="•"/>
            </a:pPr>
            <a:r>
              <a:rPr lang="en-US" altLang="en-US" sz="1600" b="0" dirty="0"/>
              <a:t>Similar idea years back were not fully accepted, though with recent actions, e.g. 6GHz, a data base maybe viewed differently now. </a:t>
            </a:r>
          </a:p>
          <a:p>
            <a:pPr>
              <a:buFont typeface="Arial" panose="020B0604020202020204" pitchFamily="34" charset="0"/>
              <a:buChar char="•"/>
            </a:pPr>
            <a:r>
              <a:rPr lang="en-US" altLang="en-US" sz="1600" b="0" dirty="0"/>
              <a:t>A perspective on regardless of everything we do to develop new, better, faster wireless technologies, the available spectrum has a hard limit</a:t>
            </a:r>
          </a:p>
          <a:p>
            <a:pPr>
              <a:buFont typeface="Arial" panose="020B0604020202020204" pitchFamily="34" charset="0"/>
              <a:buChar char="•"/>
            </a:pPr>
            <a:r>
              <a:rPr lang="en-US" sz="1600" dirty="0"/>
              <a:t> </a:t>
            </a:r>
          </a:p>
          <a:p>
            <a:pPr>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20375231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28396760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0" y="392504"/>
            <a:ext cx="2356839" cy="188521"/>
          </a:xfrm>
          <a:prstGeom prst="rect">
            <a:avLst/>
          </a:prstGeom>
        </p:spPr>
        <p:txBody>
          <a:bodyPr/>
          <a:lstStyle/>
          <a:p>
            <a:pPr>
              <a:defRPr/>
            </a:pPr>
            <a:r>
              <a:rPr lang="en-US"/>
              <a:t>13-15 November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Bangkok Plenary </a:t>
            </a:r>
          </a:p>
        </p:txBody>
      </p:sp>
      <p:sp>
        <p:nvSpPr>
          <p:cNvPr id="7" name="Date Placeholder 6"/>
          <p:cNvSpPr>
            <a:spLocks noGrp="1"/>
          </p:cNvSpPr>
          <p:nvPr>
            <p:ph type="dt" sz="quarter" idx="4294967295"/>
          </p:nvPr>
        </p:nvSpPr>
        <p:spPr>
          <a:xfrm>
            <a:off x="696912" y="304801"/>
            <a:ext cx="2198688" cy="304800"/>
          </a:xfrm>
          <a:prstGeom prst="rect">
            <a:avLst/>
          </a:prstGeom>
        </p:spPr>
        <p:txBody>
          <a:bodyPr/>
          <a:lstStyle/>
          <a:p>
            <a:pPr>
              <a:defRPr/>
            </a:pPr>
            <a:r>
              <a:rPr lang="en-US"/>
              <a:t>13-15 November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6912" y="1050803"/>
            <a:ext cx="3772457" cy="5275778"/>
          </a:xfrm>
        </p:spPr>
        <p:txBody>
          <a:bodyPr/>
          <a:lstStyle/>
          <a:p>
            <a:pPr>
              <a:buFont typeface="Arial" panose="020B0604020202020204" pitchFamily="34" charset="0"/>
              <a:buChar char="•"/>
            </a:pPr>
            <a:r>
              <a:rPr lang="en-US" altLang="en-US" sz="1400" dirty="0">
                <a:solidFill>
                  <a:schemeClr val="tx1"/>
                </a:solidFill>
              </a:rPr>
              <a:t>Call to Order</a:t>
            </a:r>
          </a:p>
          <a:p>
            <a:pPr lvl="1">
              <a:buFont typeface="Arial" panose="020B0604020202020204" pitchFamily="34" charset="0"/>
              <a:buChar char="•"/>
            </a:pPr>
            <a:r>
              <a:rPr lang="en-US" altLang="en-US" sz="1100" b="1" u="sng" dirty="0">
                <a:solidFill>
                  <a:schemeClr val="tx1"/>
                </a:solidFill>
              </a:rPr>
              <a:t>Attendance server is open</a:t>
            </a:r>
          </a:p>
          <a:p>
            <a:pPr>
              <a:buFont typeface="Arial" panose="020B0604020202020204" pitchFamily="34" charset="0"/>
              <a:buChar char="•"/>
            </a:pPr>
            <a:r>
              <a:rPr lang="en-US" altLang="en-US" sz="1400" dirty="0">
                <a:solidFill>
                  <a:schemeClr val="tx1"/>
                </a:solidFill>
              </a:rPr>
              <a:t>Administrative items</a:t>
            </a:r>
          </a:p>
          <a:p>
            <a:pPr lvl="1">
              <a:buFont typeface="Arial" panose="020B0604020202020204" pitchFamily="34" charset="0"/>
              <a:buChar char="•"/>
            </a:pPr>
            <a:r>
              <a:rPr lang="en-US" altLang="en-US" sz="1100" dirty="0">
                <a:solidFill>
                  <a:schemeClr val="bg1"/>
                </a:solidFill>
              </a:rPr>
              <a:t>Need a recording secretary </a:t>
            </a:r>
          </a:p>
          <a:p>
            <a:pPr>
              <a:buFont typeface="Arial" panose="020B0604020202020204" pitchFamily="34" charset="0"/>
              <a:buChar char="•"/>
            </a:pPr>
            <a:r>
              <a:rPr lang="en-US" altLang="en-US" sz="1400" dirty="0">
                <a:solidFill>
                  <a:schemeClr val="tx1"/>
                </a:solidFill>
              </a:rPr>
              <a:t>Approve agenda &amp; last minutes</a:t>
            </a:r>
            <a:endParaRPr lang="en-US" altLang="en-US" sz="1400" dirty="0">
              <a:solidFill>
                <a:schemeClr val="bg1"/>
              </a:solidFill>
            </a:endParaRPr>
          </a:p>
          <a:p>
            <a:pPr lvl="1">
              <a:buFont typeface="Arial" panose="020B0604020202020204" pitchFamily="34" charset="0"/>
              <a:buChar char="•"/>
            </a:pPr>
            <a:r>
              <a:rPr lang="en-US" altLang="en-US" sz="1400" dirty="0">
                <a:solidFill>
                  <a:schemeClr val="tx1"/>
                </a:solidFill>
              </a:rPr>
              <a:t>Still 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Guest Presentation </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Presidential Memorandum on Sustainable Spectrum Strategy</a:t>
            </a:r>
          </a:p>
          <a:p>
            <a:pPr lvl="1">
              <a:buFont typeface="Arial" panose="020B0604020202020204" pitchFamily="34" charset="0"/>
              <a:buChar char="•"/>
            </a:pPr>
            <a:r>
              <a:rPr lang="en-US" sz="1400" dirty="0"/>
              <a:t>6 GHz NPRM and single voice from IEEE 802</a:t>
            </a:r>
          </a:p>
          <a:p>
            <a:pPr lvl="1">
              <a:buFont typeface="Arial" panose="020B0604020202020204" pitchFamily="34" charset="0"/>
              <a:buChar char="•"/>
            </a:pPr>
            <a:r>
              <a:rPr lang="en-US" altLang="en-US" sz="1400" dirty="0">
                <a:solidFill>
                  <a:schemeClr val="tx1"/>
                </a:solidFill>
              </a:rPr>
              <a:t>Thursday – continue on NPRM draft comments</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400" dirty="0">
                <a:solidFill>
                  <a:schemeClr val="tx1"/>
                </a:solidFill>
              </a:rPr>
              <a:t>Actions required</a:t>
            </a:r>
          </a:p>
          <a:p>
            <a:pPr lvl="1">
              <a:buFont typeface="Arial" panose="020B0604020202020204" pitchFamily="34" charset="0"/>
              <a:buChar char="•"/>
            </a:pPr>
            <a:r>
              <a:rPr lang="en-US" altLang="en-US" sz="1400" dirty="0">
                <a:solidFill>
                  <a:schemeClr val="tx1"/>
                </a:solidFill>
              </a:rPr>
              <a:t>NPRM comments and tbd</a:t>
            </a:r>
          </a:p>
          <a:p>
            <a:pPr>
              <a:buFont typeface="Arial" panose="020B0604020202020204" pitchFamily="34" charset="0"/>
              <a:buChar char="•"/>
            </a:pPr>
            <a:r>
              <a:rPr lang="en-US" altLang="en-US" sz="14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175123" y="687387"/>
            <a:ext cx="4968877" cy="54832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lvl="1">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200" b="0" dirty="0">
                <a:solidFill>
                  <a:schemeClr val="tx1"/>
                </a:solidFill>
              </a:rPr>
              <a:t>Guest presentation from APT</a:t>
            </a:r>
          </a:p>
          <a:p>
            <a:pPr lvl="1">
              <a:spcBef>
                <a:spcPts val="0"/>
              </a:spcBef>
              <a:buFont typeface="Arial" panose="020B0604020202020204" pitchFamily="34" charset="0"/>
              <a:buChar char="•"/>
            </a:pPr>
            <a:r>
              <a:rPr lang="en-US" sz="1200" dirty="0"/>
              <a:t>Mr. Masanori Kondo is Deputy Secretary General of Asia-Pacific </a:t>
            </a:r>
            <a:r>
              <a:rPr lang="en-US" sz="1200" dirty="0" err="1"/>
              <a:t>Telecommunity</a:t>
            </a:r>
            <a:r>
              <a:rPr lang="en-US" sz="1200" dirty="0"/>
              <a:t> (APT) </a:t>
            </a:r>
            <a:endParaRPr lang="en-US" sz="1200" dirty="0">
              <a:solidFill>
                <a:schemeClr val="tx1"/>
              </a:solidFill>
            </a:endParaRPr>
          </a:p>
          <a:p>
            <a:pPr lvl="1">
              <a:spcBef>
                <a:spcPts val="0"/>
              </a:spcBef>
              <a:buFont typeface="Arial" panose="020B0604020202020204" pitchFamily="34" charset="0"/>
              <a:buChar char="•"/>
            </a:pPr>
            <a:r>
              <a:rPr lang="en-US" sz="1200" dirty="0">
                <a:solidFill>
                  <a:schemeClr val="tx1"/>
                </a:solidFill>
              </a:rPr>
              <a:t>What is happening in ITU Region 3</a:t>
            </a:r>
          </a:p>
          <a:p>
            <a:pPr>
              <a:spcBef>
                <a:spcPts val="0"/>
              </a:spcBef>
              <a:buFont typeface="Arial" panose="020B0604020202020204" pitchFamily="34" charset="0"/>
              <a:buChar char="•"/>
            </a:pPr>
            <a:endParaRPr lang="en-US" sz="1200" b="0" dirty="0">
              <a:solidFill>
                <a:schemeClr val="tx1"/>
              </a:solidFill>
            </a:endParaRPr>
          </a:p>
          <a:p>
            <a:pPr>
              <a:spcBef>
                <a:spcPts val="0"/>
              </a:spcBef>
              <a:buFont typeface="Arial" panose="020B0604020202020204" pitchFamily="34" charset="0"/>
              <a:buChar char="•"/>
            </a:pPr>
            <a:r>
              <a:rPr lang="en-US" sz="1200" b="0" dirty="0">
                <a:solidFill>
                  <a:schemeClr val="tx1"/>
                </a:solidFill>
              </a:rPr>
              <a:t>EU Items</a:t>
            </a:r>
          </a:p>
          <a:p>
            <a:pPr lvl="1">
              <a:spcBef>
                <a:spcPts val="0"/>
              </a:spcBef>
              <a:buFont typeface="Arial" panose="020B0604020202020204" pitchFamily="34" charset="0"/>
              <a:buChar char="•"/>
            </a:pPr>
            <a:r>
              <a:rPr lang="en-US" sz="1200" dirty="0">
                <a:solidFill>
                  <a:schemeClr val="tx1"/>
                </a:solidFill>
              </a:rPr>
              <a:t>General items, ETSI, CEPT, etc.</a:t>
            </a:r>
          </a:p>
          <a:p>
            <a:pPr>
              <a:spcBef>
                <a:spcPts val="0"/>
              </a:spcBef>
              <a:buFont typeface="Arial" panose="020B0604020202020204" pitchFamily="34" charset="0"/>
              <a:buChar char="•"/>
            </a:pPr>
            <a:endParaRPr lang="en-US" altLang="en-US" sz="1200" b="0" kern="0" dirty="0"/>
          </a:p>
          <a:p>
            <a:pPr>
              <a:spcBef>
                <a:spcPts val="0"/>
              </a:spcBef>
              <a:buFont typeface="Arial" panose="020B0604020202020204" pitchFamily="34" charset="0"/>
              <a:buChar char="•"/>
            </a:pPr>
            <a:r>
              <a:rPr lang="en-US" sz="1200" b="0" dirty="0"/>
              <a:t>Presidential Memorandum on Developing a Sustainable Spectrum Strategy for America's Future</a:t>
            </a:r>
          </a:p>
          <a:p>
            <a:pPr lvl="1">
              <a:spcBef>
                <a:spcPts val="0"/>
              </a:spcBef>
              <a:buFont typeface="Arial" panose="020B0604020202020204" pitchFamily="34" charset="0"/>
              <a:buChar char="•"/>
            </a:pPr>
            <a:r>
              <a:rPr lang="en-US" altLang="en-US" sz="1100" b="0" kern="0" dirty="0"/>
              <a:t>What can we support in it? </a:t>
            </a:r>
          </a:p>
          <a:p>
            <a:pPr>
              <a:spcBef>
                <a:spcPts val="0"/>
              </a:spcBef>
              <a:buFont typeface="Arial" panose="020B0604020202020204" pitchFamily="34" charset="0"/>
              <a:buChar char="•"/>
            </a:pPr>
            <a:endParaRPr lang="en-US" altLang="en-US" sz="1200" b="0" kern="0" dirty="0"/>
          </a:p>
          <a:p>
            <a:pPr>
              <a:spcBef>
                <a:spcPts val="0"/>
              </a:spcBef>
              <a:buFont typeface="Arial" panose="020B0604020202020204" pitchFamily="34" charset="0"/>
              <a:buChar char="•"/>
            </a:pPr>
            <a:r>
              <a:rPr lang="en-US" sz="1200" b="0" dirty="0"/>
              <a:t>6 GHz NPRM and single voice from IEEE 802</a:t>
            </a:r>
          </a:p>
          <a:p>
            <a:pPr lvl="1">
              <a:spcBef>
                <a:spcPts val="0"/>
              </a:spcBef>
              <a:buFont typeface="Arial" panose="020B0604020202020204" pitchFamily="34" charset="0"/>
              <a:buChar char="•"/>
            </a:pPr>
            <a:r>
              <a:rPr lang="en-US" altLang="en-US" sz="1200" kern="0" dirty="0"/>
              <a:t>Cont. working on 6GHz NPRM comments to Option 2</a:t>
            </a:r>
          </a:p>
          <a:p>
            <a:pPr marL="457200" lvl="1" indent="0">
              <a:spcBef>
                <a:spcPts val="0"/>
              </a:spcBef>
            </a:pPr>
            <a:endParaRPr lang="en-US" altLang="en-US" sz="1200" kern="0" dirty="0"/>
          </a:p>
          <a:p>
            <a:pPr>
              <a:spcBef>
                <a:spcPts val="0"/>
              </a:spcBef>
              <a:buFont typeface="Arial" panose="020B0604020202020204" pitchFamily="34" charset="0"/>
              <a:buChar char="•"/>
            </a:pPr>
            <a:r>
              <a:rPr lang="en-US" altLang="en-US" sz="1200" b="0" kern="0" dirty="0"/>
              <a:t>General discussion items:</a:t>
            </a:r>
          </a:p>
          <a:p>
            <a:pPr lvl="1">
              <a:spcBef>
                <a:spcPts val="0"/>
              </a:spcBef>
              <a:buFont typeface="Arial" panose="020B0604020202020204" pitchFamily="34" charset="0"/>
              <a:buChar char="•"/>
            </a:pPr>
            <a:r>
              <a:rPr lang="en-US" altLang="en-US" sz="1200" u="sng" kern="0" dirty="0"/>
              <a:t>From teleconference in the past weeks for Plenary attendees. </a:t>
            </a:r>
          </a:p>
          <a:p>
            <a:pPr marL="914400" lvl="1">
              <a:spcBef>
                <a:spcPts val="0"/>
              </a:spcBef>
              <a:buFont typeface="Arial" panose="020B0604020202020204" pitchFamily="34" charset="0"/>
              <a:buChar char="•"/>
            </a:pPr>
            <a:r>
              <a:rPr lang="en-US" sz="1200" dirty="0">
                <a:solidFill>
                  <a:schemeClr val="tx1"/>
                </a:solidFill>
              </a:rPr>
              <a:t>IEEE SA intelligent spectrum allocation and management statement is out</a:t>
            </a:r>
          </a:p>
          <a:p>
            <a:pPr marL="914400" lvl="1">
              <a:spcBef>
                <a:spcPts val="0"/>
              </a:spcBef>
              <a:buFont typeface="Arial" panose="020B0604020202020204" pitchFamily="34" charset="0"/>
              <a:buChar char="•"/>
            </a:pPr>
            <a:r>
              <a:rPr lang="en-US" sz="1200" dirty="0"/>
              <a:t>India licenses not required at 5GHz,  and UWB w/6GHz</a:t>
            </a:r>
          </a:p>
          <a:p>
            <a:pPr marL="914400" lvl="1">
              <a:spcBef>
                <a:spcPts val="0"/>
              </a:spcBef>
              <a:buFont typeface="Arial" panose="020B0604020202020204" pitchFamily="34" charset="0"/>
              <a:buChar char="•"/>
            </a:pPr>
            <a:r>
              <a:rPr lang="en-US" altLang="en-US" sz="1200" kern="0" dirty="0"/>
              <a:t>NCTA 5.9 GHz letter</a:t>
            </a:r>
          </a:p>
          <a:p>
            <a:pPr marL="914400" lvl="1">
              <a:spcBef>
                <a:spcPts val="0"/>
              </a:spcBef>
              <a:buFont typeface="Arial" panose="020B0604020202020204" pitchFamily="34" charset="0"/>
              <a:buChar char="•"/>
            </a:pPr>
            <a:r>
              <a:rPr lang="en-US" sz="1200" dirty="0"/>
              <a:t>Phase I testing of prototype U-NII-4 devices</a:t>
            </a:r>
          </a:p>
          <a:p>
            <a:pPr marL="914400" lvl="1">
              <a:spcBef>
                <a:spcPts val="0"/>
              </a:spcBef>
              <a:buFont typeface="Arial" panose="020B0604020202020204" pitchFamily="34" charset="0"/>
              <a:buChar char="•"/>
            </a:pPr>
            <a:r>
              <a:rPr lang="en-US" sz="1200" dirty="0"/>
              <a:t>Net Neutrality is sort of back</a:t>
            </a:r>
          </a:p>
          <a:p>
            <a:pPr marL="914400" lvl="1">
              <a:spcBef>
                <a:spcPts val="0"/>
              </a:spcBef>
              <a:buFont typeface="Arial" panose="020B0604020202020204" pitchFamily="34" charset="0"/>
              <a:buChar char="•"/>
            </a:pPr>
            <a:r>
              <a:rPr lang="en-US" sz="1200" dirty="0"/>
              <a:t>TVWS ex </a:t>
            </a:r>
            <a:r>
              <a:rPr lang="en-US" sz="1200" dirty="0" err="1"/>
              <a:t>parta</a:t>
            </a:r>
            <a:r>
              <a:rPr lang="en-US" sz="1200" dirty="0"/>
              <a:t> from 44 companies – rules for rural areas</a:t>
            </a:r>
          </a:p>
          <a:p>
            <a:pPr lvl="1">
              <a:spcBef>
                <a:spcPts val="0"/>
              </a:spcBef>
              <a:buFont typeface="Arial" panose="020B0604020202020204" pitchFamily="34" charset="0"/>
              <a:buChar char="•"/>
            </a:pPr>
            <a:r>
              <a:rPr lang="en-US" sz="1200" dirty="0"/>
              <a:t>Teleconferences moving forward. </a:t>
            </a:r>
          </a:p>
          <a:p>
            <a:pPr lvl="1">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altLang="en-US" sz="1000" b="0" kern="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1142999"/>
            <a:ext cx="8229602" cy="5332413"/>
          </a:xfrm>
        </p:spPr>
        <p:txBody>
          <a:bodyPr/>
          <a:lstStyle/>
          <a:p>
            <a:pPr>
              <a:buFont typeface="Arial" panose="020B0604020202020204" pitchFamily="34" charset="0"/>
              <a:buChar char="•"/>
            </a:pPr>
            <a:r>
              <a:rPr lang="en-US" altLang="en-US" sz="1600" dirty="0">
                <a:solidFill>
                  <a:schemeClr val="bg1"/>
                </a:solidFill>
              </a:rPr>
              <a:t>Need a recording secretary today</a:t>
            </a:r>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t>Moved by:  	</a:t>
            </a:r>
            <a:r>
              <a:rPr lang="en-US" altLang="en-US" sz="1600" dirty="0">
                <a:solidFill>
                  <a:schemeClr val="bg1">
                    <a:lumMod val="65000"/>
                  </a:schemeClr>
                </a:solidFill>
              </a:rPr>
              <a:t>Stuart Kerry (</a:t>
            </a:r>
            <a:r>
              <a:rPr lang="en-US" altLang="en-US" sz="1600" dirty="0" err="1">
                <a:solidFill>
                  <a:schemeClr val="bg1">
                    <a:lumMod val="65000"/>
                  </a:schemeClr>
                </a:solidFill>
              </a:rPr>
              <a:t>Comscope</a:t>
            </a:r>
            <a:r>
              <a:rPr lang="en-US" altLang="en-US" sz="1600" dirty="0">
                <a:solidFill>
                  <a:schemeClr val="bg1">
                    <a:lumMod val="65000"/>
                  </a:schemeClr>
                </a:solidFill>
              </a:rPr>
              <a:t>) </a:t>
            </a:r>
          </a:p>
          <a:p>
            <a:r>
              <a:rPr lang="en-US" altLang="en-US" sz="1600" b="1" dirty="0">
                <a:solidFill>
                  <a:schemeClr val="tx1"/>
                </a:solidFill>
              </a:rPr>
              <a:t>		Seconded by:	</a:t>
            </a:r>
            <a:r>
              <a:rPr lang="en-US" altLang="en-US" sz="1600" dirty="0">
                <a:solidFill>
                  <a:schemeClr val="bg1">
                    <a:lumMod val="65000"/>
                  </a:schemeClr>
                </a:solidFill>
              </a:rPr>
              <a:t>Tim Harrington (</a:t>
            </a:r>
            <a:r>
              <a:rPr lang="en-US" altLang="en-US" sz="1600" dirty="0" err="1">
                <a:solidFill>
                  <a:schemeClr val="bg1">
                    <a:lumMod val="65000"/>
                  </a:schemeClr>
                </a:solidFill>
              </a:rPr>
              <a:t>ProID</a:t>
            </a:r>
            <a:r>
              <a:rPr lang="en-US" altLang="en-US" sz="1600" dirty="0">
                <a:solidFill>
                  <a:schemeClr val="bg1">
                    <a:lumMod val="65000"/>
                  </a:schemeClr>
                </a:solidFill>
              </a:rPr>
              <a:t>)</a:t>
            </a:r>
          </a:p>
          <a:p>
            <a:pPr lvl="1"/>
            <a:r>
              <a:rPr lang="en-US" altLang="en-US" sz="1600" b="1" dirty="0"/>
              <a:t>Discussion?  </a:t>
            </a:r>
          </a:p>
          <a:p>
            <a:pPr lvl="1"/>
            <a:r>
              <a:rPr lang="en-US" altLang="en-US" sz="1600" b="1" dirty="0">
                <a:solidFill>
                  <a:schemeClr val="tx1"/>
                </a:solidFill>
              </a:rPr>
              <a:t>Vote:  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Interim meeting 11-13  September 2018 in document:  </a:t>
            </a:r>
            <a:r>
              <a:rPr lang="en-US" altLang="en-US" sz="1600" dirty="0">
                <a:hlinkClick r:id="rId2"/>
              </a:rPr>
              <a:t>https://mentor.ieee.org/802.18/dcn/18/18-18-0114-00-0000-meeting-minutes-sept-2018-f2f-waikoloa-hi.docx</a:t>
            </a:r>
            <a:r>
              <a:rPr lang="en-US" altLang="en-US" sz="1600" dirty="0"/>
              <a:t>  </a:t>
            </a:r>
            <a:r>
              <a:rPr lang="en-US" altLang="en-US" sz="1600" b="1" dirty="0"/>
              <a:t>Posted</a:t>
            </a:r>
            <a:r>
              <a:rPr lang="en-US" altLang="en-US" sz="1600" dirty="0"/>
              <a:t>:</a:t>
            </a:r>
            <a:r>
              <a:rPr lang="en-US" altLang="en-US" sz="1400" dirty="0"/>
              <a:t>  </a:t>
            </a:r>
            <a:r>
              <a:rPr lang="en-US" sz="1400" b="0" dirty="0"/>
              <a:t>17-Sep-2018 16:16:03 ET</a:t>
            </a:r>
          </a:p>
          <a:p>
            <a:pPr marL="0" indent="0"/>
            <a:r>
              <a:rPr lang="en-US" altLang="en-US" sz="1400" b="0" dirty="0"/>
              <a:t>	</a:t>
            </a:r>
            <a:r>
              <a:rPr lang="en-US" altLang="en-US" sz="1600" b="1" dirty="0"/>
              <a:t>Moved by: 	</a:t>
            </a:r>
            <a:r>
              <a:rPr lang="en-US" altLang="en-US" sz="1600" dirty="0">
                <a:solidFill>
                  <a:schemeClr val="bg1">
                    <a:lumMod val="65000"/>
                  </a:schemeClr>
                </a:solidFill>
              </a:rPr>
              <a:t>Peter Ecclesine (Cisco) </a:t>
            </a:r>
          </a:p>
          <a:p>
            <a:r>
              <a:rPr lang="en-US" altLang="en-US" sz="1600" dirty="0"/>
              <a:t>	  </a:t>
            </a:r>
            <a:r>
              <a:rPr lang="en-US" altLang="en-US" sz="1600" b="1" dirty="0"/>
              <a:t>Seconded by: 	</a:t>
            </a:r>
            <a:r>
              <a:rPr lang="en-US" altLang="en-US" sz="1600" b="1" dirty="0">
                <a:solidFill>
                  <a:schemeClr val="bg1">
                    <a:lumMod val="65000"/>
                  </a:schemeClr>
                </a:solidFill>
              </a:rPr>
              <a:t>John Notor (Notor Research) </a:t>
            </a:r>
          </a:p>
          <a:p>
            <a:r>
              <a:rPr lang="en-US" altLang="en-US" sz="1600" dirty="0"/>
              <a:t>	  </a:t>
            </a:r>
            <a:r>
              <a:rPr lang="en-US" altLang="en-US" sz="1600" b="1" dirty="0"/>
              <a:t>Discussion? 	</a:t>
            </a:r>
            <a:r>
              <a:rPr lang="en-US" altLang="en-US" sz="1400" b="1" dirty="0"/>
              <a:t> </a:t>
            </a:r>
            <a:endParaRPr lang="en-US" altLang="en-US" sz="1600" b="1" dirty="0"/>
          </a:p>
          <a:p>
            <a:pPr lvl="1"/>
            <a:r>
              <a:rPr lang="en-US" altLang="en-US" sz="1600" b="1" dirty="0"/>
              <a:t>Vote</a:t>
            </a:r>
            <a:r>
              <a:rPr lang="en-US" altLang="en-US" sz="1600" b="1" dirty="0">
                <a:solidFill>
                  <a:schemeClr val="tx1"/>
                </a:solidFill>
              </a:rPr>
              <a:t>:  Unanimous consent</a:t>
            </a:r>
          </a:p>
          <a:p>
            <a:pPr lvl="1"/>
            <a:endParaRPr lang="en-US" altLang="en-US" sz="1000" dirty="0">
              <a:solidFill>
                <a:schemeClr val="bg1"/>
              </a:solidFill>
            </a:endParaRPr>
          </a:p>
          <a:p>
            <a:pPr>
              <a:buFont typeface="Arial" panose="020B0604020202020204" pitchFamily="34" charset="0"/>
              <a:buChar char="•"/>
            </a:pPr>
            <a:r>
              <a:rPr lang="en-US" altLang="en-US" sz="1800" dirty="0"/>
              <a:t>Does anyone have an interest in being the 802.18 Vice-Chair? </a:t>
            </a:r>
          </a:p>
          <a:p>
            <a:pPr lvl="1">
              <a:buFont typeface="Arial" panose="020B0604020202020204" pitchFamily="34" charset="0"/>
              <a:buChar char="•"/>
            </a:pPr>
            <a:r>
              <a:rPr lang="en-US" altLang="en-US" sz="1400" b="1" dirty="0">
                <a:solidFill>
                  <a:schemeClr val="tx1"/>
                </a:solidFill>
              </a:rPr>
              <a:t>Needs to be a member of the IEEE and also the SA, needs a declaration of term commitment and affiliation letters to the EC. </a:t>
            </a:r>
            <a:r>
              <a:rPr lang="en-US" altLang="en-US" sz="1000" dirty="0">
                <a:solidFill>
                  <a:schemeClr val="bg1"/>
                </a:solidFill>
              </a:rPr>
              <a:t>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13-15 November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372318"/>
          </a:xfrm>
        </p:spPr>
        <p:txBody>
          <a:bodyPr/>
          <a:lstStyle/>
          <a:p>
            <a:r>
              <a:rPr lang="en-US" sz="2400" dirty="0"/>
              <a:t>Responsibilities of WG Vice Chair</a:t>
            </a:r>
          </a:p>
        </p:txBody>
      </p:sp>
      <p:sp>
        <p:nvSpPr>
          <p:cNvPr id="3" name="Content Placeholder 2"/>
          <p:cNvSpPr>
            <a:spLocks noGrp="1"/>
          </p:cNvSpPr>
          <p:nvPr>
            <p:ph idx="1"/>
          </p:nvPr>
        </p:nvSpPr>
        <p:spPr>
          <a:xfrm>
            <a:off x="691161" y="993421"/>
            <a:ext cx="8296126" cy="4113213"/>
          </a:xfrm>
        </p:spPr>
        <p:txBody>
          <a:bodyPr/>
          <a:lstStyle/>
          <a:p>
            <a:pPr>
              <a:spcBef>
                <a:spcPts val="0"/>
              </a:spcBef>
            </a:pPr>
            <a:r>
              <a:rPr lang="en-US" sz="1600" dirty="0"/>
              <a:t> 3.4.2 Vice Chair(s)</a:t>
            </a:r>
          </a:p>
          <a:p>
            <a:pPr>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13-15 November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42538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Guest Presenter</a:t>
            </a:r>
            <a:endParaRPr lang="en-US" sz="1200" dirty="0"/>
          </a:p>
        </p:txBody>
      </p:sp>
      <p:sp>
        <p:nvSpPr>
          <p:cNvPr id="3" name="Content Placeholder 2"/>
          <p:cNvSpPr>
            <a:spLocks noGrp="1"/>
          </p:cNvSpPr>
          <p:nvPr>
            <p:ph idx="1"/>
          </p:nvPr>
        </p:nvSpPr>
        <p:spPr>
          <a:xfrm>
            <a:off x="685800" y="1752600"/>
            <a:ext cx="8305800" cy="4722813"/>
          </a:xfrm>
        </p:spPr>
        <p:txBody>
          <a:bodyPr/>
          <a:lstStyle/>
          <a:p>
            <a:pPr>
              <a:spcBef>
                <a:spcPts val="0"/>
              </a:spcBef>
              <a:buFont typeface="Arial" panose="020B0604020202020204" pitchFamily="34" charset="0"/>
              <a:buChar char="•"/>
            </a:pPr>
            <a:r>
              <a:rPr lang="en-US" sz="2000" dirty="0"/>
              <a:t>Would like to introduce Mr. Masanori Kondo,  Deputy Secretary General of Asia-Pacific </a:t>
            </a:r>
            <a:r>
              <a:rPr lang="en-US" sz="2000" dirty="0" err="1"/>
              <a:t>Telecommunity</a:t>
            </a:r>
            <a:r>
              <a:rPr lang="en-US" sz="2000" dirty="0"/>
              <a:t> (APT). </a:t>
            </a: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2000" dirty="0"/>
              <a:t>He was with Japan’s MIT before joining APT</a:t>
            </a: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2000" dirty="0"/>
              <a:t>His presentation is - What is happening in ITU Zone 3.</a:t>
            </a:r>
          </a:p>
          <a:p>
            <a:pPr lvl="1">
              <a:spcBef>
                <a:spcPts val="0"/>
              </a:spcBef>
              <a:buFont typeface="Arial" panose="020B0604020202020204" pitchFamily="34" charset="0"/>
              <a:buChar char="•"/>
            </a:pPr>
            <a:r>
              <a:rPr lang="en-US" dirty="0"/>
              <a:t>18-18/0136r00 </a:t>
            </a: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 </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707424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a:spcBef>
                <a:spcPts val="0"/>
              </a:spcBef>
              <a:buFont typeface="Arial" panose="020B0604020202020204" pitchFamily="34" charset="0"/>
              <a:buChar char="•"/>
            </a:pPr>
            <a:r>
              <a:rPr lang="en-US" sz="1800" dirty="0">
                <a:solidFill>
                  <a:schemeClr val="tx1"/>
                </a:solidFill>
              </a:rPr>
              <a:t>General EU news?</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bg1">
                    <a:lumMod val="65000"/>
                  </a:schemeClr>
                </a:solidFill>
              </a:rPr>
              <a:t>Nothing of note the past week.  </a:t>
            </a: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BRAN – next meeting #100 - 17-20 Dec. 2018, Sophia Antipolis</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bg1">
                    <a:lumMod val="65000"/>
                  </a:schemeClr>
                </a:solidFill>
              </a:rPr>
              <a:t>Nothing of note the past week</a:t>
            </a:r>
            <a:r>
              <a:rPr lang="en-US" sz="1600" dirty="0">
                <a:solidFill>
                  <a:schemeClr val="tx1"/>
                </a:solidFill>
              </a:rPr>
              <a:t>. </a:t>
            </a:r>
            <a:endParaRPr lang="en-US" sz="1800" dirty="0">
              <a:solidFill>
                <a:schemeClr val="tx1"/>
              </a:solidFill>
            </a:endParaRP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TG-11 – next meeting # 55 - 08-11 Apr 2019, Sophia Antipolis</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bg1">
                    <a:lumMod val="65000"/>
                  </a:schemeClr>
                </a:solidFill>
              </a:rPr>
              <a:t>Nothing of note the past week.</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39836235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30199</TotalTime>
  <Words>7239</Words>
  <Application>Microsoft Office PowerPoint</Application>
  <PresentationFormat>On-screen Show (4:3)</PresentationFormat>
  <Paragraphs>931</Paragraphs>
  <Slides>49</Slides>
  <Notes>23</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49</vt:i4>
      </vt:variant>
    </vt:vector>
  </HeadingPairs>
  <TitlesOfParts>
    <vt:vector size="61"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Plenary Agenda</vt:lpstr>
      <vt:lpstr>Call to Order / Administrative Items</vt:lpstr>
      <vt:lpstr>Other Guidelines for IEEE WG Meetings</vt:lpstr>
      <vt:lpstr>Participation in IEEE 802 Meetings</vt:lpstr>
      <vt:lpstr>Agenda For Bangkok Plenary </vt:lpstr>
      <vt:lpstr>Administrative – Motions and more</vt:lpstr>
      <vt:lpstr>Responsibilities of WG Vice Chair</vt:lpstr>
      <vt:lpstr>Guest Presenter</vt:lpstr>
      <vt:lpstr>EU items to share </vt:lpstr>
      <vt:lpstr>EU items -2 </vt:lpstr>
      <vt:lpstr>Presidential Memorandum on Developing a Sustainable Spectrum Strategy for America's Future</vt:lpstr>
      <vt:lpstr>6 GHz and single voice from IEEE 802 - reference</vt:lpstr>
      <vt:lpstr>6 GHz and single voice from IEEE 802 – option 2 (1.5) – 1 of 1</vt:lpstr>
      <vt:lpstr>PowerPoint Presentation</vt:lpstr>
      <vt:lpstr>PowerPoint Presentation</vt:lpstr>
      <vt:lpstr>Thursday topics </vt:lpstr>
      <vt:lpstr>6 GHz and single voice from IEEE 802 – Continue Edits</vt:lpstr>
      <vt:lpstr>General Discussion Items -1 of 6</vt:lpstr>
      <vt:lpstr>General Discussion Items -2 of 6</vt:lpstr>
      <vt:lpstr>General Discussion Items -3 of 6</vt:lpstr>
      <vt:lpstr>General Discussion Items -4 of 6</vt:lpstr>
      <vt:lpstr>General Discussion Items -5a of 6</vt:lpstr>
      <vt:lpstr>General Discussion Items -5b of 6</vt:lpstr>
      <vt:lpstr>General Discussion Items -5c of 6</vt:lpstr>
      <vt:lpstr>General Discussion Items -6 of 6</vt:lpstr>
      <vt:lpstr>Teleconferences</vt:lpstr>
      <vt:lpstr>Actions Required</vt:lpstr>
      <vt:lpstr>Any Other Business</vt:lpstr>
      <vt:lpstr>Adjourn</vt:lpstr>
      <vt:lpstr>PowerPoint Presentation</vt:lpstr>
      <vt:lpstr>Responsibilities of Working Group Officers</vt:lpstr>
      <vt:lpstr>Motion – FCC 6 GHz NPRM IEEE 802 Comments</vt:lpstr>
      <vt:lpstr>6 GHz and single voice from IEEE 802 – option 1 -  1 of 2</vt:lpstr>
      <vt:lpstr>6 GHz and single voice from IEEE 802 – option 1 – 2 of 2</vt:lpstr>
      <vt:lpstr>6 GHz and single voice from IEEE 802, references 1 of 2</vt:lpstr>
      <vt:lpstr>6 GHz and single voice from IEEE 802, references 2 of 2</vt:lpstr>
      <vt:lpstr>6 GHz and single voice from IEEE 802, references cont.</vt:lpstr>
      <vt:lpstr>General Discussion Items -1</vt:lpstr>
      <vt:lpstr>General Discussion Items -4</vt:lpstr>
      <vt:lpstr>WiFi / UWB Coexistence -1</vt:lpstr>
      <vt:lpstr>WiFi / UWB Coexistence  -2</vt:lpstr>
      <vt:lpstr>IEEE EU position statement on spectrum management</vt:lpstr>
      <vt:lpstr>IEEE EU Position Statement -2</vt:lpstr>
      <vt:lpstr>IEEE EU spectrum management statement</vt:lpstr>
      <vt:lpstr>A Future For Unlicensed Spectrum – from last week</vt:lpstr>
      <vt:lpstr>A Future For Unlicensed Spectrum</vt:lpstr>
      <vt:lpstr>IEEE – not connected and underserved (from last week)</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955</cp:revision>
  <cp:lastPrinted>1601-01-01T00:00:00Z</cp:lastPrinted>
  <dcterms:created xsi:type="dcterms:W3CDTF">2016-03-03T14:54:45Z</dcterms:created>
  <dcterms:modified xsi:type="dcterms:W3CDTF">2018-11-11T16:07:04Z</dcterms:modified>
</cp:coreProperties>
</file>