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319" r:id="rId6"/>
    <p:sldId id="331" r:id="rId7"/>
    <p:sldId id="480" r:id="rId8"/>
    <p:sldId id="486" r:id="rId9"/>
    <p:sldId id="492" r:id="rId10"/>
    <p:sldId id="515" r:id="rId11"/>
    <p:sldId id="512" r:id="rId12"/>
    <p:sldId id="517" r:id="rId13"/>
    <p:sldId id="516" r:id="rId14"/>
    <p:sldId id="419" r:id="rId15"/>
    <p:sldId id="498" r:id="rId16"/>
    <p:sldId id="402" r:id="rId17"/>
    <p:sldId id="403" r:id="rId18"/>
    <p:sldId id="508" r:id="rId19"/>
    <p:sldId id="505" r:id="rId20"/>
    <p:sldId id="490" r:id="rId21"/>
    <p:sldId id="488" r:id="rId22"/>
    <p:sldId id="500" r:id="rId23"/>
    <p:sldId id="491" r:id="rId24"/>
    <p:sldId id="477" r:id="rId25"/>
    <p:sldId id="417" r:id="rId26"/>
    <p:sldId id="418" r:id="rId27"/>
    <p:sldId id="468" r:id="rId28"/>
    <p:sldId id="428" r:id="rId29"/>
    <p:sldId id="465" r:id="rId30"/>
    <p:sldId id="435" r:id="rId31"/>
    <p:sldId id="451" r:id="rId32"/>
    <p:sldId id="452" r:id="rId33"/>
    <p:sldId id="429" r:id="rId34"/>
    <p:sldId id="39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82" autoAdjust="0"/>
    <p:restoredTop sz="96387" autoAdjust="0"/>
  </p:normalViewPr>
  <p:slideViewPr>
    <p:cSldViewPr>
      <p:cViewPr varScale="1">
        <p:scale>
          <a:sx n="108" d="100"/>
          <a:sy n="108" d="100"/>
        </p:scale>
        <p:origin x="120" y="27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09-Nov-18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221046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498388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01470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357963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226250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Nov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 Nov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Nov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802.18-18/0143r01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position.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18/dcn/18/18-18-0142-00-0000-ieee-sa-intelligent-spectrum-allocation-and-management-statemen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euters.com/article/us-usa-court-netneutrality/u-s-supreme-court-ends-fight-over-obama-era-net-neutrality-rules-idUSKCN1NA1UW?utm_medium=techboard.mon.20181105&amp;utm_source=email&amp;utm_content=&amp;utm_campaign=campaig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urldefense.proofpoint.com/v2/url?u=https-3A__ecfsapi.fcc.gov_file_110225014474_FCC-2520Joint-2520Letter-252011.2.pdf&amp;d=DwMFaQ&amp;c=pqcuzKEN_84c78MOSc5_fw&amp;r=z8R-nWJ8GIxwjOjNKhEFByb-tZ6XE3GZXWSggNdVo-w&amp;m=o8W7ebJWY5bPlKA7NA8TTezSR4npWjG4-wgdaN4qSXs&amp;s=fxXJSmjmzHp6dxWMrrKf2LwykX3ND5Bvl_Xe1R3FF5Q&amp;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45-00-0000-minutes-01nov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 Nov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08 November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893"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374650"/>
          </a:xfrm>
        </p:spPr>
        <p:txBody>
          <a:bodyPr/>
          <a:lstStyle/>
          <a:p>
            <a:r>
              <a:rPr lang="en-US" altLang="en-US" sz="2400" dirty="0"/>
              <a:t>6 GHz and single voice from IEEE 802 – option 2 </a:t>
            </a:r>
            <a:r>
              <a:rPr lang="en-US" altLang="en-US" sz="1400" dirty="0"/>
              <a:t>(1.5) </a:t>
            </a:r>
            <a:r>
              <a:rPr lang="en-US" altLang="en-US" sz="1200" dirty="0"/>
              <a:t>– 1 of 1</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Per previous discussions  will work on comments on the status of IEEE 802 standards.</a:t>
            </a:r>
          </a:p>
          <a:p>
            <a:pPr lvl="1">
              <a:spcBef>
                <a:spcPts val="0"/>
              </a:spcBef>
              <a:buFont typeface="Arial" panose="020B0604020202020204" pitchFamily="34" charset="0"/>
              <a:buChar char="•"/>
            </a:pPr>
            <a:r>
              <a:rPr lang="en-US" sz="1600" dirty="0"/>
              <a:t>What is coming;  IEEE 802.15.4z; 802.11 several amendments coming. </a:t>
            </a:r>
          </a:p>
          <a:p>
            <a:pPr lvl="1">
              <a:spcBef>
                <a:spcPts val="0"/>
              </a:spcBef>
              <a:buFont typeface="Arial" panose="020B0604020202020204" pitchFamily="34" charset="0"/>
              <a:buChar char="•"/>
            </a:pPr>
            <a:r>
              <a:rPr lang="en-US" sz="1600" dirty="0"/>
              <a:t>What is there now; IEEE 802.15.4, FCC Part 15.250</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could be it for IEEE 802 comments.</a:t>
            </a:r>
          </a:p>
          <a:p>
            <a:pPr lvl="1">
              <a:spcBef>
                <a:spcPts val="0"/>
              </a:spcBef>
              <a:buFont typeface="Arial" panose="020B0604020202020204" pitchFamily="34" charset="0"/>
              <a:buChar char="•"/>
            </a:pPr>
            <a:r>
              <a:rPr lang="en-US" sz="1600" dirty="0"/>
              <a:t>Point is not to dive deep into the NPRM specific topics and how they will affect/relate back to all of IEEE 802</a:t>
            </a:r>
            <a:r>
              <a:rPr lang="en-US" sz="1400" dirty="0"/>
              <a: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As brought before, here is a draft of what to consider as IEEE 802 comments.</a:t>
            </a:r>
          </a:p>
          <a:p>
            <a:pPr lvl="1">
              <a:spcBef>
                <a:spcPts val="0"/>
              </a:spcBef>
              <a:buFont typeface="Arial" panose="020B0604020202020204" pitchFamily="34" charset="0"/>
              <a:buChar char="•"/>
            </a:pPr>
            <a:r>
              <a:rPr lang="en-US" sz="1600" dirty="0">
                <a:hlinkClick r:id="rId3"/>
              </a:rPr>
              <a:t>https://mentor.ieee.org/802.18/dcn/18/18-18-0139-00-0000-fcc-18-295-ieee-802-comment.docx</a:t>
            </a:r>
            <a:r>
              <a:rPr lang="en-US" sz="16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could be a start of our comments, </a:t>
            </a:r>
            <a:r>
              <a:rPr lang="en-US" sz="1800" dirty="0">
                <a:solidFill>
                  <a:srgbClr val="00B0F0"/>
                </a:solidFill>
              </a:rPr>
              <a:t>we all need to review and feedback edits and get it equaling and representing all of IEEE 802 as a whole. </a:t>
            </a:r>
          </a:p>
          <a:p>
            <a:pPr marL="0" indent="0">
              <a:spcBef>
                <a:spcPts val="0"/>
              </a:spcBef>
            </a:pPr>
            <a:r>
              <a:rPr lang="en-US" sz="1800" dirty="0"/>
              <a:t> </a:t>
            </a:r>
          </a:p>
          <a:p>
            <a:pPr>
              <a:spcBef>
                <a:spcPts val="0"/>
              </a:spcBef>
              <a:buFont typeface="Arial" panose="020B0604020202020204" pitchFamily="34" charset="0"/>
              <a:buChar char="•"/>
            </a:pPr>
            <a:r>
              <a:rPr lang="en-US" sz="1800" dirty="0"/>
              <a:t>We walked through the current draft and started the edits.   </a:t>
            </a:r>
          </a:p>
          <a:p>
            <a:pPr lvl="1">
              <a:spcBef>
                <a:spcPts val="0"/>
              </a:spcBef>
              <a:buFont typeface="Arial" panose="020B0604020202020204" pitchFamily="34" charset="0"/>
              <a:buChar char="•"/>
            </a:pPr>
            <a:r>
              <a:rPr lang="en-US" sz="1400" dirty="0"/>
              <a:t>Next week 802.15.4z has a session to work on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3446942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-1 of 2</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IEEE SA Intelligent Spectrum Allocation and Management Statement is finalized. </a:t>
            </a:r>
          </a:p>
          <a:p>
            <a:pPr lvl="1">
              <a:spcBef>
                <a:spcPts val="0"/>
              </a:spcBef>
              <a:buFont typeface="Arial" panose="020B0604020202020204" pitchFamily="34" charset="0"/>
              <a:buChar char="•"/>
            </a:pPr>
            <a:r>
              <a:rPr lang="en-US" sz="1800" u="sng" dirty="0">
                <a:hlinkClick r:id="rId3"/>
              </a:rPr>
              <a:t>https://standards.ieee.org/about/policies/position.html</a:t>
            </a:r>
            <a:endParaRPr lang="en-US" sz="1800" dirty="0"/>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hlinkClick r:id="rId4"/>
              </a:rPr>
              <a:t>https://mentor.ieee.org/802.18/dcn/18/18-18-0142-00-0000-ieee-sa-intelligent-spectrum-allocation-and-management-statement.pdf</a:t>
            </a: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is where we fed back updates and edits on, earlier in the year. </a:t>
            </a: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3496324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-2 of 2</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Net Neutrality is sort of back</a:t>
            </a:r>
          </a:p>
          <a:p>
            <a:pPr>
              <a:spcBef>
                <a:spcPts val="0"/>
              </a:spcBef>
              <a:buFont typeface="Arial" panose="020B0604020202020204" pitchFamily="34" charset="0"/>
              <a:buChar char="•"/>
            </a:pPr>
            <a:r>
              <a:rPr lang="en-US" sz="1400" dirty="0">
                <a:hlinkClick r:id="rId3"/>
              </a:rPr>
              <a:t>https://www.reuters.com/article/us-usa-court-netneutrality/u-s-supreme-court-ends-fight-over-obama-era-net-neutrality-rules-idUSKCN1NA1UW?utm_medium=techboard.mon.20181105&amp;utm_source=email&amp;utm_content=&amp;utm_campaign=campaign</a:t>
            </a:r>
            <a:r>
              <a:rPr lang="en-US" sz="1400" dirty="0"/>
              <a:t> </a:t>
            </a:r>
          </a:p>
          <a:p>
            <a:pPr lvl="1">
              <a:spcBef>
                <a:spcPts val="0"/>
              </a:spcBef>
              <a:buFont typeface="Arial" panose="020B0604020202020204" pitchFamily="34" charset="0"/>
              <a:buChar char="•"/>
            </a:pPr>
            <a:r>
              <a:rPr lang="en-US" sz="1400" dirty="0"/>
              <a:t>From Commissioner </a:t>
            </a:r>
            <a:r>
              <a:rPr lang="en-US" sz="1400" dirty="0" err="1"/>
              <a:t>Rosenworcel</a:t>
            </a:r>
            <a:r>
              <a:rPr lang="en-US" sz="1400" dirty="0"/>
              <a:t>: (the commission) “actually petitioned the Supreme Court to erase history and wipe out an earlier court decision upholding open internet policies. But today the Supreme Court refused to do so.”</a:t>
            </a:r>
            <a:endParaRPr lang="en-US" sz="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44 companies have asked the FCC to make some changes to the TVWS rules.</a:t>
            </a:r>
          </a:p>
          <a:p>
            <a:pPr>
              <a:spcBef>
                <a:spcPts val="0"/>
              </a:spcBef>
              <a:buFont typeface="Arial" panose="020B0604020202020204" pitchFamily="34" charset="0"/>
              <a:buChar char="•"/>
            </a:pPr>
            <a:r>
              <a:rPr lang="en-US" sz="1600" u="sng" dirty="0">
                <a:hlinkClick r:id="rId4"/>
              </a:rPr>
              <a:t>https://ecfsapi.fcc.gov/file/110225014474/FCC%20Joint%20Letter%2011.2.pdf</a:t>
            </a:r>
            <a:r>
              <a:rPr lang="en-US" sz="1600" dirty="0"/>
              <a:t> </a:t>
            </a:r>
          </a:p>
          <a:p>
            <a:pPr lvl="1"/>
            <a:r>
              <a:rPr lang="en-US" sz="1600" b="0" dirty="0"/>
              <a:t>1. Higher power for fixed devices in rural areas where we can operate without causing harmful interference to broadcasters; </a:t>
            </a:r>
          </a:p>
          <a:p>
            <a:pPr lvl="1"/>
            <a:r>
              <a:rPr lang="en-US" sz="1600" b="0" dirty="0"/>
              <a:t>2. Antenna placement at larger heights above average terrain governed by a new protection mechanism; </a:t>
            </a:r>
          </a:p>
          <a:p>
            <a:pPr lvl="1"/>
            <a:r>
              <a:rPr lang="en-US" sz="1600" b="0" dirty="0"/>
              <a:t>3. Narrowband IoT operations to support important applications such as precision agriculture and environmental sensing; and </a:t>
            </a:r>
          </a:p>
          <a:p>
            <a:pPr lvl="1"/>
            <a:r>
              <a:rPr lang="en-US" sz="1600" b="0" dirty="0"/>
              <a:t>4. Geofenced operation on moving vehicles</a:t>
            </a:r>
            <a:r>
              <a:rPr lang="en-US" b="0" dirty="0"/>
              <a:t>. </a:t>
            </a:r>
          </a:p>
          <a:p>
            <a:pPr>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890572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Draft Agenda For Bangkok Plenary</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08 Nov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400" dirty="0">
                <a:solidFill>
                  <a:schemeClr val="tx1"/>
                </a:solidFill>
              </a:rPr>
              <a:t>Call to Order</a:t>
            </a:r>
          </a:p>
          <a:p>
            <a:pPr lvl="1">
              <a:buFont typeface="Arial" panose="020B0604020202020204" pitchFamily="34" charset="0"/>
              <a:buChar char="•"/>
            </a:pPr>
            <a:r>
              <a:rPr lang="en-US" altLang="en-US" sz="1100" b="1" u="sng" dirty="0">
                <a:solidFill>
                  <a:schemeClr val="tx1"/>
                </a:solidFill>
              </a:rPr>
              <a:t>Attendance server is open</a:t>
            </a:r>
          </a:p>
          <a:p>
            <a:pPr>
              <a:buFont typeface="Arial" panose="020B0604020202020204" pitchFamily="34" charset="0"/>
              <a:buChar char="•"/>
            </a:pPr>
            <a:r>
              <a:rPr lang="en-US" altLang="en-US" sz="1400" dirty="0">
                <a:solidFill>
                  <a:schemeClr val="tx1"/>
                </a:solidFill>
              </a:rPr>
              <a:t>Administrative items</a:t>
            </a:r>
          </a:p>
          <a:p>
            <a:pPr lvl="1">
              <a:buFont typeface="Arial" panose="020B0604020202020204" pitchFamily="34" charset="0"/>
              <a:buChar char="•"/>
            </a:pPr>
            <a:r>
              <a:rPr lang="en-US" altLang="en-US" sz="1100" dirty="0">
                <a:solidFill>
                  <a:schemeClr val="bg1"/>
                </a:solidFill>
              </a:rPr>
              <a:t>Need a recording secretary </a:t>
            </a:r>
          </a:p>
          <a:p>
            <a:pPr>
              <a:buFont typeface="Arial" panose="020B0604020202020204" pitchFamily="34" charset="0"/>
              <a:buChar char="•"/>
            </a:pPr>
            <a:r>
              <a:rPr lang="en-US" altLang="en-US" sz="1400" dirty="0">
                <a:solidFill>
                  <a:schemeClr val="tx1"/>
                </a:solidFill>
              </a:rPr>
              <a:t>Approve agenda &amp; last minutes</a:t>
            </a:r>
            <a:endParaRPr lang="en-US" altLang="en-US" sz="1400" dirty="0">
              <a:solidFill>
                <a:schemeClr val="bg1"/>
              </a:solidFill>
            </a:endParaRPr>
          </a:p>
          <a:p>
            <a:pPr lvl="1">
              <a:buFont typeface="Arial" panose="020B0604020202020204" pitchFamily="34" charset="0"/>
              <a:buChar char="•"/>
            </a:pPr>
            <a:r>
              <a:rPr lang="en-US" altLang="en-US" sz="1100" dirty="0">
                <a:solidFill>
                  <a:schemeClr val="bg1"/>
                </a:solidFill>
              </a:rPr>
              <a:t>Any interest in being the 802.18 </a:t>
            </a:r>
            <a:r>
              <a:rPr lang="en-US" altLang="en-US" sz="1200" dirty="0">
                <a:solidFill>
                  <a:schemeClr val="bg1"/>
                </a:solidFill>
              </a:rPr>
              <a:t>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Guest Presentation </a:t>
            </a:r>
          </a:p>
          <a:p>
            <a:pPr lvl="1">
              <a:buFont typeface="Arial" panose="020B0604020202020204" pitchFamily="34" charset="0"/>
              <a:buChar char="•"/>
            </a:pPr>
            <a:r>
              <a:rPr lang="en-US" altLang="en-US" sz="1600" dirty="0">
                <a:solidFill>
                  <a:schemeClr val="tx1"/>
                </a:solidFill>
              </a:rPr>
              <a:t>IEEE SA Spectrum Statement</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1">
              <a:buFont typeface="Arial" panose="020B0604020202020204" pitchFamily="34" charset="0"/>
              <a:buChar char="•"/>
            </a:pPr>
            <a:r>
              <a:rPr lang="en-US" altLang="en-US" sz="1600" dirty="0">
                <a:solidFill>
                  <a:schemeClr val="tx1"/>
                </a:solidFill>
              </a:rPr>
              <a:t>General Discussion Items</a:t>
            </a:r>
          </a:p>
          <a:p>
            <a:pPr lvl="1">
              <a:buFont typeface="Arial" panose="020B0604020202020204" pitchFamily="34" charset="0"/>
              <a:buChar char="•"/>
            </a:pPr>
            <a:r>
              <a:rPr lang="en-US" altLang="en-US" sz="1600" dirty="0">
                <a:solidFill>
                  <a:schemeClr val="tx1"/>
                </a:solidFill>
              </a:rPr>
              <a:t>Thursday – continue on Draft NPRM comments</a:t>
            </a:r>
          </a:p>
          <a:p>
            <a:pPr>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400" dirty="0">
                <a:solidFill>
                  <a:schemeClr val="tx1"/>
                </a:solidFill>
              </a:rPr>
              <a:t>Actions required</a:t>
            </a:r>
          </a:p>
          <a:p>
            <a:pPr lvl="1">
              <a:buFont typeface="Arial" panose="020B0604020202020204" pitchFamily="34" charset="0"/>
              <a:buChar char="•"/>
            </a:pPr>
            <a:r>
              <a:rPr lang="en-US" altLang="en-US" sz="1400" dirty="0">
                <a:solidFill>
                  <a:schemeClr val="tx1"/>
                </a:solidFill>
              </a:rPr>
              <a:t>tbd </a:t>
            </a:r>
          </a:p>
          <a:p>
            <a:pPr>
              <a:buFont typeface="Arial" panose="020B0604020202020204" pitchFamily="34" charset="0"/>
              <a:buChar char="•"/>
            </a:pPr>
            <a:r>
              <a:rPr lang="en-US" altLang="en-US" sz="14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91000" y="853652"/>
            <a:ext cx="4800600"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Guest presentation from APT</a:t>
            </a:r>
          </a:p>
          <a:p>
            <a:pPr lvl="1">
              <a:spcBef>
                <a:spcPts val="0"/>
              </a:spcBef>
              <a:buFont typeface="Arial" panose="020B0604020202020204" pitchFamily="34" charset="0"/>
              <a:buChar char="•"/>
            </a:pPr>
            <a:r>
              <a:rPr lang="en-US" sz="1200" b="0" dirty="0"/>
              <a:t>Mr. Masanori Kondo is Deputy Secretary General of </a:t>
            </a:r>
            <a:r>
              <a:rPr lang="en-US" sz="1200" dirty="0"/>
              <a:t>Asia-Pacific </a:t>
            </a:r>
            <a:r>
              <a:rPr lang="en-US" sz="1200" dirty="0" err="1"/>
              <a:t>Telecommunity</a:t>
            </a:r>
            <a:r>
              <a:rPr lang="en-US" sz="1200" dirty="0"/>
              <a:t> (APT) </a:t>
            </a:r>
          </a:p>
          <a:p>
            <a:pPr lvl="1">
              <a:spcBef>
                <a:spcPts val="0"/>
              </a:spcBef>
              <a:buFont typeface="Arial" panose="020B0604020202020204" pitchFamily="34" charset="0"/>
              <a:buChar char="•"/>
            </a:pPr>
            <a:r>
              <a:rPr lang="en-US" sz="1200" dirty="0"/>
              <a:t>What is happening in ITU Zone 3</a:t>
            </a:r>
          </a:p>
          <a:p>
            <a:pPr marL="0" indent="0">
              <a:spcBef>
                <a:spcPts val="0"/>
              </a:spcBef>
            </a:pPr>
            <a:r>
              <a:rPr lang="en-US" sz="1200" dirty="0">
                <a:solidFill>
                  <a:srgbClr val="00B0F0"/>
                </a:solidFill>
                <a:sym typeface="Wingdings" panose="05000000000000000000" pitchFamily="2" charset="2"/>
              </a:rPr>
              <a:t> </a:t>
            </a:r>
            <a:r>
              <a:rPr lang="en-US" sz="1200" dirty="0">
                <a:solidFill>
                  <a:srgbClr val="00B0F0"/>
                </a:solidFill>
              </a:rPr>
              <a:t>Inputs please: should move to Thursday AM1 with larger room? At minimum. </a:t>
            </a:r>
          </a:p>
          <a:p>
            <a:pPr>
              <a:spcBef>
                <a:spcPts val="0"/>
              </a:spcBef>
              <a:buFont typeface="Arial" panose="020B0604020202020204" pitchFamily="34" charset="0"/>
              <a:buChar char="•"/>
            </a:pPr>
            <a:endParaRPr lang="en-US" sz="1200" b="0" dirty="0"/>
          </a:p>
          <a:p>
            <a:pPr>
              <a:spcBef>
                <a:spcPts val="0"/>
              </a:spcBef>
              <a:buFont typeface="Arial" panose="020B0604020202020204" pitchFamily="34" charset="0"/>
              <a:buChar char="•"/>
            </a:pPr>
            <a:r>
              <a:rPr lang="en-US" sz="1400" b="0" dirty="0">
                <a:solidFill>
                  <a:schemeClr val="tx1"/>
                </a:solidFill>
              </a:rPr>
              <a:t>IEEE SA Intelligent Spectrum Allocation and Management statement is out</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200" dirty="0">
                <a:solidFill>
                  <a:schemeClr val="tx1"/>
                </a:solidFill>
              </a:rPr>
              <a:t>General items, ETSI, CEPT, etc.</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altLang="en-US" sz="1200" kern="0" dirty="0"/>
              <a:t>Cont. working on 6GHz NPRM comments to Option 2</a:t>
            </a:r>
          </a:p>
          <a:p>
            <a:pPr marL="457200" lvl="1" indent="0">
              <a:spcBef>
                <a:spcPts val="0"/>
              </a:spcBef>
            </a:pPr>
            <a:endParaRPr lang="en-US" altLang="en-US" sz="12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200" u="sng" kern="0" dirty="0"/>
              <a:t>From teleconference in the past weeks for Plenary attendees. </a:t>
            </a:r>
          </a:p>
          <a:p>
            <a:pPr marL="914400" lvl="1">
              <a:spcBef>
                <a:spcPts val="0"/>
              </a:spcBef>
              <a:buFont typeface="Arial" panose="020B0604020202020204" pitchFamily="34" charset="0"/>
              <a:buChar char="•"/>
            </a:pPr>
            <a:r>
              <a:rPr lang="en-US" sz="1200" dirty="0"/>
              <a:t>India licenses not required at 5GHz and UWB rules w/6Ghz</a:t>
            </a:r>
          </a:p>
          <a:p>
            <a:pPr marL="914400" lvl="1">
              <a:spcBef>
                <a:spcPts val="0"/>
              </a:spcBef>
              <a:buFont typeface="Arial" panose="020B0604020202020204" pitchFamily="34" charset="0"/>
              <a:buChar char="•"/>
            </a:pPr>
            <a:r>
              <a:rPr lang="en-US" sz="1200" dirty="0"/>
              <a:t>Presidential Memorandum on Developing a Sustainable Spectrum Strategy for America's Future</a:t>
            </a:r>
          </a:p>
          <a:p>
            <a:pPr marL="914400" lvl="1">
              <a:spcBef>
                <a:spcPts val="0"/>
              </a:spcBef>
              <a:buFont typeface="Arial" panose="020B0604020202020204" pitchFamily="34" charset="0"/>
              <a:buChar char="•"/>
            </a:pPr>
            <a:r>
              <a:rPr lang="en-US" altLang="en-US" sz="1200" kern="0" dirty="0"/>
              <a:t>NCTA 5.9 GHz letter</a:t>
            </a:r>
          </a:p>
          <a:p>
            <a:pPr marL="914400" lvl="1">
              <a:spcBef>
                <a:spcPts val="0"/>
              </a:spcBef>
              <a:buFont typeface="Arial" panose="020B0604020202020204" pitchFamily="34" charset="0"/>
              <a:buChar char="•"/>
            </a:pPr>
            <a:r>
              <a:rPr lang="en-US" sz="1200" dirty="0"/>
              <a:t>Phase I testing of prototype U-NII-4 devices</a:t>
            </a:r>
          </a:p>
          <a:p>
            <a:pPr lvl="1">
              <a:spcBef>
                <a:spcPts val="0"/>
              </a:spcBef>
              <a:buFont typeface="Arial" panose="020B0604020202020204" pitchFamily="34" charset="0"/>
              <a:buChar char="•"/>
            </a:pPr>
            <a:r>
              <a:rPr lang="en-US" sz="1200" dirty="0"/>
              <a:t>Teleconferences moving forward. </a:t>
            </a:r>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As we continue to work the IEEE 802 as a whole comments on the FCC NPRM on 6GHz, please send red lines, edits, new text to the chair to integrate into the ongoing draft for further review and edits. </a:t>
            </a:r>
          </a:p>
          <a:p>
            <a:pPr>
              <a:spcBef>
                <a:spcPts val="0"/>
              </a:spcBef>
              <a:buFont typeface="Arial" panose="020B0604020202020204" pitchFamily="34" charset="0"/>
              <a:buChar char="•"/>
            </a:pPr>
            <a:endParaRPr lang="en-US" altLang="en-US" sz="1800">
              <a:solidFill>
                <a:srgbClr val="00B0F0"/>
              </a:solidFill>
            </a:endParaRPr>
          </a:p>
          <a:p>
            <a:pPr>
              <a:spcBef>
                <a:spcPts val="0"/>
              </a:spcBef>
              <a:buFont typeface="Arial" panose="020B0604020202020204" pitchFamily="34" charset="0"/>
              <a:buChar char="•"/>
            </a:pPr>
            <a:r>
              <a:rPr lang="en-US" altLang="en-US" sz="1800">
                <a:solidFill>
                  <a:srgbClr val="00B0F0"/>
                </a:solidFill>
              </a:rPr>
              <a:t>The </a:t>
            </a:r>
            <a:r>
              <a:rPr lang="en-US" altLang="en-US" sz="1800" dirty="0">
                <a:solidFill>
                  <a:srgbClr val="00B0F0"/>
                </a:solidFill>
              </a:rPr>
              <a:t>chair will ask if we can move the APT presentation to Thursday AM1, where we have a larger room.  (Has been asked.)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parte.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parte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08 Nov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err="1">
                <a:solidFill>
                  <a:schemeClr val="tx1"/>
                </a:solidFill>
              </a:rPr>
              <a:t>Comscope</a:t>
            </a:r>
            <a:r>
              <a:rPr lang="en-US" sz="1800" dirty="0">
                <a:solidFill>
                  <a:schemeClr val="tx1"/>
                </a:solidFill>
              </a:rPr>
              <a:t> bought </a:t>
            </a:r>
            <a:r>
              <a:rPr lang="en-US" sz="1800" dirty="0" err="1">
                <a:solidFill>
                  <a:schemeClr val="tx1"/>
                </a:solidFill>
              </a:rPr>
              <a:t>Arris</a:t>
            </a:r>
            <a:r>
              <a:rPr lang="en-US" sz="1800" dirty="0">
                <a:solidFill>
                  <a:schemeClr val="tx1"/>
                </a:solidFill>
              </a:rPr>
              <a:t> (Ruckus….) today.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08 Nov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29 Nov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15:53 ET </a:t>
            </a:r>
            <a:endParaRPr lang="en-US" sz="1800" dirty="0"/>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a:buFont typeface="Arial" panose="020B0604020202020204" pitchFamily="34" charset="0"/>
              <a:buChar char="•"/>
            </a:pPr>
            <a:r>
              <a:rPr lang="en-US" sz="1400" b="0" dirty="0"/>
              <a:t>Note: 13-18 January19 the Interim is in St. Louis, MO, USA at the Hilton St Louis at the Ballpark.</a:t>
            </a:r>
          </a:p>
          <a:p>
            <a:pPr lvl="4">
              <a:buFont typeface="Arial" panose="020B0604020202020204" pitchFamily="34" charset="0"/>
              <a:buChar char="•"/>
            </a:pPr>
            <a:endParaRPr lang="en-US" sz="1200" dirty="0"/>
          </a:p>
          <a:p>
            <a:pPr>
              <a:buFont typeface="Arial" panose="020B0604020202020204" pitchFamily="34" charset="0"/>
              <a:buChar char="•"/>
            </a:pPr>
            <a:r>
              <a:rPr lang="en-US" dirty="0"/>
              <a:t>Thank You  and Safe Travels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Nov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a:t>
            </a:r>
            <a:r>
              <a:rPr lang="en-US" altLang="en-US" sz="1200" dirty="0"/>
              <a:t> -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what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 </a:t>
            </a:r>
            <a:r>
              <a:rPr lang="en-US" altLang="en-US" sz="1200" dirty="0"/>
              <a:t>– 2 of 2</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lvl="1">
              <a:spcBef>
                <a:spcPts val="0"/>
              </a:spcBef>
              <a:buFont typeface="Arial" panose="020B0604020202020204" pitchFamily="34" charset="0"/>
              <a:buChar char="•"/>
            </a:pPr>
            <a:r>
              <a:rPr lang="en-US" sz="1600" dirty="0"/>
              <a:t>Early submission ready for EC	16 November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 2; Aspirant members: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08 Nov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79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Comscope.</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parte</a:t>
            </a:r>
          </a:p>
          <a:p>
            <a:pPr lvl="1">
              <a:spcBef>
                <a:spcPts val="0"/>
              </a:spcBef>
              <a:buFont typeface="Arial" panose="020B0604020202020204" pitchFamily="34" charset="0"/>
              <a:buChar char="•"/>
            </a:pPr>
            <a:r>
              <a:rPr lang="en-US" sz="1800" dirty="0"/>
              <a:t>An ex parte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 Nov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08 Nov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08 Nov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Inputs for 6 GHz NPRM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altLang="en-US" sz="1400" kern="0" dirty="0"/>
              <a:t>Option 2 – higher level filing both views</a:t>
            </a:r>
          </a:p>
          <a:p>
            <a:pPr marL="457200" lvl="1" indent="0">
              <a:spcBef>
                <a:spcPts val="0"/>
              </a:spcBef>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IEEE SA Intelligent Spectrum statement is out. </a:t>
            </a:r>
          </a:p>
          <a:p>
            <a:pPr lvl="1">
              <a:buFont typeface="Arial" panose="020B0604020202020204" pitchFamily="34" charset="0"/>
              <a:buChar char="•"/>
            </a:pPr>
            <a:r>
              <a:rPr lang="en-US" sz="1400" dirty="0"/>
              <a:t>Net Neutrality is back…</a:t>
            </a:r>
          </a:p>
          <a:p>
            <a:pPr lvl="1">
              <a:buFont typeface="Arial" panose="020B0604020202020204" pitchFamily="34" charset="0"/>
              <a:buChar char="•"/>
            </a:pPr>
            <a:r>
              <a:rPr lang="en-US" sz="1400" dirty="0"/>
              <a:t>TVWS ex </a:t>
            </a:r>
            <a:r>
              <a:rPr lang="en-US" sz="1400" dirty="0" err="1"/>
              <a:t>parte</a:t>
            </a:r>
            <a:endParaRPr lang="en-US" sz="1400" dirty="0"/>
          </a:p>
          <a:p>
            <a:pPr lvl="1">
              <a:buFont typeface="Arial" panose="020B0604020202020204" pitchFamily="34" charset="0"/>
              <a:buChar char="•"/>
            </a:pPr>
            <a:r>
              <a:rPr lang="en-US" sz="1400" dirty="0"/>
              <a:t>Bangkok draft 802.18 agenda review. </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today    for the Wireless Interim in Waikoloa, anyone?  </a:t>
            </a:r>
          </a:p>
          <a:p>
            <a:pPr lvl="1">
              <a:buFont typeface="Arial" panose="020B0604020202020204" pitchFamily="34" charset="0"/>
              <a:buChar char="•"/>
            </a:pPr>
            <a:r>
              <a:rPr lang="en-US" altLang="en-US" sz="1200" dirty="0">
                <a:solidFill>
                  <a:schemeClr val="bg1"/>
                </a:solidFill>
              </a:rPr>
              <a:t>Ben Rolf (Blind Creek and UWB Alliance)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John Notor (Notor Research)</a:t>
            </a:r>
            <a:r>
              <a:rPr lang="en-US" altLang="en-US" sz="1600" dirty="0">
                <a:solidFill>
                  <a:schemeClr val="bg1">
                    <a:lumMod val="65000"/>
                  </a:schemeClr>
                </a:solidFill>
              </a:rPr>
              <a:t> </a:t>
            </a:r>
          </a:p>
          <a:p>
            <a:r>
              <a:rPr lang="en-US" altLang="en-US" sz="1600" b="1" dirty="0">
                <a:solidFill>
                  <a:schemeClr val="tx1"/>
                </a:solidFill>
              </a:rPr>
              <a:t>		Seconded by:	</a:t>
            </a:r>
            <a:r>
              <a:rPr lang="en-US" altLang="en-US" sz="1600" dirty="0">
                <a:solidFill>
                  <a:schemeClr val="tx1"/>
                </a:solidFill>
              </a:rPr>
              <a:t>Tim Harrington (</a:t>
            </a:r>
            <a:r>
              <a:rPr lang="en-US" altLang="en-US" sz="1600" dirty="0" err="1">
                <a:solidFill>
                  <a:schemeClr val="tx1"/>
                </a:solidFill>
              </a:rPr>
              <a:t>ProID</a:t>
            </a:r>
            <a:r>
              <a:rPr lang="en-US" altLang="en-US" sz="1600" dirty="0">
                <a:solidFill>
                  <a:schemeClr val="tx1"/>
                </a:solidFill>
              </a:rPr>
              <a:t>)</a:t>
            </a:r>
          </a:p>
          <a:p>
            <a:pPr lvl="1"/>
            <a:r>
              <a:rPr lang="en-US" altLang="en-US" sz="1600" b="1" dirty="0"/>
              <a:t>Discussion?  </a:t>
            </a:r>
          </a:p>
          <a:p>
            <a:pPr lvl="1"/>
            <a:r>
              <a:rPr lang="en-US" altLang="en-US" sz="1600" b="1" dirty="0">
                <a:solidFill>
                  <a:schemeClr val="tx1"/>
                </a:solidFill>
              </a:rPr>
              <a:t>Vote: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01 Nov 2018 in document:  </a:t>
            </a:r>
            <a:r>
              <a:rPr lang="en-US" altLang="en-US" sz="1600" dirty="0">
                <a:hlinkClick r:id="rId2"/>
              </a:rPr>
              <a:t>https://mentor.ieee.org/802.18/dcn/18/18-18-0145-00-0000-minutes-01nov18-rr-tag-teleconference.doc</a:t>
            </a:r>
            <a:r>
              <a:rPr lang="en-US" altLang="en-US" sz="1600" dirty="0"/>
              <a:t>    </a:t>
            </a:r>
            <a:r>
              <a:rPr lang="en-US" altLang="en-US" sz="1600" b="1" dirty="0"/>
              <a:t>Posted</a:t>
            </a:r>
            <a:r>
              <a:rPr lang="en-US" altLang="en-US" sz="1600" dirty="0"/>
              <a:t>:  </a:t>
            </a:r>
            <a:r>
              <a:rPr lang="en-US" sz="1600" b="0" dirty="0"/>
              <a:t>07-Nov-2018 00:00:51 ET</a:t>
            </a:r>
            <a:endParaRPr lang="en-US" sz="1000" b="0" dirty="0"/>
          </a:p>
          <a:p>
            <a:pPr marL="0" indent="0"/>
            <a:r>
              <a:rPr lang="en-US" altLang="en-US" sz="1400" b="0" dirty="0"/>
              <a:t>	</a:t>
            </a:r>
            <a:r>
              <a:rPr lang="en-US" altLang="en-US" sz="1600" b="1" dirty="0"/>
              <a:t>Moved by: 	</a:t>
            </a:r>
            <a:r>
              <a:rPr lang="en-US" altLang="en-US" sz="1600" dirty="0">
                <a:solidFill>
                  <a:schemeClr val="tx1"/>
                </a:solidFill>
              </a:rPr>
              <a:t>Mike Lynch (</a:t>
            </a:r>
            <a:r>
              <a:rPr lang="en-US" altLang="en-US" sz="1600" dirty="0" err="1">
                <a:solidFill>
                  <a:schemeClr val="tx1"/>
                </a:solidFill>
              </a:rPr>
              <a:t>MJLynch</a:t>
            </a:r>
            <a:r>
              <a:rPr lang="en-US" altLang="en-US" sz="1600" dirty="0">
                <a:solidFill>
                  <a:schemeClr val="tx1"/>
                </a:solidFill>
              </a:rPr>
              <a:t> Assoc.)</a:t>
            </a:r>
          </a:p>
          <a:p>
            <a:r>
              <a:rPr lang="en-US" altLang="en-US" sz="1600" dirty="0"/>
              <a:t>	  </a:t>
            </a:r>
            <a:r>
              <a:rPr lang="en-US" altLang="en-US" sz="1600" b="1" dirty="0"/>
              <a:t>Seconded by: 	</a:t>
            </a:r>
            <a:r>
              <a:rPr lang="en-US" altLang="en-US" sz="1600" dirty="0">
                <a:solidFill>
                  <a:schemeClr val="tx1"/>
                </a:solidFill>
              </a:rPr>
              <a:t>Tim Harrington (</a:t>
            </a:r>
            <a:r>
              <a:rPr lang="en-US" altLang="en-US" sz="1600" dirty="0" err="1">
                <a:solidFill>
                  <a:schemeClr val="tx1"/>
                </a:solidFill>
              </a:rPr>
              <a:t>ProID</a:t>
            </a:r>
            <a:r>
              <a:rPr lang="en-US" altLang="en-US" sz="1600" dirty="0">
                <a:solidFill>
                  <a:schemeClr val="tx1"/>
                </a:solidFill>
              </a:rPr>
              <a:t>)</a:t>
            </a:r>
            <a:endParaRPr lang="en-US" altLang="en-US" sz="1600" b="1" dirty="0">
              <a:solidFill>
                <a:schemeClr val="bg1">
                  <a:lumMod val="65000"/>
                </a:schemeClr>
              </a:solidFill>
            </a:endParaRP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08 Nov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Nothing of note this week.</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3127610381"/>
              </p:ext>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30115</TotalTime>
  <Words>5493</Words>
  <Application>Microsoft Office PowerPoint</Application>
  <PresentationFormat>On-screen Show (4:3)</PresentationFormat>
  <Paragraphs>682</Paragraphs>
  <Slides>34</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vt:lpstr>
      <vt:lpstr>6 GHz and single voice from IEEE 802 – option 2 (1.5) – 1 of 1</vt:lpstr>
      <vt:lpstr>General Discussion Items -1 of 2</vt:lpstr>
      <vt:lpstr>General Discussion Items -2 of 2</vt:lpstr>
      <vt:lpstr>Draft Agenda For Bangkok Plenary</vt:lpstr>
      <vt:lpstr>Actions Required</vt:lpstr>
      <vt:lpstr>Any Other Business</vt:lpstr>
      <vt:lpstr>Adjourn</vt:lpstr>
      <vt:lpstr>PowerPoint Presentation</vt:lpstr>
      <vt:lpstr>6 GHz and single voice from IEEE 802 – option 1 -  1 of 2</vt:lpstr>
      <vt:lpstr>6 GHz and single voice from IEEE 802 – option 1 – 2 of 2</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946</cp:revision>
  <cp:lastPrinted>1601-01-01T00:00:00Z</cp:lastPrinted>
  <dcterms:created xsi:type="dcterms:W3CDTF">2016-03-03T14:54:45Z</dcterms:created>
  <dcterms:modified xsi:type="dcterms:W3CDTF">2018-11-09T22:44:53Z</dcterms:modified>
</cp:coreProperties>
</file>