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6"/>
  </p:notesMasterIdLst>
  <p:handoutMasterIdLst>
    <p:handoutMasterId r:id="rId37"/>
  </p:handoutMasterIdLst>
  <p:sldIdLst>
    <p:sldId id="256" r:id="rId2"/>
    <p:sldId id="341" r:id="rId3"/>
    <p:sldId id="329" r:id="rId4"/>
    <p:sldId id="330" r:id="rId5"/>
    <p:sldId id="319" r:id="rId6"/>
    <p:sldId id="331" r:id="rId7"/>
    <p:sldId id="480" r:id="rId8"/>
    <p:sldId id="486" r:id="rId9"/>
    <p:sldId id="492" r:id="rId10"/>
    <p:sldId id="515" r:id="rId11"/>
    <p:sldId id="512" r:id="rId12"/>
    <p:sldId id="517" r:id="rId13"/>
    <p:sldId id="516" r:id="rId14"/>
    <p:sldId id="419" r:id="rId15"/>
    <p:sldId id="498" r:id="rId16"/>
    <p:sldId id="402" r:id="rId17"/>
    <p:sldId id="403" r:id="rId18"/>
    <p:sldId id="508" r:id="rId19"/>
    <p:sldId id="505" r:id="rId20"/>
    <p:sldId id="490" r:id="rId21"/>
    <p:sldId id="488" r:id="rId22"/>
    <p:sldId id="500" r:id="rId23"/>
    <p:sldId id="491" r:id="rId24"/>
    <p:sldId id="477" r:id="rId25"/>
    <p:sldId id="417" r:id="rId26"/>
    <p:sldId id="418" r:id="rId27"/>
    <p:sldId id="468" r:id="rId28"/>
    <p:sldId id="428" r:id="rId29"/>
    <p:sldId id="465" r:id="rId30"/>
    <p:sldId id="435" r:id="rId31"/>
    <p:sldId id="451" r:id="rId32"/>
    <p:sldId id="452" r:id="rId33"/>
    <p:sldId id="429" r:id="rId34"/>
    <p:sldId id="399" r:id="rId35"/>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5F4FF"/>
    <a:srgbClr val="9900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682" autoAdjust="0"/>
    <p:restoredTop sz="96387" autoAdjust="0"/>
  </p:normalViewPr>
  <p:slideViewPr>
    <p:cSldViewPr>
      <p:cViewPr varScale="1">
        <p:scale>
          <a:sx n="112" d="100"/>
          <a:sy n="112" d="100"/>
        </p:scale>
        <p:origin x="1194" y="108"/>
      </p:cViewPr>
      <p:guideLst>
        <p:guide orient="horz" pos="2160"/>
        <p:guide pos="2880"/>
      </p:guideLst>
    </p:cSldViewPr>
  </p:slideViewPr>
  <p:outlineViewPr>
    <p:cViewPr varScale="1">
      <p:scale>
        <a:sx n="170" d="200"/>
        <a:sy n="170" d="200"/>
      </p:scale>
      <p:origin x="0" y="-165486"/>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82" d="100"/>
          <a:sy n="82" d="100"/>
        </p:scale>
        <p:origin x="3018" y="10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07-Nov-18</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dirty="0"/>
              <a:t>doc.: IEEE 802.11-yy/xxxxr0</a:t>
            </a:r>
          </a:p>
        </p:txBody>
      </p:sp>
      <p:sp>
        <p:nvSpPr>
          <p:cNvPr id="5" name="Date Placeholder 4"/>
          <p:cNvSpPr>
            <a:spLocks noGrp="1"/>
          </p:cNvSpPr>
          <p:nvPr>
            <p:ph type="dt" idx="11"/>
          </p:nvPr>
        </p:nvSpPr>
        <p:spPr/>
        <p:txBody>
          <a:bodyPr/>
          <a:lstStyle/>
          <a:p>
            <a:r>
              <a:rPr lang="en-US" dirty="0"/>
              <a:t>Month Year</a:t>
            </a:r>
          </a:p>
        </p:txBody>
      </p:sp>
      <p:sp>
        <p:nvSpPr>
          <p:cNvPr id="6" name="Footer Placeholder 5"/>
          <p:cNvSpPr>
            <a:spLocks noGrp="1"/>
          </p:cNvSpPr>
          <p:nvPr>
            <p:ph type="ftr" idx="12"/>
          </p:nvPr>
        </p:nvSpPr>
        <p:spPr/>
        <p:txBody>
          <a:bodyPr/>
          <a:lstStyle/>
          <a:p>
            <a:r>
              <a:rPr lang="en-US" dirty="0"/>
              <a:t>John Doe, Some Company</a:t>
            </a:r>
          </a:p>
        </p:txBody>
      </p:sp>
      <p:sp>
        <p:nvSpPr>
          <p:cNvPr id="7" name="Slide Number Placeholder 6"/>
          <p:cNvSpPr>
            <a:spLocks noGrp="1"/>
          </p:cNvSpPr>
          <p:nvPr>
            <p:ph type="sldNum" idx="13"/>
          </p:nvPr>
        </p:nvSpPr>
        <p:spPr/>
        <p:txBody>
          <a:bodyPr/>
          <a:lstStyle/>
          <a:p>
            <a:r>
              <a:rPr lang="en-US" dirty="0"/>
              <a:t>Page </a:t>
            </a:r>
            <a:fld id="{47A7FEEB-9CD2-43FE-843C-C5350BEACB45}" type="slidenum">
              <a:rPr lang="en-US" smtClean="0"/>
              <a:pPr/>
              <a:t>21</a:t>
            </a:fld>
            <a:endParaRPr lang="en-US" dirty="0"/>
          </a:p>
        </p:txBody>
      </p:sp>
    </p:spTree>
    <p:extLst>
      <p:ext uri="{BB962C8B-B14F-4D97-AF65-F5344CB8AC3E}">
        <p14:creationId xmlns:p14="http://schemas.microsoft.com/office/powerpoint/2010/main" val="51873299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dirty="0"/>
              <a:t>doc.: IEEE 802.11-yy/xxxxr0</a:t>
            </a:r>
          </a:p>
        </p:txBody>
      </p:sp>
      <p:sp>
        <p:nvSpPr>
          <p:cNvPr id="5" name="Date Placeholder 4"/>
          <p:cNvSpPr>
            <a:spLocks noGrp="1"/>
          </p:cNvSpPr>
          <p:nvPr>
            <p:ph type="dt" idx="11"/>
          </p:nvPr>
        </p:nvSpPr>
        <p:spPr/>
        <p:txBody>
          <a:bodyPr/>
          <a:lstStyle/>
          <a:p>
            <a:r>
              <a:rPr lang="en-US" dirty="0"/>
              <a:t>Month Year</a:t>
            </a:r>
          </a:p>
        </p:txBody>
      </p:sp>
      <p:sp>
        <p:nvSpPr>
          <p:cNvPr id="6" name="Footer Placeholder 5"/>
          <p:cNvSpPr>
            <a:spLocks noGrp="1"/>
          </p:cNvSpPr>
          <p:nvPr>
            <p:ph type="ftr" idx="12"/>
          </p:nvPr>
        </p:nvSpPr>
        <p:spPr/>
        <p:txBody>
          <a:bodyPr/>
          <a:lstStyle/>
          <a:p>
            <a:r>
              <a:rPr lang="en-US" dirty="0"/>
              <a:t>John Doe, Some Company</a:t>
            </a:r>
          </a:p>
        </p:txBody>
      </p:sp>
      <p:sp>
        <p:nvSpPr>
          <p:cNvPr id="7" name="Slide Number Placeholder 6"/>
          <p:cNvSpPr>
            <a:spLocks noGrp="1"/>
          </p:cNvSpPr>
          <p:nvPr>
            <p:ph type="sldNum" idx="13"/>
          </p:nvPr>
        </p:nvSpPr>
        <p:spPr/>
        <p:txBody>
          <a:bodyPr/>
          <a:lstStyle/>
          <a:p>
            <a:r>
              <a:rPr lang="en-US" dirty="0"/>
              <a:t>Page </a:t>
            </a:r>
            <a:fld id="{47A7FEEB-9CD2-43FE-843C-C5350BEACB45}" type="slidenum">
              <a:rPr lang="en-US" smtClean="0"/>
              <a:pPr/>
              <a:t>22</a:t>
            </a:fld>
            <a:endParaRPr lang="en-US" dirty="0"/>
          </a:p>
        </p:txBody>
      </p:sp>
    </p:spTree>
    <p:extLst>
      <p:ext uri="{BB962C8B-B14F-4D97-AF65-F5344CB8AC3E}">
        <p14:creationId xmlns:p14="http://schemas.microsoft.com/office/powerpoint/2010/main" val="314001062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dirty="0"/>
              <a:t>doc.: IEEE 802.11-yy/xxxxr0</a:t>
            </a:r>
          </a:p>
        </p:txBody>
      </p:sp>
      <p:sp>
        <p:nvSpPr>
          <p:cNvPr id="5" name="Date Placeholder 4"/>
          <p:cNvSpPr>
            <a:spLocks noGrp="1"/>
          </p:cNvSpPr>
          <p:nvPr>
            <p:ph type="dt" idx="11"/>
          </p:nvPr>
        </p:nvSpPr>
        <p:spPr/>
        <p:txBody>
          <a:bodyPr/>
          <a:lstStyle/>
          <a:p>
            <a:r>
              <a:rPr lang="en-US" dirty="0"/>
              <a:t>Month Year</a:t>
            </a:r>
          </a:p>
        </p:txBody>
      </p:sp>
      <p:sp>
        <p:nvSpPr>
          <p:cNvPr id="6" name="Footer Placeholder 5"/>
          <p:cNvSpPr>
            <a:spLocks noGrp="1"/>
          </p:cNvSpPr>
          <p:nvPr>
            <p:ph type="ftr" idx="12"/>
          </p:nvPr>
        </p:nvSpPr>
        <p:spPr/>
        <p:txBody>
          <a:bodyPr/>
          <a:lstStyle/>
          <a:p>
            <a:r>
              <a:rPr lang="en-US" dirty="0"/>
              <a:t>John Doe, Some Company</a:t>
            </a:r>
          </a:p>
        </p:txBody>
      </p:sp>
      <p:sp>
        <p:nvSpPr>
          <p:cNvPr id="7" name="Slide Number Placeholder 6"/>
          <p:cNvSpPr>
            <a:spLocks noGrp="1"/>
          </p:cNvSpPr>
          <p:nvPr>
            <p:ph type="sldNum" idx="13"/>
          </p:nvPr>
        </p:nvSpPr>
        <p:spPr/>
        <p:txBody>
          <a:bodyPr/>
          <a:lstStyle/>
          <a:p>
            <a:r>
              <a:rPr lang="en-US" dirty="0"/>
              <a:t>Page </a:t>
            </a:r>
            <a:fld id="{47A7FEEB-9CD2-43FE-843C-C5350BEACB45}" type="slidenum">
              <a:rPr lang="en-US" smtClean="0"/>
              <a:pPr/>
              <a:t>23</a:t>
            </a:fld>
            <a:endParaRPr lang="en-US" dirty="0"/>
          </a:p>
        </p:txBody>
      </p:sp>
    </p:spTree>
    <p:extLst>
      <p:ext uri="{BB962C8B-B14F-4D97-AF65-F5344CB8AC3E}">
        <p14:creationId xmlns:p14="http://schemas.microsoft.com/office/powerpoint/2010/main" val="314536607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a:t>doc.: IEEE 802.11-yy/xxxxr0</a:t>
            </a:r>
            <a:endParaRPr lang="en-US" dirty="0"/>
          </a:p>
        </p:txBody>
      </p:sp>
      <p:sp>
        <p:nvSpPr>
          <p:cNvPr id="5" name="Date Placeholder 4"/>
          <p:cNvSpPr>
            <a:spLocks noGrp="1"/>
          </p:cNvSpPr>
          <p:nvPr>
            <p:ph type="dt" idx="11"/>
          </p:nvPr>
        </p:nvSpPr>
        <p:spPr/>
        <p:txBody>
          <a:bodyPr/>
          <a:lstStyle/>
          <a:p>
            <a:r>
              <a:rPr lang="en-US"/>
              <a:t>Month Year</a:t>
            </a:r>
            <a:endParaRPr lang="en-US" dirty="0"/>
          </a:p>
        </p:txBody>
      </p:sp>
      <p:sp>
        <p:nvSpPr>
          <p:cNvPr id="6" name="Footer Placeholder 5"/>
          <p:cNvSpPr>
            <a:spLocks noGrp="1"/>
          </p:cNvSpPr>
          <p:nvPr>
            <p:ph type="ftr" idx="12"/>
          </p:nvPr>
        </p:nvSpPr>
        <p:spPr/>
        <p:txBody>
          <a:bodyPr/>
          <a:lstStyle/>
          <a:p>
            <a:r>
              <a:rPr lang="en-US"/>
              <a:t>John Doe, Some Company</a:t>
            </a:r>
            <a:endParaRPr lang="en-US"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24</a:t>
            </a:fld>
            <a:endParaRPr lang="en-US" dirty="0"/>
          </a:p>
        </p:txBody>
      </p:sp>
    </p:spTree>
    <p:extLst>
      <p:ext uri="{BB962C8B-B14F-4D97-AF65-F5344CB8AC3E}">
        <p14:creationId xmlns:p14="http://schemas.microsoft.com/office/powerpoint/2010/main" val="401980376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sz="2000" baseline="0" dirty="0"/>
          </a:p>
        </p:txBody>
      </p:sp>
      <p:sp>
        <p:nvSpPr>
          <p:cNvPr id="4" name="Header Placeholder 3"/>
          <p:cNvSpPr>
            <a:spLocks noGrp="1"/>
          </p:cNvSpPr>
          <p:nvPr>
            <p:ph type="hdr" idx="10"/>
          </p:nvPr>
        </p:nvSpPr>
        <p:spPr/>
        <p:txBody>
          <a:bodyPr/>
          <a:lstStyle/>
          <a:p>
            <a:r>
              <a:rPr lang="en-US"/>
              <a:t>doc.: IEEE 802.11-yy/xxxxr0</a:t>
            </a:r>
            <a:endParaRPr lang="en-US" dirty="0"/>
          </a:p>
        </p:txBody>
      </p:sp>
      <p:sp>
        <p:nvSpPr>
          <p:cNvPr id="5" name="Date Placeholder 4"/>
          <p:cNvSpPr>
            <a:spLocks noGrp="1"/>
          </p:cNvSpPr>
          <p:nvPr>
            <p:ph type="dt" idx="11"/>
          </p:nvPr>
        </p:nvSpPr>
        <p:spPr/>
        <p:txBody>
          <a:bodyPr/>
          <a:lstStyle/>
          <a:p>
            <a:r>
              <a:rPr lang="en-US"/>
              <a:t>Month Year</a:t>
            </a:r>
            <a:endParaRPr lang="en-US" dirty="0"/>
          </a:p>
        </p:txBody>
      </p:sp>
      <p:sp>
        <p:nvSpPr>
          <p:cNvPr id="6" name="Footer Placeholder 5"/>
          <p:cNvSpPr>
            <a:spLocks noGrp="1"/>
          </p:cNvSpPr>
          <p:nvPr>
            <p:ph type="ftr" idx="12"/>
          </p:nvPr>
        </p:nvSpPr>
        <p:spPr/>
        <p:txBody>
          <a:bodyPr/>
          <a:lstStyle/>
          <a:p>
            <a:r>
              <a:rPr lang="en-US"/>
              <a:t>John Doe, Some Company</a:t>
            </a:r>
            <a:endParaRPr lang="en-US"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27</a:t>
            </a:fld>
            <a:endParaRPr lang="en-US" dirty="0"/>
          </a:p>
        </p:txBody>
      </p:sp>
    </p:spTree>
    <p:extLst>
      <p:ext uri="{BB962C8B-B14F-4D97-AF65-F5344CB8AC3E}">
        <p14:creationId xmlns:p14="http://schemas.microsoft.com/office/powerpoint/2010/main" val="190911233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r>
              <a:rPr lang="en-US" sz="1600" kern="1200" dirty="0">
                <a:solidFill>
                  <a:srgbClr val="000000"/>
                </a:solidFill>
                <a:effectLst/>
                <a:latin typeface="Times New Roman" pitchFamily="16" charset="0"/>
                <a:ea typeface="+mn-ea"/>
                <a:cs typeface="+mn-cs"/>
              </a:rPr>
              <a:t>today: </a:t>
            </a:r>
          </a:p>
          <a:p>
            <a:r>
              <a:rPr lang="en-US" sz="1600" kern="1200" dirty="0">
                <a:solidFill>
                  <a:srgbClr val="000000"/>
                </a:solidFill>
                <a:effectLst/>
                <a:latin typeface="Times New Roman" pitchFamily="16" charset="0"/>
                <a:ea typeface="+mn-ea"/>
                <a:cs typeface="+mn-cs"/>
              </a:rPr>
              <a:t>In addition, </a:t>
            </a:r>
            <a:r>
              <a:rPr lang="en-US" sz="2000" kern="1200" baseline="0" dirty="0">
                <a:solidFill>
                  <a:srgbClr val="000000"/>
                </a:solidFill>
                <a:effectLst/>
                <a:latin typeface="Times New Roman" pitchFamily="16" charset="0"/>
                <a:ea typeface="+mn-ea"/>
                <a:cs typeface="+mn-cs"/>
              </a:rPr>
              <a:t>society’s</a:t>
            </a:r>
            <a:r>
              <a:rPr lang="en-US" sz="1600" kern="1200" dirty="0">
                <a:solidFill>
                  <a:srgbClr val="000000"/>
                </a:solidFill>
                <a:effectLst/>
                <a:latin typeface="Times New Roman" pitchFamily="16" charset="0"/>
                <a:ea typeface="+mn-ea"/>
                <a:cs typeface="+mn-cs"/>
              </a:rPr>
              <a:t> goals are not that all spectrum is occupied in </a:t>
            </a:r>
            <a:r>
              <a:rPr lang="en-US" sz="1100" kern="1200" dirty="0">
                <a:solidFill>
                  <a:srgbClr val="000000"/>
                </a:solidFill>
                <a:effectLst/>
                <a:latin typeface="Times New Roman" pitchFamily="16" charset="0"/>
                <a:ea typeface="+mn-ea"/>
                <a:cs typeface="+mn-cs"/>
              </a:rPr>
              <a:t>high-value locations, that expected services and performance are available in high-value locations, rather that the user experiences satisfactory services. </a:t>
            </a:r>
            <a:endParaRPr lang="en-US" sz="1600"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dirty="0"/>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dirty="0"/>
              <a:t>Policy cannot be based on “we can measure 3-D occupancy” and enforce corrections</a:t>
            </a:r>
          </a:p>
          <a:p>
            <a:endParaRPr lang="en-US" dirty="0"/>
          </a:p>
          <a:p>
            <a:r>
              <a:rPr lang="en-US" dirty="0"/>
              <a:t>Spectrum Assignments are Broad measures by society</a:t>
            </a:r>
          </a:p>
          <a:p>
            <a:r>
              <a:rPr lang="en-US" dirty="0"/>
              <a:t>We went 100 years without much monitoring of spectrum utilization</a:t>
            </a:r>
          </a:p>
          <a:p>
            <a:r>
              <a:rPr lang="en-US" dirty="0"/>
              <a:t> </a:t>
            </a:r>
          </a:p>
          <a:p>
            <a:r>
              <a:rPr lang="en-US" dirty="0"/>
              <a:t>Fundamentally, Trust But Verify</a:t>
            </a:r>
          </a:p>
          <a:p>
            <a:r>
              <a:rPr lang="en-US" dirty="0"/>
              <a:t>Can the license reporting be enough to see Spectrum Assignments are working?</a:t>
            </a:r>
          </a:p>
          <a:p>
            <a:endParaRPr lang="en-US" dirty="0"/>
          </a:p>
        </p:txBody>
      </p:sp>
      <p:sp>
        <p:nvSpPr>
          <p:cNvPr id="4" name="Header Placeholder 3"/>
          <p:cNvSpPr>
            <a:spLocks noGrp="1"/>
          </p:cNvSpPr>
          <p:nvPr>
            <p:ph type="hdr" idx="10"/>
          </p:nvPr>
        </p:nvSpPr>
        <p:spPr/>
        <p:txBody>
          <a:bodyPr/>
          <a:lstStyle/>
          <a:p>
            <a:r>
              <a:rPr lang="en-US"/>
              <a:t>doc.: IEEE 802.11-yy/xxxxr0</a:t>
            </a:r>
            <a:endParaRPr lang="en-US" dirty="0"/>
          </a:p>
        </p:txBody>
      </p:sp>
      <p:sp>
        <p:nvSpPr>
          <p:cNvPr id="5" name="Date Placeholder 4"/>
          <p:cNvSpPr>
            <a:spLocks noGrp="1"/>
          </p:cNvSpPr>
          <p:nvPr>
            <p:ph type="dt" idx="11"/>
          </p:nvPr>
        </p:nvSpPr>
        <p:spPr/>
        <p:txBody>
          <a:bodyPr/>
          <a:lstStyle/>
          <a:p>
            <a:r>
              <a:rPr lang="en-US"/>
              <a:t>Month Year</a:t>
            </a:r>
            <a:endParaRPr lang="en-US" dirty="0"/>
          </a:p>
        </p:txBody>
      </p:sp>
      <p:sp>
        <p:nvSpPr>
          <p:cNvPr id="6" name="Footer Placeholder 5"/>
          <p:cNvSpPr>
            <a:spLocks noGrp="1"/>
          </p:cNvSpPr>
          <p:nvPr>
            <p:ph type="ftr" idx="12"/>
          </p:nvPr>
        </p:nvSpPr>
        <p:spPr/>
        <p:txBody>
          <a:bodyPr/>
          <a:lstStyle/>
          <a:p>
            <a:r>
              <a:rPr lang="en-US"/>
              <a:t>John Doe, Some Company</a:t>
            </a:r>
            <a:endParaRPr lang="en-US"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29</a:t>
            </a:fld>
            <a:endParaRPr lang="en-US" dirty="0"/>
          </a:p>
        </p:txBody>
      </p:sp>
    </p:spTree>
    <p:extLst>
      <p:ext uri="{BB962C8B-B14F-4D97-AF65-F5344CB8AC3E}">
        <p14:creationId xmlns:p14="http://schemas.microsoft.com/office/powerpoint/2010/main" val="1657120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1108075" y="698500"/>
            <a:ext cx="4643438"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dirty="0"/>
              <a:t>doc.: IEEE 802.11-yy/xxxxr0</a:t>
            </a:r>
          </a:p>
        </p:txBody>
      </p:sp>
      <p:sp>
        <p:nvSpPr>
          <p:cNvPr id="5" name="Date Placeholder 4"/>
          <p:cNvSpPr>
            <a:spLocks noGrp="1"/>
          </p:cNvSpPr>
          <p:nvPr>
            <p:ph type="dt" idx="11"/>
          </p:nvPr>
        </p:nvSpPr>
        <p:spPr/>
        <p:txBody>
          <a:bodyPr/>
          <a:lstStyle/>
          <a:p>
            <a:r>
              <a:rPr lang="en-US" dirty="0"/>
              <a:t>Month Year</a:t>
            </a:r>
          </a:p>
        </p:txBody>
      </p:sp>
      <p:sp>
        <p:nvSpPr>
          <p:cNvPr id="6" name="Footer Placeholder 5"/>
          <p:cNvSpPr>
            <a:spLocks noGrp="1"/>
          </p:cNvSpPr>
          <p:nvPr>
            <p:ph type="ftr" idx="12"/>
          </p:nvPr>
        </p:nvSpPr>
        <p:spPr/>
        <p:txBody>
          <a:bodyPr/>
          <a:lstStyle/>
          <a:p>
            <a:r>
              <a:rPr lang="en-US" dirty="0"/>
              <a:t>John Doe, Some Company</a:t>
            </a:r>
          </a:p>
        </p:txBody>
      </p:sp>
      <p:sp>
        <p:nvSpPr>
          <p:cNvPr id="7" name="Slide Number Placeholder 6"/>
          <p:cNvSpPr>
            <a:spLocks noGrp="1"/>
          </p:cNvSpPr>
          <p:nvPr>
            <p:ph type="sldNum" idx="13"/>
          </p:nvPr>
        </p:nvSpPr>
        <p:spPr/>
        <p:txBody>
          <a:bodyPr/>
          <a:lstStyle/>
          <a:p>
            <a:r>
              <a:rPr lang="en-US" dirty="0"/>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33266847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dirty="0"/>
              <a:t>doc.: IEEE 802.11-yy/xxxxr0</a:t>
            </a:r>
          </a:p>
        </p:txBody>
      </p:sp>
      <p:sp>
        <p:nvSpPr>
          <p:cNvPr id="5" name="Date Placeholder 4"/>
          <p:cNvSpPr>
            <a:spLocks noGrp="1"/>
          </p:cNvSpPr>
          <p:nvPr>
            <p:ph type="dt" idx="11"/>
          </p:nvPr>
        </p:nvSpPr>
        <p:spPr/>
        <p:txBody>
          <a:bodyPr/>
          <a:lstStyle/>
          <a:p>
            <a:r>
              <a:rPr lang="en-US" dirty="0"/>
              <a:t>Month Year</a:t>
            </a:r>
          </a:p>
        </p:txBody>
      </p:sp>
      <p:sp>
        <p:nvSpPr>
          <p:cNvPr id="6" name="Footer Placeholder 5"/>
          <p:cNvSpPr>
            <a:spLocks noGrp="1"/>
          </p:cNvSpPr>
          <p:nvPr>
            <p:ph type="ftr" idx="12"/>
          </p:nvPr>
        </p:nvSpPr>
        <p:spPr/>
        <p:txBody>
          <a:bodyPr/>
          <a:lstStyle/>
          <a:p>
            <a:r>
              <a:rPr lang="en-US" dirty="0"/>
              <a:t>John Doe, Some Company</a:t>
            </a:r>
          </a:p>
        </p:txBody>
      </p:sp>
      <p:sp>
        <p:nvSpPr>
          <p:cNvPr id="7" name="Slide Number Placeholder 6"/>
          <p:cNvSpPr>
            <a:spLocks noGrp="1"/>
          </p:cNvSpPr>
          <p:nvPr>
            <p:ph type="sldNum" idx="13"/>
          </p:nvPr>
        </p:nvSpPr>
        <p:spPr/>
        <p:txBody>
          <a:bodyPr/>
          <a:lstStyle/>
          <a:p>
            <a:r>
              <a:rPr lang="en-US" dirty="0"/>
              <a:t>Page </a:t>
            </a:r>
            <a:fld id="{47A7FEEB-9CD2-43FE-843C-C5350BEACB45}" type="slidenum">
              <a:rPr lang="en-US" smtClean="0"/>
              <a:pPr/>
              <a:t>10</a:t>
            </a:fld>
            <a:endParaRPr lang="en-US" dirty="0"/>
          </a:p>
        </p:txBody>
      </p:sp>
    </p:spTree>
    <p:extLst>
      <p:ext uri="{BB962C8B-B14F-4D97-AF65-F5344CB8AC3E}">
        <p14:creationId xmlns:p14="http://schemas.microsoft.com/office/powerpoint/2010/main" val="222104671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dirty="0"/>
              <a:t>doc.: IEEE 802.11-yy/xxxxr0</a:t>
            </a:r>
          </a:p>
        </p:txBody>
      </p:sp>
      <p:sp>
        <p:nvSpPr>
          <p:cNvPr id="5" name="Date Placeholder 4"/>
          <p:cNvSpPr>
            <a:spLocks noGrp="1"/>
          </p:cNvSpPr>
          <p:nvPr>
            <p:ph type="dt" idx="11"/>
          </p:nvPr>
        </p:nvSpPr>
        <p:spPr/>
        <p:txBody>
          <a:bodyPr/>
          <a:lstStyle/>
          <a:p>
            <a:r>
              <a:rPr lang="en-US" dirty="0"/>
              <a:t>Month Year</a:t>
            </a:r>
          </a:p>
        </p:txBody>
      </p:sp>
      <p:sp>
        <p:nvSpPr>
          <p:cNvPr id="6" name="Footer Placeholder 5"/>
          <p:cNvSpPr>
            <a:spLocks noGrp="1"/>
          </p:cNvSpPr>
          <p:nvPr>
            <p:ph type="ftr" idx="12"/>
          </p:nvPr>
        </p:nvSpPr>
        <p:spPr/>
        <p:txBody>
          <a:bodyPr/>
          <a:lstStyle/>
          <a:p>
            <a:r>
              <a:rPr lang="en-US" dirty="0"/>
              <a:t>John Doe, Some Company</a:t>
            </a:r>
          </a:p>
        </p:txBody>
      </p:sp>
      <p:sp>
        <p:nvSpPr>
          <p:cNvPr id="7" name="Slide Number Placeholder 6"/>
          <p:cNvSpPr>
            <a:spLocks noGrp="1"/>
          </p:cNvSpPr>
          <p:nvPr>
            <p:ph type="sldNum" idx="13"/>
          </p:nvPr>
        </p:nvSpPr>
        <p:spPr/>
        <p:txBody>
          <a:bodyPr/>
          <a:lstStyle/>
          <a:p>
            <a:r>
              <a:rPr lang="en-US" dirty="0"/>
              <a:t>Page </a:t>
            </a:r>
            <a:fld id="{47A7FEEB-9CD2-43FE-843C-C5350BEACB45}" type="slidenum">
              <a:rPr lang="en-US" smtClean="0"/>
              <a:pPr/>
              <a:t>11</a:t>
            </a:fld>
            <a:endParaRPr lang="en-US" dirty="0"/>
          </a:p>
        </p:txBody>
      </p:sp>
    </p:spTree>
    <p:extLst>
      <p:ext uri="{BB962C8B-B14F-4D97-AF65-F5344CB8AC3E}">
        <p14:creationId xmlns:p14="http://schemas.microsoft.com/office/powerpoint/2010/main" val="249838834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dirty="0"/>
              <a:t>doc.: IEEE 802.11-yy/xxxxr0</a:t>
            </a:r>
          </a:p>
        </p:txBody>
      </p:sp>
      <p:sp>
        <p:nvSpPr>
          <p:cNvPr id="5" name="Date Placeholder 4"/>
          <p:cNvSpPr>
            <a:spLocks noGrp="1"/>
          </p:cNvSpPr>
          <p:nvPr>
            <p:ph type="dt" idx="11"/>
          </p:nvPr>
        </p:nvSpPr>
        <p:spPr/>
        <p:txBody>
          <a:bodyPr/>
          <a:lstStyle/>
          <a:p>
            <a:r>
              <a:rPr lang="en-US" dirty="0"/>
              <a:t>Month Year</a:t>
            </a:r>
          </a:p>
        </p:txBody>
      </p:sp>
      <p:sp>
        <p:nvSpPr>
          <p:cNvPr id="6" name="Footer Placeholder 5"/>
          <p:cNvSpPr>
            <a:spLocks noGrp="1"/>
          </p:cNvSpPr>
          <p:nvPr>
            <p:ph type="ftr" idx="12"/>
          </p:nvPr>
        </p:nvSpPr>
        <p:spPr/>
        <p:txBody>
          <a:bodyPr/>
          <a:lstStyle/>
          <a:p>
            <a:r>
              <a:rPr lang="en-US" dirty="0"/>
              <a:t>John Doe, Some Company</a:t>
            </a:r>
          </a:p>
        </p:txBody>
      </p:sp>
      <p:sp>
        <p:nvSpPr>
          <p:cNvPr id="7" name="Slide Number Placeholder 6"/>
          <p:cNvSpPr>
            <a:spLocks noGrp="1"/>
          </p:cNvSpPr>
          <p:nvPr>
            <p:ph type="sldNum" idx="13"/>
          </p:nvPr>
        </p:nvSpPr>
        <p:spPr/>
        <p:txBody>
          <a:bodyPr/>
          <a:lstStyle/>
          <a:p>
            <a:r>
              <a:rPr lang="en-US" dirty="0"/>
              <a:t>Page </a:t>
            </a:r>
            <a:fld id="{47A7FEEB-9CD2-43FE-843C-C5350BEACB45}" type="slidenum">
              <a:rPr lang="en-US" smtClean="0"/>
              <a:pPr/>
              <a:t>12</a:t>
            </a:fld>
            <a:endParaRPr lang="en-US" dirty="0"/>
          </a:p>
        </p:txBody>
      </p:sp>
    </p:spTree>
    <p:extLst>
      <p:ext uri="{BB962C8B-B14F-4D97-AF65-F5344CB8AC3E}">
        <p14:creationId xmlns:p14="http://schemas.microsoft.com/office/powerpoint/2010/main" val="70147094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dirty="0"/>
              <a:t>doc.: IEEE 802.11-yy/xxxxr0</a:t>
            </a:r>
          </a:p>
        </p:txBody>
      </p:sp>
      <p:sp>
        <p:nvSpPr>
          <p:cNvPr id="5" name="Date Placeholder 4"/>
          <p:cNvSpPr>
            <a:spLocks noGrp="1"/>
          </p:cNvSpPr>
          <p:nvPr>
            <p:ph type="dt" idx="11"/>
          </p:nvPr>
        </p:nvSpPr>
        <p:spPr/>
        <p:txBody>
          <a:bodyPr/>
          <a:lstStyle/>
          <a:p>
            <a:r>
              <a:rPr lang="en-US" dirty="0"/>
              <a:t>Month Year</a:t>
            </a:r>
          </a:p>
        </p:txBody>
      </p:sp>
      <p:sp>
        <p:nvSpPr>
          <p:cNvPr id="6" name="Footer Placeholder 5"/>
          <p:cNvSpPr>
            <a:spLocks noGrp="1"/>
          </p:cNvSpPr>
          <p:nvPr>
            <p:ph type="ftr" idx="12"/>
          </p:nvPr>
        </p:nvSpPr>
        <p:spPr/>
        <p:txBody>
          <a:bodyPr/>
          <a:lstStyle/>
          <a:p>
            <a:r>
              <a:rPr lang="en-US" dirty="0"/>
              <a:t>John Doe, Some Company</a:t>
            </a:r>
          </a:p>
        </p:txBody>
      </p:sp>
      <p:sp>
        <p:nvSpPr>
          <p:cNvPr id="7" name="Slide Number Placeholder 6"/>
          <p:cNvSpPr>
            <a:spLocks noGrp="1"/>
          </p:cNvSpPr>
          <p:nvPr>
            <p:ph type="sldNum" idx="13"/>
          </p:nvPr>
        </p:nvSpPr>
        <p:spPr/>
        <p:txBody>
          <a:bodyPr/>
          <a:lstStyle/>
          <a:p>
            <a:r>
              <a:rPr lang="en-US" dirty="0"/>
              <a:t>Page </a:t>
            </a:r>
            <a:fld id="{47A7FEEB-9CD2-43FE-843C-C5350BEACB45}" type="slidenum">
              <a:rPr lang="en-US" smtClean="0"/>
              <a:pPr/>
              <a:t>18</a:t>
            </a:fld>
            <a:endParaRPr lang="en-US" dirty="0"/>
          </a:p>
        </p:txBody>
      </p:sp>
    </p:spTree>
    <p:extLst>
      <p:ext uri="{BB962C8B-B14F-4D97-AF65-F5344CB8AC3E}">
        <p14:creationId xmlns:p14="http://schemas.microsoft.com/office/powerpoint/2010/main" val="235796380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dirty="0"/>
              <a:t>doc.: IEEE 802.11-yy/xxxxr0</a:t>
            </a:r>
          </a:p>
        </p:txBody>
      </p:sp>
      <p:sp>
        <p:nvSpPr>
          <p:cNvPr id="5" name="Date Placeholder 4"/>
          <p:cNvSpPr>
            <a:spLocks noGrp="1"/>
          </p:cNvSpPr>
          <p:nvPr>
            <p:ph type="dt" idx="11"/>
          </p:nvPr>
        </p:nvSpPr>
        <p:spPr/>
        <p:txBody>
          <a:bodyPr/>
          <a:lstStyle/>
          <a:p>
            <a:r>
              <a:rPr lang="en-US" dirty="0"/>
              <a:t>Month Year</a:t>
            </a:r>
          </a:p>
        </p:txBody>
      </p:sp>
      <p:sp>
        <p:nvSpPr>
          <p:cNvPr id="6" name="Footer Placeholder 5"/>
          <p:cNvSpPr>
            <a:spLocks noGrp="1"/>
          </p:cNvSpPr>
          <p:nvPr>
            <p:ph type="ftr" idx="12"/>
          </p:nvPr>
        </p:nvSpPr>
        <p:spPr/>
        <p:txBody>
          <a:bodyPr/>
          <a:lstStyle/>
          <a:p>
            <a:r>
              <a:rPr lang="en-US" dirty="0"/>
              <a:t>John Doe, Some Company</a:t>
            </a:r>
          </a:p>
        </p:txBody>
      </p:sp>
      <p:sp>
        <p:nvSpPr>
          <p:cNvPr id="7" name="Slide Number Placeholder 6"/>
          <p:cNvSpPr>
            <a:spLocks noGrp="1"/>
          </p:cNvSpPr>
          <p:nvPr>
            <p:ph type="sldNum" idx="13"/>
          </p:nvPr>
        </p:nvSpPr>
        <p:spPr/>
        <p:txBody>
          <a:bodyPr/>
          <a:lstStyle/>
          <a:p>
            <a:r>
              <a:rPr lang="en-US" dirty="0"/>
              <a:t>Page </a:t>
            </a:r>
            <a:fld id="{47A7FEEB-9CD2-43FE-843C-C5350BEACB45}" type="slidenum">
              <a:rPr lang="en-US" smtClean="0"/>
              <a:pPr/>
              <a:t>19</a:t>
            </a:fld>
            <a:endParaRPr lang="en-US" dirty="0"/>
          </a:p>
        </p:txBody>
      </p:sp>
    </p:spTree>
    <p:extLst>
      <p:ext uri="{BB962C8B-B14F-4D97-AF65-F5344CB8AC3E}">
        <p14:creationId xmlns:p14="http://schemas.microsoft.com/office/powerpoint/2010/main" val="352223086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dirty="0"/>
              <a:t>doc.: IEEE 802.11-yy/xxxxr0</a:t>
            </a:r>
          </a:p>
        </p:txBody>
      </p:sp>
      <p:sp>
        <p:nvSpPr>
          <p:cNvPr id="5" name="Date Placeholder 4"/>
          <p:cNvSpPr>
            <a:spLocks noGrp="1"/>
          </p:cNvSpPr>
          <p:nvPr>
            <p:ph type="dt" idx="11"/>
          </p:nvPr>
        </p:nvSpPr>
        <p:spPr/>
        <p:txBody>
          <a:bodyPr/>
          <a:lstStyle/>
          <a:p>
            <a:r>
              <a:rPr lang="en-US" dirty="0"/>
              <a:t>Month Year</a:t>
            </a:r>
          </a:p>
        </p:txBody>
      </p:sp>
      <p:sp>
        <p:nvSpPr>
          <p:cNvPr id="6" name="Footer Placeholder 5"/>
          <p:cNvSpPr>
            <a:spLocks noGrp="1"/>
          </p:cNvSpPr>
          <p:nvPr>
            <p:ph type="ftr" idx="12"/>
          </p:nvPr>
        </p:nvSpPr>
        <p:spPr/>
        <p:txBody>
          <a:bodyPr/>
          <a:lstStyle/>
          <a:p>
            <a:r>
              <a:rPr lang="en-US" dirty="0"/>
              <a:t>John Doe, Some Company</a:t>
            </a:r>
          </a:p>
        </p:txBody>
      </p:sp>
      <p:sp>
        <p:nvSpPr>
          <p:cNvPr id="7" name="Slide Number Placeholder 6"/>
          <p:cNvSpPr>
            <a:spLocks noGrp="1"/>
          </p:cNvSpPr>
          <p:nvPr>
            <p:ph type="sldNum" idx="13"/>
          </p:nvPr>
        </p:nvSpPr>
        <p:spPr/>
        <p:txBody>
          <a:bodyPr/>
          <a:lstStyle/>
          <a:p>
            <a:r>
              <a:rPr lang="en-US" dirty="0"/>
              <a:t>Page </a:t>
            </a:r>
            <a:fld id="{47A7FEEB-9CD2-43FE-843C-C5350BEACB45}" type="slidenum">
              <a:rPr lang="en-US" smtClean="0"/>
              <a:pPr/>
              <a:t>20</a:t>
            </a:fld>
            <a:endParaRPr lang="en-US" dirty="0"/>
          </a:p>
        </p:txBody>
      </p:sp>
    </p:spTree>
    <p:extLst>
      <p:ext uri="{BB962C8B-B14F-4D97-AF65-F5344CB8AC3E}">
        <p14:creationId xmlns:p14="http://schemas.microsoft.com/office/powerpoint/2010/main" val="32262502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4267200" y="6475413"/>
            <a:ext cx="606425"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2" name="Rectangle 3"/>
          <p:cNvSpPr>
            <a:spLocks noGrp="1" noChangeArrowheads="1"/>
          </p:cNvSpPr>
          <p:nvPr>
            <p:ph type="dt" idx="15"/>
          </p:nvPr>
        </p:nvSpPr>
        <p:spPr bwMode="auto">
          <a:xfrm>
            <a:off x="685800" y="304800"/>
            <a:ext cx="2286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08 Nov 2018</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684213" y="382970"/>
            <a:ext cx="2211387" cy="273050"/>
          </a:xfrm>
        </p:spPr>
        <p:txBody>
          <a:bodyPr/>
          <a:lstStyle>
            <a:lvl1pPr>
              <a:defRPr/>
            </a:lvl1pPr>
          </a:lstStyle>
          <a:p>
            <a:r>
              <a:rPr lang="en-US"/>
              <a:t>08 Nov 2018</a:t>
            </a:r>
            <a:endParaRPr lang="en-GB" dirty="0"/>
          </a:p>
        </p:txBody>
      </p:sp>
      <p:sp>
        <p:nvSpPr>
          <p:cNvPr id="3" name="Footer Placeholder 2"/>
          <p:cNvSpPr>
            <a:spLocks noGrp="1"/>
          </p:cNvSpPr>
          <p:nvPr>
            <p:ph type="ftr" idx="11"/>
          </p:nvPr>
        </p:nvSpPr>
        <p:spPr/>
        <p:txBody>
          <a:bodyPr/>
          <a:lstStyle>
            <a:lvl1pPr>
              <a:defRPr/>
            </a:lvl1pPr>
          </a:lstStyle>
          <a:p>
            <a:r>
              <a:rPr lang="en-US" dirty="0"/>
              <a:t>Jay Holcomb (Itron)</a:t>
            </a:r>
            <a:endParaRPr lang="en-GB" dirty="0"/>
          </a:p>
        </p:txBody>
      </p:sp>
      <p:sp>
        <p:nvSpPr>
          <p:cNvPr id="4" name="Slide Number Placeholder 3"/>
          <p:cNvSpPr>
            <a:spLocks noGrp="1"/>
          </p:cNvSpPr>
          <p:nvPr>
            <p:ph type="sldNum" idx="12"/>
          </p:nvPr>
        </p:nvSpPr>
        <p:spPr>
          <a:xfrm>
            <a:off x="4191000" y="6475413"/>
            <a:ext cx="682625"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684213" y="382970"/>
            <a:ext cx="1982787"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08 Nov 2018</a:t>
            </a:r>
            <a:endParaRPr lang="en-GB" dirty="0"/>
          </a:p>
        </p:txBody>
      </p:sp>
      <p:sp>
        <p:nvSpPr>
          <p:cNvPr id="1028" name="Rectangle 4"/>
          <p:cNvSpPr>
            <a:spLocks noGrp="1" noChangeArrowheads="1"/>
          </p:cNvSpPr>
          <p:nvPr>
            <p:ph type="ftr"/>
          </p:nvPr>
        </p:nvSpPr>
        <p:spPr bwMode="auto">
          <a:xfrm>
            <a:off x="5334000"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029" name="Rectangle 5"/>
          <p:cNvSpPr>
            <a:spLocks noGrp="1" noChangeArrowheads="1"/>
          </p:cNvSpPr>
          <p:nvPr>
            <p:ph type="sldNum"/>
          </p:nvPr>
        </p:nvSpPr>
        <p:spPr bwMode="auto">
          <a:xfrm>
            <a:off x="4191000" y="6475413"/>
            <a:ext cx="682625"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802.18-18/0143r00</a:t>
            </a: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802.18/dcn/18/18-18-0139-00-0000-fcc-18-295-ieee-802-comment.docx"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position.html"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hyperlink" Target="https://mentor.ieee.org/802.18/dcn/18/18-18-0142-00-0000-ieee-sa-intelligent-spectrum-allocation-and-management-statement.pdf"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www.reuters.com/article/us-usa-court-netneutrality/u-s-supreme-court-ends-fight-over-obama-era-net-neutrality-rules-idUSKCN1NA1UW?utm_medium=techboard.mon.20181105&amp;utm_source=email&amp;utm_content=&amp;utm_campaign=campaign"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hyperlink" Target="https://urldefense.proofpoint.com/v2/url?u=https-3A__ecfsapi.fcc.gov_file_110225014474_FCC-2520Joint-2520Letter-252011.2.pdf&amp;d=DwMFaQ&amp;c=pqcuzKEN_84c78MOSc5_fw&amp;r=z8R-nWJ8GIxwjOjNKhEFByb-tZ6XE3GZXWSggNdVo-w&amp;m=o8W7ebJWY5bPlKA7NA8TTezSR4npWjG4-wgdaN4qSXs&amp;s=fxXJSmjmzHp6dxWMrrKf2LwykX3ND5Bvl_Xe1R3FF5Q&amp;e="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mentor.ieee.org/802.11/dcn/18/11-18-1386-00-0wng-ngsm-next-generation-spectrum-management.pptx" TargetMode="External"/><Relationship Id="rId2" Type="http://schemas.openxmlformats.org/officeDocument/2006/relationships/hyperlink" Target="https://mentor.ieee.org/802.18/dcn/18/18-18-0097-00-0000-ex-parte-next-data-base-6-ghz-additional-fs-protection-discussion.pdf" TargetMode="External"/><Relationship Id="rId1" Type="http://schemas.openxmlformats.org/officeDocument/2006/relationships/slideLayout" Target="../slideLayouts/slideLayout1.xml"/><Relationship Id="rId6" Type="http://schemas.openxmlformats.org/officeDocument/2006/relationships/hyperlink" Target="https://mentor.ieee.org/802-ec/dcn/18/ec-18-0155-00-00EC-push-to-bi-directional-spectrum-sharing.pptx" TargetMode="External"/><Relationship Id="rId5" Type="http://schemas.openxmlformats.org/officeDocument/2006/relationships/hyperlink" Target="https://mentor.ieee.org/802.18/dcn/18/18-18-0060-02-0000-a-future-for-unlicensed-spectrum.pptx" TargetMode="External"/><Relationship Id="rId4" Type="http://schemas.openxmlformats.org/officeDocument/2006/relationships/hyperlink" Target="https://mentor.ieee.org/802.11/dcn/18/11-18-1055-03-0wng-a-future-for-unlicensed-spectrum.pptx"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hyperlink" Target="https://mentor.ieee.org/802.18/dcn/16/18-16-0038-10-0000-teleconference-call-in-info.pptx" TargetMode="Externa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hyperlink" Target="https://portal.etsi.org/tb.aspx?tbid=442&amp;SubTB=442" TargetMode="External"/><Relationship Id="rId7" Type="http://schemas.openxmlformats.org/officeDocument/2006/relationships/hyperlink" Target="https://ec.europa.eu/growth/single-market/european-standards/harmonised-standards/" TargetMode="External"/><Relationship Id="rId2" Type="http://schemas.openxmlformats.org/officeDocument/2006/relationships/hyperlink" Target="https://portal.etsi.org/tb.aspx?tbid=287&amp;SubTB=287" TargetMode="External"/><Relationship Id="rId1" Type="http://schemas.openxmlformats.org/officeDocument/2006/relationships/slideLayout" Target="../slideLayouts/slideLayout2.xml"/><Relationship Id="rId6" Type="http://schemas.openxmlformats.org/officeDocument/2006/relationships/hyperlink" Target="https://eur-lex.europa.eu/oj/direct-access.html" TargetMode="External"/><Relationship Id="rId5" Type="http://schemas.openxmlformats.org/officeDocument/2006/relationships/hyperlink" Target="https://cept.org/ecc/groups/ecc/wg-fm/fm-57/client/introduction/" TargetMode="External"/><Relationship Id="rId4" Type="http://schemas.openxmlformats.org/officeDocument/2006/relationships/hyperlink" Target="https://cept.org/ecc/groups/ecc/wg-se/se-45/client/introduction/" TargetMode="Externa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image" Target="../media/image2.wmf"/><Relationship Id="rId3" Type="http://schemas.openxmlformats.org/officeDocument/2006/relationships/hyperlink" Target="http://standards.ieee.org/faqs/affiliationFAQ.html" TargetMode="External"/><Relationship Id="rId7" Type="http://schemas.openxmlformats.org/officeDocument/2006/relationships/oleObject" Target="../embeddings/oleObject2.bin"/><Relationship Id="rId2" Type="http://schemas.openxmlformats.org/officeDocument/2006/relationships/slideLayout" Target="../slideLayouts/slideLayout1.xml"/><Relationship Id="rId1" Type="http://schemas.openxmlformats.org/officeDocument/2006/relationships/vmlDrawing" Target="../drawings/vmlDrawing2.vml"/><Relationship Id="rId6" Type="http://schemas.openxmlformats.org/officeDocument/2006/relationships/hyperlink" Target="http://www.ieee802.org/devdocs.shtml" TargetMode="External"/><Relationship Id="rId5" Type="http://schemas.openxmlformats.org/officeDocument/2006/relationships/hyperlink" Target="https://www.ieee.org/about/corporate/governance/p7-8.html" TargetMode="External"/><Relationship Id="rId4" Type="http://schemas.openxmlformats.org/officeDocument/2006/relationships/hyperlink" Target="http://standards.ieee.org/resources/antitrust-guidelines.pdf" TargetMode="External"/></Relationships>
</file>

<file path=ppt/slides/_rels/slide20.xml.rels><?xml version="1.0" encoding="UTF-8" standalone="yes"?>
<Relationships xmlns="http://schemas.openxmlformats.org/package/2006/relationships"><Relationship Id="rId8" Type="http://schemas.openxmlformats.org/officeDocument/2006/relationships/hyperlink" Target="https://ecfsapi.fcc.gov/file/108080219920074/WFA%20Ex%20Parte%20Letter.pdf" TargetMode="External"/><Relationship Id="rId3" Type="http://schemas.openxmlformats.org/officeDocument/2006/relationships/hyperlink" Target="https://ecfsapi.fcc.gov/file/109113089205438/SPA%20Comments%20(Sep%2011%202018)(FINAL).pdf" TargetMode="External"/><Relationship Id="rId7" Type="http://schemas.openxmlformats.org/officeDocument/2006/relationships/hyperlink" Target="https://ecfsapi.fcc.gov/file/10824085329605/Commscope%208.22.18%20Mtg%20Ex%20Parte.pdf"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https://ecfsapi.fcc.gov/file/1082899870012/2018-08-28%20ExP%20RLAN%20issues%20AS%20FILED%20(01229194xB3D1E).pdf" TargetMode="External"/><Relationship Id="rId5" Type="http://schemas.openxmlformats.org/officeDocument/2006/relationships/hyperlink" Target="https://ecfsapi.fcc.gov/file/1090794008994/WInnForum%20Comments%20on%20Spectrum%20Pipeline%20Act%20PN%20-%20Final.pdf" TargetMode="External"/><Relationship Id="rId10" Type="http://schemas.openxmlformats.org/officeDocument/2006/relationships/hyperlink" Target="https://ecfsapi.fcc.gov/file/1070541429397/7-5-18%20SES-Intelsat%20ex%20parte%20for%20McGrath%20and%20Javed.pdf" TargetMode="External"/><Relationship Id="rId4" Type="http://schemas.openxmlformats.org/officeDocument/2006/relationships/hyperlink" Target="https://ecfsapi.fcc.gov/file/109112152615349/Wi-Fi%20Alliance%20Comments%20on%20Spectrum%20Pipeline%20Act%20Report.pdf" TargetMode="External"/><Relationship Id="rId9" Type="http://schemas.openxmlformats.org/officeDocument/2006/relationships/hyperlink" Target="https://ecfsapi.fcc.gov/file/10717207604667/17-183%20FWCC%20ExP%20Notice%202018-07-17%20--%20AS%20FILED.pdf" TargetMode="External"/></Relationships>
</file>

<file path=ppt/slides/_rels/slide21.xml.rels><?xml version="1.0" encoding="UTF-8" standalone="yes"?>
<Relationships xmlns="http://schemas.openxmlformats.org/package/2006/relationships"><Relationship Id="rId3" Type="http://schemas.openxmlformats.org/officeDocument/2006/relationships/hyperlink" Target="https://ecfsapi.fcc.gov/file/104120372328746/6%20GHz%20OET%20and%20Bureaus%20Ex%20Parte%20(Apr.%2012,%202018).pdf" TargetMode="External"/><Relationship Id="rId2" Type="http://schemas.openxmlformats.org/officeDocument/2006/relationships/notesSlide" Target="../notesSlides/notesSlide10.xml"/><Relationship Id="rId1" Type="http://schemas.openxmlformats.org/officeDocument/2006/relationships/slideLayout" Target="../slideLayouts/slideLayout1.xml"/><Relationship Id="rId5" Type="http://schemas.openxmlformats.org/officeDocument/2006/relationships/hyperlink" Target="https://ecfsapi.fcc.gov/file/1072827774513/UTC%20ex%20parte%207-27-2018.doc" TargetMode="External"/><Relationship Id="rId4" Type="http://schemas.openxmlformats.org/officeDocument/2006/relationships/hyperlink" Target="https://ecfsapi.fcc.gov/file/101261169015803/6%20GHz%20Ex%20Parte%20(Bureaus).pdf"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https://urldefense.proofpoint.com/v2/url?u=https-3A__www.anacom.pt_render.jsp-3FcontentId-3D987504&amp;d=DwMFAg&amp;c=pqcuzKEN_84c78MOSc5_fw&amp;r=z8R-nWJ8GIxwjOjNKhEFByb-tZ6XE3GZXWSggNdVo-w&amp;m=hDKCp-jpR3E4t7kZWHi_dp9i6lRLmzTnKcAg1IB_NRk&amp;s=Oes1gKiIQe2uktNt8lo1a2aRLZxggOjP2VcGT58ONkw&amp;e="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urldefense.proofpoint.com/v2/url?u=https-3A__www.anacom.pt_render.jsp-3FcontentId-3D1415687&amp;d=DwMFAg&amp;c=pqcuzKEN_84c78MOSc5_fw&amp;r=z8R-nWJ8GIxwjOjNKhEFByb-tZ6XE3GZXWSggNdVo-w&amp;m=hDKCp-jpR3E4t7kZWHi_dp9i6lRLmzTnKcAg1IB_NRk&amp;s=BlINyF7_dZek53n5pUrfCsk_hwM5n4EU1RXSqiOKrvE&amp;e=" TargetMode="External"/><Relationship Id="rId5" Type="http://schemas.openxmlformats.org/officeDocument/2006/relationships/hyperlink" Target="https://urldefense.proofpoint.com/v2/url?u=https-3A__www.anacom.pt_render.jsp-3FcontentId-3D1338515&amp;d=DwMFAg&amp;c=pqcuzKEN_84c78MOSc5_fw&amp;r=z8R-nWJ8GIxwjOjNKhEFByb-tZ6XE3GZXWSggNdVo-w&amp;m=hDKCp-jpR3E4t7kZWHi_dp9i6lRLmzTnKcAg1IB_NRk&amp;s=Jz9lSZYhUaKchJgfYEpaaAunYpbOYE1xSrbwVpOdzPQ&amp;e=" TargetMode="External"/><Relationship Id="rId4" Type="http://schemas.openxmlformats.org/officeDocument/2006/relationships/hyperlink" Target="https://urldefense.proofpoint.com/v2/url?u=https-3A__www.mtitc.government.bg_upload_docs_Reshenie-5F343-5Fot-5F21-5FApril-5F2009-5F-5F-5FEN.pdf&amp;d=DwMFAg&amp;c=pqcuzKEN_84c78MOSc5_fw&amp;r=z8R-nWJ8GIxwjOjNKhEFByb-tZ6XE3GZXWSggNdVo-w&amp;m=hDKCp-jpR3E4t7kZWHi_dp9i6lRLmzTnKcAg1IB_NRk&amp;s=p1Mujev-IxxHtKP1sOOYoi6QtL08YxG2vxIxbVV3scM&amp;e="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https://mentor.ieee.org/802.18/dcn/18/18-18-0097-00-0000-ex-parte-next-data-base-6-ghz-additional-fs-protection-discussion.pdf"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hyperlink" Target="https://mentor.ieee.org/802.11/dcn/18/11-18-1386-00-0wng-ngsm-next-generation-spectrum-management.pptx"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 Id="rId5" Type="http://schemas.openxmlformats.org/officeDocument/2006/relationships/hyperlink" Target="https://mentor.ieee.org/802.18/dcn/18/18-18-0060-02-0000-a-future-for-unlicensed-spectrum.pptx" TargetMode="External"/><Relationship Id="rId4" Type="http://schemas.openxmlformats.org/officeDocument/2006/relationships/hyperlink" Target="https://mentor.ieee.org/802-ec/dcn/18/ec-18-0155-00-00EC-push-to-bi-directional-spectrum-sharing.pptx" TargetMode="Externa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hyperlink" Target="https://mentor.ieee.org/802.18/dcn/18/18-18-0028-01-0000-draft-ieee-european-public-policy-position-statement-on-spectrum-management.pdf"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s://ecfsapi.fcc.gov/file/10160477327041/2017-10-16%20Ex%20Parte%20(GN%2012-354%20RM-11788%20RM-11789).pdf" TargetMode="External"/><Relationship Id="rId2" Type="http://schemas.openxmlformats.org/officeDocument/2006/relationships/hyperlink" Target="https://mentor.ieee.org/802.18/dcn/18/18-18-0060-02-0000-a-future-for-unlicensed-spectrum.pptx" TargetMode="External"/><Relationship Id="rId1" Type="http://schemas.openxmlformats.org/officeDocument/2006/relationships/slideLayout" Target="../slideLayouts/slideLayout1.xml"/><Relationship Id="rId4" Type="http://schemas.openxmlformats.org/officeDocument/2006/relationships/hyperlink" Target="https://ecfsapi.fcc.gov/file/60001854348.pdf" TargetMode="External"/></Relationships>
</file>

<file path=ppt/slides/_rels/slide31.xml.rels><?xml version="1.0" encoding="UTF-8" standalone="yes"?>
<Relationships xmlns="http://schemas.openxmlformats.org/package/2006/relationships"><Relationship Id="rId2" Type="http://schemas.openxmlformats.org/officeDocument/2006/relationships/hyperlink" Target="https://mentor.ieee.org/802.18/dcn/18/18-18-0060-02-0000-a-future-for-unlicensed-spectrum.pptx" TargetMode="Externa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hyperlink" Target="https://mentor.ieee.org/802.11/dcn/18/11-18-0580-01-coex-enhancing-collaboration-between-ieee-802-and-world-regulators-on-unlicensed-spectrum-regulations.pptx" TargetMode="Externa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hyperlink" Target="https://mentor.ieee.org/802.18/dcn/18/18-18-0145-00-0000-minutes-01nov18-rr-tag-teleconference.doc"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www.fcc.gov/ecfs/search/filings?proceedings_name=18-295&amp;sort=date_disseminated,DESC"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hyperlink" Target="https://mentor.ieee.org/802-ec/dcn/18/ec-18-0133-00-00EC-how-can-ieee-802-get-to-a-single-voice-for-6ghz-band.pptx" TargetMode="External"/><Relationship Id="rId5" Type="http://schemas.openxmlformats.org/officeDocument/2006/relationships/hyperlink" Target="https://mentor.ieee.org/802.18/dcn/18/18-18-0133-00-0000-nprm-6ghz-et-18-295.docx" TargetMode="External"/><Relationship Id="rId4" Type="http://schemas.openxmlformats.org/officeDocument/2006/relationships/hyperlink" Target="https://www.fcc.gov/document/6-ghz-unlicensed-npr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a:t>08 Nov 2018</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US" dirty="0"/>
              <a:t>Jay Holcomb (Itron)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Teleconference Agenda</a:t>
            </a:r>
            <a:endParaRPr lang="en-GB" dirty="0"/>
          </a:p>
        </p:txBody>
      </p:sp>
      <p:sp>
        <p:nvSpPr>
          <p:cNvPr id="3074" name="Rectangle 2"/>
          <p:cNvSpPr>
            <a:spLocks noGrp="1" noChangeArrowheads="1"/>
          </p:cNvSpPr>
          <p:nvPr>
            <p:ph type="body" idx="1"/>
          </p:nvPr>
        </p:nvSpPr>
        <p:spPr>
          <a:xfrm>
            <a:off x="685800" y="1905000"/>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Dates:</a:t>
            </a:r>
            <a:r>
              <a:rPr lang="en-GB" sz="2000" b="0" dirty="0"/>
              <a:t> 08 November 18</a:t>
            </a:r>
          </a:p>
        </p:txBody>
      </p:sp>
      <p:graphicFrame>
        <p:nvGraphicFramePr>
          <p:cNvPr id="3075" name="Object 3"/>
          <p:cNvGraphicFramePr>
            <a:graphicFrameLocks noChangeAspect="1"/>
          </p:cNvGraphicFramePr>
          <p:nvPr>
            <p:extLst>
              <p:ext uri="{D42A27DB-BD31-4B8C-83A1-F6EECF244321}">
                <p14:modId xmlns:p14="http://schemas.microsoft.com/office/powerpoint/2010/main" val="1902662233"/>
              </p:ext>
            </p:extLst>
          </p:nvPr>
        </p:nvGraphicFramePr>
        <p:xfrm>
          <a:off x="546100" y="3603625"/>
          <a:ext cx="7820025" cy="2514600"/>
        </p:xfrm>
        <a:graphic>
          <a:graphicData uri="http://schemas.openxmlformats.org/presentationml/2006/ole">
            <mc:AlternateContent xmlns:mc="http://schemas.openxmlformats.org/markup-compatibility/2006">
              <mc:Choice xmlns:v="urn:schemas-microsoft-com:vml" Requires="v">
                <p:oleObj spid="_x0000_s3886" name="Document" r:id="rId4" imgW="8245941" imgH="2658085" progId="Word.Document.8">
                  <p:embed/>
                </p:oleObj>
              </mc:Choice>
              <mc:Fallback>
                <p:oleObj name="Document" r:id="rId4" imgW="8245941" imgH="2658085" progId="Word.Document.8">
                  <p:embed/>
                  <p:pic>
                    <p:nvPicPr>
                      <p:cNvPr id="0" name="Picture 3"/>
                      <p:cNvPicPr>
                        <a:picLocks noChangeAspect="1" noChangeArrowheads="1"/>
                      </p:cNvPicPr>
                      <p:nvPr/>
                    </p:nvPicPr>
                    <p:blipFill>
                      <a:blip r:embed="rId5"/>
                      <a:srcRect/>
                      <a:stretch>
                        <a:fillRect/>
                      </a:stretch>
                    </p:blipFill>
                    <p:spPr bwMode="auto">
                      <a:xfrm>
                        <a:off x="546100" y="3603625"/>
                        <a:ext cx="7820025" cy="25146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49492" y="304006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8001000" cy="374650"/>
          </a:xfrm>
        </p:spPr>
        <p:txBody>
          <a:bodyPr/>
          <a:lstStyle/>
          <a:p>
            <a:r>
              <a:rPr lang="en-US" altLang="en-US" sz="2400" dirty="0"/>
              <a:t>6 GHz and single voice from IEEE 802 – option 2 </a:t>
            </a:r>
            <a:r>
              <a:rPr lang="en-US" altLang="en-US" sz="1400" dirty="0"/>
              <a:t>(1.5) </a:t>
            </a:r>
            <a:r>
              <a:rPr lang="en-US" altLang="en-US" sz="1200" dirty="0"/>
              <a:t>– 1 of 1</a:t>
            </a:r>
            <a:endParaRPr lang="en-US" sz="2400" dirty="0"/>
          </a:p>
        </p:txBody>
      </p:sp>
      <p:sp>
        <p:nvSpPr>
          <p:cNvPr id="3" name="Content Placeholder 2"/>
          <p:cNvSpPr>
            <a:spLocks noGrp="1"/>
          </p:cNvSpPr>
          <p:nvPr>
            <p:ph idx="1"/>
          </p:nvPr>
        </p:nvSpPr>
        <p:spPr>
          <a:xfrm>
            <a:off x="685800" y="838200"/>
            <a:ext cx="8153400" cy="5637213"/>
          </a:xfrm>
        </p:spPr>
        <p:txBody>
          <a:bodyPr/>
          <a:lstStyle/>
          <a:p>
            <a:pPr lvl="1">
              <a:spcBef>
                <a:spcPts val="0"/>
              </a:spcBef>
              <a:buFont typeface="Arial" panose="020B0604020202020204" pitchFamily="34" charset="0"/>
              <a:buChar char="•"/>
            </a:pPr>
            <a:endParaRPr lang="en-US" sz="1400" dirty="0"/>
          </a:p>
          <a:p>
            <a:pPr>
              <a:spcBef>
                <a:spcPts val="0"/>
              </a:spcBef>
              <a:buFont typeface="Arial" panose="020B0604020202020204" pitchFamily="34" charset="0"/>
              <a:buChar char="•"/>
            </a:pPr>
            <a:endParaRPr lang="en-US" sz="1800" dirty="0"/>
          </a:p>
          <a:p>
            <a:pPr>
              <a:spcBef>
                <a:spcPts val="0"/>
              </a:spcBef>
              <a:buFont typeface="Arial" panose="020B0604020202020204" pitchFamily="34" charset="0"/>
              <a:buChar char="•"/>
            </a:pPr>
            <a:r>
              <a:rPr lang="en-US" sz="1800" dirty="0"/>
              <a:t>Per previous discussions  will work on comments on the status of IEEE 802 standards.</a:t>
            </a:r>
          </a:p>
          <a:p>
            <a:pPr lvl="1">
              <a:spcBef>
                <a:spcPts val="0"/>
              </a:spcBef>
              <a:buFont typeface="Arial" panose="020B0604020202020204" pitchFamily="34" charset="0"/>
              <a:buChar char="•"/>
            </a:pPr>
            <a:r>
              <a:rPr lang="en-US" sz="1600" dirty="0"/>
              <a:t>What is coming;  IEEE 802.15.4z; 802.11 several amendments coming. </a:t>
            </a:r>
          </a:p>
          <a:p>
            <a:pPr lvl="1">
              <a:spcBef>
                <a:spcPts val="0"/>
              </a:spcBef>
              <a:buFont typeface="Arial" panose="020B0604020202020204" pitchFamily="34" charset="0"/>
              <a:buChar char="•"/>
            </a:pPr>
            <a:r>
              <a:rPr lang="en-US" sz="1600" dirty="0"/>
              <a:t>What is there now; IEEE 802.15.4, FCC Part 15.250</a:t>
            </a:r>
          </a:p>
          <a:p>
            <a:pPr>
              <a:spcBef>
                <a:spcPts val="0"/>
              </a:spcBef>
              <a:buFont typeface="Arial" panose="020B0604020202020204" pitchFamily="34" charset="0"/>
              <a:buChar char="•"/>
            </a:pPr>
            <a:endParaRPr lang="en-US" sz="1800" dirty="0"/>
          </a:p>
          <a:p>
            <a:pPr>
              <a:spcBef>
                <a:spcPts val="0"/>
              </a:spcBef>
              <a:buFont typeface="Arial" panose="020B0604020202020204" pitchFamily="34" charset="0"/>
              <a:buChar char="•"/>
            </a:pPr>
            <a:r>
              <a:rPr lang="en-US" sz="1800" dirty="0"/>
              <a:t>This could be it for IEEE 802 comments.</a:t>
            </a:r>
          </a:p>
          <a:p>
            <a:pPr lvl="1">
              <a:spcBef>
                <a:spcPts val="0"/>
              </a:spcBef>
              <a:buFont typeface="Arial" panose="020B0604020202020204" pitchFamily="34" charset="0"/>
              <a:buChar char="•"/>
            </a:pPr>
            <a:r>
              <a:rPr lang="en-US" sz="1600" dirty="0"/>
              <a:t>Point is not dive deep into the NPRM specific topics and how they will affect/relate back to all of IEEE 802</a:t>
            </a:r>
            <a:r>
              <a:rPr lang="en-US" sz="1400" dirty="0"/>
              <a:t>.</a:t>
            </a:r>
          </a:p>
          <a:p>
            <a:pPr lvl="1">
              <a:spcBef>
                <a:spcPts val="0"/>
              </a:spcBef>
              <a:buFont typeface="Arial" panose="020B0604020202020204" pitchFamily="34" charset="0"/>
              <a:buChar char="•"/>
            </a:pPr>
            <a:endParaRPr lang="en-US" sz="1600" dirty="0"/>
          </a:p>
          <a:p>
            <a:pPr>
              <a:spcBef>
                <a:spcPts val="0"/>
              </a:spcBef>
              <a:buFont typeface="Arial" panose="020B0604020202020204" pitchFamily="34" charset="0"/>
              <a:buChar char="•"/>
            </a:pPr>
            <a:r>
              <a:rPr lang="en-US" sz="1800" dirty="0"/>
              <a:t>As brought up last week, here is a draft of what to consider as IEEE 802 comments.</a:t>
            </a:r>
          </a:p>
          <a:p>
            <a:pPr lvl="1">
              <a:spcBef>
                <a:spcPts val="0"/>
              </a:spcBef>
              <a:buFont typeface="Arial" panose="020B0604020202020204" pitchFamily="34" charset="0"/>
              <a:buChar char="•"/>
            </a:pPr>
            <a:r>
              <a:rPr lang="en-US" sz="1600" dirty="0">
                <a:hlinkClick r:id="rId3"/>
              </a:rPr>
              <a:t>https://mentor.ieee.org/802.18/dcn/18/18-18-0139-00-0000-fcc-18-295-ieee-802-comment.docx</a:t>
            </a:r>
            <a:r>
              <a:rPr lang="en-US" sz="1600" dirty="0"/>
              <a:t> </a:t>
            </a:r>
          </a:p>
          <a:p>
            <a:pPr>
              <a:spcBef>
                <a:spcPts val="0"/>
              </a:spcBef>
              <a:buFont typeface="Arial" panose="020B0604020202020204" pitchFamily="34" charset="0"/>
              <a:buChar char="•"/>
            </a:pPr>
            <a:endParaRPr lang="en-US" sz="1800" dirty="0"/>
          </a:p>
          <a:p>
            <a:pPr>
              <a:spcBef>
                <a:spcPts val="0"/>
              </a:spcBef>
              <a:buFont typeface="Arial" panose="020B0604020202020204" pitchFamily="34" charset="0"/>
              <a:buChar char="•"/>
            </a:pPr>
            <a:r>
              <a:rPr lang="en-US" sz="1800" dirty="0"/>
              <a:t>This could be a start of our comments, </a:t>
            </a:r>
            <a:r>
              <a:rPr lang="en-US" sz="1800" dirty="0">
                <a:solidFill>
                  <a:srgbClr val="00B0F0"/>
                </a:solidFill>
              </a:rPr>
              <a:t>we all need to review and feedback edits and get it equaling and representing all of IEEE 802 as a whole. </a:t>
            </a:r>
          </a:p>
          <a:p>
            <a:pPr marL="0" indent="0">
              <a:spcBef>
                <a:spcPts val="0"/>
              </a:spcBef>
            </a:pPr>
            <a:r>
              <a:rPr lang="en-US" sz="1800" dirty="0"/>
              <a:t> </a:t>
            </a:r>
          </a:p>
          <a:p>
            <a:pPr>
              <a:spcBef>
                <a:spcPts val="0"/>
              </a:spcBef>
              <a:buFont typeface="Arial" panose="020B0604020202020204" pitchFamily="34" charset="0"/>
              <a:buChar char="•"/>
            </a:pPr>
            <a:r>
              <a:rPr lang="en-US" sz="1800" dirty="0"/>
              <a:t>Will walk through the current draft and start the edits.   </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08 Nov 2018</a:t>
            </a:r>
            <a:endParaRPr lang="en-GB" dirty="0"/>
          </a:p>
        </p:txBody>
      </p:sp>
    </p:spTree>
    <p:extLst>
      <p:ext uri="{BB962C8B-B14F-4D97-AF65-F5344CB8AC3E}">
        <p14:creationId xmlns:p14="http://schemas.microsoft.com/office/powerpoint/2010/main" val="34469427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450850"/>
          </a:xfrm>
        </p:spPr>
        <p:txBody>
          <a:bodyPr/>
          <a:lstStyle/>
          <a:p>
            <a:r>
              <a:rPr lang="en-US" sz="2400" dirty="0"/>
              <a:t>General Discussion Items </a:t>
            </a:r>
            <a:r>
              <a:rPr lang="en-US" sz="1400" dirty="0"/>
              <a:t>-1 of 2</a:t>
            </a:r>
            <a:endParaRPr lang="en-US" sz="2400" dirty="0"/>
          </a:p>
        </p:txBody>
      </p:sp>
      <p:sp>
        <p:nvSpPr>
          <p:cNvPr id="3" name="Content Placeholder 2"/>
          <p:cNvSpPr>
            <a:spLocks noGrp="1"/>
          </p:cNvSpPr>
          <p:nvPr>
            <p:ph idx="1"/>
          </p:nvPr>
        </p:nvSpPr>
        <p:spPr>
          <a:xfrm>
            <a:off x="685800" y="976053"/>
            <a:ext cx="8153400" cy="5637213"/>
          </a:xfrm>
        </p:spPr>
        <p:txBody>
          <a:bodyPr/>
          <a:lstStyle/>
          <a:p>
            <a:pPr>
              <a:spcBef>
                <a:spcPts val="0"/>
              </a:spcBef>
              <a:buFont typeface="Arial" panose="020B0604020202020204" pitchFamily="34" charset="0"/>
              <a:buChar char="•"/>
            </a:pPr>
            <a:endParaRPr lang="en-US" sz="2000" dirty="0"/>
          </a:p>
          <a:p>
            <a:pPr>
              <a:spcBef>
                <a:spcPts val="0"/>
              </a:spcBef>
              <a:buFont typeface="Arial" panose="020B0604020202020204" pitchFamily="34" charset="0"/>
              <a:buChar char="•"/>
            </a:pPr>
            <a:r>
              <a:rPr lang="en-US" sz="1800" dirty="0"/>
              <a:t>IEEE SA Intelligent Spectrum Allocation and Management Statement is finalized. </a:t>
            </a:r>
          </a:p>
          <a:p>
            <a:pPr lvl="1">
              <a:spcBef>
                <a:spcPts val="0"/>
              </a:spcBef>
              <a:buFont typeface="Arial" panose="020B0604020202020204" pitchFamily="34" charset="0"/>
              <a:buChar char="•"/>
            </a:pPr>
            <a:r>
              <a:rPr lang="en-US" sz="1800" u="sng" dirty="0">
                <a:hlinkClick r:id="rId3"/>
              </a:rPr>
              <a:t>https://standards.ieee.org/about/policies/position.html</a:t>
            </a:r>
            <a:endParaRPr lang="en-US" sz="1800" dirty="0"/>
          </a:p>
          <a:p>
            <a:pPr>
              <a:spcBef>
                <a:spcPts val="0"/>
              </a:spcBef>
              <a:buFont typeface="Arial" panose="020B0604020202020204" pitchFamily="34" charset="0"/>
              <a:buChar char="•"/>
            </a:pPr>
            <a:endParaRPr lang="en-US" sz="2000" dirty="0"/>
          </a:p>
          <a:p>
            <a:pPr>
              <a:spcBef>
                <a:spcPts val="0"/>
              </a:spcBef>
              <a:buFont typeface="Arial" panose="020B0604020202020204" pitchFamily="34" charset="0"/>
              <a:buChar char="•"/>
            </a:pPr>
            <a:r>
              <a:rPr lang="en-US" sz="1800" dirty="0">
                <a:hlinkClick r:id="rId4"/>
              </a:rPr>
              <a:t>https://mentor.ieee.org/802.18/dcn/18/18-18-0142-00-0000-ieee-sa-intelligent-spectrum-allocation-and-management-statement.pdf</a:t>
            </a:r>
            <a:r>
              <a:rPr lang="en-US" sz="1800" dirty="0"/>
              <a:t>  </a:t>
            </a:r>
          </a:p>
          <a:p>
            <a:pPr>
              <a:spcBef>
                <a:spcPts val="0"/>
              </a:spcBef>
              <a:buFont typeface="Arial" panose="020B0604020202020204" pitchFamily="34" charset="0"/>
              <a:buChar char="•"/>
            </a:pPr>
            <a:endParaRPr lang="en-US" sz="1800" dirty="0"/>
          </a:p>
          <a:p>
            <a:pPr>
              <a:spcBef>
                <a:spcPts val="0"/>
              </a:spcBef>
              <a:buFont typeface="Arial" panose="020B0604020202020204" pitchFamily="34" charset="0"/>
              <a:buChar char="•"/>
            </a:pPr>
            <a:r>
              <a:rPr lang="en-US" sz="1800" dirty="0"/>
              <a:t>This is where we fed back updates and edits on, earlier in the year. </a:t>
            </a:r>
            <a:endParaRPr lang="en-US" sz="14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08 Nov 2018</a:t>
            </a:r>
            <a:endParaRPr lang="en-GB" dirty="0"/>
          </a:p>
        </p:txBody>
      </p:sp>
    </p:spTree>
    <p:extLst>
      <p:ext uri="{BB962C8B-B14F-4D97-AF65-F5344CB8AC3E}">
        <p14:creationId xmlns:p14="http://schemas.microsoft.com/office/powerpoint/2010/main" val="34963240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450850"/>
          </a:xfrm>
        </p:spPr>
        <p:txBody>
          <a:bodyPr/>
          <a:lstStyle/>
          <a:p>
            <a:r>
              <a:rPr lang="en-US" sz="2400" dirty="0"/>
              <a:t>General Discussion Items </a:t>
            </a:r>
            <a:r>
              <a:rPr lang="en-US" sz="1400" dirty="0"/>
              <a:t>-2 of 2</a:t>
            </a:r>
            <a:endParaRPr lang="en-US" sz="2400" dirty="0"/>
          </a:p>
        </p:txBody>
      </p:sp>
      <p:sp>
        <p:nvSpPr>
          <p:cNvPr id="3" name="Content Placeholder 2"/>
          <p:cNvSpPr>
            <a:spLocks noGrp="1"/>
          </p:cNvSpPr>
          <p:nvPr>
            <p:ph idx="1"/>
          </p:nvPr>
        </p:nvSpPr>
        <p:spPr>
          <a:xfrm>
            <a:off x="685800" y="976053"/>
            <a:ext cx="8153400" cy="5637213"/>
          </a:xfrm>
        </p:spPr>
        <p:txBody>
          <a:bodyPr/>
          <a:lstStyle/>
          <a:p>
            <a:pPr>
              <a:spcBef>
                <a:spcPts val="0"/>
              </a:spcBef>
              <a:buFont typeface="Arial" panose="020B0604020202020204" pitchFamily="34" charset="0"/>
              <a:buChar char="•"/>
            </a:pPr>
            <a:endParaRPr lang="en-US" sz="2000" dirty="0"/>
          </a:p>
          <a:p>
            <a:pPr>
              <a:spcBef>
                <a:spcPts val="0"/>
              </a:spcBef>
              <a:buFont typeface="Arial" panose="020B0604020202020204" pitchFamily="34" charset="0"/>
              <a:buChar char="•"/>
            </a:pPr>
            <a:r>
              <a:rPr lang="en-US" sz="1800" dirty="0"/>
              <a:t>Net Neutrality is sort of back</a:t>
            </a:r>
          </a:p>
          <a:p>
            <a:pPr>
              <a:spcBef>
                <a:spcPts val="0"/>
              </a:spcBef>
              <a:buFont typeface="Arial" panose="020B0604020202020204" pitchFamily="34" charset="0"/>
              <a:buChar char="•"/>
            </a:pPr>
            <a:r>
              <a:rPr lang="en-US" sz="1400" dirty="0">
                <a:hlinkClick r:id="rId3"/>
              </a:rPr>
              <a:t>https://www.reuters.com/article/us-usa-court-netneutrality/u-s-supreme-court-ends-fight-over-obama-era-net-neutrality-rules-idUSKCN1NA1UW?utm_medium=techboard.mon.20181105&amp;utm_source=email&amp;utm_content=&amp;utm_campaign=campaign</a:t>
            </a:r>
            <a:r>
              <a:rPr lang="en-US" sz="1400" dirty="0"/>
              <a:t> </a:t>
            </a:r>
          </a:p>
          <a:p>
            <a:pPr lvl="1">
              <a:spcBef>
                <a:spcPts val="0"/>
              </a:spcBef>
              <a:buFont typeface="Arial" panose="020B0604020202020204" pitchFamily="34" charset="0"/>
              <a:buChar char="•"/>
            </a:pPr>
            <a:r>
              <a:rPr lang="en-US" sz="1400" dirty="0"/>
              <a:t>From Commissioner </a:t>
            </a:r>
            <a:r>
              <a:rPr lang="en-US" sz="1400" dirty="0" err="1"/>
              <a:t>Rosenworcel</a:t>
            </a:r>
            <a:r>
              <a:rPr lang="en-US" sz="1400" dirty="0"/>
              <a:t>: (the commission) “actually petitioned the Supreme Court to erase history and wipe out an earlier court decision upholding open internet policies. But today the Supreme Court refused to do so.”</a:t>
            </a:r>
            <a:endParaRPr lang="en-US" sz="800" dirty="0"/>
          </a:p>
          <a:p>
            <a:pPr>
              <a:spcBef>
                <a:spcPts val="0"/>
              </a:spcBef>
              <a:buFont typeface="Arial" panose="020B0604020202020204" pitchFamily="34" charset="0"/>
              <a:buChar char="•"/>
            </a:pPr>
            <a:endParaRPr lang="en-US" sz="1800" dirty="0"/>
          </a:p>
          <a:p>
            <a:pPr>
              <a:spcBef>
                <a:spcPts val="0"/>
              </a:spcBef>
              <a:buFont typeface="Arial" panose="020B0604020202020204" pitchFamily="34" charset="0"/>
              <a:buChar char="•"/>
            </a:pPr>
            <a:r>
              <a:rPr lang="en-US" sz="1800" dirty="0"/>
              <a:t>44 companies have asked the FCC to make some changes to the TVWS rules.</a:t>
            </a:r>
          </a:p>
          <a:p>
            <a:pPr>
              <a:spcBef>
                <a:spcPts val="0"/>
              </a:spcBef>
              <a:buFont typeface="Arial" panose="020B0604020202020204" pitchFamily="34" charset="0"/>
              <a:buChar char="•"/>
            </a:pPr>
            <a:r>
              <a:rPr lang="en-US" sz="1600" u="sng" dirty="0">
                <a:hlinkClick r:id="rId4"/>
              </a:rPr>
              <a:t>https://ecfsapi.fcc.gov/file/110225014474/FCC%20Joint%20Letter%2011.2.pdf</a:t>
            </a:r>
            <a:r>
              <a:rPr lang="en-US" sz="1600" dirty="0"/>
              <a:t> </a:t>
            </a:r>
          </a:p>
          <a:p>
            <a:pPr lvl="1"/>
            <a:r>
              <a:rPr lang="en-US" sz="1600" b="0" dirty="0"/>
              <a:t>1. Higher power for fixed devices in rural areas where we can operate without causing harmful interference to broadcasters; </a:t>
            </a:r>
          </a:p>
          <a:p>
            <a:pPr lvl="1"/>
            <a:r>
              <a:rPr lang="en-US" sz="1600" b="0" dirty="0"/>
              <a:t>2. Antenna placement at larger heights above average terrain governed by a new protection mechanism; </a:t>
            </a:r>
          </a:p>
          <a:p>
            <a:pPr lvl="1"/>
            <a:r>
              <a:rPr lang="en-US" sz="1600" b="0" dirty="0"/>
              <a:t>3. Narrowband IoT operations to support important applications such as precision agriculture and environmental sensing; and </a:t>
            </a:r>
          </a:p>
          <a:p>
            <a:pPr lvl="1"/>
            <a:r>
              <a:rPr lang="en-US" sz="1600" b="0" dirty="0"/>
              <a:t>4. Geofenced operation on moving vehicles</a:t>
            </a:r>
            <a:r>
              <a:rPr lang="en-US" b="0" dirty="0"/>
              <a:t>. </a:t>
            </a:r>
          </a:p>
          <a:p>
            <a:pPr>
              <a:spcBef>
                <a:spcPts val="0"/>
              </a:spcBef>
              <a:buFont typeface="Arial" panose="020B0604020202020204" pitchFamily="34" charset="0"/>
              <a:buChar char="•"/>
            </a:pPr>
            <a:endParaRPr lang="en-US" sz="14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08 Nov 2018</a:t>
            </a:r>
            <a:endParaRPr lang="en-GB" dirty="0"/>
          </a:p>
        </p:txBody>
      </p:sp>
    </p:spTree>
    <p:extLst>
      <p:ext uri="{BB962C8B-B14F-4D97-AF65-F5344CB8AC3E}">
        <p14:creationId xmlns:p14="http://schemas.microsoft.com/office/powerpoint/2010/main" val="18905727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723899" y="584202"/>
            <a:ext cx="7770813" cy="609600"/>
          </a:xfrm>
        </p:spPr>
        <p:txBody>
          <a:bodyPr/>
          <a:lstStyle/>
          <a:p>
            <a:pPr eaLnBrk="1" hangingPunct="1"/>
            <a:r>
              <a:rPr lang="en-US" sz="2400" dirty="0">
                <a:latin typeface="Times New Roman" charset="0"/>
              </a:rPr>
              <a:t>Draft Agenda For Bangkok Plenary</a:t>
            </a:r>
          </a:p>
        </p:txBody>
      </p:sp>
      <p:sp>
        <p:nvSpPr>
          <p:cNvPr id="7" name="Date Placeholder 6"/>
          <p:cNvSpPr>
            <a:spLocks noGrp="1"/>
          </p:cNvSpPr>
          <p:nvPr>
            <p:ph type="dt" sz="quarter" idx="4294967295"/>
          </p:nvPr>
        </p:nvSpPr>
        <p:spPr>
          <a:xfrm>
            <a:off x="696912" y="304801"/>
            <a:ext cx="1817688" cy="304800"/>
          </a:xfrm>
          <a:prstGeom prst="rect">
            <a:avLst/>
          </a:prstGeom>
        </p:spPr>
        <p:txBody>
          <a:bodyPr/>
          <a:lstStyle/>
          <a:p>
            <a:pPr>
              <a:defRPr/>
            </a:pPr>
            <a:r>
              <a:rPr lang="en-US"/>
              <a:t>08 Nov 2018</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13</a:t>
            </a:fld>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
        <p:nvSpPr>
          <p:cNvPr id="4" name="TextBox 3"/>
          <p:cNvSpPr txBox="1"/>
          <p:nvPr/>
        </p:nvSpPr>
        <p:spPr>
          <a:xfrm>
            <a:off x="609600" y="6504801"/>
            <a:ext cx="838200" cy="276999"/>
          </a:xfrm>
          <a:prstGeom prst="rect">
            <a:avLst/>
          </a:prstGeom>
          <a:solidFill>
            <a:schemeClr val="bg1"/>
          </a:solidFill>
        </p:spPr>
        <p:txBody>
          <a:bodyPr wrap="square" rtlCol="0">
            <a:spAutoFit/>
          </a:bodyPr>
          <a:lstStyle/>
          <a:p>
            <a:r>
              <a:rPr lang="en-US" sz="1200" dirty="0">
                <a:solidFill>
                  <a:schemeClr val="tx1"/>
                </a:solidFill>
              </a:rPr>
              <a:t>Agenda</a:t>
            </a:r>
          </a:p>
        </p:txBody>
      </p:sp>
      <p:sp>
        <p:nvSpPr>
          <p:cNvPr id="10" name="Content Placeholder 2">
            <a:extLst>
              <a:ext uri="{FF2B5EF4-FFF2-40B4-BE49-F238E27FC236}">
                <a16:creationId xmlns:a16="http://schemas.microsoft.com/office/drawing/2014/main" id="{9808855A-86C1-4363-88E0-4DB40984EFB6}"/>
              </a:ext>
            </a:extLst>
          </p:cNvPr>
          <p:cNvSpPr>
            <a:spLocks noGrp="1"/>
          </p:cNvSpPr>
          <p:nvPr>
            <p:ph idx="1"/>
          </p:nvPr>
        </p:nvSpPr>
        <p:spPr>
          <a:xfrm>
            <a:off x="696912" y="1050803"/>
            <a:ext cx="3772457" cy="5275778"/>
          </a:xfrm>
        </p:spPr>
        <p:txBody>
          <a:bodyPr/>
          <a:lstStyle/>
          <a:p>
            <a:pPr>
              <a:buFont typeface="Arial" panose="020B0604020202020204" pitchFamily="34" charset="0"/>
              <a:buChar char="•"/>
            </a:pPr>
            <a:r>
              <a:rPr lang="en-US" altLang="en-US" sz="1400" dirty="0">
                <a:solidFill>
                  <a:schemeClr val="tx1"/>
                </a:solidFill>
              </a:rPr>
              <a:t>Call to Order</a:t>
            </a:r>
          </a:p>
          <a:p>
            <a:pPr lvl="1">
              <a:buFont typeface="Arial" panose="020B0604020202020204" pitchFamily="34" charset="0"/>
              <a:buChar char="•"/>
            </a:pPr>
            <a:r>
              <a:rPr lang="en-US" altLang="en-US" sz="1100" b="1" u="sng" dirty="0">
                <a:solidFill>
                  <a:schemeClr val="tx1"/>
                </a:solidFill>
              </a:rPr>
              <a:t>Attendance server is open</a:t>
            </a:r>
          </a:p>
          <a:p>
            <a:pPr>
              <a:buFont typeface="Arial" panose="020B0604020202020204" pitchFamily="34" charset="0"/>
              <a:buChar char="•"/>
            </a:pPr>
            <a:r>
              <a:rPr lang="en-US" altLang="en-US" sz="1400" dirty="0">
                <a:solidFill>
                  <a:schemeClr val="tx1"/>
                </a:solidFill>
              </a:rPr>
              <a:t>Administrative items</a:t>
            </a:r>
          </a:p>
          <a:p>
            <a:pPr lvl="1">
              <a:buFont typeface="Arial" panose="020B0604020202020204" pitchFamily="34" charset="0"/>
              <a:buChar char="•"/>
            </a:pPr>
            <a:r>
              <a:rPr lang="en-US" altLang="en-US" sz="1100" dirty="0">
                <a:solidFill>
                  <a:schemeClr val="bg1"/>
                </a:solidFill>
              </a:rPr>
              <a:t>Need a recording secretary </a:t>
            </a:r>
          </a:p>
          <a:p>
            <a:pPr>
              <a:buFont typeface="Arial" panose="020B0604020202020204" pitchFamily="34" charset="0"/>
              <a:buChar char="•"/>
            </a:pPr>
            <a:r>
              <a:rPr lang="en-US" altLang="en-US" sz="1400" dirty="0">
                <a:solidFill>
                  <a:schemeClr val="tx1"/>
                </a:solidFill>
              </a:rPr>
              <a:t>Approve agenda &amp; last minutes</a:t>
            </a:r>
            <a:endParaRPr lang="en-US" altLang="en-US" sz="1400" dirty="0">
              <a:solidFill>
                <a:schemeClr val="bg1"/>
              </a:solidFill>
            </a:endParaRPr>
          </a:p>
          <a:p>
            <a:pPr lvl="1">
              <a:buFont typeface="Arial" panose="020B0604020202020204" pitchFamily="34" charset="0"/>
              <a:buChar char="•"/>
            </a:pPr>
            <a:r>
              <a:rPr lang="en-US" altLang="en-US" sz="1100" dirty="0">
                <a:solidFill>
                  <a:schemeClr val="bg1"/>
                </a:solidFill>
              </a:rPr>
              <a:t>Any interest in being the 802.18 </a:t>
            </a:r>
            <a:r>
              <a:rPr lang="en-US" altLang="en-US" sz="1200" dirty="0">
                <a:solidFill>
                  <a:schemeClr val="bg1"/>
                </a:solidFill>
              </a:rPr>
              <a:t>Vice-Chair?</a:t>
            </a:r>
          </a:p>
          <a:p>
            <a:pPr>
              <a:buFont typeface="Arial" panose="020B0604020202020204" pitchFamily="34" charset="0"/>
              <a:buChar char="•"/>
            </a:pPr>
            <a:r>
              <a:rPr lang="en-US" altLang="en-US" sz="1600" dirty="0">
                <a:solidFill>
                  <a:schemeClr val="tx1"/>
                </a:solidFill>
              </a:rPr>
              <a:t>Discussion items</a:t>
            </a:r>
          </a:p>
          <a:p>
            <a:pPr lvl="1">
              <a:buFont typeface="Arial" panose="020B0604020202020204" pitchFamily="34" charset="0"/>
              <a:buChar char="•"/>
            </a:pPr>
            <a:r>
              <a:rPr lang="en-US" altLang="en-US" sz="1600" dirty="0">
                <a:solidFill>
                  <a:schemeClr val="tx1"/>
                </a:solidFill>
              </a:rPr>
              <a:t>Guest Presentation </a:t>
            </a:r>
          </a:p>
          <a:p>
            <a:pPr lvl="1">
              <a:buFont typeface="Arial" panose="020B0604020202020204" pitchFamily="34" charset="0"/>
              <a:buChar char="•"/>
            </a:pPr>
            <a:r>
              <a:rPr lang="en-US" altLang="en-US" sz="1600" dirty="0">
                <a:solidFill>
                  <a:schemeClr val="tx1"/>
                </a:solidFill>
              </a:rPr>
              <a:t>IEEE SA Spectrum Statement</a:t>
            </a:r>
          </a:p>
          <a:p>
            <a:pPr lvl="1">
              <a:buFont typeface="Arial" panose="020B0604020202020204" pitchFamily="34" charset="0"/>
              <a:buChar char="•"/>
            </a:pPr>
            <a:r>
              <a:rPr lang="en-US" altLang="en-US" sz="1600" dirty="0">
                <a:solidFill>
                  <a:schemeClr val="tx1"/>
                </a:solidFill>
              </a:rPr>
              <a:t>EU Items</a:t>
            </a:r>
          </a:p>
          <a:p>
            <a:pPr lvl="1">
              <a:buFont typeface="Arial" panose="020B0604020202020204" pitchFamily="34" charset="0"/>
              <a:buChar char="•"/>
            </a:pPr>
            <a:r>
              <a:rPr lang="en-US" sz="1600" dirty="0"/>
              <a:t>6 GHz and single voice from IEEE 802</a:t>
            </a:r>
          </a:p>
          <a:p>
            <a:pPr lvl="1">
              <a:buFont typeface="Arial" panose="020B0604020202020204" pitchFamily="34" charset="0"/>
              <a:buChar char="•"/>
            </a:pPr>
            <a:r>
              <a:rPr lang="en-US" altLang="en-US" sz="1600" dirty="0">
                <a:solidFill>
                  <a:schemeClr val="tx1"/>
                </a:solidFill>
              </a:rPr>
              <a:t>General Discussion Items</a:t>
            </a:r>
          </a:p>
          <a:p>
            <a:pPr lvl="1">
              <a:buFont typeface="Arial" panose="020B0604020202020204" pitchFamily="34" charset="0"/>
              <a:buChar char="•"/>
            </a:pPr>
            <a:r>
              <a:rPr lang="en-US" altLang="en-US" sz="1600" dirty="0">
                <a:solidFill>
                  <a:schemeClr val="tx1"/>
                </a:solidFill>
              </a:rPr>
              <a:t>Thursday – continue on Draft NPRM comments</a:t>
            </a:r>
          </a:p>
          <a:p>
            <a:pPr>
              <a:buFont typeface="Arial" panose="020B0604020202020204" pitchFamily="34" charset="0"/>
              <a:buChar char="•"/>
            </a:pPr>
            <a:endParaRPr lang="en-US" altLang="en-US" sz="1400" dirty="0">
              <a:solidFill>
                <a:schemeClr val="tx1"/>
              </a:solidFill>
            </a:endParaRPr>
          </a:p>
          <a:p>
            <a:pPr>
              <a:buFont typeface="Arial" panose="020B0604020202020204" pitchFamily="34" charset="0"/>
              <a:buChar char="•"/>
            </a:pPr>
            <a:r>
              <a:rPr lang="en-US" altLang="en-US" sz="1400" dirty="0">
                <a:solidFill>
                  <a:schemeClr val="tx1"/>
                </a:solidFill>
              </a:rPr>
              <a:t>Actions required</a:t>
            </a:r>
          </a:p>
          <a:p>
            <a:pPr lvl="1">
              <a:buFont typeface="Arial" panose="020B0604020202020204" pitchFamily="34" charset="0"/>
              <a:buChar char="•"/>
            </a:pPr>
            <a:r>
              <a:rPr lang="en-US" altLang="en-US" sz="1400" dirty="0">
                <a:solidFill>
                  <a:schemeClr val="tx1"/>
                </a:solidFill>
              </a:rPr>
              <a:t>tbd </a:t>
            </a:r>
          </a:p>
          <a:p>
            <a:pPr>
              <a:buFont typeface="Arial" panose="020B0604020202020204" pitchFamily="34" charset="0"/>
              <a:buChar char="•"/>
            </a:pPr>
            <a:r>
              <a:rPr lang="en-US" altLang="en-US" sz="1400" dirty="0">
                <a:solidFill>
                  <a:schemeClr val="tx1"/>
                </a:solidFill>
              </a:rPr>
              <a:t>AOB and Adjourn</a:t>
            </a:r>
          </a:p>
        </p:txBody>
      </p:sp>
      <p:sp>
        <p:nvSpPr>
          <p:cNvPr id="11" name="Content Placeholder 2">
            <a:extLst>
              <a:ext uri="{FF2B5EF4-FFF2-40B4-BE49-F238E27FC236}">
                <a16:creationId xmlns:a16="http://schemas.microsoft.com/office/drawing/2014/main" id="{AAC1A4D4-CC72-4DDD-B4E2-CCADAEDD8E65}"/>
              </a:ext>
            </a:extLst>
          </p:cNvPr>
          <p:cNvSpPr txBox="1">
            <a:spLocks/>
          </p:cNvSpPr>
          <p:nvPr/>
        </p:nvSpPr>
        <p:spPr bwMode="auto">
          <a:xfrm>
            <a:off x="4191000" y="853652"/>
            <a:ext cx="4800600" cy="5483226"/>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endParaRPr lang="en-US" altLang="en-US" sz="1400" kern="0" dirty="0"/>
          </a:p>
          <a:p>
            <a:pPr>
              <a:buFont typeface="Arial" panose="020B0604020202020204" pitchFamily="34" charset="0"/>
              <a:buChar char="•"/>
            </a:pPr>
            <a:r>
              <a:rPr lang="en-US" altLang="en-US" sz="1400" kern="0" dirty="0"/>
              <a:t>Discussion items, few more details:  </a:t>
            </a:r>
            <a:endParaRPr lang="en-US" sz="1400" b="0" dirty="0">
              <a:solidFill>
                <a:schemeClr val="tx1"/>
              </a:solidFill>
            </a:endParaRPr>
          </a:p>
          <a:p>
            <a:pPr lvl="1">
              <a:spcBef>
                <a:spcPts val="0"/>
              </a:spcBef>
              <a:buFont typeface="Arial" panose="020B0604020202020204" pitchFamily="34" charset="0"/>
              <a:buChar char="•"/>
            </a:pPr>
            <a:endParaRPr lang="en-US" sz="1400" b="0" dirty="0">
              <a:solidFill>
                <a:schemeClr val="tx1"/>
              </a:solidFill>
            </a:endParaRPr>
          </a:p>
          <a:p>
            <a:pPr>
              <a:spcBef>
                <a:spcPts val="0"/>
              </a:spcBef>
              <a:buFont typeface="Arial" panose="020B0604020202020204" pitchFamily="34" charset="0"/>
              <a:buChar char="•"/>
            </a:pPr>
            <a:r>
              <a:rPr lang="en-US" sz="1400" b="0" dirty="0">
                <a:solidFill>
                  <a:schemeClr val="tx1"/>
                </a:solidFill>
              </a:rPr>
              <a:t>Guest presentation from APT</a:t>
            </a:r>
          </a:p>
          <a:p>
            <a:pPr lvl="1">
              <a:spcBef>
                <a:spcPts val="0"/>
              </a:spcBef>
              <a:buFont typeface="Arial" panose="020B0604020202020204" pitchFamily="34" charset="0"/>
              <a:buChar char="•"/>
            </a:pPr>
            <a:r>
              <a:rPr lang="en-US" sz="1200" b="0" dirty="0"/>
              <a:t>Mr. Masanori Kondo is Deputy Secretary General of </a:t>
            </a:r>
            <a:r>
              <a:rPr lang="en-US" sz="1200" dirty="0"/>
              <a:t>Asia-Pacific </a:t>
            </a:r>
            <a:r>
              <a:rPr lang="en-US" sz="1200" dirty="0" err="1"/>
              <a:t>Telecommunity</a:t>
            </a:r>
            <a:r>
              <a:rPr lang="en-US" sz="1200" dirty="0"/>
              <a:t> (APT) </a:t>
            </a:r>
          </a:p>
          <a:p>
            <a:pPr lvl="1">
              <a:spcBef>
                <a:spcPts val="0"/>
              </a:spcBef>
              <a:buFont typeface="Arial" panose="020B0604020202020204" pitchFamily="34" charset="0"/>
              <a:buChar char="•"/>
            </a:pPr>
            <a:r>
              <a:rPr lang="en-US" sz="1200" dirty="0"/>
              <a:t>What is happening in ITU Zone 3</a:t>
            </a:r>
          </a:p>
          <a:p>
            <a:pPr marL="0" indent="0">
              <a:spcBef>
                <a:spcPts val="0"/>
              </a:spcBef>
            </a:pPr>
            <a:r>
              <a:rPr lang="en-US" sz="1200" dirty="0">
                <a:solidFill>
                  <a:srgbClr val="00B0F0"/>
                </a:solidFill>
                <a:sym typeface="Wingdings" panose="05000000000000000000" pitchFamily="2" charset="2"/>
              </a:rPr>
              <a:t> </a:t>
            </a:r>
            <a:r>
              <a:rPr lang="en-US" sz="1200" dirty="0">
                <a:solidFill>
                  <a:srgbClr val="00B0F0"/>
                </a:solidFill>
              </a:rPr>
              <a:t>Inputs please: should move to Thursday AM2 with larger room? </a:t>
            </a:r>
          </a:p>
          <a:p>
            <a:pPr>
              <a:spcBef>
                <a:spcPts val="0"/>
              </a:spcBef>
              <a:buFont typeface="Arial" panose="020B0604020202020204" pitchFamily="34" charset="0"/>
              <a:buChar char="•"/>
            </a:pPr>
            <a:endParaRPr lang="en-US" sz="1200" b="0" dirty="0"/>
          </a:p>
          <a:p>
            <a:pPr>
              <a:spcBef>
                <a:spcPts val="0"/>
              </a:spcBef>
              <a:buFont typeface="Arial" panose="020B0604020202020204" pitchFamily="34" charset="0"/>
              <a:buChar char="•"/>
            </a:pPr>
            <a:r>
              <a:rPr lang="en-US" sz="1400" b="0" dirty="0">
                <a:solidFill>
                  <a:schemeClr val="tx1"/>
                </a:solidFill>
              </a:rPr>
              <a:t>IEEE SA Intelligent Spectrum Allocation and Management statement is out</a:t>
            </a:r>
          </a:p>
          <a:p>
            <a:pPr>
              <a:spcBef>
                <a:spcPts val="0"/>
              </a:spcBef>
              <a:buFont typeface="Arial" panose="020B0604020202020204" pitchFamily="34" charset="0"/>
              <a:buChar char="•"/>
            </a:pPr>
            <a:endParaRPr lang="en-US" sz="1200" b="0" dirty="0">
              <a:solidFill>
                <a:schemeClr val="tx1"/>
              </a:solidFill>
            </a:endParaRPr>
          </a:p>
          <a:p>
            <a:pPr>
              <a:spcBef>
                <a:spcPts val="0"/>
              </a:spcBef>
              <a:buFont typeface="Arial" panose="020B0604020202020204" pitchFamily="34" charset="0"/>
              <a:buChar char="•"/>
            </a:pPr>
            <a:r>
              <a:rPr lang="en-US" sz="1400" b="0" dirty="0">
                <a:solidFill>
                  <a:schemeClr val="tx1"/>
                </a:solidFill>
              </a:rPr>
              <a:t>EU Items</a:t>
            </a:r>
          </a:p>
          <a:p>
            <a:pPr lvl="1">
              <a:spcBef>
                <a:spcPts val="0"/>
              </a:spcBef>
              <a:buFont typeface="Arial" panose="020B0604020202020204" pitchFamily="34" charset="0"/>
              <a:buChar char="•"/>
            </a:pPr>
            <a:r>
              <a:rPr lang="en-US" sz="1200" dirty="0">
                <a:solidFill>
                  <a:schemeClr val="tx1"/>
                </a:solidFill>
              </a:rPr>
              <a:t>General items, ETSI, CEPT, etc.</a:t>
            </a:r>
          </a:p>
          <a:p>
            <a:pPr>
              <a:spcBef>
                <a:spcPts val="0"/>
              </a:spcBef>
              <a:buFont typeface="Arial" panose="020B0604020202020204" pitchFamily="34" charset="0"/>
              <a:buChar char="•"/>
            </a:pPr>
            <a:endParaRPr lang="en-US" altLang="en-US" sz="1200" b="0" kern="0" dirty="0"/>
          </a:p>
          <a:p>
            <a:pPr>
              <a:spcBef>
                <a:spcPts val="0"/>
              </a:spcBef>
              <a:buFont typeface="Arial" panose="020B0604020202020204" pitchFamily="34" charset="0"/>
              <a:buChar char="•"/>
            </a:pPr>
            <a:r>
              <a:rPr lang="en-US" sz="1400" b="0" dirty="0"/>
              <a:t>6 GHz and single voice from IEEE 802</a:t>
            </a:r>
          </a:p>
          <a:p>
            <a:pPr lvl="1">
              <a:spcBef>
                <a:spcPts val="0"/>
              </a:spcBef>
              <a:buFont typeface="Arial" panose="020B0604020202020204" pitchFamily="34" charset="0"/>
              <a:buChar char="•"/>
            </a:pPr>
            <a:r>
              <a:rPr lang="en-US" altLang="en-US" sz="1200" kern="0" dirty="0"/>
              <a:t>Cont. working on 6GHz NPRM comments to Option 2</a:t>
            </a:r>
          </a:p>
          <a:p>
            <a:pPr marL="457200" lvl="1" indent="0">
              <a:spcBef>
                <a:spcPts val="0"/>
              </a:spcBef>
            </a:pPr>
            <a:endParaRPr lang="en-US" altLang="en-US" sz="1200" kern="0" dirty="0"/>
          </a:p>
          <a:p>
            <a:pPr>
              <a:spcBef>
                <a:spcPts val="0"/>
              </a:spcBef>
              <a:buFont typeface="Arial" panose="020B0604020202020204" pitchFamily="34" charset="0"/>
              <a:buChar char="•"/>
            </a:pPr>
            <a:r>
              <a:rPr lang="en-US" altLang="en-US" sz="1400" b="0" kern="0" dirty="0"/>
              <a:t>General discussion items:</a:t>
            </a:r>
          </a:p>
          <a:p>
            <a:pPr lvl="1">
              <a:spcBef>
                <a:spcPts val="0"/>
              </a:spcBef>
              <a:buFont typeface="Arial" panose="020B0604020202020204" pitchFamily="34" charset="0"/>
              <a:buChar char="•"/>
            </a:pPr>
            <a:r>
              <a:rPr lang="en-US" altLang="en-US" sz="1200" u="sng" kern="0" dirty="0"/>
              <a:t>From teleconference in the past weeks for Plenary attendees. </a:t>
            </a:r>
          </a:p>
          <a:p>
            <a:pPr marL="914400" lvl="1">
              <a:spcBef>
                <a:spcPts val="0"/>
              </a:spcBef>
              <a:buFont typeface="Arial" panose="020B0604020202020204" pitchFamily="34" charset="0"/>
              <a:buChar char="•"/>
            </a:pPr>
            <a:r>
              <a:rPr lang="en-US" sz="1200" dirty="0"/>
              <a:t>India licenses not required at 5GHz and UWB rules w/6Ghz</a:t>
            </a:r>
          </a:p>
          <a:p>
            <a:pPr marL="914400" lvl="1">
              <a:spcBef>
                <a:spcPts val="0"/>
              </a:spcBef>
              <a:buFont typeface="Arial" panose="020B0604020202020204" pitchFamily="34" charset="0"/>
              <a:buChar char="•"/>
            </a:pPr>
            <a:r>
              <a:rPr lang="en-US" sz="1200" dirty="0"/>
              <a:t>Presidential Memorandum on Developing a Sustainable Spectrum Strategy for America's Future</a:t>
            </a:r>
          </a:p>
          <a:p>
            <a:pPr marL="914400" lvl="1">
              <a:spcBef>
                <a:spcPts val="0"/>
              </a:spcBef>
              <a:buFont typeface="Arial" panose="020B0604020202020204" pitchFamily="34" charset="0"/>
              <a:buChar char="•"/>
            </a:pPr>
            <a:r>
              <a:rPr lang="en-US" altLang="en-US" sz="1200" kern="0" dirty="0"/>
              <a:t>NCTA 5.9 GHz letter</a:t>
            </a:r>
          </a:p>
          <a:p>
            <a:pPr marL="914400" lvl="1">
              <a:spcBef>
                <a:spcPts val="0"/>
              </a:spcBef>
              <a:buFont typeface="Arial" panose="020B0604020202020204" pitchFamily="34" charset="0"/>
              <a:buChar char="•"/>
            </a:pPr>
            <a:r>
              <a:rPr lang="en-US" sz="1200" dirty="0"/>
              <a:t>Phase I testing of prototype U-NII-4 devices</a:t>
            </a:r>
          </a:p>
          <a:p>
            <a:pPr lvl="1">
              <a:spcBef>
                <a:spcPts val="0"/>
              </a:spcBef>
              <a:buFont typeface="Arial" panose="020B0604020202020204" pitchFamily="34" charset="0"/>
              <a:buChar char="•"/>
            </a:pPr>
            <a:r>
              <a:rPr lang="en-US" sz="1200" dirty="0"/>
              <a:t>Teleconferences moving forward. </a:t>
            </a:r>
          </a:p>
          <a:p>
            <a:pPr lvl="1">
              <a:spcBef>
                <a:spcPts val="0"/>
              </a:spcBef>
              <a:buFont typeface="Arial" panose="020B0604020202020204" pitchFamily="34" charset="0"/>
              <a:buChar char="•"/>
            </a:pPr>
            <a:endParaRPr lang="en-US" sz="1200" dirty="0"/>
          </a:p>
          <a:p>
            <a:pPr lvl="1">
              <a:spcBef>
                <a:spcPts val="0"/>
              </a:spcBef>
              <a:buFont typeface="Arial" panose="020B0604020202020204" pitchFamily="34" charset="0"/>
              <a:buChar char="•"/>
            </a:pPr>
            <a:endParaRPr lang="en-US" altLang="en-US" sz="1000" b="0" kern="0" dirty="0"/>
          </a:p>
        </p:txBody>
      </p:sp>
    </p:spTree>
    <p:extLst>
      <p:ext uri="{BB962C8B-B14F-4D97-AF65-F5344CB8AC3E}">
        <p14:creationId xmlns:p14="http://schemas.microsoft.com/office/powerpoint/2010/main" val="2293279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r>
              <a:rPr lang="en-US" altLang="en-US" sz="2400" dirty="0"/>
              <a:t>Actions Required</a:t>
            </a:r>
            <a:endParaRPr lang="en-US" sz="2400" dirty="0"/>
          </a:p>
        </p:txBody>
      </p:sp>
      <p:sp>
        <p:nvSpPr>
          <p:cNvPr id="3" name="Content Placeholder 2"/>
          <p:cNvSpPr>
            <a:spLocks noGrp="1"/>
          </p:cNvSpPr>
          <p:nvPr>
            <p:ph idx="1"/>
          </p:nvPr>
        </p:nvSpPr>
        <p:spPr>
          <a:xfrm>
            <a:off x="689169" y="1265048"/>
            <a:ext cx="8150031" cy="5059552"/>
          </a:xfrm>
        </p:spPr>
        <p:txBody>
          <a:bodyPr/>
          <a:lstStyle/>
          <a:p>
            <a:pPr>
              <a:spcBef>
                <a:spcPts val="0"/>
              </a:spcBef>
              <a:buFont typeface="Arial" panose="020B0604020202020204" pitchFamily="34" charset="0"/>
              <a:buChar char="•"/>
            </a:pPr>
            <a:endParaRPr lang="en-US" altLang="en-US" sz="1800" dirty="0">
              <a:solidFill>
                <a:srgbClr val="00B0F0"/>
              </a:solidFill>
            </a:endParaRPr>
          </a:p>
          <a:p>
            <a:pPr>
              <a:spcBef>
                <a:spcPts val="0"/>
              </a:spcBef>
              <a:buFont typeface="Arial" panose="020B0604020202020204" pitchFamily="34" charset="0"/>
              <a:buChar char="•"/>
            </a:pPr>
            <a:r>
              <a:rPr lang="en-US" altLang="en-US" sz="1800" dirty="0">
                <a:solidFill>
                  <a:srgbClr val="00B0F0"/>
                </a:solidFill>
              </a:rPr>
              <a:t>With consensus to continue with option 2, please send red lines, edits, new text to the chair to integrate into the draft comments for further review and edits, starting next week. </a:t>
            </a:r>
          </a:p>
          <a:p>
            <a:pPr>
              <a:spcBef>
                <a:spcPts val="0"/>
              </a:spcBef>
              <a:buFont typeface="Arial" panose="020B0604020202020204" pitchFamily="34" charset="0"/>
              <a:buChar char="•"/>
            </a:pPr>
            <a:endParaRPr lang="en-US" altLang="en-US" sz="1800" b="0" dirty="0">
              <a:solidFill>
                <a:srgbClr val="00B0F0"/>
              </a:solidFill>
            </a:endParaRPr>
          </a:p>
          <a:p>
            <a:pPr>
              <a:spcBef>
                <a:spcPts val="0"/>
              </a:spcBef>
              <a:buFont typeface="Arial" panose="020B0604020202020204" pitchFamily="34" charset="0"/>
              <a:buChar char="•"/>
            </a:pPr>
            <a:endParaRPr lang="en-US" altLang="en-US" sz="1800" b="0" dirty="0">
              <a:solidFill>
                <a:srgbClr val="00B0F0"/>
              </a:solidFill>
            </a:endParaRPr>
          </a:p>
          <a:p>
            <a:pPr>
              <a:spcBef>
                <a:spcPts val="0"/>
              </a:spcBef>
              <a:buFont typeface="Arial" panose="020B0604020202020204" pitchFamily="34" charset="0"/>
              <a:buChar char="•"/>
            </a:pPr>
            <a:endParaRPr lang="en-US" altLang="en-US" sz="1800" dirty="0"/>
          </a:p>
          <a:p>
            <a:pPr>
              <a:spcBef>
                <a:spcPts val="0"/>
              </a:spcBef>
              <a:buFont typeface="Arial" panose="020B0604020202020204" pitchFamily="34" charset="0"/>
              <a:buChar char="•"/>
            </a:pPr>
            <a:endParaRPr lang="en-US" altLang="en-US" sz="1800" dirty="0"/>
          </a:p>
          <a:p>
            <a:pPr>
              <a:spcBef>
                <a:spcPts val="0"/>
              </a:spcBef>
              <a:buFont typeface="Arial" panose="020B0604020202020204" pitchFamily="34" charset="0"/>
              <a:buChar char="•"/>
            </a:pPr>
            <a:endParaRPr lang="en-US" altLang="en-US" sz="1800" dirty="0"/>
          </a:p>
          <a:p>
            <a:pPr>
              <a:spcBef>
                <a:spcPts val="0"/>
              </a:spcBef>
              <a:buFont typeface="Arial" panose="020B0604020202020204" pitchFamily="34" charset="0"/>
              <a:buChar char="•"/>
            </a:pPr>
            <a:r>
              <a:rPr lang="en-US" altLang="en-US" sz="1800" dirty="0"/>
              <a:t>Monitor: </a:t>
            </a:r>
          </a:p>
          <a:p>
            <a:pPr lvl="1">
              <a:spcBef>
                <a:spcPts val="0"/>
              </a:spcBef>
              <a:buFont typeface="Arial" panose="020B0604020202020204" pitchFamily="34" charset="0"/>
              <a:buChar char="•"/>
            </a:pPr>
            <a:r>
              <a:rPr lang="en-US" altLang="en-US" sz="1600" dirty="0"/>
              <a:t>The 5.9 GHz / DSRC ex parte. </a:t>
            </a:r>
          </a:p>
          <a:p>
            <a:pPr lvl="1">
              <a:spcBef>
                <a:spcPts val="0"/>
              </a:spcBef>
              <a:buFont typeface="Arial" panose="020B0604020202020204" pitchFamily="34" charset="0"/>
              <a:buChar char="•"/>
            </a:pPr>
            <a:r>
              <a:rPr lang="en-US" altLang="en-US" sz="1600" dirty="0"/>
              <a:t>Sharing and license-exempt; </a:t>
            </a:r>
          </a:p>
          <a:p>
            <a:pPr lvl="2">
              <a:spcBef>
                <a:spcPts val="0"/>
              </a:spcBef>
              <a:buFont typeface="Arial" panose="020B0604020202020204" pitchFamily="34" charset="0"/>
              <a:buChar char="•"/>
            </a:pPr>
            <a:r>
              <a:rPr lang="en-US" sz="1400" dirty="0"/>
              <a:t>Additional Fixed Service (FS) Protection ex parte </a:t>
            </a:r>
            <a:r>
              <a:rPr lang="en-US" sz="1400" dirty="0">
                <a:hlinkClick r:id="rId2"/>
              </a:rPr>
              <a:t>&lt;doc&gt;</a:t>
            </a:r>
            <a:endParaRPr lang="en-US" sz="1400" dirty="0"/>
          </a:p>
          <a:p>
            <a:pPr lvl="2">
              <a:spcBef>
                <a:spcPts val="0"/>
              </a:spcBef>
              <a:buFont typeface="Arial" panose="020B0604020202020204" pitchFamily="34" charset="0"/>
              <a:buChar char="•"/>
            </a:pPr>
            <a:r>
              <a:rPr lang="en-US" sz="1400" dirty="0"/>
              <a:t>Next Generation Spectrum Management (NGSM) </a:t>
            </a:r>
            <a:r>
              <a:rPr lang="en-US" altLang="en-US" sz="1400" dirty="0">
                <a:hlinkClick r:id="rId3"/>
              </a:rPr>
              <a:t>&lt;doc&gt;</a:t>
            </a:r>
            <a:endParaRPr lang="en-US" altLang="en-US" sz="1400" dirty="0"/>
          </a:p>
          <a:p>
            <a:pPr lvl="2">
              <a:spcBef>
                <a:spcPts val="0"/>
              </a:spcBef>
              <a:buFont typeface="Arial" panose="020B0604020202020204" pitchFamily="34" charset="0"/>
              <a:buChar char="•"/>
            </a:pPr>
            <a:r>
              <a:rPr lang="en-US" altLang="en-US" sz="1400" dirty="0"/>
              <a:t>802.11 WNG proposal on Future of Unlicensed Spectrum </a:t>
            </a:r>
            <a:r>
              <a:rPr lang="en-US" altLang="en-US" sz="1400" dirty="0">
                <a:hlinkClick r:id="rId4"/>
              </a:rPr>
              <a:t>&lt;doc&gt;</a:t>
            </a:r>
            <a:r>
              <a:rPr lang="en-US" altLang="en-US" sz="1400" dirty="0"/>
              <a:t> </a:t>
            </a:r>
          </a:p>
          <a:p>
            <a:pPr lvl="2">
              <a:spcBef>
                <a:spcPts val="0"/>
              </a:spcBef>
              <a:buFont typeface="Arial" panose="020B0604020202020204" pitchFamily="34" charset="0"/>
              <a:buChar char="•"/>
            </a:pPr>
            <a:r>
              <a:rPr lang="en-US" altLang="en-US" sz="1400" dirty="0"/>
              <a:t>A perspective on regardless of everything we do, the available spectrum has a hard limit </a:t>
            </a:r>
            <a:r>
              <a:rPr lang="en-US" altLang="en-US" sz="1400" dirty="0">
                <a:hlinkClick r:id="rId5"/>
              </a:rPr>
              <a:t>&lt;doc&gt;</a:t>
            </a:r>
            <a:r>
              <a:rPr lang="en-US" altLang="en-US" sz="1400" dirty="0"/>
              <a:t>              </a:t>
            </a:r>
          </a:p>
          <a:p>
            <a:pPr lvl="2">
              <a:spcBef>
                <a:spcPts val="0"/>
              </a:spcBef>
              <a:buFont typeface="Arial" panose="020B0604020202020204" pitchFamily="34" charset="0"/>
              <a:buChar char="•"/>
            </a:pPr>
            <a:r>
              <a:rPr lang="en-US" altLang="en-US" sz="1400" dirty="0"/>
              <a:t>Including push to bi-directional sharing </a:t>
            </a:r>
            <a:r>
              <a:rPr lang="en-US" altLang="en-US" sz="1400" dirty="0">
                <a:hlinkClick r:id="rId6"/>
              </a:rPr>
              <a:t>&lt;doc&gt;</a:t>
            </a:r>
            <a:r>
              <a:rPr lang="en-US" altLang="en-US" sz="1400" dirty="0"/>
              <a:t> </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14</a:t>
            </a:fld>
            <a:endParaRPr lang="en-US" altLang="en-US" dirty="0"/>
          </a:p>
        </p:txBody>
      </p:sp>
      <p:sp>
        <p:nvSpPr>
          <p:cNvPr id="7" name="Date Placeholder 6"/>
          <p:cNvSpPr>
            <a:spLocks noGrp="1"/>
          </p:cNvSpPr>
          <p:nvPr>
            <p:ph type="dt" idx="15"/>
          </p:nvPr>
        </p:nvSpPr>
        <p:spPr/>
        <p:txBody>
          <a:bodyPr/>
          <a:lstStyle/>
          <a:p>
            <a:r>
              <a:rPr lang="en-US"/>
              <a:t>08 Nov 2018</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89479283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674298"/>
          </a:xfrm>
        </p:spPr>
        <p:txBody>
          <a:bodyPr/>
          <a:lstStyle/>
          <a:p>
            <a:r>
              <a:rPr lang="en-US" sz="2400" dirty="0"/>
              <a:t>Any Other Business</a:t>
            </a:r>
          </a:p>
        </p:txBody>
      </p:sp>
      <p:sp>
        <p:nvSpPr>
          <p:cNvPr id="3" name="Content Placeholder 2"/>
          <p:cNvSpPr>
            <a:spLocks noGrp="1"/>
          </p:cNvSpPr>
          <p:nvPr>
            <p:ph idx="1"/>
          </p:nvPr>
        </p:nvSpPr>
        <p:spPr>
          <a:xfrm>
            <a:off x="695474" y="1142999"/>
            <a:ext cx="8296126" cy="4113213"/>
          </a:xfrm>
        </p:spPr>
        <p:txBody>
          <a:bodyPr/>
          <a:lstStyle/>
          <a:p>
            <a:pPr>
              <a:buFont typeface="Arial" panose="020B0604020202020204" pitchFamily="34" charset="0"/>
              <a:buChar char="•"/>
            </a:pPr>
            <a:endParaRPr lang="en-US" sz="1800" dirty="0"/>
          </a:p>
          <a:p>
            <a:pPr>
              <a:buFont typeface="Arial" panose="020B0604020202020204" pitchFamily="34" charset="0"/>
              <a:buChar char="•"/>
            </a:pPr>
            <a:r>
              <a:rPr lang="en-US" sz="1800" dirty="0">
                <a:solidFill>
                  <a:schemeClr val="bg1">
                    <a:lumMod val="65000"/>
                  </a:schemeClr>
                </a:solidFill>
              </a:rPr>
              <a:t>None.  </a:t>
            </a:r>
          </a:p>
          <a:p>
            <a:pPr>
              <a:buFont typeface="Arial" panose="020B0604020202020204" pitchFamily="34" charset="0"/>
              <a:buChar char="•"/>
            </a:pPr>
            <a:r>
              <a:rPr lang="en-US" sz="1800" dirty="0"/>
              <a:t> </a:t>
            </a:r>
          </a:p>
          <a:p>
            <a:pPr>
              <a:buFont typeface="Arial" panose="020B0604020202020204" pitchFamily="34" charset="0"/>
              <a:buChar char="•"/>
            </a:pPr>
            <a:endParaRPr lang="en-US" sz="1800" dirty="0"/>
          </a:p>
          <a:p>
            <a:pPr>
              <a:buFont typeface="Arial" panose="020B0604020202020204" pitchFamily="34" charset="0"/>
              <a:buChar char="•"/>
            </a:pPr>
            <a:endParaRPr lang="en-US" dirty="0"/>
          </a:p>
        </p:txBody>
      </p:sp>
      <p:sp>
        <p:nvSpPr>
          <p:cNvPr id="4" name="Date Placeholder 3"/>
          <p:cNvSpPr>
            <a:spLocks noGrp="1"/>
          </p:cNvSpPr>
          <p:nvPr>
            <p:ph type="dt" sz="half" idx="4294967295"/>
          </p:nvPr>
        </p:nvSpPr>
        <p:spPr>
          <a:xfrm>
            <a:off x="691161" y="304800"/>
            <a:ext cx="1893888" cy="276225"/>
          </a:xfrm>
          <a:prstGeom prst="rect">
            <a:avLst/>
          </a:prstGeom>
        </p:spPr>
        <p:txBody>
          <a:bodyPr/>
          <a:lstStyle/>
          <a:p>
            <a:pPr>
              <a:defRPr/>
            </a:pPr>
            <a:r>
              <a:rPr lang="en-US"/>
              <a:t>08 Nov 2018</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15</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1442286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90319"/>
            <a:ext cx="7770813" cy="643327"/>
          </a:xfrm>
        </p:spPr>
        <p:txBody>
          <a:bodyPr/>
          <a:lstStyle/>
          <a:p>
            <a:r>
              <a:rPr lang="en-US" sz="2400" dirty="0"/>
              <a:t>Adjourn</a:t>
            </a:r>
          </a:p>
        </p:txBody>
      </p:sp>
      <p:sp>
        <p:nvSpPr>
          <p:cNvPr id="3" name="Content Placeholder 2"/>
          <p:cNvSpPr>
            <a:spLocks noGrp="1"/>
          </p:cNvSpPr>
          <p:nvPr>
            <p:ph idx="1"/>
          </p:nvPr>
        </p:nvSpPr>
        <p:spPr>
          <a:xfrm>
            <a:off x="685800" y="911982"/>
            <a:ext cx="8115301" cy="5563431"/>
          </a:xfrm>
        </p:spPr>
        <p:txBody>
          <a:bodyPr/>
          <a:lstStyle/>
          <a:p>
            <a:pPr>
              <a:buFont typeface="Arial" panose="020B0604020202020204" pitchFamily="34" charset="0"/>
              <a:buChar char="•"/>
            </a:pPr>
            <a:endParaRPr lang="en-US" sz="2000" dirty="0"/>
          </a:p>
          <a:p>
            <a:pPr>
              <a:buFont typeface="Arial" panose="020B0604020202020204" pitchFamily="34" charset="0"/>
              <a:buChar char="•"/>
            </a:pPr>
            <a:r>
              <a:rPr lang="en-US" sz="2000" dirty="0"/>
              <a:t>Next teleconference: 29 Nov 2018 – </a:t>
            </a:r>
            <a:r>
              <a:rPr lang="en-US" sz="2000" i="1" u="sng" dirty="0"/>
              <a:t>15:00 – &lt;15:55</a:t>
            </a:r>
            <a:r>
              <a:rPr lang="en-US" sz="2000" dirty="0"/>
              <a:t> ET</a:t>
            </a:r>
          </a:p>
          <a:p>
            <a:pPr lvl="1">
              <a:buFont typeface="Arial" panose="020B0604020202020204" pitchFamily="34" charset="0"/>
              <a:buChar char="•"/>
            </a:pPr>
            <a:r>
              <a:rPr lang="en-US" sz="1800" dirty="0"/>
              <a:t>Call in info: </a:t>
            </a:r>
            <a:r>
              <a:rPr lang="en-US" sz="1800" dirty="0">
                <a:hlinkClick r:id="rId2"/>
              </a:rPr>
              <a:t>https://mentor.ieee.org/802.18/dcn/16/18-16-0038-10-0000-teleconference-call-in-info.pptx</a:t>
            </a:r>
            <a:r>
              <a:rPr lang="en-US" sz="1800" dirty="0"/>
              <a:t>  </a:t>
            </a:r>
            <a:r>
              <a:rPr lang="en-US" altLang="en-US" sz="1800" b="1" dirty="0"/>
              <a:t>(</a:t>
            </a:r>
            <a:r>
              <a:rPr lang="en-US" altLang="en-US" sz="1800" b="1" i="1" u="sng" dirty="0"/>
              <a:t>or latest)</a:t>
            </a:r>
            <a:endParaRPr lang="en-US" sz="1800" b="1" dirty="0"/>
          </a:p>
          <a:p>
            <a:pPr lvl="1">
              <a:buFont typeface="Arial" panose="020B0604020202020204" pitchFamily="34" charset="0"/>
              <a:buChar char="•"/>
            </a:pPr>
            <a:r>
              <a:rPr lang="en-US" sz="1800" dirty="0"/>
              <a:t>Note: If the call-in link doesn’t work send the Chair an email right away.   </a:t>
            </a:r>
          </a:p>
          <a:p>
            <a:pPr lvl="1">
              <a:buFont typeface="Arial" panose="020B0604020202020204" pitchFamily="34" charset="0"/>
              <a:buChar char="•"/>
            </a:pPr>
            <a:r>
              <a:rPr lang="en-US" sz="1800" dirty="0"/>
              <a:t>All changes/cancellations will be sent out to the 802.18 list server. </a:t>
            </a:r>
          </a:p>
          <a:p>
            <a:pPr lvl="1">
              <a:buFont typeface="Arial" panose="020B0604020202020204" pitchFamily="34" charset="0"/>
              <a:buChar char="•"/>
            </a:pPr>
            <a:endParaRPr lang="en-US" sz="1200" dirty="0">
              <a:solidFill>
                <a:schemeClr val="tx1"/>
              </a:solidFill>
            </a:endParaRPr>
          </a:p>
          <a:p>
            <a:pPr>
              <a:buFont typeface="Arial" panose="020B0604020202020204" pitchFamily="34" charset="0"/>
              <a:buChar char="•"/>
            </a:pPr>
            <a:r>
              <a:rPr lang="en-US" sz="2000" dirty="0"/>
              <a:t>Adjourn: </a:t>
            </a:r>
          </a:p>
          <a:p>
            <a:pPr lvl="1">
              <a:buFont typeface="Arial" panose="020B0604020202020204" pitchFamily="34" charset="0"/>
              <a:buChar char="•"/>
            </a:pPr>
            <a:r>
              <a:rPr lang="en-US" sz="1800" dirty="0"/>
              <a:t>Agenda complete, any objection to Adjourn. </a:t>
            </a:r>
          </a:p>
          <a:p>
            <a:pPr lvl="1">
              <a:buFont typeface="Arial" panose="020B0604020202020204" pitchFamily="34" charset="0"/>
              <a:buChar char="•"/>
            </a:pPr>
            <a:r>
              <a:rPr lang="en-US" sz="1800" dirty="0">
                <a:solidFill>
                  <a:schemeClr val="tx1"/>
                </a:solidFill>
              </a:rPr>
              <a:t>None heard, </a:t>
            </a:r>
            <a:r>
              <a:rPr lang="en-US" sz="1800" dirty="0"/>
              <a:t>we are Adjourned at  15:______ET </a:t>
            </a:r>
          </a:p>
          <a:p>
            <a:pPr lvl="4">
              <a:buFont typeface="Arial" panose="020B0604020202020204" pitchFamily="34" charset="0"/>
              <a:buChar char="•"/>
            </a:pPr>
            <a:endParaRPr lang="en-US" sz="1000" dirty="0">
              <a:solidFill>
                <a:schemeClr val="tx1"/>
              </a:solidFill>
            </a:endParaRPr>
          </a:p>
          <a:p>
            <a:pPr>
              <a:buFont typeface="Arial" panose="020B0604020202020204" pitchFamily="34" charset="0"/>
              <a:buChar char="•"/>
            </a:pPr>
            <a:r>
              <a:rPr lang="en-US" sz="1800" b="0" dirty="0"/>
              <a:t>The next face to face meeting of the 802.18 RR-TAG will be at the IEEE 802 Plenary 11-16 Nov 2018 at the, Marriott Marquis Bangkok, Thailand.</a:t>
            </a:r>
          </a:p>
          <a:p>
            <a:pPr lvl="1">
              <a:buFont typeface="Arial" panose="020B0604020202020204" pitchFamily="34" charset="0"/>
              <a:buChar char="•"/>
            </a:pPr>
            <a:r>
              <a:rPr lang="en-US" sz="1600" dirty="0"/>
              <a:t>Time slots, Tuesday AM2 and Thursday AM1 (and AM2 as extra) </a:t>
            </a:r>
          </a:p>
          <a:p>
            <a:pPr>
              <a:buFont typeface="Arial" panose="020B0604020202020204" pitchFamily="34" charset="0"/>
              <a:buChar char="•"/>
            </a:pPr>
            <a:r>
              <a:rPr lang="en-US" sz="1400" b="0" dirty="0"/>
              <a:t>Note: 13-18 January19 the Interim is in St. Louis, MO, USA at the Hilton St Louis at the Ballpark.</a:t>
            </a:r>
          </a:p>
          <a:p>
            <a:pPr lvl="4">
              <a:buFont typeface="Arial" panose="020B0604020202020204" pitchFamily="34" charset="0"/>
              <a:buChar char="•"/>
            </a:pPr>
            <a:endParaRPr lang="en-US" sz="1200" dirty="0"/>
          </a:p>
          <a:p>
            <a:pPr>
              <a:buFont typeface="Arial" panose="020B0604020202020204" pitchFamily="34" charset="0"/>
              <a:buChar char="•"/>
            </a:pPr>
            <a:r>
              <a:rPr lang="en-US" dirty="0"/>
              <a:t>Thank You  and Safe Travels</a:t>
            </a:r>
          </a:p>
          <a:p>
            <a:pPr>
              <a:buFont typeface="Arial" panose="020B0604020202020204" pitchFamily="34" charset="0"/>
              <a:buChar char="•"/>
            </a:pPr>
            <a:endParaRPr lang="en-US" sz="1800" b="0" dirty="0"/>
          </a:p>
          <a:p>
            <a:pPr>
              <a:buFont typeface="Arial" panose="020B0604020202020204" pitchFamily="34" charset="0"/>
              <a:buChar char="•"/>
            </a:pPr>
            <a:endParaRPr lang="en-US" sz="1800" b="0" dirty="0"/>
          </a:p>
          <a:p>
            <a:pPr>
              <a:buFont typeface="Arial" panose="020B0604020202020204" pitchFamily="34" charset="0"/>
              <a:buChar char="•"/>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08 Nov 2018</a:t>
            </a:r>
            <a:endParaRPr lang="en-GB" dirty="0"/>
          </a:p>
        </p:txBody>
      </p:sp>
    </p:spTree>
    <p:extLst>
      <p:ext uri="{BB962C8B-B14F-4D97-AF65-F5344CB8AC3E}">
        <p14:creationId xmlns:p14="http://schemas.microsoft.com/office/powerpoint/2010/main" val="208067994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08 Nov 2018</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17</a:t>
            </a:fld>
            <a:endParaRPr lang="en-GB" dirty="0"/>
          </a:p>
        </p:txBody>
      </p:sp>
      <p:sp>
        <p:nvSpPr>
          <p:cNvPr id="6" name="TextBox 5">
            <a:extLst>
              <a:ext uri="{FF2B5EF4-FFF2-40B4-BE49-F238E27FC236}">
                <a16:creationId xmlns:a16="http://schemas.microsoft.com/office/drawing/2014/main" id="{4AF7A38F-B33B-45DC-AA21-4A44AFBE9368}"/>
              </a:ext>
            </a:extLst>
          </p:cNvPr>
          <p:cNvSpPr txBox="1"/>
          <p:nvPr/>
        </p:nvSpPr>
        <p:spPr>
          <a:xfrm>
            <a:off x="3505200" y="5791200"/>
            <a:ext cx="5028305" cy="461665"/>
          </a:xfrm>
          <a:prstGeom prst="rect">
            <a:avLst/>
          </a:prstGeom>
          <a:noFill/>
        </p:spPr>
        <p:txBody>
          <a:bodyPr wrap="square" rtlCol="0">
            <a:spAutoFit/>
          </a:bodyPr>
          <a:lstStyle/>
          <a:p>
            <a:pPr algn="r"/>
            <a:r>
              <a:rPr lang="en-US" dirty="0">
                <a:solidFill>
                  <a:schemeClr val="tx1"/>
                </a:solidFill>
              </a:rPr>
              <a:t>Back up and/or previous  slides follow</a:t>
            </a:r>
          </a:p>
        </p:txBody>
      </p:sp>
      <p:sp>
        <p:nvSpPr>
          <p:cNvPr id="7" name="TextBox 6">
            <a:extLst>
              <a:ext uri="{FF2B5EF4-FFF2-40B4-BE49-F238E27FC236}">
                <a16:creationId xmlns:a16="http://schemas.microsoft.com/office/drawing/2014/main" id="{EB5CC7B9-A222-4989-8366-7772F0079144}"/>
              </a:ext>
            </a:extLst>
          </p:cNvPr>
          <p:cNvSpPr txBox="1"/>
          <p:nvPr/>
        </p:nvSpPr>
        <p:spPr>
          <a:xfrm>
            <a:off x="696912" y="1219200"/>
            <a:ext cx="4038600" cy="584775"/>
          </a:xfrm>
          <a:prstGeom prst="rect">
            <a:avLst/>
          </a:prstGeom>
          <a:noFill/>
        </p:spPr>
        <p:txBody>
          <a:bodyPr wrap="square" rtlCol="0">
            <a:spAutoFit/>
          </a:bodyPr>
          <a:lstStyle/>
          <a:p>
            <a:r>
              <a:rPr lang="en-US" sz="3200" dirty="0">
                <a:solidFill>
                  <a:schemeClr val="tx1"/>
                </a:solidFill>
              </a:rPr>
              <a:t>Thank You</a:t>
            </a:r>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696912" y="2971800"/>
            <a:ext cx="8223308" cy="21701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800" kern="0" dirty="0"/>
              <a:t>Reference, links to EU sites: </a:t>
            </a:r>
          </a:p>
          <a:p>
            <a:pPr lvl="1">
              <a:buFont typeface="Arial" panose="020B0604020202020204" pitchFamily="34" charset="0"/>
              <a:buChar char="•"/>
            </a:pPr>
            <a:r>
              <a:rPr lang="en-US" altLang="en-US" sz="1400" kern="0" dirty="0"/>
              <a:t>Bran: 		</a:t>
            </a:r>
            <a:r>
              <a:rPr lang="en-US" altLang="en-US" sz="1400" kern="0" dirty="0">
                <a:hlinkClick r:id="rId2"/>
              </a:rPr>
              <a:t>https://portal.etsi.org/tb.aspx?tbid=287&amp;SubTB=287</a:t>
            </a:r>
            <a:r>
              <a:rPr lang="en-US" altLang="en-US" sz="1400" kern="0" dirty="0"/>
              <a:t> </a:t>
            </a:r>
          </a:p>
          <a:p>
            <a:pPr lvl="1">
              <a:buFont typeface="Arial" panose="020B0604020202020204" pitchFamily="34" charset="0"/>
              <a:buChar char="•"/>
            </a:pPr>
            <a:r>
              <a:rPr lang="en-US" altLang="en-US" sz="1400" kern="0" dirty="0"/>
              <a:t>ERM TG-11:	</a:t>
            </a:r>
            <a:r>
              <a:rPr lang="en-US" altLang="en-US" sz="1400" kern="0" dirty="0">
                <a:hlinkClick r:id="rId3"/>
              </a:rPr>
              <a:t>https://portal.etsi.org/tb.aspx?tbid=442&amp;SubTB=442</a:t>
            </a:r>
            <a:r>
              <a:rPr lang="en-US" altLang="en-US" sz="1400" kern="0" dirty="0"/>
              <a:t>  </a:t>
            </a:r>
          </a:p>
          <a:p>
            <a:pPr lvl="1">
              <a:buFont typeface="Arial" panose="020B0604020202020204" pitchFamily="34" charset="0"/>
              <a:buChar char="•"/>
            </a:pPr>
            <a:r>
              <a:rPr lang="en-US" altLang="en-US" sz="1400" kern="0" dirty="0"/>
              <a:t>CEPT SE45:	</a:t>
            </a:r>
            <a:r>
              <a:rPr lang="en-US" altLang="en-US" sz="1400" kern="0" dirty="0">
                <a:hlinkClick r:id="rId4"/>
              </a:rPr>
              <a:t>https://cept.org/ecc/groups/ecc/wg-se/se-45/client/introduction/</a:t>
            </a:r>
            <a:r>
              <a:rPr lang="en-US" altLang="en-US" sz="1400" kern="0" dirty="0"/>
              <a:t>  </a:t>
            </a:r>
          </a:p>
          <a:p>
            <a:pPr lvl="1">
              <a:buFont typeface="Arial" panose="020B0604020202020204" pitchFamily="34" charset="0"/>
              <a:buChar char="•"/>
            </a:pPr>
            <a:r>
              <a:rPr lang="en-US" altLang="en-US" sz="1400" kern="0" dirty="0"/>
              <a:t>CEPT FM57: </a:t>
            </a:r>
            <a:r>
              <a:rPr lang="en-US" altLang="en-US" sz="1400" kern="0" dirty="0">
                <a:hlinkClick r:id="rId5"/>
              </a:rPr>
              <a:t>https://cept.org/ecc/groups/ecc/wg-fm/fm-57/client/introduction/</a:t>
            </a:r>
            <a:r>
              <a:rPr lang="en-US" altLang="en-US" sz="1400" kern="0" dirty="0"/>
              <a:t> </a:t>
            </a:r>
          </a:p>
          <a:p>
            <a:pPr lvl="1">
              <a:buFont typeface="Arial" panose="020B0604020202020204" pitchFamily="34" charset="0"/>
              <a:buChar char="•"/>
            </a:pPr>
            <a:r>
              <a:rPr lang="en-US" altLang="en-US" sz="1400" kern="0" dirty="0"/>
              <a:t>OJEU:		</a:t>
            </a:r>
            <a:r>
              <a:rPr lang="en-US" altLang="en-US" sz="1400" kern="0" dirty="0">
                <a:hlinkClick r:id="rId6"/>
              </a:rPr>
              <a:t>https://eur-lex.europa.eu/oj/direct-access.html</a:t>
            </a:r>
            <a:r>
              <a:rPr lang="en-US" altLang="en-US" sz="1400" kern="0" dirty="0"/>
              <a:t> </a:t>
            </a:r>
          </a:p>
          <a:p>
            <a:pPr lvl="1">
              <a:buFont typeface="Arial" panose="020B0604020202020204" pitchFamily="34" charset="0"/>
              <a:buChar char="•"/>
            </a:pPr>
            <a:r>
              <a:rPr lang="en-US" altLang="en-US" sz="1400" kern="0" dirty="0"/>
              <a:t>HS:		</a:t>
            </a:r>
            <a:r>
              <a:rPr lang="en-US" altLang="en-US" sz="1400" kern="0" dirty="0">
                <a:hlinkClick r:id="rId7"/>
              </a:rPr>
              <a:t>https://ec.europa.eu/growth/single-market/european-standards/harmonised-standards/</a:t>
            </a:r>
            <a:r>
              <a:rPr lang="en-US" altLang="en-US" sz="1400" kern="0" dirty="0"/>
              <a:t>   </a:t>
            </a:r>
            <a:endParaRPr lang="en-US" altLang="en-US" sz="1600" kern="0" dirty="0"/>
          </a:p>
          <a:p>
            <a:pPr>
              <a:buFont typeface="Arial" panose="020B0604020202020204" pitchFamily="34" charset="0"/>
              <a:buChar char="•"/>
            </a:pPr>
            <a:endParaRPr lang="en-US" sz="1800" kern="0" dirty="0"/>
          </a:p>
        </p:txBody>
      </p:sp>
    </p:spTree>
    <p:extLst>
      <p:ext uri="{BB962C8B-B14F-4D97-AF65-F5344CB8AC3E}">
        <p14:creationId xmlns:p14="http://schemas.microsoft.com/office/powerpoint/2010/main" val="43678759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374650"/>
          </a:xfrm>
        </p:spPr>
        <p:txBody>
          <a:bodyPr/>
          <a:lstStyle/>
          <a:p>
            <a:r>
              <a:rPr lang="en-US" altLang="en-US" sz="2400" dirty="0"/>
              <a:t>6 GHz and single voice from IEEE 802 – option 1</a:t>
            </a:r>
            <a:r>
              <a:rPr lang="en-US" altLang="en-US" sz="1200" dirty="0"/>
              <a:t> -  1 of 2</a:t>
            </a:r>
            <a:endParaRPr lang="en-US" sz="1200" dirty="0"/>
          </a:p>
        </p:txBody>
      </p:sp>
      <p:sp>
        <p:nvSpPr>
          <p:cNvPr id="3" name="Content Placeholder 2"/>
          <p:cNvSpPr>
            <a:spLocks noGrp="1"/>
          </p:cNvSpPr>
          <p:nvPr>
            <p:ph idx="1"/>
          </p:nvPr>
        </p:nvSpPr>
        <p:spPr>
          <a:xfrm>
            <a:off x="685800" y="1006267"/>
            <a:ext cx="8153400" cy="5546933"/>
          </a:xfrm>
        </p:spPr>
        <p:txBody>
          <a:bodyPr/>
          <a:lstStyle/>
          <a:p>
            <a:pPr>
              <a:spcBef>
                <a:spcPts val="0"/>
              </a:spcBef>
              <a:buFont typeface="Arial" panose="020B0604020202020204" pitchFamily="34" charset="0"/>
              <a:buChar char="•"/>
            </a:pPr>
            <a:endParaRPr lang="en-US" altLang="en-US" sz="1800" dirty="0"/>
          </a:p>
          <a:p>
            <a:pPr>
              <a:spcBef>
                <a:spcPts val="0"/>
              </a:spcBef>
              <a:buFont typeface="Arial" panose="020B0604020202020204" pitchFamily="34" charset="0"/>
              <a:buChar char="•"/>
            </a:pPr>
            <a:r>
              <a:rPr lang="en-US" altLang="en-US" sz="1800" dirty="0"/>
              <a:t>Proposed first option for IEEE 802 response, 1 filing – all views.  </a:t>
            </a:r>
          </a:p>
          <a:p>
            <a:pPr lvl="1">
              <a:spcBef>
                <a:spcPts val="0"/>
              </a:spcBef>
              <a:buFont typeface="Arial" panose="020B0604020202020204" pitchFamily="34" charset="0"/>
              <a:buChar char="•"/>
            </a:pPr>
            <a:r>
              <a:rPr lang="en-US" altLang="en-US" sz="1600" dirty="0"/>
              <a:t>Review the final NPRM.</a:t>
            </a:r>
          </a:p>
          <a:p>
            <a:pPr lvl="1">
              <a:spcBef>
                <a:spcPts val="0"/>
              </a:spcBef>
              <a:buFont typeface="Arial" panose="020B0604020202020204" pitchFamily="34" charset="0"/>
              <a:buChar char="•"/>
            </a:pPr>
            <a:r>
              <a:rPr lang="en-US" altLang="en-US" sz="1800" dirty="0"/>
              <a:t>Identify what topics of interest IEEE 802 as a whole should consider to respond to. </a:t>
            </a:r>
          </a:p>
          <a:p>
            <a:pPr lvl="1">
              <a:spcBef>
                <a:spcPts val="0"/>
              </a:spcBef>
              <a:buFont typeface="Arial" panose="020B0604020202020204" pitchFamily="34" charset="0"/>
              <a:buChar char="•"/>
            </a:pPr>
            <a:r>
              <a:rPr lang="en-US" altLang="en-US" sz="1600" dirty="0"/>
              <a:t>Focusing  on suggested primary option 1,  one filing all (both) IEEE 802 sides</a:t>
            </a:r>
          </a:p>
          <a:p>
            <a:pPr lvl="1">
              <a:spcBef>
                <a:spcPts val="0"/>
              </a:spcBef>
              <a:buFont typeface="Arial" panose="020B0604020202020204" pitchFamily="34" charset="0"/>
              <a:buChar char="•"/>
            </a:pPr>
            <a:r>
              <a:rPr lang="en-US" altLang="en-US" sz="1800" dirty="0"/>
              <a:t>Watching for:  If this primary option is not going to work, and need to change? </a:t>
            </a:r>
          </a:p>
          <a:p>
            <a:pPr marL="457200" lvl="1" indent="0">
              <a:spcBef>
                <a:spcPts val="0"/>
              </a:spcBef>
            </a:pPr>
            <a:endParaRPr lang="en-US" altLang="en-US" sz="1600" dirty="0"/>
          </a:p>
          <a:p>
            <a:pPr>
              <a:spcBef>
                <a:spcPts val="0"/>
              </a:spcBef>
              <a:buFont typeface="Arial" panose="020B0604020202020204" pitchFamily="34" charset="0"/>
              <a:buChar char="•"/>
            </a:pPr>
            <a:r>
              <a:rPr lang="en-US" altLang="en-US" sz="1800" dirty="0"/>
              <a:t>With limited time, meetings and calls; suggested email threads have started to pull in from the membership items to build our comments, which may need to be done by late December / early January. </a:t>
            </a:r>
          </a:p>
          <a:p>
            <a:pPr lvl="1">
              <a:spcBef>
                <a:spcPts val="0"/>
              </a:spcBef>
              <a:buFont typeface="Arial" panose="020B0604020202020204" pitchFamily="34" charset="0"/>
              <a:buChar char="•"/>
            </a:pPr>
            <a:r>
              <a:rPr lang="en-US" altLang="en-US" sz="1600" dirty="0"/>
              <a:t>1) What points/topics we should focus on for IEEE 802 as a whole. </a:t>
            </a:r>
          </a:p>
          <a:p>
            <a:pPr lvl="1">
              <a:spcBef>
                <a:spcPts val="0"/>
              </a:spcBef>
              <a:buFont typeface="Arial" panose="020B0604020202020204" pitchFamily="34" charset="0"/>
              <a:buChar char="•"/>
            </a:pPr>
            <a:r>
              <a:rPr lang="en-US" altLang="en-US" sz="1600" dirty="0"/>
              <a:t>2) Time line items</a:t>
            </a:r>
          </a:p>
          <a:p>
            <a:pPr lvl="1">
              <a:spcBef>
                <a:spcPts val="0"/>
              </a:spcBef>
              <a:buFont typeface="Arial" panose="020B0604020202020204" pitchFamily="34" charset="0"/>
              <a:buChar char="•"/>
            </a:pPr>
            <a:endParaRPr lang="en-US" altLang="en-US" sz="1600" b="1" dirty="0"/>
          </a:p>
          <a:p>
            <a:pPr lvl="1">
              <a:spcBef>
                <a:spcPts val="0"/>
              </a:spcBef>
              <a:buFont typeface="Arial" panose="020B0604020202020204" pitchFamily="34" charset="0"/>
              <a:buChar char="•"/>
            </a:pPr>
            <a:r>
              <a:rPr lang="en-US" altLang="en-US" sz="1600" b="1" dirty="0"/>
              <a:t>At this point no replies on first two threads. </a:t>
            </a:r>
            <a:endParaRPr lang="en-US" altLang="en-US" sz="2000" b="1" dirty="0"/>
          </a:p>
          <a:p>
            <a:pPr>
              <a:buFont typeface="Arial" panose="020B0604020202020204" pitchFamily="34" charset="0"/>
              <a:buChar char="•"/>
            </a:pPr>
            <a:endParaRPr lang="en-US" altLang="en-US" sz="1800" dirty="0"/>
          </a:p>
          <a:p>
            <a:pPr>
              <a:buFont typeface="Arial" panose="020B0604020202020204" pitchFamily="34" charset="0"/>
              <a:buChar char="•"/>
            </a:pPr>
            <a:r>
              <a:rPr lang="en-US" altLang="en-US" sz="1800" dirty="0"/>
              <a:t>Also need to connect with the IEEE Broadcast Technology Society (BTS)</a:t>
            </a:r>
          </a:p>
          <a:p>
            <a:pPr lvl="1">
              <a:buFont typeface="Arial" panose="020B0604020202020204" pitchFamily="34" charset="0"/>
              <a:buChar char="•"/>
            </a:pPr>
            <a:r>
              <a:rPr lang="en-US" altLang="en-US" sz="1600" dirty="0"/>
              <a:t>This may get the IEEE GPPC involved. </a:t>
            </a:r>
            <a:endParaRPr lang="en-US" sz="1600" dirty="0"/>
          </a:p>
          <a:p>
            <a:pPr marL="0" indent="0">
              <a:spcBef>
                <a:spcPts val="0"/>
              </a:spcBef>
            </a:pPr>
            <a:endParaRPr lang="en-US" altLang="en-US" sz="1800" dirty="0"/>
          </a:p>
          <a:p>
            <a:pPr>
              <a:spcBef>
                <a:spcPts val="0"/>
              </a:spcBef>
              <a:buFont typeface="Arial" panose="020B0604020202020204" pitchFamily="34" charset="0"/>
              <a:buChar char="•"/>
            </a:pPr>
            <a:endParaRPr lang="en-US" altLang="en-US" sz="18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08 Nov 2018</a:t>
            </a:r>
            <a:endParaRPr lang="en-GB" dirty="0"/>
          </a:p>
        </p:txBody>
      </p:sp>
    </p:spTree>
    <p:extLst>
      <p:ext uri="{BB962C8B-B14F-4D97-AF65-F5344CB8AC3E}">
        <p14:creationId xmlns:p14="http://schemas.microsoft.com/office/powerpoint/2010/main" val="11854267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374650"/>
          </a:xfrm>
        </p:spPr>
        <p:txBody>
          <a:bodyPr/>
          <a:lstStyle/>
          <a:p>
            <a:r>
              <a:rPr lang="en-US" altLang="en-US" sz="2400" dirty="0"/>
              <a:t>6 GHz and single voice from IEEE 802 – option 1 </a:t>
            </a:r>
            <a:r>
              <a:rPr lang="en-US" altLang="en-US" sz="1200" dirty="0"/>
              <a:t>– 2 of 2</a:t>
            </a:r>
            <a:endParaRPr lang="en-US" sz="2400" dirty="0"/>
          </a:p>
        </p:txBody>
      </p:sp>
      <p:sp>
        <p:nvSpPr>
          <p:cNvPr id="3" name="Content Placeholder 2"/>
          <p:cNvSpPr>
            <a:spLocks noGrp="1"/>
          </p:cNvSpPr>
          <p:nvPr>
            <p:ph idx="1"/>
          </p:nvPr>
        </p:nvSpPr>
        <p:spPr>
          <a:xfrm>
            <a:off x="685800" y="838200"/>
            <a:ext cx="8153400" cy="5637213"/>
          </a:xfrm>
        </p:spPr>
        <p:txBody>
          <a:bodyPr/>
          <a:lstStyle/>
          <a:p>
            <a:pPr marL="0" indent="0">
              <a:spcBef>
                <a:spcPts val="0"/>
              </a:spcBef>
            </a:pPr>
            <a:endParaRPr lang="en-US" sz="2000" dirty="0"/>
          </a:p>
          <a:p>
            <a:pPr>
              <a:spcBef>
                <a:spcPts val="0"/>
              </a:spcBef>
              <a:buFont typeface="Arial" panose="020B0604020202020204" pitchFamily="34" charset="0"/>
              <a:buChar char="•"/>
            </a:pPr>
            <a:r>
              <a:rPr lang="en-US" sz="1800" dirty="0"/>
              <a:t>Cont.</a:t>
            </a:r>
          </a:p>
          <a:p>
            <a:pPr lvl="1">
              <a:spcBef>
                <a:spcPts val="0"/>
              </a:spcBef>
              <a:buFont typeface="Arial" panose="020B0604020202020204" pitchFamily="34" charset="0"/>
              <a:buChar char="•"/>
            </a:pPr>
            <a:endParaRPr lang="en-US" sz="1600" dirty="0"/>
          </a:p>
          <a:p>
            <a:pPr>
              <a:spcBef>
                <a:spcPts val="0"/>
              </a:spcBef>
              <a:buFont typeface="Arial" panose="020B0604020202020204" pitchFamily="34" charset="0"/>
              <a:buChar char="•"/>
            </a:pPr>
            <a:r>
              <a:rPr lang="en-US" sz="1800" dirty="0"/>
              <a:t>We should pull in points and topics from the WiFi coalition and the UWB groups to help us formulate our IEEE 802 overall response, considering our smaller team? </a:t>
            </a:r>
          </a:p>
          <a:p>
            <a:pPr lvl="1">
              <a:spcBef>
                <a:spcPts val="0"/>
              </a:spcBef>
              <a:buFont typeface="Arial" panose="020B0604020202020204" pitchFamily="34" charset="0"/>
              <a:buChar char="•"/>
            </a:pPr>
            <a:endParaRPr lang="en-US" sz="1600" dirty="0"/>
          </a:p>
          <a:p>
            <a:pPr>
              <a:spcBef>
                <a:spcPts val="0"/>
              </a:spcBef>
              <a:buFont typeface="Arial" panose="020B0604020202020204" pitchFamily="34" charset="0"/>
              <a:buChar char="•"/>
            </a:pPr>
            <a:r>
              <a:rPr lang="en-US" sz="1800" dirty="0"/>
              <a:t>Need a time line to share with the EC early, the beginning, will refine as needed. </a:t>
            </a:r>
          </a:p>
          <a:p>
            <a:pPr lvl="1">
              <a:spcBef>
                <a:spcPts val="0"/>
              </a:spcBef>
              <a:buFont typeface="Arial" panose="020B0604020202020204" pitchFamily="34" charset="0"/>
              <a:buChar char="•"/>
            </a:pPr>
            <a:r>
              <a:rPr lang="en-US" sz="1600" dirty="0"/>
              <a:t>Early submission ready for EC	16 November 			</a:t>
            </a:r>
          </a:p>
          <a:p>
            <a:pPr lvl="1">
              <a:spcBef>
                <a:spcPts val="0"/>
              </a:spcBef>
              <a:buFont typeface="Arial" panose="020B0604020202020204" pitchFamily="34" charset="0"/>
              <a:buChar char="•"/>
            </a:pPr>
            <a:r>
              <a:rPr lang="en-US" sz="1600" dirty="0"/>
              <a:t>Early outline of topics to cover	15 November, end of Plenary	</a:t>
            </a:r>
          </a:p>
          <a:p>
            <a:pPr lvl="1">
              <a:spcBef>
                <a:spcPts val="0"/>
              </a:spcBef>
              <a:buFont typeface="Arial" panose="020B0604020202020204" pitchFamily="34" charset="0"/>
              <a:buChar char="•"/>
            </a:pPr>
            <a:r>
              <a:rPr lang="en-US" sz="1600" dirty="0"/>
              <a:t>Final outline  of topics to cover	29 November		</a:t>
            </a:r>
            <a:r>
              <a:rPr lang="en-US" sz="1600" dirty="0">
                <a:solidFill>
                  <a:schemeClr val="bg1">
                    <a:lumMod val="50000"/>
                  </a:schemeClr>
                </a:solidFill>
              </a:rPr>
              <a:t>(possible dates, tbd)</a:t>
            </a:r>
          </a:p>
          <a:p>
            <a:pPr lvl="1">
              <a:spcBef>
                <a:spcPts val="0"/>
              </a:spcBef>
              <a:buFont typeface="Arial" panose="020B0604020202020204" pitchFamily="34" charset="0"/>
              <a:buChar char="•"/>
            </a:pPr>
            <a:r>
              <a:rPr lang="en-US" sz="1600" dirty="0"/>
              <a:t>First draft									</a:t>
            </a:r>
            <a:r>
              <a:rPr lang="en-US" sz="1600" dirty="0">
                <a:solidFill>
                  <a:schemeClr val="bg1">
                    <a:lumMod val="50000"/>
                  </a:schemeClr>
                </a:solidFill>
              </a:rPr>
              <a:t>(06 December)</a:t>
            </a:r>
            <a:r>
              <a:rPr lang="en-US" sz="1600" dirty="0"/>
              <a:t>	</a:t>
            </a:r>
          </a:p>
          <a:p>
            <a:pPr lvl="1">
              <a:spcBef>
                <a:spcPts val="0"/>
              </a:spcBef>
              <a:buFont typeface="Arial" panose="020B0604020202020204" pitchFamily="34" charset="0"/>
              <a:buChar char="•"/>
            </a:pPr>
            <a:r>
              <a:rPr lang="en-US" sz="1600" dirty="0"/>
              <a:t>EC preview  				Due date - 4 weeks  	</a:t>
            </a:r>
            <a:r>
              <a:rPr lang="en-US" sz="1600" dirty="0">
                <a:solidFill>
                  <a:schemeClr val="bg1">
                    <a:lumMod val="50000"/>
                  </a:schemeClr>
                </a:solidFill>
              </a:rPr>
              <a:t>(21 December)</a:t>
            </a:r>
          </a:p>
          <a:p>
            <a:pPr lvl="1">
              <a:spcBef>
                <a:spcPts val="0"/>
              </a:spcBef>
              <a:buFont typeface="Arial" panose="020B0604020202020204" pitchFamily="34" charset="0"/>
              <a:buChar char="•"/>
            </a:pPr>
            <a:r>
              <a:rPr lang="en-US" sz="1600" dirty="0"/>
              <a:t>Go to EC for approval			Due date - 2 weeks  	</a:t>
            </a:r>
            <a:r>
              <a:rPr lang="en-US" sz="1600" dirty="0">
                <a:solidFill>
                  <a:schemeClr val="bg1">
                    <a:lumMod val="50000"/>
                  </a:schemeClr>
                </a:solidFill>
              </a:rPr>
              <a:t>(03 January (5 day))</a:t>
            </a:r>
          </a:p>
          <a:p>
            <a:pPr lvl="1">
              <a:spcBef>
                <a:spcPts val="0"/>
              </a:spcBef>
              <a:buFont typeface="Arial" panose="020B0604020202020204" pitchFamily="34" charset="0"/>
              <a:buChar char="•"/>
            </a:pPr>
            <a:r>
              <a:rPr lang="en-US" sz="1600" dirty="0"/>
              <a:t>Due date					_______			</a:t>
            </a:r>
            <a:r>
              <a:rPr lang="en-US" sz="1600" dirty="0">
                <a:solidFill>
                  <a:schemeClr val="bg1">
                    <a:lumMod val="50000"/>
                  </a:schemeClr>
                </a:solidFill>
              </a:rPr>
              <a:t>(Could be 15 January)</a:t>
            </a:r>
          </a:p>
          <a:p>
            <a:pPr>
              <a:spcBef>
                <a:spcPts val="0"/>
              </a:spcBef>
              <a:buFont typeface="Arial" panose="020B0604020202020204" pitchFamily="34" charset="0"/>
              <a:buChar char="•"/>
            </a:pPr>
            <a:endParaRPr lang="en-US" sz="2000" dirty="0">
              <a:solidFill>
                <a:schemeClr val="bg1">
                  <a:lumMod val="50000"/>
                </a:schemeClr>
              </a:solidFill>
            </a:endParaRPr>
          </a:p>
          <a:p>
            <a:pPr>
              <a:spcBef>
                <a:spcPts val="0"/>
              </a:spcBef>
              <a:buFont typeface="Arial" panose="020B0604020202020204" pitchFamily="34" charset="0"/>
              <a:buChar char="•"/>
            </a:pPr>
            <a:endParaRPr lang="en-US" sz="2000" dirty="0">
              <a:solidFill>
                <a:schemeClr val="bg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08 Nov 2018</a:t>
            </a:r>
            <a:endParaRPr lang="en-GB" dirty="0"/>
          </a:p>
        </p:txBody>
      </p:sp>
    </p:spTree>
    <p:extLst>
      <p:ext uri="{BB962C8B-B14F-4D97-AF65-F5344CB8AC3E}">
        <p14:creationId xmlns:p14="http://schemas.microsoft.com/office/powerpoint/2010/main" val="22032854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2400" dirty="0">
                <a:latin typeface="Times New Roman" charset="0"/>
              </a:rPr>
              <a:t>Call to Order / Administrative Items</a:t>
            </a:r>
          </a:p>
        </p:txBody>
      </p:sp>
      <p:sp>
        <p:nvSpPr>
          <p:cNvPr id="5123" name="Content Placeholder 2"/>
          <p:cNvSpPr>
            <a:spLocks noGrp="1"/>
          </p:cNvSpPr>
          <p:nvPr>
            <p:ph idx="1"/>
          </p:nvPr>
        </p:nvSpPr>
        <p:spPr>
          <a:xfrm>
            <a:off x="688334" y="1371600"/>
            <a:ext cx="8303266" cy="4724400"/>
          </a:xfrm>
        </p:spPr>
        <p:txBody>
          <a:bodyPr/>
          <a:lstStyle/>
          <a:p>
            <a:pPr>
              <a:buFont typeface="Arial" panose="020B0604020202020204" pitchFamily="34" charset="0"/>
              <a:buChar char="•"/>
              <a:defRPr/>
            </a:pPr>
            <a:r>
              <a:rPr lang="en-US" sz="2000" dirty="0"/>
              <a:t>Officers for the RR-TAG / IEEE 802.18:</a:t>
            </a:r>
          </a:p>
          <a:p>
            <a:pPr lvl="1">
              <a:defRPr/>
            </a:pPr>
            <a:r>
              <a:rPr lang="en-US" sz="1600" dirty="0"/>
              <a:t>Chair is Jay Holcomb (Itron) </a:t>
            </a:r>
          </a:p>
          <a:p>
            <a:pPr lvl="1">
              <a:defRPr/>
            </a:pPr>
            <a:r>
              <a:rPr lang="en-US" sz="1600" dirty="0"/>
              <a:t>Vice-chair is open</a:t>
            </a:r>
          </a:p>
          <a:p>
            <a:pPr lvl="1">
              <a:defRPr/>
            </a:pPr>
            <a:r>
              <a:rPr lang="en-US" sz="1600" dirty="0"/>
              <a:t>Secretary is Allan Zhu (Huawei)</a:t>
            </a:r>
          </a:p>
          <a:p>
            <a:pPr>
              <a:buFont typeface="Arial" panose="020B0604020202020204" pitchFamily="34" charset="0"/>
              <a:buChar char="•"/>
            </a:pPr>
            <a:r>
              <a:rPr lang="en-US" altLang="en-US" sz="2000" dirty="0"/>
              <a:t>Voters: </a:t>
            </a:r>
            <a:r>
              <a:rPr lang="en-US" altLang="en-US" sz="1800" dirty="0"/>
              <a:t>40 (9 on EC)</a:t>
            </a:r>
            <a:r>
              <a:rPr lang="en-US" altLang="en-US" sz="1800" dirty="0">
                <a:solidFill>
                  <a:schemeClr val="tx1"/>
                </a:solidFill>
              </a:rPr>
              <a:t>;  Nearly Voter: 2; Aspirant members: 12</a:t>
            </a:r>
          </a:p>
          <a:p>
            <a:pPr lvl="1">
              <a:buFont typeface="Arial" panose="020B0604020202020204" pitchFamily="34" charset="0"/>
              <a:buChar char="•"/>
            </a:pPr>
            <a:r>
              <a:rPr lang="en-US" sz="1400" dirty="0">
                <a:solidFill>
                  <a:schemeClr val="tx1"/>
                </a:solidFill>
              </a:rPr>
              <a:t>With teleconferences approval on 12 July 2018, quorum is met.</a:t>
            </a:r>
            <a:r>
              <a:rPr lang="en-US" sz="1400" dirty="0">
                <a:solidFill>
                  <a:schemeClr val="bg1"/>
                </a:solidFill>
              </a:rPr>
              <a:t> After aug31,  after 12 July 2018. </a:t>
            </a:r>
          </a:p>
          <a:p>
            <a:pPr lvl="3">
              <a:buFont typeface="Arial" panose="020B0604020202020204" pitchFamily="34" charset="0"/>
              <a:buChar char="•"/>
            </a:pPr>
            <a:r>
              <a:rPr lang="en-US" sz="800" dirty="0">
                <a:solidFill>
                  <a:schemeClr val="bg1"/>
                </a:solidFill>
              </a:rPr>
              <a:t>A quorum is met since this meeting was announced more then 45 days ago.</a:t>
            </a:r>
          </a:p>
          <a:p>
            <a:pPr eaLnBrk="1" hangingPunct="1">
              <a:buFont typeface="Arial" panose="020B0604020202020204" pitchFamily="34" charset="0"/>
              <a:buChar char="•"/>
              <a:defRPr/>
            </a:pPr>
            <a:r>
              <a:rPr lang="en-US" sz="2000" dirty="0">
                <a:ea typeface="+mn-ea"/>
                <a:cs typeface="+mn-cs"/>
              </a:rPr>
              <a:t>IEEE 802 Required notices:</a:t>
            </a:r>
          </a:p>
          <a:p>
            <a:pPr lvl="1">
              <a:defRPr/>
            </a:pPr>
            <a:r>
              <a:rPr lang="en-US" sz="1600" kern="1600" dirty="0"/>
              <a:t>Affiliation FAQ - </a:t>
            </a:r>
            <a:r>
              <a:rPr lang="en-US" sz="1600" u="sng" kern="1600" dirty="0">
                <a:hlinkClick r:id="rId3"/>
              </a:rPr>
              <a:t>http://standards.ieee.org/faqs/affiliationFAQ.html</a:t>
            </a:r>
            <a:endParaRPr lang="en-US" sz="1600" u="sng" kern="1600" dirty="0"/>
          </a:p>
          <a:p>
            <a:pPr>
              <a:defRPr/>
            </a:pPr>
            <a:r>
              <a:rPr lang="en-US" sz="1600" b="1" i="1" u="sng" kern="1600" dirty="0">
                <a:solidFill>
                  <a:srgbClr val="FF0000"/>
                </a:solidFill>
              </a:rPr>
              <a:t>&gt; Be sure to announce you name, affiliation, employer and clients the first time you speak. </a:t>
            </a:r>
          </a:p>
          <a:p>
            <a:pPr lvl="1">
              <a:defRPr/>
            </a:pPr>
            <a:r>
              <a:rPr lang="en-US" sz="1600" kern="1600" dirty="0"/>
              <a:t>Anti-Trust FAQ - </a:t>
            </a:r>
            <a:r>
              <a:rPr lang="en-US" sz="1600" u="sng" kern="1600" dirty="0">
                <a:hlinkClick r:id="rId4"/>
              </a:rPr>
              <a:t>http://standards.ieee.org/resources/antitrust-guidelines.pdf</a:t>
            </a:r>
            <a:endParaRPr lang="en-US" sz="1600" kern="1600" dirty="0"/>
          </a:p>
          <a:p>
            <a:pPr lvl="1">
              <a:defRPr/>
            </a:pPr>
            <a:r>
              <a:rPr lang="en-US" sz="1600" kern="1600" dirty="0"/>
              <a:t>Ethics - </a:t>
            </a:r>
            <a:r>
              <a:rPr lang="en-US" sz="1600" kern="1600" dirty="0">
                <a:hlinkClick r:id="rId5"/>
              </a:rPr>
              <a:t>https://www.ieee.org/about/corporate/governance/p7-8.html</a:t>
            </a:r>
            <a:r>
              <a:rPr lang="en-US" sz="1600" kern="1600" dirty="0"/>
              <a:t>  </a:t>
            </a:r>
          </a:p>
          <a:p>
            <a:pPr lvl="1">
              <a:defRPr/>
            </a:pPr>
            <a:r>
              <a:rPr lang="en-US" sz="1600" kern="1600" dirty="0"/>
              <a:t>IEEE 802 WG Policies and Procedures - </a:t>
            </a:r>
            <a:r>
              <a:rPr lang="en-US" sz="1600" u="sng" kern="1600" dirty="0">
                <a:hlinkClick r:id="rId6"/>
              </a:rPr>
              <a:t>http://www.ieee802.org/devdocs.shtml</a:t>
            </a:r>
            <a:r>
              <a:rPr lang="en-US" sz="1600" u="sng" kern="1600" dirty="0"/>
              <a:t> </a:t>
            </a:r>
          </a:p>
          <a:p>
            <a:pPr lvl="1">
              <a:defRPr/>
            </a:pPr>
            <a:r>
              <a:rPr lang="en-US" sz="1600" kern="1600" dirty="0"/>
              <a:t>The 4 administration slides, reminder from your  WG opening plenary  </a:t>
            </a:r>
            <a:r>
              <a:rPr lang="en-US" sz="1600" kern="1600" dirty="0">
                <a:sym typeface="Wingdings" panose="05000000000000000000" pitchFamily="2" charset="2"/>
              </a:rPr>
              <a:t> new 02jan18</a:t>
            </a:r>
            <a:endParaRPr lang="en-US" sz="1600" kern="1600" dirty="0"/>
          </a:p>
          <a:p>
            <a:pPr lvl="1">
              <a:defRPr/>
            </a:pPr>
            <a:r>
              <a:rPr lang="en-US" sz="1600" kern="1600" dirty="0"/>
              <a:t>       (note: call for essential patents is n/a, as the RR-TAG does not do standards) </a:t>
            </a:r>
            <a:endParaRPr lang="en-US" sz="1600" dirty="0"/>
          </a:p>
          <a:p>
            <a:pPr eaLnBrk="1" hangingPunct="1">
              <a:defRPr/>
            </a:pPr>
            <a:endParaRPr lang="en-US" sz="1000" dirty="0">
              <a:ea typeface="+mn-ea"/>
              <a:cs typeface="+mn-cs"/>
            </a:endParaRPr>
          </a:p>
        </p:txBody>
      </p:sp>
      <p:sp>
        <p:nvSpPr>
          <p:cNvPr id="7" name="Date Placeholder 6"/>
          <p:cNvSpPr>
            <a:spLocks noGrp="1"/>
          </p:cNvSpPr>
          <p:nvPr>
            <p:ph type="dt" sz="quarter" idx="4294967295"/>
          </p:nvPr>
        </p:nvSpPr>
        <p:spPr>
          <a:xfrm>
            <a:off x="696912" y="333375"/>
            <a:ext cx="1970088" cy="276225"/>
          </a:xfrm>
          <a:prstGeom prst="rect">
            <a:avLst/>
          </a:prstGeom>
        </p:spPr>
        <p:txBody>
          <a:bodyPr/>
          <a:lstStyle/>
          <a:p>
            <a:pPr>
              <a:defRPr/>
            </a:pPr>
            <a:r>
              <a:rPr lang="en-US"/>
              <a:t>08 Nov 2018</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3" name="Footer Placeholder 2"/>
          <p:cNvSpPr>
            <a:spLocks noGrp="1"/>
          </p:cNvSpPr>
          <p:nvPr>
            <p:ph type="ftr" idx="14"/>
          </p:nvPr>
        </p:nvSpPr>
        <p:spPr>
          <a:xfrm>
            <a:off x="5410200" y="6475413"/>
            <a:ext cx="3184520" cy="180975"/>
          </a:xfrm>
        </p:spPr>
        <p:txBody>
          <a:bodyPr/>
          <a:lstStyle/>
          <a:p>
            <a:r>
              <a:rPr lang="en-US" dirty="0"/>
              <a:t>Jay Holcomb (Itron)</a:t>
            </a:r>
            <a:endParaRPr lang="en-GB" dirty="0"/>
          </a:p>
        </p:txBody>
      </p:sp>
      <p:graphicFrame>
        <p:nvGraphicFramePr>
          <p:cNvPr id="6" name="Object 5">
            <a:hlinkClick r:id="" action="ppaction://ole?verb=0"/>
            <a:extLst>
              <a:ext uri="{FF2B5EF4-FFF2-40B4-BE49-F238E27FC236}">
                <a16:creationId xmlns:a16="http://schemas.microsoft.com/office/drawing/2014/main" id="{30880004-0293-43BD-AEE7-73ECF85F8F55}"/>
              </a:ext>
            </a:extLst>
          </p:cNvPr>
          <p:cNvGraphicFramePr>
            <a:graphicFrameLocks noChangeAspect="1"/>
          </p:cNvGraphicFramePr>
          <p:nvPr>
            <p:extLst>
              <p:ext uri="{D42A27DB-BD31-4B8C-83A1-F6EECF244321}">
                <p14:modId xmlns:p14="http://schemas.microsoft.com/office/powerpoint/2010/main" val="3823217059"/>
              </p:ext>
            </p:extLst>
          </p:nvPr>
        </p:nvGraphicFramePr>
        <p:xfrm>
          <a:off x="7215194" y="5703888"/>
          <a:ext cx="2044694" cy="771525"/>
        </p:xfrm>
        <a:graphic>
          <a:graphicData uri="http://schemas.openxmlformats.org/presentationml/2006/ole">
            <mc:AlternateContent xmlns:mc="http://schemas.openxmlformats.org/markup-compatibility/2006">
              <mc:Choice xmlns:v="urn:schemas-microsoft-com:vml" Requires="v">
                <p:oleObj spid="_x0000_s5786" name="Presentation" showAsIcon="1" r:id="rId7" imgW="914400" imgH="771480" progId="PowerPoint.Show.8">
                  <p:embed/>
                </p:oleObj>
              </mc:Choice>
              <mc:Fallback>
                <p:oleObj name="Presentation" showAsIcon="1" r:id="rId7" imgW="914400" imgH="771480" progId="PowerPoint.Show.8">
                  <p:embed/>
                  <p:pic>
                    <p:nvPicPr>
                      <p:cNvPr id="0" name=""/>
                      <p:cNvPicPr/>
                      <p:nvPr/>
                    </p:nvPicPr>
                    <p:blipFill>
                      <a:blip r:embed="rId8"/>
                      <a:stretch>
                        <a:fillRect/>
                      </a:stretch>
                    </p:blipFill>
                    <p:spPr>
                      <a:xfrm>
                        <a:off x="7215194" y="5703888"/>
                        <a:ext cx="2044694" cy="771525"/>
                      </a:xfrm>
                      <a:prstGeom prst="rect">
                        <a:avLst/>
                      </a:prstGeom>
                    </p:spPr>
                  </p:pic>
                </p:oleObj>
              </mc:Fallback>
            </mc:AlternateContent>
          </a:graphicData>
        </a:graphic>
      </p:graphicFrame>
    </p:spTree>
    <p:extLst>
      <p:ext uri="{BB962C8B-B14F-4D97-AF65-F5344CB8AC3E}">
        <p14:creationId xmlns:p14="http://schemas.microsoft.com/office/powerpoint/2010/main" val="4690339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488156"/>
          </a:xfrm>
        </p:spPr>
        <p:txBody>
          <a:bodyPr/>
          <a:lstStyle/>
          <a:p>
            <a:r>
              <a:rPr lang="en-US" altLang="en-US" sz="2400" dirty="0"/>
              <a:t>6 GHz and single voice from IEEE 802, </a:t>
            </a:r>
            <a:r>
              <a:rPr lang="en-US" altLang="en-US" sz="2400" u="sng" dirty="0"/>
              <a:t>references</a:t>
            </a:r>
            <a:r>
              <a:rPr lang="en-US" altLang="en-US" sz="2400" dirty="0"/>
              <a:t> 1 of 2</a:t>
            </a:r>
            <a:endParaRPr lang="en-US" sz="1200" dirty="0"/>
          </a:p>
        </p:txBody>
      </p:sp>
      <p:sp>
        <p:nvSpPr>
          <p:cNvPr id="3" name="Content Placeholder 2"/>
          <p:cNvSpPr>
            <a:spLocks noGrp="1"/>
          </p:cNvSpPr>
          <p:nvPr>
            <p:ph idx="1"/>
          </p:nvPr>
        </p:nvSpPr>
        <p:spPr>
          <a:xfrm>
            <a:off x="228600" y="990600"/>
            <a:ext cx="8690113" cy="5371307"/>
          </a:xfrm>
        </p:spPr>
        <p:txBody>
          <a:bodyPr/>
          <a:lstStyle/>
          <a:p>
            <a:pPr>
              <a:spcBef>
                <a:spcPts val="0"/>
              </a:spcBef>
              <a:buFont typeface="Arial" panose="020B0604020202020204" pitchFamily="34" charset="0"/>
              <a:buChar char="•"/>
            </a:pPr>
            <a:r>
              <a:rPr lang="en-US" altLang="en-US" sz="1400" dirty="0"/>
              <a:t>Here are some of the more important filings to help show the direction the filing is going, considering the different interest groups. </a:t>
            </a:r>
          </a:p>
          <a:p>
            <a:pPr lvl="1">
              <a:spcBef>
                <a:spcPts val="0"/>
              </a:spcBef>
              <a:buFont typeface="Arial" panose="020B0604020202020204" pitchFamily="34" charset="0"/>
              <a:buChar char="•"/>
            </a:pPr>
            <a:r>
              <a:rPr lang="en-US" altLang="en-US" sz="1400" dirty="0">
                <a:hlinkClick r:id="rId3"/>
              </a:rPr>
              <a:t>https://ecfsapi.fcc.gov/file/109113089205438/SPA%20Comments%20(Sep%2011%202018)(FINAL).pdf</a:t>
            </a:r>
            <a:endParaRPr lang="en-US" altLang="en-US" sz="1400" dirty="0"/>
          </a:p>
          <a:p>
            <a:pPr lvl="2">
              <a:spcBef>
                <a:spcPts val="0"/>
              </a:spcBef>
              <a:buFont typeface="Arial" panose="020B0604020202020204" pitchFamily="34" charset="0"/>
              <a:buChar char="•"/>
            </a:pPr>
            <a:r>
              <a:rPr lang="en-US" altLang="en-US" sz="1600" dirty="0"/>
              <a:t> </a:t>
            </a:r>
            <a:r>
              <a:rPr lang="en-US" altLang="en-US" sz="1400" dirty="0"/>
              <a:t>Response to FWCC and Comscope.</a:t>
            </a:r>
            <a:endParaRPr lang="en-US" altLang="en-US" sz="1600" dirty="0"/>
          </a:p>
          <a:p>
            <a:pPr lvl="1">
              <a:spcBef>
                <a:spcPts val="0"/>
              </a:spcBef>
              <a:buFont typeface="Arial" panose="020B0604020202020204" pitchFamily="34" charset="0"/>
              <a:buChar char="•"/>
            </a:pPr>
            <a:r>
              <a:rPr lang="en-US" altLang="en-US" sz="1400" dirty="0">
                <a:hlinkClick r:id="rId4"/>
              </a:rPr>
              <a:t>https://ecfsapi.fcc.gov/file/109112152615349/Wi-Fi%20Alliance%20Comments%20on%20Spectrum%20Pipeline%20Act%20Report.pdf</a:t>
            </a:r>
            <a:r>
              <a:rPr lang="en-US" altLang="en-US" sz="1400" dirty="0"/>
              <a:t>  </a:t>
            </a:r>
          </a:p>
          <a:p>
            <a:pPr lvl="2">
              <a:spcBef>
                <a:spcPts val="0"/>
              </a:spcBef>
              <a:buFont typeface="Arial" panose="020B0604020202020204" pitchFamily="34" charset="0"/>
              <a:buChar char="•"/>
            </a:pPr>
            <a:r>
              <a:rPr lang="en-US" altLang="en-US" sz="1400" dirty="0"/>
              <a:t>This is the refined position, with some changes. </a:t>
            </a:r>
          </a:p>
          <a:p>
            <a:pPr lvl="1">
              <a:spcBef>
                <a:spcPts val="0"/>
              </a:spcBef>
              <a:buFont typeface="Arial" panose="020B0604020202020204" pitchFamily="34" charset="0"/>
              <a:buChar char="•"/>
            </a:pPr>
            <a:r>
              <a:rPr lang="en-US" altLang="en-US" sz="1400" dirty="0">
                <a:hlinkClick r:id="rId5"/>
              </a:rPr>
              <a:t>https://ecfsapi.fcc.gov/file/1090794008994/WInnForum%20Comments%20on%20Spectrum%20Pipeline%20Act%20PN%20-%20Final.pdf</a:t>
            </a:r>
            <a:r>
              <a:rPr lang="en-US" altLang="en-US" sz="1400" dirty="0"/>
              <a:t> </a:t>
            </a:r>
          </a:p>
          <a:p>
            <a:pPr lvl="2">
              <a:spcBef>
                <a:spcPts val="0"/>
              </a:spcBef>
              <a:buFont typeface="Arial" panose="020B0604020202020204" pitchFamily="34" charset="0"/>
              <a:buChar char="•"/>
            </a:pPr>
            <a:r>
              <a:rPr lang="en-US" altLang="en-US" sz="1400" dirty="0"/>
              <a:t> Wanting to make 6 GHz like the 3.5 GHz for sharing. </a:t>
            </a:r>
          </a:p>
          <a:p>
            <a:pPr lvl="1">
              <a:spcBef>
                <a:spcPts val="0"/>
              </a:spcBef>
              <a:buFont typeface="Arial" panose="020B0604020202020204" pitchFamily="34" charset="0"/>
              <a:buChar char="•"/>
            </a:pPr>
            <a:r>
              <a:rPr lang="en-US" altLang="en-US" sz="1400" dirty="0">
                <a:hlinkClick r:id="rId6"/>
              </a:rPr>
              <a:t>https://ecfsapi.fcc.gov/file/1082899870012/2018-08-28%20ExP%20RLAN%20issues%20AS%20FILED%20(01229194xB3D1E).pdf</a:t>
            </a:r>
            <a:endParaRPr lang="en-US" altLang="en-US" sz="1400" dirty="0"/>
          </a:p>
          <a:p>
            <a:pPr lvl="2">
              <a:spcBef>
                <a:spcPts val="0"/>
              </a:spcBef>
              <a:buFont typeface="Arial" panose="020B0604020202020204" pitchFamily="34" charset="0"/>
              <a:buChar char="•"/>
            </a:pPr>
            <a:r>
              <a:rPr lang="en-US" altLang="en-US" sz="1400" dirty="0"/>
              <a:t>The 4 big mobile operators.   1000 new receivers that are activated per year, now, under current rules. Doesn’t include all the changes also going on. </a:t>
            </a:r>
          </a:p>
          <a:p>
            <a:pPr lvl="1">
              <a:spcBef>
                <a:spcPts val="0"/>
              </a:spcBef>
              <a:buFont typeface="Arial" panose="020B0604020202020204" pitchFamily="34" charset="0"/>
              <a:buChar char="•"/>
            </a:pPr>
            <a:r>
              <a:rPr lang="en-US" altLang="en-US" sz="1400" dirty="0">
                <a:hlinkClick r:id="rId7"/>
              </a:rPr>
              <a:t>https://ecfsapi.fcc.gov/file/10824085329605/Commscope%208.22.18%20Mtg%20Ex%20Parte.pdf</a:t>
            </a:r>
            <a:r>
              <a:rPr lang="en-US" altLang="en-US" sz="1400" dirty="0"/>
              <a:t> </a:t>
            </a:r>
          </a:p>
          <a:p>
            <a:pPr lvl="2">
              <a:spcBef>
                <a:spcPts val="0"/>
              </a:spcBef>
              <a:buFont typeface="Arial" panose="020B0604020202020204" pitchFamily="34" charset="0"/>
              <a:buChar char="•"/>
            </a:pPr>
            <a:r>
              <a:rPr lang="en-US" altLang="en-US" sz="1400" dirty="0"/>
              <a:t>Primary frequency coordination, so has lots of history/experience for frequency coordination..</a:t>
            </a:r>
          </a:p>
          <a:p>
            <a:pPr lvl="1">
              <a:spcBef>
                <a:spcPts val="0"/>
              </a:spcBef>
              <a:buFont typeface="Arial" panose="020B0604020202020204" pitchFamily="34" charset="0"/>
              <a:buChar char="•"/>
            </a:pPr>
            <a:r>
              <a:rPr lang="en-US" altLang="en-US" sz="1400" dirty="0">
                <a:hlinkClick r:id="rId8"/>
              </a:rPr>
              <a:t>https://ecfsapi.fcc.gov/file/108080219920074/WFA%20Ex%20Parte%20Letter.pdf</a:t>
            </a:r>
            <a:r>
              <a:rPr lang="en-US" altLang="en-US" sz="1400" dirty="0"/>
              <a:t>  </a:t>
            </a:r>
          </a:p>
          <a:p>
            <a:pPr lvl="2">
              <a:spcBef>
                <a:spcPts val="0"/>
              </a:spcBef>
              <a:buFont typeface="Arial" panose="020B0604020202020204" pitchFamily="34" charset="0"/>
              <a:buChar char="•"/>
            </a:pPr>
            <a:r>
              <a:rPr lang="en-US" altLang="en-US" sz="1400" dirty="0"/>
              <a:t>How to protect incumbents.  </a:t>
            </a:r>
          </a:p>
          <a:p>
            <a:pPr lvl="1">
              <a:spcBef>
                <a:spcPts val="0"/>
              </a:spcBef>
              <a:buFont typeface="Arial" panose="020B0604020202020204" pitchFamily="34" charset="0"/>
              <a:buChar char="•"/>
            </a:pPr>
            <a:r>
              <a:rPr lang="en-US" altLang="en-US" sz="1400" dirty="0">
                <a:hlinkClick r:id="rId9"/>
              </a:rPr>
              <a:t>https://ecfsapi.fcc.gov/file/10717207604667/17-183%20FWCC%20ExP%20Notice%202018-07-17%20--%20AS%20FILED.pdf</a:t>
            </a:r>
            <a:r>
              <a:rPr lang="en-US" altLang="en-US" sz="1400" dirty="0"/>
              <a:t> </a:t>
            </a:r>
          </a:p>
          <a:p>
            <a:pPr lvl="2">
              <a:spcBef>
                <a:spcPts val="0"/>
              </a:spcBef>
              <a:buFont typeface="Arial" panose="020B0604020202020204" pitchFamily="34" charset="0"/>
              <a:buChar char="•"/>
            </a:pPr>
            <a:r>
              <a:rPr lang="en-US" altLang="en-US" sz="1400" dirty="0"/>
              <a:t>Read attachment.  </a:t>
            </a:r>
          </a:p>
          <a:p>
            <a:pPr lvl="1">
              <a:spcBef>
                <a:spcPts val="0"/>
              </a:spcBef>
              <a:buFont typeface="Arial" panose="020B0604020202020204" pitchFamily="34" charset="0"/>
              <a:buChar char="•"/>
            </a:pPr>
            <a:r>
              <a:rPr lang="en-US" altLang="en-US" sz="1400" dirty="0">
                <a:hlinkClick r:id="rId10"/>
              </a:rPr>
              <a:t>https://ecfsapi.fcc.gov/file/1070541429397/7-5-18%20SES-Intelsat%20ex%20parte%20for%20McGrath%20and%20Javed.pdf</a:t>
            </a:r>
            <a:r>
              <a:rPr lang="en-US" altLang="en-US" sz="1400" dirty="0"/>
              <a:t> </a:t>
            </a:r>
          </a:p>
          <a:p>
            <a:pPr lvl="2">
              <a:spcBef>
                <a:spcPts val="0"/>
              </a:spcBef>
              <a:buFont typeface="Arial" panose="020B0604020202020204" pitchFamily="34" charset="0"/>
              <a:buChar char="•"/>
            </a:pPr>
            <a:r>
              <a:rPr lang="en-US" altLang="en-US" sz="1400" dirty="0"/>
              <a:t>Other 2 satellite operators. </a:t>
            </a:r>
          </a:p>
          <a:p>
            <a:pPr lvl="1">
              <a:spcBef>
                <a:spcPts val="0"/>
              </a:spcBef>
              <a:buFont typeface="Arial" panose="020B0604020202020204" pitchFamily="34" charset="0"/>
              <a:buChar char="•"/>
            </a:pPr>
            <a:endParaRPr lang="en-US" altLang="en-US" sz="1600" dirty="0"/>
          </a:p>
          <a:p>
            <a:pPr lvl="2">
              <a:spcBef>
                <a:spcPts val="0"/>
              </a:spcBef>
              <a:buFont typeface="Arial" panose="020B0604020202020204" pitchFamily="34" charset="0"/>
              <a:buChar char="•"/>
            </a:pPr>
            <a:endParaRPr lang="en-US" altLang="en-US" sz="14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08 Nov 2018</a:t>
            </a:r>
            <a:endParaRPr lang="en-GB" dirty="0"/>
          </a:p>
        </p:txBody>
      </p:sp>
    </p:spTree>
    <p:extLst>
      <p:ext uri="{BB962C8B-B14F-4D97-AF65-F5344CB8AC3E}">
        <p14:creationId xmlns:p14="http://schemas.microsoft.com/office/powerpoint/2010/main" val="122917774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7387" y="454680"/>
            <a:ext cx="7770813" cy="685800"/>
          </a:xfrm>
        </p:spPr>
        <p:txBody>
          <a:bodyPr/>
          <a:lstStyle/>
          <a:p>
            <a:r>
              <a:rPr lang="en-US" altLang="en-US" sz="2400" dirty="0"/>
              <a:t>6 GHz and single voice from IEEE 802, </a:t>
            </a:r>
            <a:r>
              <a:rPr lang="en-US" altLang="en-US" sz="2400" u="sng" dirty="0"/>
              <a:t>references</a:t>
            </a:r>
            <a:r>
              <a:rPr lang="en-US" altLang="en-US" sz="2400" dirty="0"/>
              <a:t> 2 of 2</a:t>
            </a:r>
            <a:endParaRPr lang="en-US" sz="1200" dirty="0"/>
          </a:p>
        </p:txBody>
      </p:sp>
      <p:sp>
        <p:nvSpPr>
          <p:cNvPr id="3" name="Content Placeholder 2"/>
          <p:cNvSpPr>
            <a:spLocks noGrp="1"/>
          </p:cNvSpPr>
          <p:nvPr>
            <p:ph idx="1"/>
          </p:nvPr>
        </p:nvSpPr>
        <p:spPr>
          <a:xfrm>
            <a:off x="533400" y="1307777"/>
            <a:ext cx="8534400" cy="5371307"/>
          </a:xfrm>
        </p:spPr>
        <p:txBody>
          <a:bodyPr/>
          <a:lstStyle/>
          <a:p>
            <a:pPr>
              <a:spcBef>
                <a:spcPts val="0"/>
              </a:spcBef>
              <a:buFont typeface="Arial" panose="020B0604020202020204" pitchFamily="34" charset="0"/>
              <a:buChar char="•"/>
            </a:pPr>
            <a:r>
              <a:rPr lang="en-US" altLang="en-US" sz="1800" dirty="0"/>
              <a:t>More:</a:t>
            </a:r>
          </a:p>
          <a:p>
            <a:pPr lvl="1">
              <a:spcBef>
                <a:spcPts val="0"/>
              </a:spcBef>
              <a:buFont typeface="Arial" panose="020B0604020202020204" pitchFamily="34" charset="0"/>
              <a:buChar char="•"/>
            </a:pPr>
            <a:r>
              <a:rPr lang="en-US" altLang="en-US" sz="1600" dirty="0">
                <a:hlinkClick r:id="rId3"/>
              </a:rPr>
              <a:t>https://ecfsapi.fcc.gov/file/104120372328746/6%20GHz%20OET%20and%20Bureaus%20Ex%20Parte%20(Apr.%2012%2C%202018).pdf</a:t>
            </a:r>
            <a:r>
              <a:rPr lang="en-US" altLang="en-US" sz="1600" dirty="0"/>
              <a:t> </a:t>
            </a:r>
          </a:p>
          <a:p>
            <a:pPr lvl="2">
              <a:spcBef>
                <a:spcPts val="0"/>
              </a:spcBef>
              <a:buFont typeface="Arial" panose="020B0604020202020204" pitchFamily="34" charset="0"/>
              <a:buChar char="•"/>
            </a:pPr>
            <a:r>
              <a:rPr lang="en-US" altLang="en-US" sz="1400" dirty="0"/>
              <a:t> OET debriefing, lots of points covered. Gets you up to April 2018. </a:t>
            </a:r>
          </a:p>
          <a:p>
            <a:pPr lvl="1">
              <a:spcBef>
                <a:spcPts val="0"/>
              </a:spcBef>
              <a:buFont typeface="Arial" panose="020B0604020202020204" pitchFamily="34" charset="0"/>
              <a:buChar char="•"/>
            </a:pPr>
            <a:r>
              <a:rPr lang="en-US" sz="1600" dirty="0">
                <a:hlinkClick r:id="rId4"/>
              </a:rPr>
              <a:t>https://ecfsapi.fcc.gov/file/101261169015803/6%20GHz%20Ex%20Parte%20(Bureaus).pdf</a:t>
            </a:r>
            <a:r>
              <a:rPr lang="en-US" sz="1600" dirty="0"/>
              <a:t> </a:t>
            </a:r>
            <a:r>
              <a:rPr lang="en-US" altLang="en-US" sz="1600" dirty="0"/>
              <a:t> </a:t>
            </a:r>
          </a:p>
          <a:p>
            <a:pPr lvl="2">
              <a:spcBef>
                <a:spcPts val="0"/>
              </a:spcBef>
              <a:buFont typeface="Arial" panose="020B0604020202020204" pitchFamily="34" charset="0"/>
              <a:buChar char="•"/>
            </a:pPr>
            <a:r>
              <a:rPr lang="en-US" sz="1400" dirty="0"/>
              <a:t>For 6 GHz interest, we should begin with the RKF Study for sharing 1200 MHz above 5925 MHz</a:t>
            </a:r>
            <a:endParaRPr lang="en-US" altLang="en-US" sz="1400" dirty="0"/>
          </a:p>
          <a:p>
            <a:pPr>
              <a:spcBef>
                <a:spcPts val="0"/>
              </a:spcBef>
              <a:buFont typeface="Arial" panose="020B0604020202020204" pitchFamily="34" charset="0"/>
              <a:buChar char="•"/>
            </a:pPr>
            <a:r>
              <a:rPr lang="en-US" altLang="en-US" sz="1800" dirty="0"/>
              <a:t>Some of the primary interest groups. </a:t>
            </a:r>
          </a:p>
          <a:p>
            <a:pPr lvl="1">
              <a:spcBef>
                <a:spcPts val="0"/>
              </a:spcBef>
              <a:buFont typeface="Arial" panose="020B0604020202020204" pitchFamily="34" charset="0"/>
              <a:buChar char="•"/>
            </a:pPr>
            <a:r>
              <a:rPr lang="en-US" altLang="en-US" sz="1600" dirty="0"/>
              <a:t>Broadcast</a:t>
            </a:r>
          </a:p>
          <a:p>
            <a:pPr lvl="1">
              <a:spcBef>
                <a:spcPts val="0"/>
              </a:spcBef>
              <a:buFont typeface="Arial" panose="020B0604020202020204" pitchFamily="34" charset="0"/>
              <a:buChar char="•"/>
            </a:pPr>
            <a:r>
              <a:rPr lang="en-US" altLang="en-US" sz="1600" dirty="0"/>
              <a:t>Satellite </a:t>
            </a:r>
          </a:p>
          <a:p>
            <a:pPr lvl="1">
              <a:spcBef>
                <a:spcPts val="0"/>
              </a:spcBef>
              <a:buFont typeface="Arial" panose="020B0604020202020204" pitchFamily="34" charset="0"/>
              <a:buChar char="•"/>
            </a:pPr>
            <a:r>
              <a:rPr lang="en-US" altLang="en-US" sz="1600" dirty="0"/>
              <a:t>Coordinator </a:t>
            </a:r>
          </a:p>
          <a:p>
            <a:pPr lvl="1">
              <a:spcBef>
                <a:spcPts val="0"/>
              </a:spcBef>
              <a:buFont typeface="Arial" panose="020B0604020202020204" pitchFamily="34" charset="0"/>
              <a:buChar char="•"/>
            </a:pPr>
            <a:r>
              <a:rPr lang="en-US" altLang="en-US" sz="1600" dirty="0"/>
              <a:t>Skipped over utilities (will be protected; looking further asking for protection) </a:t>
            </a:r>
            <a:r>
              <a:rPr lang="en-US" altLang="en-US" sz="1400" dirty="0">
                <a:hlinkClick r:id="rId5"/>
              </a:rPr>
              <a:t>&lt;see latest&gt;</a:t>
            </a:r>
            <a:r>
              <a:rPr lang="en-US" altLang="en-US" sz="1400" dirty="0"/>
              <a:t> </a:t>
            </a:r>
          </a:p>
          <a:p>
            <a:pPr lvl="1">
              <a:spcBef>
                <a:spcPts val="0"/>
              </a:spcBef>
              <a:buFont typeface="Arial" panose="020B0604020202020204" pitchFamily="34" charset="0"/>
              <a:buChar char="•"/>
            </a:pPr>
            <a:r>
              <a:rPr lang="en-US" altLang="en-US" sz="1600" dirty="0"/>
              <a:t>Skipped over public safety (going to First Net) (some discussion how backbone will work)</a:t>
            </a:r>
          </a:p>
          <a:p>
            <a:pPr lvl="1">
              <a:spcBef>
                <a:spcPts val="0"/>
              </a:spcBef>
              <a:buFont typeface="Arial" panose="020B0604020202020204" pitchFamily="34" charset="0"/>
              <a:buChar char="•"/>
            </a:pPr>
            <a:r>
              <a:rPr lang="en-US" altLang="en-US" sz="1600" dirty="0"/>
              <a:t> No federal government uses </a:t>
            </a:r>
            <a:endParaRPr lang="en-US" altLang="en-US" sz="1800" dirty="0"/>
          </a:p>
          <a:p>
            <a:pPr lvl="3">
              <a:spcBef>
                <a:spcPts val="0"/>
              </a:spcBef>
              <a:buFont typeface="Arial" panose="020B0604020202020204" pitchFamily="34" charset="0"/>
              <a:buChar char="•"/>
            </a:pPr>
            <a:endParaRPr lang="en-US" altLang="en-US" sz="1000" dirty="0"/>
          </a:p>
          <a:p>
            <a:pPr>
              <a:spcBef>
                <a:spcPts val="0"/>
              </a:spcBef>
              <a:buFont typeface="Arial" panose="020B0604020202020204" pitchFamily="34" charset="0"/>
              <a:buChar char="•"/>
            </a:pPr>
            <a:r>
              <a:rPr lang="en-US" altLang="en-US" sz="1800" dirty="0"/>
              <a:t>Some additional notes. </a:t>
            </a:r>
          </a:p>
          <a:p>
            <a:pPr lvl="1">
              <a:spcBef>
                <a:spcPts val="0"/>
              </a:spcBef>
              <a:buFont typeface="Arial" panose="020B0604020202020204" pitchFamily="34" charset="0"/>
              <a:buChar char="•"/>
            </a:pPr>
            <a:r>
              <a:rPr lang="en-US" altLang="en-US" sz="1600" dirty="0"/>
              <a:t>This band with 9 sets of rules is a very unique band in that respect.</a:t>
            </a:r>
          </a:p>
          <a:p>
            <a:pPr lvl="1">
              <a:spcBef>
                <a:spcPts val="0"/>
              </a:spcBef>
              <a:buFont typeface="Arial" panose="020B0604020202020204" pitchFamily="34" charset="0"/>
              <a:buChar char="•"/>
            </a:pPr>
            <a:r>
              <a:rPr lang="en-US" altLang="en-US" sz="1600" b="1" u="sng" dirty="0"/>
              <a:t>To add to the possible list of option for a single voice for IEEE 802: have a view on spectrum management of the band. (and maybe more silent on the rest).   </a:t>
            </a:r>
          </a:p>
          <a:p>
            <a:pPr lvl="4">
              <a:spcBef>
                <a:spcPts val="0"/>
              </a:spcBef>
              <a:buFont typeface="Arial" panose="020B0604020202020204" pitchFamily="34" charset="0"/>
              <a:buChar char="•"/>
            </a:pPr>
            <a:endParaRPr lang="en-US" altLang="en-US" sz="1000" dirty="0"/>
          </a:p>
          <a:p>
            <a:pPr lvl="1">
              <a:spcBef>
                <a:spcPts val="0"/>
              </a:spcBef>
              <a:buFont typeface="Arial" panose="020B0604020202020204" pitchFamily="34" charset="0"/>
              <a:buChar char="•"/>
            </a:pPr>
            <a:endParaRPr lang="en-US" altLang="en-US" sz="18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21</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08 Nov 2018</a:t>
            </a:r>
            <a:endParaRPr lang="en-GB" dirty="0"/>
          </a:p>
        </p:txBody>
      </p:sp>
    </p:spTree>
    <p:extLst>
      <p:ext uri="{BB962C8B-B14F-4D97-AF65-F5344CB8AC3E}">
        <p14:creationId xmlns:p14="http://schemas.microsoft.com/office/powerpoint/2010/main" val="64443233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7387" y="454680"/>
            <a:ext cx="7770813" cy="685800"/>
          </a:xfrm>
        </p:spPr>
        <p:txBody>
          <a:bodyPr/>
          <a:lstStyle/>
          <a:p>
            <a:r>
              <a:rPr lang="en-US" altLang="en-US" sz="2400" dirty="0"/>
              <a:t>6 GHz and single voice from IEEE 802, </a:t>
            </a:r>
            <a:r>
              <a:rPr lang="en-US" altLang="en-US" sz="2400" u="sng" dirty="0"/>
              <a:t>references</a:t>
            </a:r>
            <a:r>
              <a:rPr lang="en-US" altLang="en-US" sz="2400" dirty="0"/>
              <a:t> cont.</a:t>
            </a:r>
            <a:endParaRPr lang="en-US" sz="1200" dirty="0"/>
          </a:p>
        </p:txBody>
      </p:sp>
      <p:sp>
        <p:nvSpPr>
          <p:cNvPr id="3" name="Content Placeholder 2"/>
          <p:cNvSpPr>
            <a:spLocks noGrp="1"/>
          </p:cNvSpPr>
          <p:nvPr>
            <p:ph idx="1"/>
          </p:nvPr>
        </p:nvSpPr>
        <p:spPr>
          <a:xfrm>
            <a:off x="533400" y="1307777"/>
            <a:ext cx="8534400" cy="4483423"/>
          </a:xfrm>
        </p:spPr>
        <p:txBody>
          <a:bodyPr/>
          <a:lstStyle/>
          <a:p>
            <a:pPr lvl="1"/>
            <a:r>
              <a:rPr lang="en-US" dirty="0"/>
              <a:t>Some references on past EU UWB actions:  </a:t>
            </a:r>
          </a:p>
          <a:p>
            <a:pPr lvl="2"/>
            <a:r>
              <a:rPr lang="en-GB" dirty="0"/>
              <a:t>February 27, 2007 </a:t>
            </a:r>
            <a:r>
              <a:rPr lang="en-GB" u="sng" dirty="0">
                <a:hlinkClick r:id="rId3"/>
              </a:rPr>
              <a:t>https://www.anacom.pt/render.jsp?contentId=987504</a:t>
            </a:r>
            <a:r>
              <a:rPr lang="en-GB" dirty="0"/>
              <a:t> </a:t>
            </a:r>
            <a:endParaRPr lang="en-US" dirty="0"/>
          </a:p>
          <a:p>
            <a:pPr lvl="2"/>
            <a:r>
              <a:rPr lang="en-GB" dirty="0"/>
              <a:t>April 21, 2009 </a:t>
            </a:r>
            <a:r>
              <a:rPr lang="en-GB" u="sng" dirty="0">
                <a:hlinkClick r:id="rId4"/>
              </a:rPr>
              <a:t>https://www.mtitc.government.bg/upload/docs/Reshenie_343_ot_21_April_2009___EN.pdf</a:t>
            </a:r>
            <a:r>
              <a:rPr lang="en-GB" dirty="0"/>
              <a:t> </a:t>
            </a:r>
            <a:endParaRPr lang="en-US" dirty="0"/>
          </a:p>
          <a:p>
            <a:pPr lvl="2"/>
            <a:r>
              <a:rPr lang="en-GB" dirty="0"/>
              <a:t>October 7, 2014  </a:t>
            </a:r>
            <a:r>
              <a:rPr lang="en-GB" u="sng" dirty="0">
                <a:hlinkClick r:id="rId5"/>
              </a:rPr>
              <a:t>https://www.anacom.pt/render.jsp?contentId=1338515</a:t>
            </a:r>
            <a:r>
              <a:rPr lang="en-GB" dirty="0"/>
              <a:t> </a:t>
            </a:r>
            <a:endParaRPr lang="en-US" dirty="0"/>
          </a:p>
          <a:p>
            <a:pPr lvl="2"/>
            <a:r>
              <a:rPr lang="en-GB" dirty="0"/>
              <a:t>August 4, 2017 </a:t>
            </a:r>
            <a:r>
              <a:rPr lang="en-GB" u="sng" dirty="0">
                <a:hlinkClick r:id="rId6"/>
              </a:rPr>
              <a:t>https://www.anacom.pt/render.jsp?contentId=1415687</a:t>
            </a:r>
            <a:r>
              <a:rPr lang="en-GB" dirty="0"/>
              <a:t> </a:t>
            </a:r>
            <a:endParaRPr lang="en-US" dirty="0"/>
          </a:p>
          <a:p>
            <a:pPr lvl="2"/>
            <a:r>
              <a:rPr lang="en-GB" dirty="0"/>
              <a:t>UWB is Always treated as equipment, not a service.</a:t>
            </a:r>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08 Nov 2018</a:t>
            </a:r>
            <a:endParaRPr lang="en-GB" dirty="0"/>
          </a:p>
        </p:txBody>
      </p:sp>
    </p:spTree>
    <p:extLst>
      <p:ext uri="{BB962C8B-B14F-4D97-AF65-F5344CB8AC3E}">
        <p14:creationId xmlns:p14="http://schemas.microsoft.com/office/powerpoint/2010/main" val="6660824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General Discussion Items </a:t>
            </a:r>
            <a:r>
              <a:rPr lang="en-US" sz="1400" dirty="0"/>
              <a:t>-1</a:t>
            </a:r>
            <a:endParaRPr lang="en-US" sz="2400" dirty="0"/>
          </a:p>
        </p:txBody>
      </p:sp>
      <p:sp>
        <p:nvSpPr>
          <p:cNvPr id="3" name="Content Placeholder 2"/>
          <p:cNvSpPr>
            <a:spLocks noGrp="1"/>
          </p:cNvSpPr>
          <p:nvPr>
            <p:ph idx="1"/>
          </p:nvPr>
        </p:nvSpPr>
        <p:spPr>
          <a:xfrm>
            <a:off x="685800" y="838200"/>
            <a:ext cx="8153400" cy="5637213"/>
          </a:xfrm>
        </p:spPr>
        <p:txBody>
          <a:bodyPr/>
          <a:lstStyle/>
          <a:p>
            <a:pPr marL="0" indent="0">
              <a:spcBef>
                <a:spcPts val="0"/>
              </a:spcBef>
            </a:pPr>
            <a:r>
              <a:rPr lang="en-US" altLang="en-US" sz="2000" dirty="0"/>
              <a:t> </a:t>
            </a:r>
            <a:endParaRPr lang="en-US" sz="2000" dirty="0"/>
          </a:p>
          <a:p>
            <a:pPr>
              <a:spcBef>
                <a:spcPts val="0"/>
              </a:spcBef>
              <a:buFont typeface="Arial" panose="020B0604020202020204" pitchFamily="34" charset="0"/>
              <a:buChar char="•"/>
            </a:pPr>
            <a:r>
              <a:rPr lang="en-US" sz="2000" dirty="0"/>
              <a:t>Additional Fixed Service (FS) Protection ex parte</a:t>
            </a:r>
          </a:p>
          <a:p>
            <a:pPr lvl="1">
              <a:spcBef>
                <a:spcPts val="0"/>
              </a:spcBef>
              <a:buFont typeface="Arial" panose="020B0604020202020204" pitchFamily="34" charset="0"/>
              <a:buChar char="•"/>
            </a:pPr>
            <a:r>
              <a:rPr lang="en-US" sz="1800" dirty="0"/>
              <a:t>An ex parte filing given to the FCC on July 31</a:t>
            </a:r>
            <a:r>
              <a:rPr lang="en-US" sz="1800" baseline="30000" dirty="0"/>
              <a:t>st </a:t>
            </a:r>
            <a:r>
              <a:rPr lang="en-US" sz="1800" dirty="0"/>
              <a:t>on sharing</a:t>
            </a:r>
          </a:p>
          <a:p>
            <a:pPr lvl="2">
              <a:spcBef>
                <a:spcPts val="0"/>
              </a:spcBef>
              <a:buFont typeface="Arial" panose="020B0604020202020204" pitchFamily="34" charset="0"/>
              <a:buChar char="•"/>
            </a:pPr>
            <a:r>
              <a:rPr lang="en-US" sz="1400" dirty="0">
                <a:hlinkClick r:id="rId3"/>
              </a:rPr>
              <a:t>https://mentor.ieee.org/802.18/dcn/18/18-18-0097-00-0000-ex-parte-next-data-base-6-ghz-additional-fs-protection-discussion.pdf</a:t>
            </a:r>
            <a:endParaRPr lang="en-US" sz="1400" dirty="0"/>
          </a:p>
          <a:p>
            <a:pPr lvl="5">
              <a:spcBef>
                <a:spcPts val="0"/>
              </a:spcBef>
              <a:buFont typeface="Arial" panose="020B0604020202020204" pitchFamily="34" charset="0"/>
              <a:buChar char="•"/>
            </a:pPr>
            <a:endParaRPr lang="en-US" sz="1200" dirty="0"/>
          </a:p>
          <a:p>
            <a:pPr lvl="1">
              <a:spcBef>
                <a:spcPts val="0"/>
              </a:spcBef>
              <a:buFont typeface="Arial" panose="020B0604020202020204" pitchFamily="34" charset="0"/>
              <a:buChar char="•"/>
            </a:pPr>
            <a:r>
              <a:rPr lang="en-US" sz="1800" dirty="0"/>
              <a:t>The proposal is to add a third database to the current TV White Space and CBRS databases. </a:t>
            </a:r>
          </a:p>
          <a:p>
            <a:pPr lvl="2">
              <a:spcBef>
                <a:spcPts val="0"/>
              </a:spcBef>
              <a:buFont typeface="Arial" panose="020B0604020202020204" pitchFamily="34" charset="0"/>
              <a:buChar char="•"/>
            </a:pPr>
            <a:r>
              <a:rPr lang="en-US" sz="1600" dirty="0"/>
              <a:t>Automatic Frequency Coordination. </a:t>
            </a:r>
          </a:p>
          <a:p>
            <a:pPr lvl="4">
              <a:spcBef>
                <a:spcPts val="0"/>
              </a:spcBef>
              <a:buFont typeface="Arial" panose="020B0604020202020204" pitchFamily="34" charset="0"/>
              <a:buChar char="•"/>
            </a:pPr>
            <a:endParaRPr lang="en-US" sz="1400" dirty="0"/>
          </a:p>
          <a:p>
            <a:pPr lvl="1">
              <a:spcBef>
                <a:spcPts val="0"/>
              </a:spcBef>
              <a:buFont typeface="Arial" panose="020B0604020202020204" pitchFamily="34" charset="0"/>
              <a:buChar char="•"/>
            </a:pPr>
            <a:r>
              <a:rPr lang="en-US" sz="1800" dirty="0"/>
              <a:t>Anyone familiar with the Frankenstein mess of automotive emissions controls knows that a piecemeal approach has a troubled future. Now is the time for us to plan for spectrum management for the next 20 years.</a:t>
            </a:r>
          </a:p>
          <a:p>
            <a:pPr lvl="2">
              <a:spcBef>
                <a:spcPts val="0"/>
              </a:spcBef>
              <a:buFont typeface="Arial" panose="020B0604020202020204" pitchFamily="34" charset="0"/>
              <a:buChar char="•"/>
            </a:pPr>
            <a:r>
              <a:rPr lang="en-US" sz="1600" dirty="0"/>
              <a:t>We don’t need to stop current database developments, but must keep an eye to a future where all spectrum is controlled this way</a:t>
            </a:r>
          </a:p>
          <a:p>
            <a:pPr lvl="2">
              <a:spcBef>
                <a:spcPts val="0"/>
              </a:spcBef>
              <a:buFont typeface="Arial" panose="020B0604020202020204" pitchFamily="34" charset="0"/>
              <a:buChar char="•"/>
            </a:pPr>
            <a:r>
              <a:rPr lang="en-US" sz="1600" dirty="0"/>
              <a:t>CBRS, 6 GHz, TVWS…</a:t>
            </a:r>
          </a:p>
          <a:p>
            <a:pPr lvl="4">
              <a:spcBef>
                <a:spcPts val="0"/>
              </a:spcBef>
              <a:buFont typeface="Arial" panose="020B0604020202020204" pitchFamily="34" charset="0"/>
              <a:buChar char="•"/>
            </a:pPr>
            <a:endParaRPr lang="en-US" altLang="en-US" sz="1400" dirty="0"/>
          </a:p>
          <a:p>
            <a:pPr lvl="1">
              <a:spcBef>
                <a:spcPts val="0"/>
              </a:spcBef>
              <a:buFont typeface="Arial" panose="020B0604020202020204" pitchFamily="34" charset="0"/>
              <a:buChar char="•"/>
            </a:pPr>
            <a:r>
              <a:rPr lang="en-US" altLang="en-US" dirty="0">
                <a:solidFill>
                  <a:srgbClr val="00B0F0"/>
                </a:solidFill>
              </a:rPr>
              <a:t>What are thoughts from all on adding another coordination data base? </a:t>
            </a:r>
          </a:p>
          <a:p>
            <a:pPr lvl="1">
              <a:spcBef>
                <a:spcPts val="0"/>
              </a:spcBef>
              <a:buFont typeface="Arial" panose="020B0604020202020204" pitchFamily="34" charset="0"/>
              <a:buChar char="•"/>
            </a:pPr>
            <a:r>
              <a:rPr lang="en-US" altLang="en-US" sz="1600" dirty="0"/>
              <a:t>Note: the NPRM on 3.7 – 4.2GHz is asking about the database used for CBRS.  </a:t>
            </a:r>
          </a:p>
          <a:p>
            <a:pPr lvl="1">
              <a:spcBef>
                <a:spcPts val="0"/>
              </a:spcBef>
              <a:buFont typeface="Arial" panose="020B0604020202020204" pitchFamily="34" charset="0"/>
              <a:buChar char="•"/>
            </a:pPr>
            <a:r>
              <a:rPr lang="en-US" altLang="en-US" sz="1600" dirty="0"/>
              <a:t>Looks like a 4</a:t>
            </a:r>
            <a:r>
              <a:rPr lang="en-US" altLang="en-US" sz="1600" baseline="30000" dirty="0"/>
              <a:t>th</a:t>
            </a:r>
            <a:r>
              <a:rPr lang="en-US" altLang="en-US" sz="1600" dirty="0"/>
              <a:t> data base is being proposed and is this a good thing?  	</a:t>
            </a:r>
          </a:p>
          <a:p>
            <a:pPr lvl="2">
              <a:spcBef>
                <a:spcPts val="0"/>
              </a:spcBef>
              <a:buFont typeface="Arial" panose="020B0604020202020204" pitchFamily="34" charset="0"/>
              <a:buChar char="•"/>
            </a:pPr>
            <a:r>
              <a:rPr lang="en-US" altLang="en-US" sz="1400" dirty="0"/>
              <a:t>11y, TVWS, CBRS, This one (6 GHz),  (and a 5</a:t>
            </a:r>
            <a:r>
              <a:rPr lang="en-US" altLang="en-US" sz="1400" baseline="30000" dirty="0"/>
              <a:t>th</a:t>
            </a:r>
            <a:r>
              <a:rPr lang="en-US" altLang="en-US" sz="1400" dirty="0"/>
              <a:t> possibly at 3.7 to 4.2GHz.) </a:t>
            </a:r>
          </a:p>
          <a:p>
            <a:pPr lvl="1">
              <a:spcBef>
                <a:spcPts val="0"/>
              </a:spcBef>
              <a:buFont typeface="Arial" panose="020B0604020202020204" pitchFamily="34" charset="0"/>
              <a:buChar char="•"/>
            </a:pPr>
            <a:r>
              <a:rPr lang="en-US" altLang="en-US" sz="1600" dirty="0"/>
              <a:t>A paper is being worked to cover this more completely.   </a:t>
            </a:r>
          </a:p>
          <a:p>
            <a:pPr lvl="1">
              <a:spcBef>
                <a:spcPts val="0"/>
              </a:spcBef>
              <a:buFont typeface="Arial" panose="020B0604020202020204" pitchFamily="34" charset="0"/>
              <a:buChar char="•"/>
            </a:pPr>
            <a:endParaRPr lang="en-US" alt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08 Nov 2018</a:t>
            </a:r>
            <a:endParaRPr lang="en-GB" dirty="0"/>
          </a:p>
        </p:txBody>
      </p:sp>
    </p:spTree>
    <p:extLst>
      <p:ext uri="{BB962C8B-B14F-4D97-AF65-F5344CB8AC3E}">
        <p14:creationId xmlns:p14="http://schemas.microsoft.com/office/powerpoint/2010/main" val="121900413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General Discussion Items </a:t>
            </a:r>
            <a:r>
              <a:rPr lang="en-US" sz="1400" dirty="0"/>
              <a:t>-4</a:t>
            </a:r>
            <a:endParaRPr lang="en-US" sz="1200" dirty="0"/>
          </a:p>
        </p:txBody>
      </p:sp>
      <p:sp>
        <p:nvSpPr>
          <p:cNvPr id="3" name="Content Placeholder 2"/>
          <p:cNvSpPr>
            <a:spLocks noGrp="1"/>
          </p:cNvSpPr>
          <p:nvPr>
            <p:ph idx="1"/>
          </p:nvPr>
        </p:nvSpPr>
        <p:spPr>
          <a:xfrm>
            <a:off x="685005" y="838200"/>
            <a:ext cx="7770813" cy="4494213"/>
          </a:xfrm>
        </p:spPr>
        <p:txBody>
          <a:bodyPr/>
          <a:lstStyle/>
          <a:p>
            <a:pPr>
              <a:spcBef>
                <a:spcPts val="0"/>
              </a:spcBef>
              <a:buFont typeface="Arial" panose="020B0604020202020204" pitchFamily="34" charset="0"/>
              <a:buChar char="•"/>
            </a:pPr>
            <a:endParaRPr lang="en-US" altLang="en-US" sz="2000" dirty="0"/>
          </a:p>
          <a:p>
            <a:pPr>
              <a:spcBef>
                <a:spcPts val="0"/>
              </a:spcBef>
              <a:buFont typeface="Arial" panose="020B0604020202020204" pitchFamily="34" charset="0"/>
              <a:buChar char="•"/>
            </a:pPr>
            <a:r>
              <a:rPr lang="en-US" altLang="en-US" sz="2000" dirty="0"/>
              <a:t>Sharing and license-exempt </a:t>
            </a:r>
          </a:p>
          <a:p>
            <a:pPr lvl="1">
              <a:spcBef>
                <a:spcPts val="0"/>
              </a:spcBef>
              <a:buFont typeface="Arial" panose="020B0604020202020204" pitchFamily="34" charset="0"/>
              <a:buChar char="•"/>
            </a:pPr>
            <a:r>
              <a:rPr lang="en-US" altLang="en-US" sz="1800" dirty="0"/>
              <a:t>A </a:t>
            </a:r>
            <a:r>
              <a:rPr lang="en-US" sz="1800" dirty="0"/>
              <a:t>study on feasibility and next steps toward a Next Generation Spectrum Management (NGSM).</a:t>
            </a:r>
            <a:endParaRPr lang="en-US" altLang="en-US" sz="1800" dirty="0">
              <a:hlinkClick r:id="rId3"/>
            </a:endParaRPr>
          </a:p>
          <a:p>
            <a:pPr lvl="2">
              <a:spcBef>
                <a:spcPts val="0"/>
              </a:spcBef>
              <a:buFont typeface="Arial" panose="020B0604020202020204" pitchFamily="34" charset="0"/>
              <a:buChar char="•"/>
            </a:pPr>
            <a:r>
              <a:rPr lang="en-US" altLang="en-US" sz="1600" dirty="0">
                <a:hlinkClick r:id="rId3"/>
              </a:rPr>
              <a:t>https://mentor.ieee.org/802.11/dcn/18/11-18-1386-00-0wng-ngsm-next-generation-spectrum-management.pptx</a:t>
            </a:r>
            <a:r>
              <a:rPr lang="en-US" altLang="en-US" sz="1600" dirty="0"/>
              <a:t> </a:t>
            </a:r>
          </a:p>
          <a:p>
            <a:pPr lvl="2">
              <a:spcBef>
                <a:spcPts val="0"/>
              </a:spcBef>
              <a:buFont typeface="Arial" panose="020B0604020202020204" pitchFamily="34" charset="0"/>
              <a:buChar char="•"/>
            </a:pPr>
            <a:endParaRPr lang="en-US" altLang="en-US" sz="1600" dirty="0"/>
          </a:p>
          <a:p>
            <a:pPr lvl="1">
              <a:spcBef>
                <a:spcPts val="0"/>
              </a:spcBef>
              <a:buFont typeface="Arial" panose="020B0604020202020204" pitchFamily="34" charset="0"/>
              <a:buChar char="•"/>
            </a:pPr>
            <a:r>
              <a:rPr lang="en-US" altLang="en-US" sz="1600" dirty="0"/>
              <a:t>802.11 San Diego WGN proposal on Future of Unlicensed Spectrum</a:t>
            </a:r>
          </a:p>
          <a:p>
            <a:pPr lvl="2">
              <a:spcBef>
                <a:spcPts val="0"/>
              </a:spcBef>
              <a:buFont typeface="Arial" panose="020B0604020202020204" pitchFamily="34" charset="0"/>
              <a:buChar char="•"/>
            </a:pPr>
            <a:r>
              <a:rPr lang="en-US" sz="1600" dirty="0">
                <a:hlinkClick r:id="rId4"/>
              </a:rPr>
              <a:t>https://mentor.ieee.org/802-ec/dcn/18/ec-18-0155-00-00EC-push-to-bi-directional-spectrum-sharing.pptx</a:t>
            </a:r>
            <a:r>
              <a:rPr lang="en-US" sz="1600" dirty="0"/>
              <a:t>  </a:t>
            </a:r>
          </a:p>
          <a:p>
            <a:pPr lvl="1">
              <a:spcBef>
                <a:spcPts val="0"/>
              </a:spcBef>
              <a:buFont typeface="Arial" panose="020B0604020202020204" pitchFamily="34" charset="0"/>
              <a:buChar char="•"/>
            </a:pPr>
            <a:endParaRPr lang="en-US" altLang="en-US" sz="1800" dirty="0"/>
          </a:p>
          <a:p>
            <a:pPr lvl="1">
              <a:buFont typeface="Arial" panose="020B0604020202020204" pitchFamily="34" charset="0"/>
              <a:buChar char="•"/>
            </a:pPr>
            <a:r>
              <a:rPr lang="en-US" altLang="en-US" sz="1600" dirty="0"/>
              <a:t>A perspective on regardless of everything we do to develop new, better, faster wireless technologies, the available spectrum has a hard limit</a:t>
            </a:r>
          </a:p>
          <a:p>
            <a:pPr lvl="2">
              <a:buFont typeface="Arial" panose="020B0604020202020204" pitchFamily="34" charset="0"/>
              <a:buChar char="•"/>
            </a:pPr>
            <a:r>
              <a:rPr lang="en-US" altLang="en-US" sz="1400" b="0" dirty="0">
                <a:hlinkClick r:id="rId5"/>
              </a:rPr>
              <a:t>https://mentor.ieee.org/802.18/dcn/18/18-18-0060-02-0000-a-future-for-unlicensed-spectrum.pptx</a:t>
            </a:r>
            <a:r>
              <a:rPr lang="en-US" altLang="en-US" sz="1400" b="0" dirty="0"/>
              <a:t>              </a:t>
            </a:r>
          </a:p>
          <a:p>
            <a:pPr lvl="1">
              <a:spcBef>
                <a:spcPts val="0"/>
              </a:spcBef>
              <a:buFont typeface="Arial" panose="020B0604020202020204" pitchFamily="34" charset="0"/>
              <a:buChar char="•"/>
            </a:pPr>
            <a:endParaRPr lang="en-US" altLang="en-US" sz="1800" dirty="0"/>
          </a:p>
          <a:p>
            <a:pPr lvl="1">
              <a:spcBef>
                <a:spcPts val="0"/>
              </a:spcBef>
              <a:buFont typeface="Arial" panose="020B0604020202020204" pitchFamily="34" charset="0"/>
              <a:buChar char="•"/>
            </a:pPr>
            <a:r>
              <a:rPr lang="en-US" altLang="en-US" sz="1800" dirty="0"/>
              <a:t>Bi-directional sharing </a:t>
            </a:r>
          </a:p>
          <a:p>
            <a:pPr lvl="2">
              <a:spcBef>
                <a:spcPts val="0"/>
              </a:spcBef>
              <a:buFont typeface="Arial" panose="020B0604020202020204" pitchFamily="34" charset="0"/>
              <a:buChar char="•"/>
            </a:pPr>
            <a:r>
              <a:rPr lang="en-US" altLang="en-US" sz="1600" dirty="0">
                <a:hlinkClick r:id="rId4"/>
              </a:rPr>
              <a:t>https://mentor.ieee.org/802-ec/dcn/18/ec-18-0155-00-00EC-push-to-bi-directional-spectrum-sharing.pptx</a:t>
            </a:r>
            <a:r>
              <a:rPr lang="en-US" altLang="en-US" sz="1600" dirty="0"/>
              <a:t> </a:t>
            </a:r>
          </a:p>
          <a:p>
            <a:pPr lvl="2">
              <a:spcBef>
                <a:spcPts val="0"/>
              </a:spcBef>
              <a:buFont typeface="Arial" panose="020B0604020202020204" pitchFamily="34" charset="0"/>
              <a:buChar char="•"/>
            </a:pPr>
            <a:r>
              <a:rPr lang="en-US" altLang="en-US" sz="1600" dirty="0"/>
              <a:t>This came up in the IEEE 802 </a:t>
            </a:r>
            <a:r>
              <a:rPr lang="en-US" altLang="en-US" sz="1600" dirty="0" err="1"/>
              <a:t>LeaderCon</a:t>
            </a:r>
            <a:r>
              <a:rPr lang="en-US" altLang="en-US" sz="1600" dirty="0"/>
              <a:t> session in July and the 802.18 chair along with others have an action item to look at this more. </a:t>
            </a:r>
          </a:p>
          <a:p>
            <a:pPr>
              <a:spcBef>
                <a:spcPts val="0"/>
              </a:spcBef>
              <a:buFont typeface="Arial" panose="020B0604020202020204" pitchFamily="34" charset="0"/>
              <a:buChar char="•"/>
            </a:pPr>
            <a:endParaRPr lang="en-US" alt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08 Nov 2018</a:t>
            </a:r>
            <a:endParaRPr lang="en-GB" dirty="0"/>
          </a:p>
        </p:txBody>
      </p:sp>
    </p:spTree>
    <p:extLst>
      <p:ext uri="{BB962C8B-B14F-4D97-AF65-F5344CB8AC3E}">
        <p14:creationId xmlns:p14="http://schemas.microsoft.com/office/powerpoint/2010/main" val="387731058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WiFi / UWB Coexistence -1</a:t>
            </a:r>
            <a:endParaRPr lang="en-US" sz="1400" dirty="0"/>
          </a:p>
        </p:txBody>
      </p:sp>
      <p:sp>
        <p:nvSpPr>
          <p:cNvPr id="3" name="Content Placeholder 2"/>
          <p:cNvSpPr>
            <a:spLocks noGrp="1"/>
          </p:cNvSpPr>
          <p:nvPr>
            <p:ph idx="1"/>
          </p:nvPr>
        </p:nvSpPr>
        <p:spPr>
          <a:xfrm>
            <a:off x="685800" y="1219200"/>
            <a:ext cx="8382000" cy="4038600"/>
          </a:xfrm>
        </p:spPr>
        <p:txBody>
          <a:bodyPr/>
          <a:lstStyle/>
          <a:p>
            <a:pPr>
              <a:buFont typeface="Arial" panose="020B0604020202020204" pitchFamily="34" charset="0"/>
              <a:buChar char="•"/>
            </a:pPr>
            <a:r>
              <a:rPr lang="en-US" sz="2000" dirty="0"/>
              <a:t>IEEE 802.19 and other WG chairs are working on IEEE 802 single voice. </a:t>
            </a:r>
          </a:p>
          <a:p>
            <a:pPr>
              <a:buFont typeface="Arial" panose="020B0604020202020204" pitchFamily="34" charset="0"/>
              <a:buChar char="•"/>
            </a:pPr>
            <a:r>
              <a:rPr lang="en-US" sz="2000" dirty="0"/>
              <a:t>From a high level, could we list out some of the following.</a:t>
            </a:r>
          </a:p>
          <a:p>
            <a:pPr lvl="1">
              <a:buFont typeface="Arial" panose="020B0604020202020204" pitchFamily="34" charset="0"/>
              <a:buChar char="•"/>
            </a:pPr>
            <a:r>
              <a:rPr lang="en-US" sz="1600" b="0" dirty="0"/>
              <a:t>Do not want to get into detail, just high level points</a:t>
            </a:r>
            <a:r>
              <a:rPr lang="en-US" sz="1600" dirty="0"/>
              <a:t> to consider to help.</a:t>
            </a:r>
            <a:endParaRPr lang="en-US" sz="1600" b="0" dirty="0"/>
          </a:p>
          <a:p>
            <a:pPr>
              <a:buFont typeface="Arial" panose="020B0604020202020204" pitchFamily="34" charset="0"/>
              <a:buChar char="•"/>
            </a:pPr>
            <a:r>
              <a:rPr lang="en-US" sz="2000" dirty="0"/>
              <a:t>What criteria should be considered? </a:t>
            </a:r>
          </a:p>
          <a:p>
            <a:pPr lvl="1">
              <a:buFont typeface="Arial" panose="020B0604020202020204" pitchFamily="34" charset="0"/>
              <a:buChar char="•"/>
            </a:pPr>
            <a:r>
              <a:rPr lang="en-US" sz="1600" dirty="0"/>
              <a:t>Power out needed,  different for each technology. </a:t>
            </a:r>
          </a:p>
          <a:p>
            <a:pPr lvl="1">
              <a:buFont typeface="Arial" panose="020B0604020202020204" pitchFamily="34" charset="0"/>
              <a:buChar char="•"/>
            </a:pPr>
            <a:r>
              <a:rPr lang="en-US" sz="1600" dirty="0"/>
              <a:t>Bandwidth considerations.</a:t>
            </a:r>
          </a:p>
          <a:p>
            <a:pPr lvl="1">
              <a:buFont typeface="Arial" panose="020B0604020202020204" pitchFamily="34" charset="0"/>
              <a:buChar char="•"/>
            </a:pPr>
            <a:r>
              <a:rPr lang="en-US" sz="1600" dirty="0"/>
              <a:t>Channel sense, e.g. LBT.  </a:t>
            </a:r>
          </a:p>
          <a:p>
            <a:pPr lvl="1">
              <a:buFont typeface="Arial" panose="020B0604020202020204" pitchFamily="34" charset="0"/>
              <a:buChar char="•"/>
            </a:pPr>
            <a:r>
              <a:rPr lang="en-US" sz="1600" dirty="0"/>
              <a:t>Incumbent protection.</a:t>
            </a:r>
          </a:p>
          <a:p>
            <a:pPr lvl="1">
              <a:buFont typeface="Arial" panose="020B0604020202020204" pitchFamily="34" charset="0"/>
              <a:buChar char="•"/>
            </a:pPr>
            <a:r>
              <a:rPr lang="en-US" sz="1600" dirty="0"/>
              <a:t>Interference types, blocks .vs. range decrease.</a:t>
            </a:r>
          </a:p>
          <a:p>
            <a:pPr lvl="1">
              <a:buFont typeface="Arial" panose="020B0604020202020204" pitchFamily="34" charset="0"/>
              <a:buChar char="•"/>
            </a:pPr>
            <a:r>
              <a:rPr lang="en-US" sz="1600" dirty="0"/>
              <a:t>Operational ranges themselves.</a:t>
            </a:r>
          </a:p>
          <a:p>
            <a:pPr lvl="1">
              <a:buFont typeface="Arial" panose="020B0604020202020204" pitchFamily="34" charset="0"/>
              <a:buChar char="•"/>
            </a:pPr>
            <a:r>
              <a:rPr lang="en-US" sz="1600" dirty="0"/>
              <a:t>Different modulation types .</a:t>
            </a:r>
          </a:p>
          <a:p>
            <a:pPr lvl="1">
              <a:buFont typeface="Arial" panose="020B0604020202020204" pitchFamily="34" charset="0"/>
              <a:buChar char="•"/>
            </a:pPr>
            <a:r>
              <a:rPr lang="en-US" sz="1600" dirty="0"/>
              <a:t>Tuning range of UWB   (global considerations). </a:t>
            </a:r>
          </a:p>
          <a:p>
            <a:pPr lvl="1">
              <a:buFont typeface="Arial" panose="020B0604020202020204" pitchFamily="34" charset="0"/>
              <a:buChar char="•"/>
            </a:pPr>
            <a:r>
              <a:rPr lang="en-US" sz="1600" dirty="0"/>
              <a:t>  </a:t>
            </a:r>
          </a:p>
          <a:p>
            <a:pPr lvl="1">
              <a:buFont typeface="Arial" panose="020B0604020202020204" pitchFamily="34" charset="0"/>
              <a:buChar char="•"/>
            </a:pPr>
            <a:r>
              <a:rPr lang="en-US" sz="1600" dirty="0"/>
              <a:t>Thursday: </a:t>
            </a:r>
          </a:p>
          <a:p>
            <a:pPr lvl="1">
              <a:buFont typeface="Arial" panose="020B0604020202020204" pitchFamily="34" charset="0"/>
              <a:buChar char="•"/>
            </a:pPr>
            <a:r>
              <a:rPr lang="en-US" sz="1600" dirty="0"/>
              <a:t> Is there a way to ID that UWB is there and transmitting?</a:t>
            </a:r>
          </a:p>
          <a:p>
            <a:pPr lvl="1">
              <a:buFont typeface="Arial" panose="020B0604020202020204" pitchFamily="34" charset="0"/>
              <a:buChar char="•"/>
            </a:pPr>
            <a:endParaRPr lang="en-US" sz="16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08 Nov 2018</a:t>
            </a:r>
            <a:endParaRPr lang="en-GB" dirty="0"/>
          </a:p>
        </p:txBody>
      </p:sp>
    </p:spTree>
    <p:extLst>
      <p:ext uri="{BB962C8B-B14F-4D97-AF65-F5344CB8AC3E}">
        <p14:creationId xmlns:p14="http://schemas.microsoft.com/office/powerpoint/2010/main" val="201654310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WiFi / UWB Coexistence  -2</a:t>
            </a:r>
            <a:endParaRPr lang="en-US" sz="1400" dirty="0"/>
          </a:p>
        </p:txBody>
      </p:sp>
      <p:sp>
        <p:nvSpPr>
          <p:cNvPr id="3" name="Content Placeholder 2"/>
          <p:cNvSpPr>
            <a:spLocks noGrp="1"/>
          </p:cNvSpPr>
          <p:nvPr>
            <p:ph idx="1"/>
          </p:nvPr>
        </p:nvSpPr>
        <p:spPr>
          <a:xfrm>
            <a:off x="685800" y="1219200"/>
            <a:ext cx="7856538" cy="4038600"/>
          </a:xfrm>
        </p:spPr>
        <p:txBody>
          <a:bodyPr/>
          <a:lstStyle/>
          <a:p>
            <a:pPr>
              <a:buFont typeface="Arial" panose="020B0604020202020204" pitchFamily="34" charset="0"/>
              <a:buChar char="•"/>
            </a:pPr>
            <a:r>
              <a:rPr lang="en-US" sz="2000" dirty="0"/>
              <a:t>What Use Cases should be considered? </a:t>
            </a:r>
          </a:p>
          <a:p>
            <a:pPr lvl="1">
              <a:buFont typeface="Arial" panose="020B0604020202020204" pitchFamily="34" charset="0"/>
              <a:buChar char="•"/>
            </a:pPr>
            <a:r>
              <a:rPr lang="en-US" sz="1600" dirty="0"/>
              <a:t>Higher speed  (wider BWs) for WiFi users, e.g. streaming video, etc.   </a:t>
            </a:r>
          </a:p>
          <a:p>
            <a:pPr lvl="1">
              <a:buFont typeface="Arial" panose="020B0604020202020204" pitchFamily="34" charset="0"/>
              <a:buChar char="•"/>
            </a:pPr>
            <a:r>
              <a:rPr lang="en-US" sz="1600" dirty="0"/>
              <a:t>Global availability (S. Korea just this week consultation 6 – 10.2 GHz for UWB)</a:t>
            </a:r>
          </a:p>
          <a:p>
            <a:pPr lvl="1">
              <a:buFont typeface="Arial" panose="020B0604020202020204" pitchFamily="34" charset="0"/>
              <a:buChar char="•"/>
            </a:pPr>
            <a:r>
              <a:rPr lang="en-US" sz="1600" dirty="0"/>
              <a:t>UWB applications -  Many (See 15-17/0660), e.g. location is a significant use case.</a:t>
            </a:r>
            <a:endParaRPr lang="en-US" sz="1400" dirty="0"/>
          </a:p>
          <a:p>
            <a:pPr lvl="1">
              <a:buFont typeface="Arial" panose="020B0604020202020204" pitchFamily="34" charset="0"/>
              <a:buChar char="•"/>
            </a:pPr>
            <a:r>
              <a:rPr lang="en-US" sz="1600" dirty="0"/>
              <a:t>Where devices are used, height, indoor/outdoor, etc.  </a:t>
            </a:r>
          </a:p>
          <a:p>
            <a:pPr lvl="1">
              <a:buFont typeface="Arial" panose="020B0604020202020204" pitchFamily="34" charset="0"/>
              <a:buChar char="•"/>
            </a:pPr>
            <a:r>
              <a:rPr lang="en-US" sz="1600" dirty="0"/>
              <a:t>Review 15.2  co-existence of  WiFi / BT / …  </a:t>
            </a:r>
          </a:p>
          <a:p>
            <a:pPr lvl="1">
              <a:buFont typeface="Arial" panose="020B0604020202020204" pitchFamily="34" charset="0"/>
              <a:buChar char="•"/>
            </a:pPr>
            <a:r>
              <a:rPr lang="en-US" sz="1600" dirty="0"/>
              <a:t>Co-located in a device, and non-co-located. </a:t>
            </a:r>
          </a:p>
          <a:p>
            <a:pPr lvl="1">
              <a:buFont typeface="Arial" panose="020B0604020202020204" pitchFamily="34" charset="0"/>
              <a:buChar char="•"/>
            </a:pPr>
            <a:endParaRPr lang="en-US" sz="1600" dirty="0"/>
          </a:p>
          <a:p>
            <a:pPr lvl="1">
              <a:buFont typeface="Arial" panose="020B0604020202020204" pitchFamily="34" charset="0"/>
              <a:buChar char="•"/>
            </a:pPr>
            <a:r>
              <a:rPr lang="en-US" sz="1600" dirty="0"/>
              <a:t> Thursday: </a:t>
            </a:r>
          </a:p>
          <a:p>
            <a:pPr lvl="1">
              <a:buFont typeface="Arial" panose="020B0604020202020204" pitchFamily="34" charset="0"/>
              <a:buChar char="•"/>
            </a:pPr>
            <a:r>
              <a:rPr lang="en-US" sz="1600" dirty="0"/>
              <a:t> Nothing new.</a:t>
            </a:r>
          </a:p>
          <a:p>
            <a:pPr lvl="1">
              <a:buFont typeface="Arial" panose="020B0604020202020204" pitchFamily="34" charset="0"/>
              <a:buChar char="•"/>
            </a:pPr>
            <a:r>
              <a:rPr lang="en-US" sz="1600" dirty="0"/>
              <a:t>  </a:t>
            </a:r>
          </a:p>
          <a:p>
            <a:pPr lvl="1">
              <a:buFont typeface="Arial" panose="020B0604020202020204" pitchFamily="34" charset="0"/>
              <a:buChar char="•"/>
            </a:pPr>
            <a:endParaRPr lang="en-US" sz="16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08 Nov 2018</a:t>
            </a:r>
            <a:endParaRPr lang="en-GB" dirty="0"/>
          </a:p>
        </p:txBody>
      </p:sp>
    </p:spTree>
    <p:extLst>
      <p:ext uri="{BB962C8B-B14F-4D97-AF65-F5344CB8AC3E}">
        <p14:creationId xmlns:p14="http://schemas.microsoft.com/office/powerpoint/2010/main" val="14599402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8147108" cy="685800"/>
          </a:xfrm>
        </p:spPr>
        <p:txBody>
          <a:bodyPr/>
          <a:lstStyle/>
          <a:p>
            <a:r>
              <a:rPr lang="en-US" sz="2400" dirty="0"/>
              <a:t>IEEE EU position statement on spectrum management</a:t>
            </a:r>
            <a:endParaRPr lang="en-US" sz="1200" dirty="0"/>
          </a:p>
        </p:txBody>
      </p:sp>
      <p:sp>
        <p:nvSpPr>
          <p:cNvPr id="3" name="Content Placeholder 2"/>
          <p:cNvSpPr>
            <a:spLocks noGrp="1"/>
          </p:cNvSpPr>
          <p:nvPr>
            <p:ph idx="1"/>
          </p:nvPr>
        </p:nvSpPr>
        <p:spPr>
          <a:xfrm>
            <a:off x="685800" y="1324006"/>
            <a:ext cx="8147108" cy="4494213"/>
          </a:xfrm>
        </p:spPr>
        <p:txBody>
          <a:bodyPr/>
          <a:lstStyle/>
          <a:p>
            <a:pPr>
              <a:buFont typeface="Arial" panose="020B0604020202020204" pitchFamily="34" charset="0"/>
              <a:buChar char="•"/>
            </a:pPr>
            <a:r>
              <a:rPr lang="en-US" sz="2000" dirty="0"/>
              <a:t>From earlier teleconferences:  </a:t>
            </a:r>
          </a:p>
          <a:p>
            <a:pPr lvl="1">
              <a:buFont typeface="Arial" panose="020B0604020202020204" pitchFamily="34" charset="0"/>
              <a:buChar char="•"/>
            </a:pPr>
            <a:r>
              <a:rPr lang="en-US" sz="1800" dirty="0"/>
              <a:t>IEEE European Public Policy Position Statement on Spectrum Management</a:t>
            </a:r>
          </a:p>
          <a:p>
            <a:pPr lvl="2">
              <a:buFont typeface="Arial" panose="020B0604020202020204" pitchFamily="34" charset="0"/>
              <a:buChar char="•"/>
            </a:pPr>
            <a:r>
              <a:rPr lang="en-US" sz="1600" dirty="0">
                <a:hlinkClick r:id="rId3"/>
              </a:rPr>
              <a:t>https://mentor.ieee.org/802.18/dcn/18/18-18-0028-01-0000-draft-ieee-european-public-policy-position-statement-on-spectrum-management.pdf</a:t>
            </a:r>
            <a:r>
              <a:rPr lang="en-US" sz="1600" dirty="0"/>
              <a:t>   (old rev)</a:t>
            </a:r>
          </a:p>
          <a:p>
            <a:pPr lvl="2">
              <a:buFont typeface="Arial" panose="020B0604020202020204" pitchFamily="34" charset="0"/>
              <a:buChar char="•"/>
            </a:pPr>
            <a:r>
              <a:rPr lang="en-US" sz="1600" b="1" dirty="0">
                <a:solidFill>
                  <a:schemeClr val="tx1"/>
                </a:solidFill>
              </a:rPr>
              <a:t>We are being asked to review this statement, similar to the one in November, though some focus for the EU.  Guidance is to review and comment in detail. </a:t>
            </a:r>
          </a:p>
          <a:p>
            <a:pPr lvl="3">
              <a:buFont typeface="Arial" panose="020B0604020202020204" pitchFamily="34" charset="0"/>
              <a:buChar char="•"/>
            </a:pPr>
            <a:r>
              <a:rPr lang="en-US" dirty="0">
                <a:solidFill>
                  <a:schemeClr val="tx1"/>
                </a:solidFill>
              </a:rPr>
              <a:t>Document 18-18/0028rxx, latest revision is our current review markup.</a:t>
            </a:r>
          </a:p>
          <a:p>
            <a:pPr lvl="2">
              <a:buFont typeface="Arial" panose="020B0604020202020204" pitchFamily="34" charset="0"/>
              <a:buChar char="•"/>
            </a:pPr>
            <a:r>
              <a:rPr lang="en-US" sz="1600" dirty="0">
                <a:solidFill>
                  <a:srgbClr val="00B0F0"/>
                </a:solidFill>
              </a:rPr>
              <a:t>Please send comments to .18 chair, to integrate, to be reviewed by the TAG. </a:t>
            </a:r>
          </a:p>
          <a:p>
            <a:pPr lvl="1">
              <a:buFont typeface="Arial" panose="020B0604020202020204" pitchFamily="34" charset="0"/>
              <a:buChar char="•"/>
            </a:pPr>
            <a:r>
              <a:rPr lang="en-US" sz="1800" b="0" dirty="0">
                <a:solidFill>
                  <a:schemeClr val="tx1"/>
                </a:solidFill>
              </a:rPr>
              <a:t>Becoming clearer the starting premise of the current paper is from several years ago and input is coming in the premise has changed in recent years. </a:t>
            </a:r>
          </a:p>
          <a:p>
            <a:pPr>
              <a:spcBef>
                <a:spcPts val="0"/>
              </a:spcBef>
              <a:buFont typeface="Arial" panose="020B0604020202020204" pitchFamily="34" charset="0"/>
              <a:buChar char="•"/>
            </a:pPr>
            <a:endParaRPr lang="en-US" sz="1800" i="1" dirty="0"/>
          </a:p>
          <a:p>
            <a:pPr lvl="1">
              <a:spcBef>
                <a:spcPts val="0"/>
              </a:spcBef>
              <a:buFont typeface="Arial" panose="020B0604020202020204" pitchFamily="34" charset="0"/>
              <a:buChar char="•"/>
            </a:pPr>
            <a:r>
              <a:rPr lang="en-US" sz="1800" dirty="0"/>
              <a:t>Considering the question on older premise, it has on the statement: </a:t>
            </a:r>
          </a:p>
          <a:p>
            <a:pPr lvl="2">
              <a:spcBef>
                <a:spcPts val="0"/>
              </a:spcBef>
              <a:buFont typeface="Arial" panose="020B0604020202020204" pitchFamily="34" charset="0"/>
              <a:buChar char="•"/>
            </a:pPr>
            <a:r>
              <a:rPr lang="en-US" sz="1600" i="1" dirty="0"/>
              <a:t>This statement was developed by the IEEE European Public Policy Committee Working Group on ICT and represents the considered judgment of a broad group of European IEEE members with expertise in the subject field.  </a:t>
            </a:r>
            <a:endParaRPr lang="en-US" sz="1600" dirty="0"/>
          </a:p>
          <a:p>
            <a:pPr lvl="4">
              <a:spcBef>
                <a:spcPts val="0"/>
              </a:spcBef>
              <a:buFont typeface="Arial" panose="020B0604020202020204" pitchFamily="34" charset="0"/>
              <a:buChar char="•"/>
            </a:pPr>
            <a:endParaRPr lang="en-US" altLang="en-US" dirty="0"/>
          </a:p>
          <a:p>
            <a:pPr>
              <a:spcBef>
                <a:spcPts val="0"/>
              </a:spcBef>
              <a:buFont typeface="Arial" panose="020B0604020202020204" pitchFamily="34" charset="0"/>
              <a:buChar char="•"/>
            </a:pPr>
            <a:endParaRPr lang="en-US" sz="2000" dirty="0"/>
          </a:p>
          <a:p>
            <a:pPr lvl="2">
              <a:spcBef>
                <a:spcPts val="0"/>
              </a:spcBef>
              <a:buFont typeface="Arial" panose="020B0604020202020204" pitchFamily="34" charset="0"/>
              <a:buChar char="•"/>
            </a:pPr>
            <a:endParaRPr lang="en-US" sz="1400" dirty="0"/>
          </a:p>
          <a:p>
            <a:pPr lvl="2">
              <a:spcBef>
                <a:spcPts val="0"/>
              </a:spcBef>
              <a:buFont typeface="Arial" panose="020B0604020202020204" pitchFamily="34" charset="0"/>
              <a:buChar char="•"/>
            </a:pPr>
            <a:endParaRPr lang="en-US" sz="1400" dirty="0"/>
          </a:p>
          <a:p>
            <a:pPr lvl="1">
              <a:spcBef>
                <a:spcPts val="0"/>
              </a:spcBef>
              <a:buFont typeface="Arial" panose="020B0604020202020204" pitchFamily="34" charset="0"/>
              <a:buChar char="•"/>
            </a:pPr>
            <a:endParaRPr lang="en-US" altLang="en-US" sz="1600" dirty="0"/>
          </a:p>
          <a:p>
            <a:pPr lvl="1">
              <a:spcBef>
                <a:spcPts val="0"/>
              </a:spcBef>
              <a:buFont typeface="Arial" panose="020B0604020202020204" pitchFamily="34" charset="0"/>
              <a:buChar char="•"/>
            </a:pPr>
            <a:endParaRPr lang="en-US" altLang="en-US" sz="1600" dirty="0"/>
          </a:p>
          <a:p>
            <a:pPr>
              <a:buFont typeface="Arial" panose="020B0604020202020204" pitchFamily="34" charset="0"/>
              <a:buChar char="•"/>
            </a:pPr>
            <a:endParaRPr lang="en-US" sz="1800" dirty="0">
              <a:solidFill>
                <a:srgbClr val="00B0F0"/>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08 Nov 2018</a:t>
            </a:r>
            <a:endParaRPr lang="en-GB" dirty="0"/>
          </a:p>
        </p:txBody>
      </p:sp>
    </p:spTree>
    <p:extLst>
      <p:ext uri="{BB962C8B-B14F-4D97-AF65-F5344CB8AC3E}">
        <p14:creationId xmlns:p14="http://schemas.microsoft.com/office/powerpoint/2010/main" val="192147725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IEEE EU Position Statement -2</a:t>
            </a:r>
            <a:endParaRPr lang="en-US" sz="1200" dirty="0">
              <a:solidFill>
                <a:schemeClr val="tx1">
                  <a:lumMod val="50000"/>
                  <a:lumOff val="50000"/>
                </a:schemeClr>
              </a:solidFill>
            </a:endParaRPr>
          </a:p>
        </p:txBody>
      </p:sp>
      <p:sp>
        <p:nvSpPr>
          <p:cNvPr id="3" name="Content Placeholder 2"/>
          <p:cNvSpPr>
            <a:spLocks noGrp="1"/>
          </p:cNvSpPr>
          <p:nvPr>
            <p:ph idx="1"/>
          </p:nvPr>
        </p:nvSpPr>
        <p:spPr>
          <a:xfrm>
            <a:off x="685801" y="1143000"/>
            <a:ext cx="8229600" cy="4494213"/>
          </a:xfrm>
        </p:spPr>
        <p:txBody>
          <a:bodyPr/>
          <a:lstStyle/>
          <a:p>
            <a:pPr lvl="8">
              <a:buFont typeface="Arial" panose="020B0604020202020204" pitchFamily="34" charset="0"/>
              <a:buChar char="•"/>
            </a:pPr>
            <a:endParaRPr lang="en-US" sz="1000" b="0" dirty="0">
              <a:solidFill>
                <a:schemeClr val="tx1"/>
              </a:solidFill>
            </a:endParaRPr>
          </a:p>
          <a:p>
            <a:pPr>
              <a:buFont typeface="Arial" panose="020B0604020202020204" pitchFamily="34" charset="0"/>
              <a:buChar char="•"/>
            </a:pPr>
            <a:r>
              <a:rPr lang="en-US" sz="1800" b="0" dirty="0">
                <a:solidFill>
                  <a:schemeClr val="tx1"/>
                </a:solidFill>
              </a:rPr>
              <a:t>Went through 18-18/0028r01 review copy, the remaining sections we have not reviewed and found a couple of specific areas that need clarity. </a:t>
            </a:r>
          </a:p>
          <a:p>
            <a:pPr>
              <a:buFont typeface="Arial" panose="020B0604020202020204" pitchFamily="34" charset="0"/>
              <a:buChar char="•"/>
            </a:pPr>
            <a:r>
              <a:rPr lang="en-US" sz="1800" b="0" dirty="0">
                <a:solidFill>
                  <a:schemeClr val="tx1"/>
                </a:solidFill>
              </a:rPr>
              <a:t>And brought audience up to speed on point premise of paper is from a few years back and had agreement with those that spoke up.  </a:t>
            </a:r>
          </a:p>
          <a:p>
            <a:pPr>
              <a:buFont typeface="Arial" panose="020B0604020202020204" pitchFamily="34" charset="0"/>
              <a:buChar char="•"/>
            </a:pPr>
            <a:r>
              <a:rPr lang="en-US" sz="1800" b="0" dirty="0">
                <a:solidFill>
                  <a:schemeClr val="tx1"/>
                </a:solidFill>
              </a:rPr>
              <a:t>Some general questions: </a:t>
            </a:r>
          </a:p>
          <a:p>
            <a:pPr lvl="1">
              <a:buFont typeface="Arial" panose="020B0604020202020204" pitchFamily="34" charset="0"/>
              <a:buChar char="•"/>
            </a:pPr>
            <a:r>
              <a:rPr lang="en-US" sz="1600" dirty="0">
                <a:solidFill>
                  <a:schemeClr val="tx1"/>
                </a:solidFill>
              </a:rPr>
              <a:t>Should the IEEE SA (the position statement we reviewed in November and January) and the IEEE EU collaborate on these 2 separate position statements in some fashion?  </a:t>
            </a:r>
          </a:p>
          <a:p>
            <a:pPr lvl="2">
              <a:buFont typeface="Arial" panose="020B0604020202020204" pitchFamily="34" charset="0"/>
              <a:buChar char="•"/>
            </a:pPr>
            <a:r>
              <a:rPr lang="en-US" sz="1600" dirty="0">
                <a:solidFill>
                  <a:schemeClr val="tx1"/>
                </a:solidFill>
              </a:rPr>
              <a:t>Then move above them. (.18 should still review)</a:t>
            </a:r>
            <a:endParaRPr lang="en-US" sz="1600" b="0" dirty="0">
              <a:solidFill>
                <a:schemeClr val="tx1"/>
              </a:solidFill>
            </a:endParaRPr>
          </a:p>
          <a:p>
            <a:pPr lvl="1">
              <a:buFont typeface="Arial" panose="020B0604020202020204" pitchFamily="34" charset="0"/>
              <a:buChar char="•"/>
            </a:pPr>
            <a:r>
              <a:rPr lang="en-US" sz="1600" dirty="0">
                <a:solidFill>
                  <a:schemeClr val="tx1"/>
                </a:solidFill>
              </a:rPr>
              <a:t>What was original driver to do the statement? </a:t>
            </a:r>
          </a:p>
          <a:p>
            <a:pPr lvl="1">
              <a:buFont typeface="Arial" panose="020B0604020202020204" pitchFamily="34" charset="0"/>
              <a:buChar char="•"/>
            </a:pPr>
            <a:r>
              <a:rPr lang="en-US" sz="1600" dirty="0">
                <a:solidFill>
                  <a:schemeClr val="tx1"/>
                </a:solidFill>
              </a:rPr>
              <a:t>Who is the general audience it is written for? </a:t>
            </a:r>
          </a:p>
          <a:p>
            <a:pPr lvl="1">
              <a:buFont typeface="Arial" panose="020B0604020202020204" pitchFamily="34" charset="0"/>
              <a:buChar char="•"/>
            </a:pPr>
            <a:r>
              <a:rPr lang="en-US" sz="1600" dirty="0">
                <a:solidFill>
                  <a:schemeClr val="tx1"/>
                </a:solidFill>
              </a:rPr>
              <a:t>As it is, there is a concern if it is sent out and organizations our members are working with, CEPT, BRAN, etc. it will cause confusion, and more.  </a:t>
            </a:r>
            <a:endParaRPr lang="en-US" sz="1600" b="0" dirty="0">
              <a:solidFill>
                <a:schemeClr val="tx1"/>
              </a:solidFill>
            </a:endParaRPr>
          </a:p>
          <a:p>
            <a:pPr>
              <a:buFont typeface="Arial" panose="020B0604020202020204" pitchFamily="34" charset="0"/>
              <a:buChar char="•"/>
            </a:pPr>
            <a:r>
              <a:rPr lang="en-US" sz="1800" b="0" dirty="0">
                <a:solidFill>
                  <a:srgbClr val="00B0F0"/>
                </a:solidFill>
              </a:rPr>
              <a:t>Request that anyone with specific input to continue to please pass on to the .18 chair, sooner. </a:t>
            </a:r>
          </a:p>
          <a:p>
            <a:pPr>
              <a:buFont typeface="Arial" panose="020B0604020202020204" pitchFamily="34" charset="0"/>
              <a:buChar char="•"/>
            </a:pPr>
            <a:r>
              <a:rPr lang="en-US" sz="1800" b="0" dirty="0">
                <a:solidFill>
                  <a:srgbClr val="00B0F0"/>
                </a:solidFill>
              </a:rPr>
              <a:t>.18 chair will cleanup the review revision of the paper (should end up r02) and ask the IEEE 802 chair for further guidance on next steps.  </a:t>
            </a:r>
          </a:p>
          <a:p>
            <a:pPr>
              <a:buFont typeface="Arial" panose="020B0604020202020204" pitchFamily="34" charset="0"/>
              <a:buChar char="•"/>
            </a:pPr>
            <a:endParaRPr lang="en-US" sz="1800" b="0" dirty="0">
              <a:solidFill>
                <a:srgbClr val="00B0F0"/>
              </a:solidFill>
            </a:endParaRPr>
          </a:p>
          <a:p>
            <a:pPr lvl="1">
              <a:buFont typeface="Arial" panose="020B0604020202020204" pitchFamily="34" charset="0"/>
              <a:buChar char="•"/>
            </a:pPr>
            <a:endParaRPr lang="en-US" sz="1600" dirty="0">
              <a:solidFill>
                <a:schemeClr val="tx1"/>
              </a:solidFill>
            </a:endParaRPr>
          </a:p>
          <a:p>
            <a:pPr lvl="1">
              <a:buFont typeface="Arial" panose="020B0604020202020204" pitchFamily="34" charset="0"/>
              <a:buChar char="•"/>
            </a:pPr>
            <a:endParaRPr lang="en-US" sz="18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08 Nov 2018</a:t>
            </a:r>
            <a:endParaRPr lang="en-GB" dirty="0"/>
          </a:p>
        </p:txBody>
      </p:sp>
    </p:spTree>
    <p:extLst>
      <p:ext uri="{BB962C8B-B14F-4D97-AF65-F5344CB8AC3E}">
        <p14:creationId xmlns:p14="http://schemas.microsoft.com/office/powerpoint/2010/main" val="125231901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8001000" cy="685800"/>
          </a:xfrm>
        </p:spPr>
        <p:txBody>
          <a:bodyPr/>
          <a:lstStyle/>
          <a:p>
            <a:r>
              <a:rPr lang="en-US" sz="2400" dirty="0"/>
              <a:t>IEEE EU spectrum management statement</a:t>
            </a:r>
            <a:endParaRPr lang="en-US" sz="1200" dirty="0"/>
          </a:p>
        </p:txBody>
      </p:sp>
      <p:sp>
        <p:nvSpPr>
          <p:cNvPr id="3" name="Content Placeholder 2"/>
          <p:cNvSpPr>
            <a:spLocks noGrp="1"/>
          </p:cNvSpPr>
          <p:nvPr>
            <p:ph idx="1"/>
          </p:nvPr>
        </p:nvSpPr>
        <p:spPr>
          <a:xfrm>
            <a:off x="685800" y="925460"/>
            <a:ext cx="8147108" cy="5293520"/>
          </a:xfrm>
        </p:spPr>
        <p:txBody>
          <a:bodyPr/>
          <a:lstStyle/>
          <a:p>
            <a:pPr>
              <a:spcBef>
                <a:spcPts val="0"/>
              </a:spcBef>
              <a:buFont typeface="Arial" panose="020B0604020202020204" pitchFamily="34" charset="0"/>
              <a:buChar char="•"/>
            </a:pPr>
            <a:endParaRPr lang="en-US" altLang="en-US" sz="1600" dirty="0"/>
          </a:p>
          <a:p>
            <a:pPr>
              <a:spcBef>
                <a:spcPts val="0"/>
              </a:spcBef>
              <a:buFont typeface="Arial" panose="020B0604020202020204" pitchFamily="34" charset="0"/>
              <a:buChar char="•"/>
            </a:pPr>
            <a:r>
              <a:rPr lang="en-US" altLang="en-US" sz="1800" dirty="0"/>
              <a:t>What was sent to the IEEE 802 chair for a short write up on our overall view and what is needed: </a:t>
            </a:r>
          </a:p>
          <a:p>
            <a:pPr lvl="5">
              <a:spcBef>
                <a:spcPts val="0"/>
              </a:spcBef>
              <a:buFont typeface="Arial" panose="020B0604020202020204" pitchFamily="34" charset="0"/>
              <a:buChar char="•"/>
            </a:pPr>
            <a:endParaRPr lang="en-US" altLang="en-US" sz="800" dirty="0">
              <a:solidFill>
                <a:srgbClr val="00B0F0"/>
              </a:solidFill>
            </a:endParaRPr>
          </a:p>
          <a:p>
            <a:pPr lvl="2">
              <a:spcBef>
                <a:spcPts val="0"/>
              </a:spcBef>
              <a:buFont typeface="Arial" panose="020B0604020202020204" pitchFamily="34" charset="0"/>
              <a:buChar char="•"/>
            </a:pPr>
            <a:r>
              <a:rPr lang="en-US" altLang="en-US" sz="1600" dirty="0"/>
              <a:t>In our opinion spectrum policy cannot be based on measuring 3-D occupancy and then enforce corrections.   Spectrum policy needs to allow for dynamic sharing and allocation with the technologies available today and coming in the future.  In </a:t>
            </a:r>
            <a:r>
              <a:rPr lang="en-US" altLang="en-US" sz="1600" dirty="0">
                <a:solidFill>
                  <a:schemeClr val="tx1"/>
                </a:solidFill>
              </a:rPr>
              <a:t>addition, s</a:t>
            </a:r>
            <a:r>
              <a:rPr lang="en-US" sz="1600" dirty="0">
                <a:solidFill>
                  <a:schemeClr val="tx1"/>
                </a:solidFill>
              </a:rPr>
              <a:t>ociety’s goals are not that all spectrum is occupied in high-value locations, rather that services are available in high-value locations, meeting what users are expecting.</a:t>
            </a:r>
          </a:p>
          <a:p>
            <a:pPr lvl="4">
              <a:spcBef>
                <a:spcPts val="0"/>
              </a:spcBef>
              <a:buFont typeface="Arial" panose="020B0604020202020204" pitchFamily="34" charset="0"/>
              <a:buChar char="•"/>
            </a:pPr>
            <a:endParaRPr lang="en-US" sz="800" dirty="0"/>
          </a:p>
          <a:p>
            <a:pPr lvl="1">
              <a:spcBef>
                <a:spcPts val="0"/>
              </a:spcBef>
              <a:buFont typeface="Arial" panose="020B0604020202020204" pitchFamily="34" charset="0"/>
              <a:buChar char="•"/>
            </a:pPr>
            <a:r>
              <a:rPr lang="en-US" sz="1800" dirty="0"/>
              <a:t>And there is agreement to propose using the SA statement for this need also, as it will work globally.  </a:t>
            </a:r>
          </a:p>
          <a:p>
            <a:pPr lvl="2">
              <a:spcBef>
                <a:spcPts val="0"/>
              </a:spcBef>
              <a:buFont typeface="Arial" panose="020B0604020202020204" pitchFamily="34" charset="0"/>
              <a:buChar char="•"/>
            </a:pPr>
            <a:r>
              <a:rPr lang="en-US" sz="1600" dirty="0"/>
              <a:t>Discussed even if SA wants to keep separate from the other Operating Units, we still feel this statement could work for the EU (and globally). </a:t>
            </a:r>
          </a:p>
          <a:p>
            <a:pPr lvl="4">
              <a:spcBef>
                <a:spcPts val="0"/>
              </a:spcBef>
              <a:buFont typeface="Arial" panose="020B0604020202020204" pitchFamily="34" charset="0"/>
              <a:buChar char="•"/>
            </a:pPr>
            <a:endParaRPr lang="en-US" sz="800" dirty="0"/>
          </a:p>
          <a:p>
            <a:pPr>
              <a:spcBef>
                <a:spcPts val="0"/>
              </a:spcBef>
              <a:buFont typeface="Arial" panose="020B0604020202020204" pitchFamily="34" charset="0"/>
              <a:buChar char="•"/>
            </a:pPr>
            <a:r>
              <a:rPr lang="en-US" sz="1800" dirty="0">
                <a:solidFill>
                  <a:schemeClr val="tx1"/>
                </a:solidFill>
              </a:rPr>
              <a:t>Email sent to GPPC and cc: the EU spectrum group contact. </a:t>
            </a:r>
          </a:p>
          <a:p>
            <a:pPr>
              <a:spcBef>
                <a:spcPts val="0"/>
              </a:spcBef>
              <a:buFont typeface="Arial" panose="020B0604020202020204" pitchFamily="34" charset="0"/>
              <a:buChar char="•"/>
            </a:pPr>
            <a:r>
              <a:rPr lang="en-US" sz="1800" b="0" dirty="0">
                <a:solidFill>
                  <a:schemeClr val="tx1"/>
                </a:solidFill>
              </a:rPr>
              <a:t>And, nothing at this point.</a:t>
            </a:r>
          </a:p>
          <a:p>
            <a:pPr>
              <a:spcBef>
                <a:spcPts val="0"/>
              </a:spcBef>
              <a:buFont typeface="Arial" panose="020B0604020202020204" pitchFamily="34" charset="0"/>
              <a:buChar char="•"/>
            </a:pPr>
            <a:endParaRPr lang="en-US" sz="2200" dirty="0"/>
          </a:p>
          <a:p>
            <a:pPr marL="457200" lvl="1" indent="0">
              <a:spcBef>
                <a:spcPts val="0"/>
              </a:spcBef>
            </a:pPr>
            <a:endParaRPr lang="en-US" altLang="en-US" sz="1400" dirty="0"/>
          </a:p>
          <a:p>
            <a:pPr>
              <a:buFont typeface="Arial" panose="020B0604020202020204" pitchFamily="34" charset="0"/>
              <a:buChar char="•"/>
            </a:pPr>
            <a:endParaRPr lang="en-US" sz="1800" dirty="0">
              <a:solidFill>
                <a:srgbClr val="00B0F0"/>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08 Nov 2018</a:t>
            </a:r>
            <a:endParaRPr lang="en-GB" dirty="0"/>
          </a:p>
        </p:txBody>
      </p:sp>
    </p:spTree>
    <p:extLst>
      <p:ext uri="{BB962C8B-B14F-4D97-AF65-F5344CB8AC3E}">
        <p14:creationId xmlns:p14="http://schemas.microsoft.com/office/powerpoint/2010/main" val="2593753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696912" y="333375"/>
            <a:ext cx="2211387" cy="273050"/>
          </a:xfrm>
          <a:noFill/>
        </p:spPr>
        <p:txBody>
          <a:bodyPr/>
          <a:lstStyle/>
          <a:p>
            <a:r>
              <a:rPr lang="en-US"/>
              <a:t>08 Nov 2018</a:t>
            </a:r>
            <a:endParaRPr lang="en-US" dirty="0"/>
          </a:p>
        </p:txBody>
      </p:sp>
      <p:sp>
        <p:nvSpPr>
          <p:cNvPr id="7171" name="Footer Placeholder 2"/>
          <p:cNvSpPr>
            <a:spLocks noGrp="1"/>
          </p:cNvSpPr>
          <p:nvPr>
            <p:ph type="ftr" sz="quarter" idx="11"/>
          </p:nvPr>
        </p:nvSpPr>
        <p:spPr>
          <a:noFill/>
        </p:spPr>
        <p:txBody>
          <a:bodyPr/>
          <a:lstStyle/>
          <a:p>
            <a:r>
              <a:rPr lang="en-US" dirty="0"/>
              <a:t>Jay Holcomb (Itron)</a:t>
            </a:r>
          </a:p>
        </p:txBody>
      </p:sp>
      <p:sp>
        <p:nvSpPr>
          <p:cNvPr id="7173" name="Rectangle 2"/>
          <p:cNvSpPr>
            <a:spLocks noGrp="1" noChangeArrowheads="1"/>
          </p:cNvSpPr>
          <p:nvPr>
            <p:ph type="title" idx="4294967295"/>
          </p:nvPr>
        </p:nvSpPr>
        <p:spPr>
          <a:xfrm>
            <a:off x="644525" y="606425"/>
            <a:ext cx="7873995" cy="890587"/>
          </a:xfrm>
        </p:spPr>
        <p:txBody>
          <a:bodyPr lIns="91440" tIns="45720" rIns="91440" bIns="45720"/>
          <a:lstStyle/>
          <a:p>
            <a:r>
              <a:rPr lang="en-US" sz="2400" dirty="0"/>
              <a:t>Other Guidelines for IEEE WG Meetings</a:t>
            </a:r>
          </a:p>
        </p:txBody>
      </p:sp>
      <p:sp>
        <p:nvSpPr>
          <p:cNvPr id="7174"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2400" b="1" u="sng" dirty="0">
              <a:solidFill>
                <a:srgbClr val="000099"/>
              </a:solidFill>
              <a:latin typeface="Helvetica" pitchFamily="34" charset="0"/>
            </a:endParaRPr>
          </a:p>
        </p:txBody>
      </p:sp>
      <p:sp>
        <p:nvSpPr>
          <p:cNvPr id="7175" name="Rectangle 4"/>
          <p:cNvSpPr>
            <a:spLocks noChangeArrowheads="1"/>
          </p:cNvSpPr>
          <p:nvPr/>
        </p:nvSpPr>
        <p:spPr bwMode="auto">
          <a:xfrm>
            <a:off x="696912" y="1368425"/>
            <a:ext cx="8229600" cy="5106988"/>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lnSpc>
                <a:spcPct val="80000"/>
              </a:lnSpc>
            </a:pPr>
            <a:endParaRPr lang="en-US" altLang="en-US" sz="800" u="sng" dirty="0">
              <a:solidFill>
                <a:srgbClr val="FF0000"/>
              </a:solidFill>
              <a:cs typeface="Arial" pitchFamily="34" charset="0"/>
            </a:endParaRPr>
          </a:p>
          <a:p>
            <a:pPr>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8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8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8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   </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For more details, see </a:t>
            </a:r>
            <a:r>
              <a:rPr lang="en-US" altLang="en-US" sz="18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800" b="1" dirty="0">
                <a:solidFill>
                  <a:schemeClr val="tx1"/>
                </a:solidFill>
                <a:latin typeface="Calibri" panose="020F0502020204030204" pitchFamily="34" charset="0"/>
                <a:cs typeface="Calibri" panose="020F0502020204030204" pitchFamily="34" charset="0"/>
              </a:rPr>
              <a:t>, clause 5.3.10 and </a:t>
            </a:r>
            <a:br>
              <a:rPr lang="en-US" altLang="en-US" sz="1800" b="1" dirty="0">
                <a:solidFill>
                  <a:schemeClr val="tx1"/>
                </a:solidFill>
                <a:latin typeface="Calibri" panose="020F0502020204030204" pitchFamily="34" charset="0"/>
                <a:cs typeface="Calibri" panose="020F0502020204030204" pitchFamily="34" charset="0"/>
              </a:rPr>
            </a:br>
            <a:r>
              <a:rPr lang="en-US" altLang="en-US" sz="18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800" b="1"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2" name="Slide Number Placeholder 1"/>
          <p:cNvSpPr>
            <a:spLocks noGrp="1"/>
          </p:cNvSpPr>
          <p:nvPr>
            <p:ph type="sldNum" sz="quarter" idx="12"/>
          </p:nvPr>
        </p:nvSpPr>
        <p:spPr/>
        <p:txBody>
          <a:bodyPr/>
          <a:lstStyle/>
          <a:p>
            <a:pPr>
              <a:defRPr/>
            </a:pPr>
            <a:r>
              <a:rPr lang="en-US" dirty="0"/>
              <a:t>Slide </a:t>
            </a:r>
            <a:fld id="{4F8DB7B0-6F79-49ED-8154-EC3DF243439D}" type="slidenum">
              <a:rPr lang="en-US" smtClean="0"/>
              <a:pPr>
                <a:defRPr/>
              </a:pPr>
              <a:t>3</a:t>
            </a:fld>
            <a:endParaRPr lang="en-US" dirty="0"/>
          </a:p>
        </p:txBody>
      </p:sp>
    </p:spTree>
    <p:extLst>
      <p:ext uri="{BB962C8B-B14F-4D97-AF65-F5344CB8AC3E}">
        <p14:creationId xmlns:p14="http://schemas.microsoft.com/office/powerpoint/2010/main" val="1395887919"/>
      </p:ext>
    </p:extLst>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15950"/>
            <a:ext cx="8458200" cy="685800"/>
          </a:xfrm>
        </p:spPr>
        <p:txBody>
          <a:bodyPr/>
          <a:lstStyle/>
          <a:p>
            <a:r>
              <a:rPr lang="en-US" sz="2800" dirty="0">
                <a:latin typeface="Times New Roman" charset="0"/>
              </a:rPr>
              <a:t>A Future For Unlicensed Spectrum – from last week</a:t>
            </a:r>
            <a:endParaRPr lang="en-US" sz="2800" dirty="0"/>
          </a:p>
        </p:txBody>
      </p:sp>
      <p:sp>
        <p:nvSpPr>
          <p:cNvPr id="3" name="Content Placeholder 2"/>
          <p:cNvSpPr>
            <a:spLocks noGrp="1"/>
          </p:cNvSpPr>
          <p:nvPr>
            <p:ph idx="1"/>
          </p:nvPr>
        </p:nvSpPr>
        <p:spPr>
          <a:xfrm>
            <a:off x="685005" y="1181893"/>
            <a:ext cx="8306595" cy="4494213"/>
          </a:xfrm>
        </p:spPr>
        <p:txBody>
          <a:bodyPr/>
          <a:lstStyle/>
          <a:p>
            <a:pPr>
              <a:buFont typeface="Arial" panose="020B0604020202020204" pitchFamily="34" charset="0"/>
              <a:buChar char="•"/>
            </a:pPr>
            <a:r>
              <a:rPr lang="en-US" altLang="en-US" sz="2000" dirty="0"/>
              <a:t>A perspective on regardless of everything we do to develop new, better, faster wireless technologies, the available spectrum has a hard limit</a:t>
            </a:r>
          </a:p>
          <a:p>
            <a:pPr>
              <a:buFont typeface="Arial" panose="020B0604020202020204" pitchFamily="34" charset="0"/>
              <a:buChar char="•"/>
            </a:pPr>
            <a:r>
              <a:rPr lang="en-US" altLang="en-US" sz="2000" b="0" dirty="0"/>
              <a:t>See: </a:t>
            </a:r>
            <a:r>
              <a:rPr lang="en-US" altLang="en-US" sz="2000" b="0" dirty="0">
                <a:hlinkClick r:id="rId2"/>
              </a:rPr>
              <a:t>https://mentor.ieee.org/802.18/dcn/18/18-18-0060-02-0000-a-future-for-unlicensed-spectrum.pptx</a:t>
            </a:r>
            <a:endParaRPr lang="en-US" altLang="en-US" sz="2000" b="0" dirty="0"/>
          </a:p>
          <a:p>
            <a:pPr>
              <a:buFont typeface="Arial" panose="020B0604020202020204" pitchFamily="34" charset="0"/>
              <a:buChar char="•"/>
            </a:pPr>
            <a:r>
              <a:rPr lang="en-US" altLang="en-US" sz="2000" dirty="0"/>
              <a:t>Will review and discuss</a:t>
            </a:r>
          </a:p>
          <a:p>
            <a:pPr>
              <a:buFont typeface="Arial" panose="020B0604020202020204" pitchFamily="34" charset="0"/>
              <a:buChar char="•"/>
            </a:pPr>
            <a:r>
              <a:rPr lang="en-US" altLang="en-US" sz="1400" b="0" dirty="0"/>
              <a:t>The idea  is to cover the entire spectrum in the database, all of it.</a:t>
            </a:r>
          </a:p>
          <a:p>
            <a:pPr lvl="1">
              <a:buFont typeface="Arial" panose="020B0604020202020204" pitchFamily="34" charset="0"/>
              <a:buChar char="•"/>
            </a:pPr>
            <a:r>
              <a:rPr lang="en-US" altLang="en-US" sz="1200" dirty="0"/>
              <a:t>Then knowing what frequency range the device is in and geographic location, can manage the users. </a:t>
            </a:r>
            <a:r>
              <a:rPr lang="en-US" altLang="en-US" sz="1200" b="0" dirty="0"/>
              <a:t>   </a:t>
            </a:r>
          </a:p>
          <a:p>
            <a:pPr>
              <a:buFont typeface="Arial" panose="020B0604020202020204" pitchFamily="34" charset="0"/>
              <a:buChar char="•"/>
            </a:pPr>
            <a:r>
              <a:rPr lang="en-US" altLang="en-US" sz="1400" b="0" dirty="0"/>
              <a:t>Similar idea years back were not fully accepted, though with recent actions, e.g. 6GHz, a data base maybe viewed differently now. </a:t>
            </a:r>
          </a:p>
          <a:p>
            <a:pPr>
              <a:buFont typeface="Arial" panose="020B0604020202020204" pitchFamily="34" charset="0"/>
              <a:buChar char="•"/>
            </a:pPr>
            <a:r>
              <a:rPr lang="en-US" altLang="en-US" sz="1400" b="0" dirty="0"/>
              <a:t>Should look at the CBRS database and what can we learn from it. </a:t>
            </a:r>
          </a:p>
          <a:p>
            <a:pPr>
              <a:buFont typeface="Arial" panose="020B0604020202020204" pitchFamily="34" charset="0"/>
              <a:buChar char="•"/>
            </a:pPr>
            <a:r>
              <a:rPr lang="en-US" sz="1400" b="0" dirty="0"/>
              <a:t>This is a long term effort, and need to start to put all the pieces together, before going to regulators.</a:t>
            </a:r>
            <a:endParaRPr lang="en-US" sz="1100" b="0" dirty="0"/>
          </a:p>
          <a:p>
            <a:pPr>
              <a:buFont typeface="Arial" panose="020B0604020202020204" pitchFamily="34" charset="0"/>
              <a:buChar char="•"/>
            </a:pPr>
            <a:r>
              <a:rPr lang="en-US" sz="1400" b="0" dirty="0"/>
              <a:t>3550 filings of interest:</a:t>
            </a:r>
          </a:p>
          <a:p>
            <a:pPr lvl="1">
              <a:buFont typeface="Arial" panose="020B0604020202020204" pitchFamily="34" charset="0"/>
              <a:buChar char="•"/>
            </a:pPr>
            <a:r>
              <a:rPr lang="en-US" sz="1200" b="0" dirty="0"/>
              <a:t>Google October 2017 overall summary</a:t>
            </a:r>
          </a:p>
          <a:p>
            <a:pPr lvl="1">
              <a:buFont typeface="Arial" panose="020B0604020202020204" pitchFamily="34" charset="0"/>
              <a:buChar char="•"/>
            </a:pPr>
            <a:r>
              <a:rPr lang="en-US" sz="1200" b="0" dirty="0">
                <a:hlinkClick r:id="rId3"/>
              </a:rPr>
              <a:t>https://ecfsapi.fcc.gov/file/10160477327041/2017-10-16%20Ex%20Parte%20(GN%2012-354%20RM-11788%20RM-11789).pdf</a:t>
            </a:r>
            <a:r>
              <a:rPr lang="en-US" sz="1200" b="0" dirty="0"/>
              <a:t>  </a:t>
            </a:r>
          </a:p>
          <a:p>
            <a:pPr lvl="1">
              <a:buFont typeface="Arial" panose="020B0604020202020204" pitchFamily="34" charset="0"/>
              <a:buChar char="•"/>
            </a:pPr>
            <a:r>
              <a:rPr lang="en-US" sz="1200" b="0" dirty="0"/>
              <a:t>Slide 16 SAS providers &amp; carriers have developed a mutuall satisfactory legal agreement covering confidential data</a:t>
            </a:r>
          </a:p>
          <a:p>
            <a:pPr lvl="1">
              <a:buFont typeface="Arial" panose="020B0604020202020204" pitchFamily="34" charset="0"/>
              <a:buChar char="•"/>
            </a:pPr>
            <a:r>
              <a:rPr lang="en-US" sz="1200" b="0" dirty="0"/>
              <a:t>Appendix A:Wireless Innovation Forum and SAS and CBSD Standards Development </a:t>
            </a:r>
          </a:p>
          <a:p>
            <a:pPr>
              <a:buFont typeface="Arial" panose="020B0604020202020204" pitchFamily="34" charset="0"/>
              <a:buChar char="•"/>
            </a:pPr>
            <a:r>
              <a:rPr lang="en-US" sz="1400" b="0" dirty="0"/>
              <a:t> </a:t>
            </a:r>
            <a:r>
              <a:rPr lang="en-US" sz="1400" b="0" dirty="0">
                <a:hlinkClick r:id="rId4"/>
              </a:rPr>
              <a:t>https://ecfsapi.fcc.gov/file/60001854348.pdf</a:t>
            </a:r>
            <a:r>
              <a:rPr lang="en-US" sz="1400" b="0" dirty="0"/>
              <a:t> </a:t>
            </a:r>
          </a:p>
          <a:p>
            <a:pPr lvl="1">
              <a:buFont typeface="Arial" panose="020B0604020202020204" pitchFamily="34" charset="0"/>
              <a:buChar char="•"/>
            </a:pPr>
            <a:endParaRPr lang="en-US" dirty="0"/>
          </a:p>
          <a:p>
            <a:pPr>
              <a:buFont typeface="Arial" panose="020B0604020202020204" pitchFamily="34" charset="0"/>
              <a:buChar char="•"/>
            </a:pPr>
            <a:endParaRPr lang="en-US" sz="2200" dirty="0"/>
          </a:p>
          <a:p>
            <a:pPr lvl="1">
              <a:buFont typeface="Arial" panose="020B0604020202020204" pitchFamily="34" charset="0"/>
              <a:buChar char="•"/>
            </a:pPr>
            <a:endParaRPr lang="en-US" sz="18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08 Nov 2018</a:t>
            </a:r>
            <a:endParaRPr lang="en-GB" dirty="0"/>
          </a:p>
        </p:txBody>
      </p:sp>
    </p:spTree>
    <p:extLst>
      <p:ext uri="{BB962C8B-B14F-4D97-AF65-F5344CB8AC3E}">
        <p14:creationId xmlns:p14="http://schemas.microsoft.com/office/powerpoint/2010/main" val="266811969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15950"/>
            <a:ext cx="8458200" cy="685800"/>
          </a:xfrm>
        </p:spPr>
        <p:txBody>
          <a:bodyPr/>
          <a:lstStyle/>
          <a:p>
            <a:r>
              <a:rPr lang="en-US" sz="2800" dirty="0">
                <a:latin typeface="Times New Roman" charset="0"/>
              </a:rPr>
              <a:t>A Future For Unlicensed Spectrum</a:t>
            </a:r>
            <a:endParaRPr lang="en-US" sz="2800" dirty="0"/>
          </a:p>
        </p:txBody>
      </p:sp>
      <p:sp>
        <p:nvSpPr>
          <p:cNvPr id="3" name="Content Placeholder 2"/>
          <p:cNvSpPr>
            <a:spLocks noGrp="1"/>
          </p:cNvSpPr>
          <p:nvPr>
            <p:ph idx="1"/>
          </p:nvPr>
        </p:nvSpPr>
        <p:spPr>
          <a:xfrm>
            <a:off x="685005" y="1181893"/>
            <a:ext cx="8306595" cy="4494213"/>
          </a:xfrm>
        </p:spPr>
        <p:txBody>
          <a:bodyPr/>
          <a:lstStyle/>
          <a:p>
            <a:pPr>
              <a:buFont typeface="Arial" panose="020B0604020202020204" pitchFamily="34" charset="0"/>
              <a:buChar char="•"/>
            </a:pPr>
            <a:r>
              <a:rPr lang="en-US" altLang="en-US" sz="2000" dirty="0"/>
              <a:t>A perspective on regardless of everything we do to develop new, better, faster wireless technologies, the available spectrum has a hard limit</a:t>
            </a:r>
          </a:p>
          <a:p>
            <a:pPr>
              <a:buFont typeface="Arial" panose="020B0604020202020204" pitchFamily="34" charset="0"/>
              <a:buChar char="•"/>
            </a:pPr>
            <a:r>
              <a:rPr lang="en-US" altLang="en-US" sz="2000" b="0" dirty="0"/>
              <a:t>See: </a:t>
            </a:r>
            <a:r>
              <a:rPr lang="en-US" altLang="en-US" sz="2000" b="0" dirty="0">
                <a:hlinkClick r:id="rId2"/>
              </a:rPr>
              <a:t>https://mentor.ieee.org/802.18/dcn/18/18-18-0060-02-0000-a-future-for-unlicensed-spectrum.pptx</a:t>
            </a:r>
            <a:r>
              <a:rPr lang="en-US" altLang="en-US" sz="2000" b="0" dirty="0"/>
              <a:t>   (more regulatory based) </a:t>
            </a:r>
          </a:p>
          <a:p>
            <a:pPr>
              <a:buFont typeface="Arial" panose="020B0604020202020204" pitchFamily="34" charset="0"/>
              <a:buChar char="•"/>
            </a:pPr>
            <a:r>
              <a:rPr lang="en-US" altLang="en-US" sz="2000" dirty="0"/>
              <a:t>The most recent document is:  11-18/1055rxx </a:t>
            </a:r>
            <a:r>
              <a:rPr lang="en-US" altLang="en-US" sz="2000" b="0" dirty="0"/>
              <a:t>(more standards based)</a:t>
            </a:r>
          </a:p>
          <a:p>
            <a:pPr>
              <a:buFont typeface="Arial" panose="020B0604020202020204" pitchFamily="34" charset="0"/>
              <a:buChar char="•"/>
            </a:pPr>
            <a:endParaRPr lang="en-US" altLang="en-US" sz="1800" dirty="0"/>
          </a:p>
          <a:p>
            <a:pPr>
              <a:buFont typeface="Arial" panose="020B0604020202020204" pitchFamily="34" charset="0"/>
              <a:buChar char="•"/>
            </a:pPr>
            <a:r>
              <a:rPr lang="en-US" altLang="en-US" sz="1800" dirty="0"/>
              <a:t>We reviewed and discussed the latest .11 version for Plenary WNG in San Diego. </a:t>
            </a:r>
          </a:p>
          <a:p>
            <a:pPr>
              <a:buFont typeface="Arial" panose="020B0604020202020204" pitchFamily="34" charset="0"/>
              <a:buChar char="•"/>
            </a:pPr>
            <a:r>
              <a:rPr lang="en-US" altLang="en-US" sz="1600" b="0" dirty="0"/>
              <a:t>The idea  is to cover the entire spectrum in the database, all of it.</a:t>
            </a:r>
          </a:p>
          <a:p>
            <a:pPr lvl="1">
              <a:buFont typeface="Arial" panose="020B0604020202020204" pitchFamily="34" charset="0"/>
              <a:buChar char="•"/>
            </a:pPr>
            <a:r>
              <a:rPr lang="en-US" altLang="en-US" sz="1400" dirty="0"/>
              <a:t>Then knowing what frequency range the device is in and geographic location, can manage the users. </a:t>
            </a:r>
            <a:r>
              <a:rPr lang="en-US" altLang="en-US" sz="1400" b="0" dirty="0"/>
              <a:t>   </a:t>
            </a:r>
          </a:p>
          <a:p>
            <a:pPr>
              <a:buFont typeface="Arial" panose="020B0604020202020204" pitchFamily="34" charset="0"/>
              <a:buChar char="•"/>
            </a:pPr>
            <a:r>
              <a:rPr lang="en-US" altLang="en-US" sz="1600" b="0" dirty="0"/>
              <a:t>Similar idea years back were not fully accepted, though with recent actions, e.g. 6GHz, a data base maybe viewed differently now. </a:t>
            </a:r>
          </a:p>
          <a:p>
            <a:pPr>
              <a:buFont typeface="Arial" panose="020B0604020202020204" pitchFamily="34" charset="0"/>
              <a:buChar char="•"/>
            </a:pPr>
            <a:r>
              <a:rPr lang="en-US" altLang="en-US" sz="1600" b="0" dirty="0"/>
              <a:t>A perspective on regardless of everything we do to develop new, better, faster wireless technologies, the available spectrum has a hard limit</a:t>
            </a:r>
          </a:p>
          <a:p>
            <a:pPr>
              <a:buFont typeface="Arial" panose="020B0604020202020204" pitchFamily="34" charset="0"/>
              <a:buChar char="•"/>
            </a:pPr>
            <a:r>
              <a:rPr lang="en-US" sz="1600" dirty="0"/>
              <a:t> </a:t>
            </a:r>
          </a:p>
          <a:p>
            <a:pPr>
              <a:buFont typeface="Arial" panose="020B0604020202020204" pitchFamily="34" charset="0"/>
              <a:buChar char="•"/>
            </a:pPr>
            <a:r>
              <a:rPr lang="en-US" sz="1600" dirty="0"/>
              <a:t> </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08 Nov 2018</a:t>
            </a:r>
            <a:endParaRPr lang="en-GB" dirty="0"/>
          </a:p>
        </p:txBody>
      </p:sp>
    </p:spTree>
    <p:extLst>
      <p:ext uri="{BB962C8B-B14F-4D97-AF65-F5344CB8AC3E}">
        <p14:creationId xmlns:p14="http://schemas.microsoft.com/office/powerpoint/2010/main" val="203752312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IEEE – not connected and underserved </a:t>
            </a:r>
            <a:r>
              <a:rPr lang="en-US" sz="1400" dirty="0"/>
              <a:t>(from last week)</a:t>
            </a:r>
          </a:p>
        </p:txBody>
      </p:sp>
      <p:sp>
        <p:nvSpPr>
          <p:cNvPr id="3" name="Content Placeholder 2"/>
          <p:cNvSpPr>
            <a:spLocks noGrp="1"/>
          </p:cNvSpPr>
          <p:nvPr>
            <p:ph idx="1"/>
          </p:nvPr>
        </p:nvSpPr>
        <p:spPr>
          <a:xfrm>
            <a:off x="685005" y="1181893"/>
            <a:ext cx="8306595" cy="4494213"/>
          </a:xfrm>
        </p:spPr>
        <p:txBody>
          <a:bodyPr/>
          <a:lstStyle/>
          <a:p>
            <a:pPr>
              <a:buFont typeface="Arial" panose="020B0604020202020204" pitchFamily="34" charset="0"/>
              <a:buChar char="•"/>
            </a:pPr>
            <a:r>
              <a:rPr lang="en-US" altLang="en-US" sz="2000" b="0" dirty="0"/>
              <a:t> </a:t>
            </a:r>
            <a:r>
              <a:rPr lang="en-US" sz="2000" b="0" dirty="0"/>
              <a:t>IEEE Connectivity Coalition  </a:t>
            </a:r>
          </a:p>
          <a:p>
            <a:pPr lvl="1">
              <a:buFont typeface="Arial" panose="020B0604020202020204" pitchFamily="34" charset="0"/>
              <a:buChar char="•"/>
            </a:pPr>
            <a:r>
              <a:rPr lang="en-US" sz="1800" b="0" dirty="0"/>
              <a:t>Internet Inclusion means that all stakeholders are engaged in the planning and implementation of technology systems; that all potential people impacted can access and have certain rights to understand the implications of the technology and know how to use it safely and ethically; and that with these technologies come more services, tools, increased information and opportunities to expand access for communities around the world. As digital technology is increasingly used for educational, employment, health, commercial and informational purposes, Internet Inclusion is critical for full engagement, participation and opportunity in the social, economic and civic life of society.</a:t>
            </a:r>
          </a:p>
          <a:p>
            <a:pPr>
              <a:buFont typeface="Arial" panose="020B0604020202020204" pitchFamily="34" charset="0"/>
              <a:buChar char="•"/>
            </a:pPr>
            <a:endParaRPr lang="en-US" sz="2000" dirty="0"/>
          </a:p>
          <a:p>
            <a:pPr>
              <a:buFont typeface="Arial" panose="020B0604020202020204" pitchFamily="34" charset="0"/>
              <a:buChar char="•"/>
            </a:pPr>
            <a:r>
              <a:rPr lang="en-US" sz="2000" b="0" dirty="0"/>
              <a:t>This ties into the effort brought up at the Chicago meeting on how to connect the 3.8B people, not connected today. </a:t>
            </a:r>
          </a:p>
          <a:p>
            <a:pPr>
              <a:buFont typeface="Arial" panose="020B0604020202020204" pitchFamily="34" charset="0"/>
              <a:buChar char="•"/>
            </a:pPr>
            <a:r>
              <a:rPr lang="en-US" sz="2000" b="0" dirty="0"/>
              <a:t>Stayed tuned as we learn more.  </a:t>
            </a:r>
          </a:p>
          <a:p>
            <a:pPr>
              <a:buFont typeface="Arial" panose="020B0604020202020204" pitchFamily="34" charset="0"/>
              <a:buChar char="•"/>
            </a:pPr>
            <a:r>
              <a:rPr lang="en-US" sz="2000" b="0" dirty="0"/>
              <a:t>Rich will be talking to Senior Director, Technology Policy and International Affairs on this and what we can do.</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08 Nov 2018</a:t>
            </a:r>
            <a:endParaRPr lang="en-GB" dirty="0"/>
          </a:p>
        </p:txBody>
      </p:sp>
    </p:spTree>
    <p:extLst>
      <p:ext uri="{BB962C8B-B14F-4D97-AF65-F5344CB8AC3E}">
        <p14:creationId xmlns:p14="http://schemas.microsoft.com/office/powerpoint/2010/main" val="28396760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674298"/>
          </a:xfrm>
        </p:spPr>
        <p:txBody>
          <a:bodyPr/>
          <a:lstStyle/>
          <a:p>
            <a:r>
              <a:rPr lang="en-US" sz="2400" dirty="0"/>
              <a:t>Potential reference document when doing comments</a:t>
            </a:r>
          </a:p>
        </p:txBody>
      </p:sp>
      <p:sp>
        <p:nvSpPr>
          <p:cNvPr id="3" name="Content Placeholder 2"/>
          <p:cNvSpPr>
            <a:spLocks noGrp="1"/>
          </p:cNvSpPr>
          <p:nvPr>
            <p:ph idx="1"/>
          </p:nvPr>
        </p:nvSpPr>
        <p:spPr>
          <a:xfrm>
            <a:off x="703797" y="1524000"/>
            <a:ext cx="8296126" cy="4113213"/>
          </a:xfrm>
        </p:spPr>
        <p:txBody>
          <a:bodyPr/>
          <a:lstStyle/>
          <a:p>
            <a:pPr>
              <a:buFont typeface="Arial" panose="020B0604020202020204" pitchFamily="34" charset="0"/>
              <a:buChar char="•"/>
            </a:pPr>
            <a:r>
              <a:rPr lang="en-US" sz="1800" dirty="0"/>
              <a:t>Note: in the 802.19 co-existence &lt;1 GHz meeting it was brought up for IEEE 802 as a whole to put together a document on basic spectrum parameters that would be good for all IEEE 802 standards to co-exist (less interference….)  </a:t>
            </a:r>
          </a:p>
          <a:p>
            <a:pPr lvl="5">
              <a:buFont typeface="Arial" panose="020B0604020202020204" pitchFamily="34" charset="0"/>
              <a:buChar char="•"/>
            </a:pPr>
            <a:endParaRPr lang="en-US" sz="1400" dirty="0"/>
          </a:p>
          <a:p>
            <a:pPr lvl="1">
              <a:buFont typeface="Arial" panose="020B0604020202020204" pitchFamily="34" charset="0"/>
              <a:buChar char="•"/>
            </a:pPr>
            <a:r>
              <a:rPr lang="en-US" sz="1800" b="1" u="sng" dirty="0"/>
              <a:t>Actually, need to have this for all IEEE 802 to just work in the spectrum</a:t>
            </a:r>
            <a:r>
              <a:rPr lang="en-US" sz="1800" dirty="0"/>
              <a:t>, e.g. BWs needed.   Not just coexistence.</a:t>
            </a:r>
          </a:p>
          <a:p>
            <a:pPr lvl="5">
              <a:buFont typeface="Arial" panose="020B0604020202020204" pitchFamily="34" charset="0"/>
              <a:buChar char="•"/>
            </a:pPr>
            <a:endParaRPr lang="en-US" sz="1400" dirty="0"/>
          </a:p>
          <a:p>
            <a:pPr lvl="1">
              <a:buFont typeface="Arial" panose="020B0604020202020204" pitchFamily="34" charset="0"/>
              <a:buChar char="•"/>
            </a:pPr>
            <a:r>
              <a:rPr lang="en-US" sz="1800" dirty="0"/>
              <a:t>Point being that 802.18 can refer to / use when responding to regulators  on different consultations, to encourage regulators in general to configure their spectrum to allow all the IEEE 802 standards in a more consistent/friendly way.  </a:t>
            </a:r>
          </a:p>
          <a:p>
            <a:pPr lvl="5">
              <a:buFont typeface="Arial" panose="020B0604020202020204" pitchFamily="34" charset="0"/>
              <a:buChar char="•"/>
            </a:pPr>
            <a:endParaRPr lang="en-US" sz="1400" dirty="0"/>
          </a:p>
          <a:p>
            <a:pPr lvl="1">
              <a:buFont typeface="Arial" panose="020B0604020202020204" pitchFamily="34" charset="0"/>
              <a:buChar char="•"/>
            </a:pPr>
            <a:r>
              <a:rPr lang="en-US" sz="1800" dirty="0"/>
              <a:t>For the many in attendance, it was felt many regulators would appreciate at least  knowing this.  </a:t>
            </a:r>
          </a:p>
          <a:p>
            <a:pPr lvl="5">
              <a:buFont typeface="Arial" panose="020B0604020202020204" pitchFamily="34" charset="0"/>
              <a:buChar char="•"/>
            </a:pPr>
            <a:endParaRPr lang="en-US" sz="1400" dirty="0"/>
          </a:p>
          <a:p>
            <a:pPr lvl="1">
              <a:buFont typeface="Arial" panose="020B0604020202020204" pitchFamily="34" charset="0"/>
              <a:buChar char="•"/>
            </a:pPr>
            <a:r>
              <a:rPr lang="en-US" sz="1800" dirty="0"/>
              <a:t>Additional point to add to the doc, duty cycle is not for the protocol/standard/amendment being discussed, it is a regulation to allow others (and their packet lengths) to have access to the spectrum</a:t>
            </a:r>
            <a:r>
              <a:rPr lang="en-US" sz="1600" dirty="0"/>
              <a:t>. </a:t>
            </a:r>
          </a:p>
        </p:txBody>
      </p:sp>
      <p:sp>
        <p:nvSpPr>
          <p:cNvPr id="4" name="Date Placeholder 3"/>
          <p:cNvSpPr>
            <a:spLocks noGrp="1"/>
          </p:cNvSpPr>
          <p:nvPr>
            <p:ph type="dt" sz="half" idx="4294967295"/>
          </p:nvPr>
        </p:nvSpPr>
        <p:spPr>
          <a:xfrm>
            <a:off x="691161" y="304800"/>
            <a:ext cx="1893888" cy="276225"/>
          </a:xfrm>
          <a:prstGeom prst="rect">
            <a:avLst/>
          </a:prstGeom>
        </p:spPr>
        <p:txBody>
          <a:bodyPr/>
          <a:lstStyle/>
          <a:p>
            <a:pPr>
              <a:defRPr/>
            </a:pPr>
            <a:r>
              <a:rPr lang="en-US"/>
              <a:t>08 Nov 2018</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33</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01500691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Fellowship Request</a:t>
            </a:r>
            <a:endParaRPr lang="en-US" sz="1400" dirty="0"/>
          </a:p>
        </p:txBody>
      </p:sp>
      <p:sp>
        <p:nvSpPr>
          <p:cNvPr id="3" name="Content Placeholder 2"/>
          <p:cNvSpPr>
            <a:spLocks noGrp="1"/>
          </p:cNvSpPr>
          <p:nvPr>
            <p:ph idx="1"/>
          </p:nvPr>
        </p:nvSpPr>
        <p:spPr>
          <a:xfrm>
            <a:off x="685800" y="1257300"/>
            <a:ext cx="8306595" cy="4494213"/>
          </a:xfrm>
        </p:spPr>
        <p:txBody>
          <a:bodyPr/>
          <a:lstStyle/>
          <a:p>
            <a:pPr>
              <a:buFont typeface="Arial" panose="020B0604020202020204" pitchFamily="34" charset="0"/>
              <a:buChar char="•"/>
            </a:pPr>
            <a:r>
              <a:rPr lang="en-US" sz="2000" dirty="0"/>
              <a:t>Fellowship request on reaching out to all regulators.</a:t>
            </a:r>
          </a:p>
          <a:p>
            <a:pPr lvl="1">
              <a:buFont typeface="Arial" panose="020B0604020202020204" pitchFamily="34" charset="0"/>
              <a:buChar char="•"/>
            </a:pPr>
            <a:r>
              <a:rPr lang="en-US" sz="1600" dirty="0">
                <a:solidFill>
                  <a:schemeClr val="tx1"/>
                </a:solidFill>
              </a:rPr>
              <a:t>Enhancing Collaboration between </a:t>
            </a:r>
            <a:r>
              <a:rPr lang="en-US" sz="1600" i="1" dirty="0">
                <a:solidFill>
                  <a:schemeClr val="tx1"/>
                </a:solidFill>
              </a:rPr>
              <a:t>IEEE 802 </a:t>
            </a:r>
            <a:r>
              <a:rPr lang="en-US" sz="1600" dirty="0">
                <a:solidFill>
                  <a:schemeClr val="tx1"/>
                </a:solidFill>
              </a:rPr>
              <a:t>and World Regulators on unlicensed spectrum regulations</a:t>
            </a:r>
            <a:endParaRPr lang="en-US" sz="1600" u="sng" dirty="0">
              <a:solidFill>
                <a:schemeClr val="tx1"/>
              </a:solidFill>
              <a:hlinkClick r:id="rId2"/>
            </a:endParaRPr>
          </a:p>
          <a:p>
            <a:pPr lvl="1">
              <a:buFont typeface="Arial" panose="020B0604020202020204" pitchFamily="34" charset="0"/>
              <a:buChar char="•"/>
            </a:pPr>
            <a:r>
              <a:rPr lang="en-US" sz="1600" u="sng" dirty="0">
                <a:hlinkClick r:id="rId2"/>
              </a:rPr>
              <a:t>https://mentor.ieee.org/802.11/dcn/18/11-18-0580-01-coex-enhancing-collaboration-between-ieee-802-and-world-regulators-on-unlicensed-spectrum-regulations.pptx</a:t>
            </a:r>
            <a:r>
              <a:rPr lang="en-US" sz="1600" dirty="0"/>
              <a:t>  </a:t>
            </a:r>
            <a:r>
              <a:rPr lang="en-US" sz="1600" b="0" dirty="0"/>
              <a:t> </a:t>
            </a:r>
          </a:p>
          <a:p>
            <a:pPr lvl="1">
              <a:buFont typeface="Arial" panose="020B0604020202020204" pitchFamily="34" charset="0"/>
              <a:buChar char="•"/>
            </a:pPr>
            <a:r>
              <a:rPr lang="en-US" sz="1800" b="1" dirty="0">
                <a:solidFill>
                  <a:schemeClr val="tx1"/>
                </a:solidFill>
              </a:rPr>
              <a:t> </a:t>
            </a:r>
          </a:p>
          <a:p>
            <a:pPr lvl="1">
              <a:buFont typeface="Arial" panose="020B0604020202020204" pitchFamily="34" charset="0"/>
              <a:buChar char="•"/>
            </a:pPr>
            <a:r>
              <a:rPr lang="en-US" sz="1800" b="1" dirty="0">
                <a:solidFill>
                  <a:schemeClr val="tx1"/>
                </a:solidFill>
              </a:rPr>
              <a:t>Thursday:  </a:t>
            </a:r>
          </a:p>
          <a:p>
            <a:pPr lvl="1">
              <a:buFont typeface="Arial" panose="020B0604020202020204" pitchFamily="34" charset="0"/>
              <a:buChar char="•"/>
            </a:pPr>
            <a:r>
              <a:rPr lang="en-US" sz="1800" b="1" dirty="0">
                <a:solidFill>
                  <a:schemeClr val="tx1"/>
                </a:solidFill>
              </a:rPr>
              <a:t> </a:t>
            </a:r>
            <a:r>
              <a:rPr lang="en-US" sz="1800" dirty="0">
                <a:solidFill>
                  <a:schemeClr val="tx1"/>
                </a:solidFill>
              </a:rPr>
              <a:t>A start is to keep in touch with the fellowship attendees.  </a:t>
            </a:r>
          </a:p>
          <a:p>
            <a:pPr lvl="2">
              <a:buFont typeface="Arial" panose="020B0604020202020204" pitchFamily="34" charset="0"/>
              <a:buChar char="•"/>
            </a:pPr>
            <a:r>
              <a:rPr lang="en-US" sz="1600" dirty="0">
                <a:solidFill>
                  <a:schemeClr val="tx1"/>
                </a:solidFill>
              </a:rPr>
              <a:t>They are welcome to our meetings and calls. </a:t>
            </a:r>
          </a:p>
          <a:p>
            <a:pPr lvl="1">
              <a:buFont typeface="Arial" panose="020B0604020202020204" pitchFamily="34" charset="0"/>
              <a:buChar char="•"/>
            </a:pPr>
            <a:r>
              <a:rPr lang="en-US" sz="1800" b="0" dirty="0">
                <a:solidFill>
                  <a:schemeClr val="tx1"/>
                </a:solidFill>
              </a:rPr>
              <a:t>Could something be added to the IEEE newsletter/communication for the regulators, to answer the news letter input? </a:t>
            </a:r>
          </a:p>
          <a:p>
            <a:pPr lvl="1">
              <a:buFont typeface="Arial" panose="020B0604020202020204" pitchFamily="34" charset="0"/>
              <a:buChar char="•"/>
            </a:pPr>
            <a:r>
              <a:rPr lang="en-US" sz="1800" b="0" dirty="0">
                <a:solidFill>
                  <a:schemeClr val="tx1"/>
                </a:solidFill>
              </a:rPr>
              <a:t>Can IEEE be more pro-active with some </a:t>
            </a:r>
            <a:r>
              <a:rPr lang="en-US" sz="1800" dirty="0">
                <a:solidFill>
                  <a:schemeClr val="tx1"/>
                </a:solidFill>
              </a:rPr>
              <a:t>of the other (e.g. regional) regulators? </a:t>
            </a:r>
          </a:p>
          <a:p>
            <a:pPr lvl="2">
              <a:buFont typeface="Arial" panose="020B0604020202020204" pitchFamily="34" charset="0"/>
              <a:buChar char="•"/>
            </a:pPr>
            <a:r>
              <a:rPr lang="en-US" sz="1400" dirty="0">
                <a:solidFill>
                  <a:schemeClr val="tx1"/>
                </a:solidFill>
              </a:rPr>
              <a:t>The challenge is to ID which we can, and being a volunteer  / individual organization, the time and money from the volunteers?  </a:t>
            </a:r>
          </a:p>
          <a:p>
            <a:pPr lvl="1">
              <a:buFont typeface="Arial" panose="020B0604020202020204" pitchFamily="34" charset="0"/>
              <a:buChar char="•"/>
            </a:pPr>
            <a:r>
              <a:rPr lang="en-US" sz="1800" b="0" dirty="0">
                <a:solidFill>
                  <a:schemeClr val="tx1"/>
                </a:solidFill>
              </a:rPr>
              <a:t>Many regulators don’t have IEEE has a point of contact like they do with WFA or other implementing orgs do. </a:t>
            </a:r>
          </a:p>
          <a:p>
            <a:pPr marL="0" indent="0"/>
            <a:endParaRPr lang="en-US" sz="2000" b="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08 Nov 2018</a:t>
            </a:r>
            <a:endParaRPr lang="en-GB" dirty="0"/>
          </a:p>
        </p:txBody>
      </p:sp>
    </p:spTree>
    <p:extLst>
      <p:ext uri="{BB962C8B-B14F-4D97-AF65-F5344CB8AC3E}">
        <p14:creationId xmlns:p14="http://schemas.microsoft.com/office/powerpoint/2010/main" val="16601358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3"/>
            <a:ext cx="7770813" cy="505178"/>
          </a:xfrm>
        </p:spPr>
        <p:txBody>
          <a:bodyPr/>
          <a:lstStyle/>
          <a:p>
            <a:r>
              <a:rPr lang="en-US" sz="2400" dirty="0"/>
              <a:t>Participation in IEEE 802 Meetings</a:t>
            </a:r>
          </a:p>
        </p:txBody>
      </p:sp>
      <p:sp>
        <p:nvSpPr>
          <p:cNvPr id="3" name="Content Placeholder 2"/>
          <p:cNvSpPr>
            <a:spLocks noGrp="1"/>
          </p:cNvSpPr>
          <p:nvPr>
            <p:ph idx="1"/>
          </p:nvPr>
        </p:nvSpPr>
        <p:spPr>
          <a:xfrm>
            <a:off x="685005" y="1066800"/>
            <a:ext cx="7770813" cy="4113213"/>
          </a:xfrm>
        </p:spPr>
        <p:txBody>
          <a:bodyPr/>
          <a:lstStyle/>
          <a:p>
            <a:pPr>
              <a:buClrTx/>
            </a:pPr>
            <a:r>
              <a:rPr lang="en-GB" altLang="en-US" sz="1800" dirty="0">
                <a:solidFill>
                  <a:schemeClr val="accent1">
                    <a:lumMod val="50000"/>
                  </a:schemeClr>
                </a:solidFill>
                <a:ea typeface="MS Gothic" panose="020B0609070205080204" pitchFamily="49" charset="-128"/>
              </a:rPr>
              <a:t>Participation in any IEEE 802 meeting (Sponsor, Sponsor subgroup, Working Group, Working Group subgroup, etc.) is on an individual basis</a:t>
            </a:r>
          </a:p>
          <a:p>
            <a:endParaRPr lang="en-US" sz="800" dirty="0">
              <a:solidFill>
                <a:schemeClr val="accent1">
                  <a:lumMod val="50000"/>
                </a:schemeClr>
              </a:solidFill>
            </a:endParaRPr>
          </a:p>
          <a:p>
            <a:pPr marL="339725" indent="-336550">
              <a:buFont typeface="Arial" panose="020B0604020202020204" pitchFamily="34" charset="0"/>
              <a:buChar char="•"/>
            </a:pP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dirty="0">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   section 5.2.1) </a:t>
            </a:r>
          </a:p>
          <a:p>
            <a:pPr marL="339725" indent="-336550">
              <a:buFont typeface="Arial" panose="020B0604020202020204" pitchFamily="34" charset="0"/>
              <a:buChar char="•"/>
            </a:pPr>
            <a:r>
              <a:rPr lang="en-GB" altLang="en-US" sz="1400" dirty="0">
                <a:ea typeface="MS Gothic" panose="020B0609070205080204" pitchFamily="49" charset="-128"/>
              </a:rPr>
              <a:t>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39725" indent="-336550">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39725" indent="-336550">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ea typeface="MS Gothic" panose="020B0609070205080204" pitchFamily="49" charset="-128"/>
                <a:hlinkClick r:id="rId2"/>
              </a:rPr>
              <a:t>https://standards.ieee.org/develop/policies/bylaws/sb_bylaws.pdf</a:t>
            </a:r>
            <a:r>
              <a:rPr lang="en-GB" altLang="en-US" sz="1400" u="sng" dirty="0">
                <a:ea typeface="MS Gothic" panose="020B0609070205080204" pitchFamily="49" charset="-128"/>
              </a:rPr>
              <a:t>   </a:t>
            </a:r>
            <a:r>
              <a:rPr lang="en-GB" altLang="en-US" sz="1400" dirty="0">
                <a:ea typeface="MS Gothic" panose="020B0609070205080204" pitchFamily="49" charset="-128"/>
              </a:rPr>
              <a:t> section 5.2.1.3 and the IEEE 802 LMSC Working Group Policies and Procedures, subclause 3.4.1 “Chair”, list item x.</a:t>
            </a:r>
          </a:p>
          <a:p>
            <a:endParaRPr lang="en-US" sz="800" dirty="0"/>
          </a:p>
          <a:p>
            <a:r>
              <a:rPr lang="en-US" sz="1800" dirty="0">
                <a:solidFill>
                  <a:schemeClr val="accent1">
                    <a:lumMod val="50000"/>
                  </a:schemeClr>
                </a:solidFill>
              </a:rPr>
              <a:t>By participating in IEEE 802 meetings, you accept these requirements.  If you do not agree to these policies then you shall not participate.  (and please leave the call.)</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08 Nov 2018</a:t>
            </a:r>
            <a:endParaRPr lang="en-GB" dirty="0"/>
          </a:p>
        </p:txBody>
      </p:sp>
    </p:spTree>
    <p:extLst>
      <p:ext uri="{BB962C8B-B14F-4D97-AF65-F5344CB8AC3E}">
        <p14:creationId xmlns:p14="http://schemas.microsoft.com/office/powerpoint/2010/main" val="33864904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723899" y="584202"/>
            <a:ext cx="7770813" cy="609600"/>
          </a:xfrm>
        </p:spPr>
        <p:txBody>
          <a:bodyPr/>
          <a:lstStyle/>
          <a:p>
            <a:pPr eaLnBrk="1" hangingPunct="1"/>
            <a:r>
              <a:rPr lang="en-US" sz="2400" dirty="0">
                <a:latin typeface="Times New Roman" charset="0"/>
              </a:rPr>
              <a:t>Agenda</a:t>
            </a:r>
          </a:p>
        </p:txBody>
      </p:sp>
      <p:sp>
        <p:nvSpPr>
          <p:cNvPr id="7" name="Date Placeholder 6"/>
          <p:cNvSpPr>
            <a:spLocks noGrp="1"/>
          </p:cNvSpPr>
          <p:nvPr>
            <p:ph type="dt" sz="quarter" idx="4294967295"/>
          </p:nvPr>
        </p:nvSpPr>
        <p:spPr>
          <a:xfrm>
            <a:off x="696912" y="304801"/>
            <a:ext cx="1817688" cy="304800"/>
          </a:xfrm>
          <a:prstGeom prst="rect">
            <a:avLst/>
          </a:prstGeom>
        </p:spPr>
        <p:txBody>
          <a:bodyPr/>
          <a:lstStyle/>
          <a:p>
            <a:pPr>
              <a:defRPr/>
            </a:pPr>
            <a:r>
              <a:rPr lang="en-US"/>
              <a:t>08 Nov 2018</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
        <p:nvSpPr>
          <p:cNvPr id="4" name="TextBox 3"/>
          <p:cNvSpPr txBox="1"/>
          <p:nvPr/>
        </p:nvSpPr>
        <p:spPr>
          <a:xfrm>
            <a:off x="609600" y="6504801"/>
            <a:ext cx="838200" cy="276999"/>
          </a:xfrm>
          <a:prstGeom prst="rect">
            <a:avLst/>
          </a:prstGeom>
          <a:solidFill>
            <a:schemeClr val="bg1"/>
          </a:solidFill>
        </p:spPr>
        <p:txBody>
          <a:bodyPr wrap="square" rtlCol="0">
            <a:spAutoFit/>
          </a:bodyPr>
          <a:lstStyle/>
          <a:p>
            <a:r>
              <a:rPr lang="en-US" sz="1200" dirty="0">
                <a:solidFill>
                  <a:schemeClr val="tx1"/>
                </a:solidFill>
              </a:rPr>
              <a:t>Agenda</a:t>
            </a:r>
          </a:p>
        </p:txBody>
      </p:sp>
      <p:sp>
        <p:nvSpPr>
          <p:cNvPr id="10" name="Content Placeholder 2">
            <a:extLst>
              <a:ext uri="{FF2B5EF4-FFF2-40B4-BE49-F238E27FC236}">
                <a16:creationId xmlns:a16="http://schemas.microsoft.com/office/drawing/2014/main" id="{9808855A-86C1-4363-88E0-4DB40984EFB6}"/>
              </a:ext>
            </a:extLst>
          </p:cNvPr>
          <p:cNvSpPr>
            <a:spLocks noGrp="1"/>
          </p:cNvSpPr>
          <p:nvPr>
            <p:ph idx="1"/>
          </p:nvPr>
        </p:nvSpPr>
        <p:spPr>
          <a:xfrm>
            <a:off x="696912" y="1050803"/>
            <a:ext cx="3772457" cy="5275778"/>
          </a:xfrm>
        </p:spPr>
        <p:txBody>
          <a:bodyPr/>
          <a:lstStyle/>
          <a:p>
            <a:pPr>
              <a:buFont typeface="Arial" panose="020B0604020202020204" pitchFamily="34" charset="0"/>
              <a:buChar char="•"/>
            </a:pPr>
            <a:r>
              <a:rPr lang="en-US" altLang="en-US" sz="1600" dirty="0">
                <a:solidFill>
                  <a:schemeClr val="tx1"/>
                </a:solidFill>
              </a:rPr>
              <a:t>Call to Order</a:t>
            </a:r>
          </a:p>
          <a:p>
            <a:pPr lvl="1">
              <a:buFont typeface="Arial" panose="020B0604020202020204" pitchFamily="34" charset="0"/>
              <a:buChar char="•"/>
            </a:pPr>
            <a:r>
              <a:rPr lang="en-US" altLang="en-US" sz="1200" b="1" u="sng" dirty="0">
                <a:solidFill>
                  <a:schemeClr val="bg1"/>
                </a:solidFill>
              </a:rPr>
              <a:t>Attendance server is open</a:t>
            </a:r>
          </a:p>
          <a:p>
            <a:pPr>
              <a:buFont typeface="Arial" panose="020B0604020202020204" pitchFamily="34" charset="0"/>
              <a:buChar char="•"/>
            </a:pPr>
            <a:r>
              <a:rPr lang="en-US" altLang="en-US" sz="1600" dirty="0">
                <a:solidFill>
                  <a:schemeClr val="tx1"/>
                </a:solidFill>
              </a:rPr>
              <a:t>Administrative items</a:t>
            </a:r>
          </a:p>
          <a:p>
            <a:pPr lvl="1">
              <a:buFont typeface="Arial" panose="020B0604020202020204" pitchFamily="34" charset="0"/>
              <a:buChar char="•"/>
            </a:pPr>
            <a:r>
              <a:rPr lang="en-US" altLang="en-US" sz="1200" dirty="0">
                <a:solidFill>
                  <a:schemeClr val="bg1"/>
                </a:solidFill>
              </a:rPr>
              <a:t>Need a recording secretary </a:t>
            </a:r>
          </a:p>
          <a:p>
            <a:pPr>
              <a:buFont typeface="Arial" panose="020B0604020202020204" pitchFamily="34" charset="0"/>
              <a:buChar char="•"/>
            </a:pPr>
            <a:r>
              <a:rPr lang="en-US" altLang="en-US" sz="1600" dirty="0">
                <a:solidFill>
                  <a:schemeClr val="tx1"/>
                </a:solidFill>
              </a:rPr>
              <a:t>Approve agenda &amp; last minutes</a:t>
            </a:r>
            <a:endParaRPr lang="en-US" altLang="en-US" sz="1600" dirty="0">
              <a:solidFill>
                <a:schemeClr val="bg1"/>
              </a:solidFill>
            </a:endParaRPr>
          </a:p>
          <a:p>
            <a:pPr lvl="1">
              <a:buFont typeface="Arial" panose="020B0604020202020204" pitchFamily="34" charset="0"/>
              <a:buChar char="•"/>
            </a:pPr>
            <a:r>
              <a:rPr lang="en-US" altLang="en-US" sz="1200" dirty="0">
                <a:solidFill>
                  <a:schemeClr val="bg1"/>
                </a:solidFill>
              </a:rPr>
              <a:t>Any interest in being the 802.18 Vice-Chair?</a:t>
            </a:r>
          </a:p>
          <a:p>
            <a:pPr>
              <a:buFont typeface="Arial" panose="020B0604020202020204" pitchFamily="34" charset="0"/>
              <a:buChar char="•"/>
            </a:pPr>
            <a:r>
              <a:rPr lang="en-US" altLang="en-US" sz="1600" dirty="0">
                <a:solidFill>
                  <a:schemeClr val="tx1"/>
                </a:solidFill>
              </a:rPr>
              <a:t>Discussion items</a:t>
            </a:r>
          </a:p>
          <a:p>
            <a:pPr lvl="1">
              <a:buFont typeface="Arial" panose="020B0604020202020204" pitchFamily="34" charset="0"/>
              <a:buChar char="•"/>
            </a:pPr>
            <a:r>
              <a:rPr lang="en-US" altLang="en-US" sz="1600" dirty="0">
                <a:solidFill>
                  <a:schemeClr val="tx1"/>
                </a:solidFill>
              </a:rPr>
              <a:t>EU Items</a:t>
            </a:r>
          </a:p>
          <a:p>
            <a:pPr lvl="1">
              <a:buFont typeface="Arial" panose="020B0604020202020204" pitchFamily="34" charset="0"/>
              <a:buChar char="•"/>
            </a:pPr>
            <a:r>
              <a:rPr lang="en-US" sz="1600" dirty="0"/>
              <a:t>6 GHz and single voice from IEEE 802</a:t>
            </a:r>
          </a:p>
          <a:p>
            <a:pPr lvl="1">
              <a:buFont typeface="Arial" panose="020B0604020202020204" pitchFamily="34" charset="0"/>
              <a:buChar char="•"/>
            </a:pPr>
            <a:r>
              <a:rPr lang="en-US" altLang="en-US" sz="1600" dirty="0">
                <a:solidFill>
                  <a:schemeClr val="tx1"/>
                </a:solidFill>
              </a:rPr>
              <a:t>General Discussion Items</a:t>
            </a:r>
            <a:endParaRPr lang="en-US" altLang="en-US" dirty="0">
              <a:solidFill>
                <a:schemeClr val="tx1"/>
              </a:solidFill>
            </a:endParaRPr>
          </a:p>
          <a:p>
            <a:pPr>
              <a:buFont typeface="Arial" panose="020B0604020202020204" pitchFamily="34" charset="0"/>
              <a:buChar char="•"/>
            </a:pPr>
            <a:endParaRPr lang="en-US" altLang="en-US" sz="1600" dirty="0">
              <a:solidFill>
                <a:schemeClr val="tx1"/>
              </a:solidFill>
            </a:endParaRPr>
          </a:p>
          <a:p>
            <a:pPr>
              <a:buFont typeface="Arial" panose="020B0604020202020204" pitchFamily="34" charset="0"/>
              <a:buChar char="•"/>
            </a:pPr>
            <a:r>
              <a:rPr lang="en-US" altLang="en-US" sz="1600" dirty="0">
                <a:solidFill>
                  <a:schemeClr val="tx1"/>
                </a:solidFill>
              </a:rPr>
              <a:t>Actions required</a:t>
            </a:r>
          </a:p>
          <a:p>
            <a:pPr lvl="1">
              <a:buFont typeface="Arial" panose="020B0604020202020204" pitchFamily="34" charset="0"/>
              <a:buChar char="•"/>
            </a:pPr>
            <a:r>
              <a:rPr lang="en-US" altLang="en-US" sz="1600" dirty="0">
                <a:solidFill>
                  <a:schemeClr val="tx1"/>
                </a:solidFill>
              </a:rPr>
              <a:t>Inputs for 6 GHz NPRM </a:t>
            </a:r>
          </a:p>
          <a:p>
            <a:pPr>
              <a:buFont typeface="Arial" panose="020B0604020202020204" pitchFamily="34" charset="0"/>
              <a:buChar char="•"/>
            </a:pPr>
            <a:endParaRPr lang="en-US" altLang="en-US" sz="1600" dirty="0">
              <a:solidFill>
                <a:schemeClr val="tx1"/>
              </a:solidFill>
            </a:endParaRPr>
          </a:p>
          <a:p>
            <a:pPr>
              <a:buFont typeface="Arial" panose="020B0604020202020204" pitchFamily="34" charset="0"/>
              <a:buChar char="•"/>
            </a:pPr>
            <a:r>
              <a:rPr lang="en-US" altLang="en-US" sz="1600" dirty="0">
                <a:solidFill>
                  <a:schemeClr val="tx1"/>
                </a:solidFill>
              </a:rPr>
              <a:t>AOB and Adjourn</a:t>
            </a:r>
          </a:p>
        </p:txBody>
      </p:sp>
      <p:sp>
        <p:nvSpPr>
          <p:cNvPr id="11" name="Content Placeholder 2">
            <a:extLst>
              <a:ext uri="{FF2B5EF4-FFF2-40B4-BE49-F238E27FC236}">
                <a16:creationId xmlns:a16="http://schemas.microsoft.com/office/drawing/2014/main" id="{AAC1A4D4-CC72-4DDD-B4E2-CCADAEDD8E65}"/>
              </a:ext>
            </a:extLst>
          </p:cNvPr>
          <p:cNvSpPr txBox="1">
            <a:spLocks/>
          </p:cNvSpPr>
          <p:nvPr/>
        </p:nvSpPr>
        <p:spPr bwMode="auto">
          <a:xfrm>
            <a:off x="4114800" y="992187"/>
            <a:ext cx="4968877" cy="5483226"/>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endParaRPr lang="en-US" altLang="en-US" sz="1400" kern="0" dirty="0"/>
          </a:p>
          <a:p>
            <a:pPr>
              <a:buFont typeface="Arial" panose="020B0604020202020204" pitchFamily="34" charset="0"/>
              <a:buChar char="•"/>
            </a:pPr>
            <a:r>
              <a:rPr lang="en-US" altLang="en-US" sz="1400" kern="0" dirty="0"/>
              <a:t>Discussion items, few more details:  </a:t>
            </a:r>
            <a:endParaRPr lang="en-US" sz="1400" b="0" dirty="0">
              <a:solidFill>
                <a:schemeClr val="tx1"/>
              </a:solidFill>
            </a:endParaRPr>
          </a:p>
          <a:p>
            <a:pPr lvl="1">
              <a:spcBef>
                <a:spcPts val="0"/>
              </a:spcBef>
              <a:buFont typeface="Arial" panose="020B0604020202020204" pitchFamily="34" charset="0"/>
              <a:buChar char="•"/>
            </a:pPr>
            <a:endParaRPr lang="en-US" sz="1400" b="0" dirty="0">
              <a:solidFill>
                <a:schemeClr val="tx1"/>
              </a:solidFill>
            </a:endParaRPr>
          </a:p>
          <a:p>
            <a:pPr>
              <a:spcBef>
                <a:spcPts val="0"/>
              </a:spcBef>
              <a:buFont typeface="Arial" panose="020B0604020202020204" pitchFamily="34" charset="0"/>
              <a:buChar char="•"/>
            </a:pPr>
            <a:r>
              <a:rPr lang="en-US" sz="1400" b="0" dirty="0">
                <a:solidFill>
                  <a:schemeClr val="tx1"/>
                </a:solidFill>
              </a:rPr>
              <a:t>EU Items</a:t>
            </a:r>
          </a:p>
          <a:p>
            <a:pPr lvl="1">
              <a:spcBef>
                <a:spcPts val="0"/>
              </a:spcBef>
              <a:buFont typeface="Arial" panose="020B0604020202020204" pitchFamily="34" charset="0"/>
              <a:buChar char="•"/>
            </a:pPr>
            <a:r>
              <a:rPr lang="en-US" sz="1400" dirty="0">
                <a:solidFill>
                  <a:schemeClr val="tx1"/>
                </a:solidFill>
              </a:rPr>
              <a:t>General items, ETSI, CEPT, etc.</a:t>
            </a:r>
          </a:p>
          <a:p>
            <a:pPr>
              <a:spcBef>
                <a:spcPts val="0"/>
              </a:spcBef>
              <a:buFont typeface="Arial" panose="020B0604020202020204" pitchFamily="34" charset="0"/>
              <a:buChar char="•"/>
            </a:pPr>
            <a:endParaRPr lang="en-US" altLang="en-US" sz="1400" b="0" kern="0" dirty="0"/>
          </a:p>
          <a:p>
            <a:pPr>
              <a:spcBef>
                <a:spcPts val="0"/>
              </a:spcBef>
              <a:buFont typeface="Arial" panose="020B0604020202020204" pitchFamily="34" charset="0"/>
              <a:buChar char="•"/>
            </a:pPr>
            <a:r>
              <a:rPr lang="en-US" sz="1400" b="0" dirty="0"/>
              <a:t>6 GHz and single voice from IEEE 802</a:t>
            </a:r>
          </a:p>
          <a:p>
            <a:pPr lvl="1">
              <a:spcBef>
                <a:spcPts val="0"/>
              </a:spcBef>
              <a:buFont typeface="Arial" panose="020B0604020202020204" pitchFamily="34" charset="0"/>
              <a:buChar char="•"/>
            </a:pPr>
            <a:r>
              <a:rPr lang="en-US" sz="1400" dirty="0"/>
              <a:t>Reference items</a:t>
            </a:r>
          </a:p>
          <a:p>
            <a:pPr lvl="1">
              <a:spcBef>
                <a:spcPts val="0"/>
              </a:spcBef>
              <a:buFont typeface="Arial" panose="020B0604020202020204" pitchFamily="34" charset="0"/>
              <a:buChar char="•"/>
            </a:pPr>
            <a:r>
              <a:rPr lang="en-US" altLang="en-US" sz="1400" kern="0" dirty="0"/>
              <a:t>Option 2 – higher level filing both views</a:t>
            </a:r>
          </a:p>
          <a:p>
            <a:pPr marL="457200" lvl="1" indent="0">
              <a:spcBef>
                <a:spcPts val="0"/>
              </a:spcBef>
            </a:pPr>
            <a:endParaRPr lang="en-US" altLang="en-US" sz="1400" kern="0" dirty="0"/>
          </a:p>
          <a:p>
            <a:pPr>
              <a:spcBef>
                <a:spcPts val="0"/>
              </a:spcBef>
              <a:buFont typeface="Arial" panose="020B0604020202020204" pitchFamily="34" charset="0"/>
              <a:buChar char="•"/>
            </a:pPr>
            <a:r>
              <a:rPr lang="en-US" altLang="en-US" sz="1400" b="0" kern="0" dirty="0"/>
              <a:t>General discussion items:</a:t>
            </a:r>
          </a:p>
          <a:p>
            <a:pPr lvl="1">
              <a:buFont typeface="Arial" panose="020B0604020202020204" pitchFamily="34" charset="0"/>
              <a:buChar char="•"/>
            </a:pPr>
            <a:r>
              <a:rPr lang="en-US" sz="1400" dirty="0"/>
              <a:t>IEEE SA Intelligent Spectrum statement is out. </a:t>
            </a:r>
          </a:p>
          <a:p>
            <a:pPr lvl="1">
              <a:buFont typeface="Arial" panose="020B0604020202020204" pitchFamily="34" charset="0"/>
              <a:buChar char="•"/>
            </a:pPr>
            <a:r>
              <a:rPr lang="en-US" sz="1400" dirty="0"/>
              <a:t>Net Neutrality is back…</a:t>
            </a:r>
          </a:p>
          <a:p>
            <a:pPr lvl="1">
              <a:buFont typeface="Arial" panose="020B0604020202020204" pitchFamily="34" charset="0"/>
              <a:buChar char="•"/>
            </a:pPr>
            <a:r>
              <a:rPr lang="en-US" sz="1400" dirty="0"/>
              <a:t>TVWS ex </a:t>
            </a:r>
            <a:r>
              <a:rPr lang="en-US" sz="1400" dirty="0" err="1"/>
              <a:t>parte</a:t>
            </a:r>
            <a:endParaRPr lang="en-US" sz="1400" dirty="0"/>
          </a:p>
          <a:p>
            <a:pPr lvl="1">
              <a:buFont typeface="Arial" panose="020B0604020202020204" pitchFamily="34" charset="0"/>
              <a:buChar char="•"/>
            </a:pPr>
            <a:r>
              <a:rPr lang="en-US" sz="1400" dirty="0"/>
              <a:t>Bangkok draft 802.18 agenda review. </a:t>
            </a:r>
          </a:p>
        </p:txBody>
      </p:sp>
    </p:spTree>
    <p:extLst>
      <p:ext uri="{BB962C8B-B14F-4D97-AF65-F5344CB8AC3E}">
        <p14:creationId xmlns:p14="http://schemas.microsoft.com/office/powerpoint/2010/main" val="27319483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799" y="534987"/>
            <a:ext cx="7770813" cy="719931"/>
          </a:xfrm>
        </p:spPr>
        <p:txBody>
          <a:bodyPr/>
          <a:lstStyle/>
          <a:p>
            <a:r>
              <a:rPr lang="en-US" altLang="en-US" sz="2400" dirty="0"/>
              <a:t>Administrative – Motions and more</a:t>
            </a:r>
          </a:p>
        </p:txBody>
      </p:sp>
      <p:sp>
        <p:nvSpPr>
          <p:cNvPr id="16387" name="Content Placeholder 2"/>
          <p:cNvSpPr>
            <a:spLocks noGrp="1"/>
          </p:cNvSpPr>
          <p:nvPr>
            <p:ph idx="1"/>
          </p:nvPr>
        </p:nvSpPr>
        <p:spPr>
          <a:xfrm>
            <a:off x="685798" y="1142999"/>
            <a:ext cx="7772400" cy="5332413"/>
          </a:xfrm>
        </p:spPr>
        <p:txBody>
          <a:bodyPr/>
          <a:lstStyle/>
          <a:p>
            <a:pPr>
              <a:buFont typeface="Arial" panose="020B0604020202020204" pitchFamily="34" charset="0"/>
              <a:buChar char="•"/>
            </a:pPr>
            <a:r>
              <a:rPr lang="en-US" altLang="en-US" sz="1600" dirty="0">
                <a:solidFill>
                  <a:schemeClr val="bg1"/>
                </a:solidFill>
              </a:rPr>
              <a:t>Need a recording secretary today    for the Wireless Interim in Waikoloa, anyone?  </a:t>
            </a:r>
          </a:p>
          <a:p>
            <a:pPr lvl="1">
              <a:buFont typeface="Arial" panose="020B0604020202020204" pitchFamily="34" charset="0"/>
              <a:buChar char="•"/>
            </a:pPr>
            <a:r>
              <a:rPr lang="en-US" altLang="en-US" sz="1200" dirty="0">
                <a:solidFill>
                  <a:schemeClr val="bg1"/>
                </a:solidFill>
              </a:rPr>
              <a:t>Ben Rolf (Blind Creek and UWB Alliance) </a:t>
            </a:r>
          </a:p>
          <a:p>
            <a:pPr>
              <a:buFont typeface="Arial" panose="020B0604020202020204" pitchFamily="34" charset="0"/>
              <a:buChar char="•"/>
            </a:pPr>
            <a:endParaRPr lang="en-US" altLang="en-US" sz="1600" u="sng" dirty="0">
              <a:solidFill>
                <a:schemeClr val="tx1"/>
              </a:solidFill>
            </a:endParaRPr>
          </a:p>
          <a:p>
            <a:pPr>
              <a:buFont typeface="Arial" panose="020B0604020202020204" pitchFamily="34" charset="0"/>
              <a:buChar char="•"/>
            </a:pPr>
            <a:r>
              <a:rPr lang="en-US" altLang="en-US" sz="1600" u="sng" dirty="0"/>
              <a:t>Motion:</a:t>
            </a:r>
            <a:r>
              <a:rPr lang="en-US" altLang="en-US" sz="1600" dirty="0"/>
              <a:t> To approve the agenda as presented on previous slide</a:t>
            </a:r>
          </a:p>
          <a:p>
            <a:r>
              <a:rPr lang="en-US" altLang="en-US" sz="1600" b="1" dirty="0"/>
              <a:t>		</a:t>
            </a:r>
            <a:r>
              <a:rPr lang="en-US" altLang="en-US" sz="1600" dirty="0"/>
              <a:t>Moved by:  	</a:t>
            </a:r>
            <a:r>
              <a:rPr lang="en-US" altLang="en-US" sz="1600" dirty="0">
                <a:solidFill>
                  <a:schemeClr val="bg1">
                    <a:lumMod val="65000"/>
                  </a:schemeClr>
                </a:solidFill>
              </a:rPr>
              <a:t>Stuart Kerry (Ruckus) </a:t>
            </a:r>
          </a:p>
          <a:p>
            <a:r>
              <a:rPr lang="en-US" altLang="en-US" sz="1600" b="1" dirty="0">
                <a:solidFill>
                  <a:schemeClr val="tx1"/>
                </a:solidFill>
              </a:rPr>
              <a:t>		Seconded by:	</a:t>
            </a:r>
            <a:r>
              <a:rPr lang="en-US" altLang="en-US" sz="1600" dirty="0">
                <a:solidFill>
                  <a:schemeClr val="bg1">
                    <a:lumMod val="65000"/>
                  </a:schemeClr>
                </a:solidFill>
              </a:rPr>
              <a:t>Tim Harrington (</a:t>
            </a:r>
            <a:r>
              <a:rPr lang="en-US" altLang="en-US" sz="1600" dirty="0" err="1">
                <a:solidFill>
                  <a:schemeClr val="bg1">
                    <a:lumMod val="65000"/>
                  </a:schemeClr>
                </a:solidFill>
              </a:rPr>
              <a:t>ProID</a:t>
            </a:r>
            <a:r>
              <a:rPr lang="en-US" altLang="en-US" sz="1600" dirty="0">
                <a:solidFill>
                  <a:schemeClr val="bg1">
                    <a:lumMod val="65000"/>
                  </a:schemeClr>
                </a:solidFill>
              </a:rPr>
              <a:t>)</a:t>
            </a:r>
          </a:p>
          <a:p>
            <a:pPr lvl="1"/>
            <a:r>
              <a:rPr lang="en-US" altLang="en-US" sz="1600" b="1" dirty="0"/>
              <a:t>Discussion?  </a:t>
            </a:r>
          </a:p>
          <a:p>
            <a:pPr lvl="1"/>
            <a:r>
              <a:rPr lang="en-US" altLang="en-US" sz="1600" b="1" dirty="0">
                <a:solidFill>
                  <a:schemeClr val="tx1"/>
                </a:solidFill>
              </a:rPr>
              <a:t>Vote:  </a:t>
            </a:r>
            <a:r>
              <a:rPr lang="en-US" altLang="en-US" sz="1600" b="1" dirty="0">
                <a:solidFill>
                  <a:schemeClr val="bg1">
                    <a:lumMod val="65000"/>
                  </a:schemeClr>
                </a:solidFill>
              </a:rPr>
              <a:t>Unanimous consent</a:t>
            </a:r>
          </a:p>
          <a:p>
            <a:pPr lvl="1"/>
            <a:endParaRPr lang="en-US" altLang="en-US" sz="1600" u="sng" dirty="0"/>
          </a:p>
          <a:p>
            <a:pPr>
              <a:buFont typeface="Arial" panose="020B0604020202020204" pitchFamily="34" charset="0"/>
              <a:buChar char="•"/>
            </a:pPr>
            <a:r>
              <a:rPr lang="en-US" altLang="en-US" sz="1600" u="sng" dirty="0"/>
              <a:t>Motion:</a:t>
            </a:r>
            <a:r>
              <a:rPr lang="en-US" altLang="en-US" sz="1600" dirty="0"/>
              <a:t> To approve the minutes from the IEEE 802.18 teleconference on 01 Nov 2018 in document:  </a:t>
            </a:r>
            <a:r>
              <a:rPr lang="en-US" altLang="en-US" sz="1600" dirty="0">
                <a:hlinkClick r:id="rId2"/>
              </a:rPr>
              <a:t>https://mentor.ieee.org/802.18/dcn/18/18-18-0145-00-0000-minutes-01nov18-rr-tag-teleconference.doc</a:t>
            </a:r>
            <a:r>
              <a:rPr lang="en-US" altLang="en-US" sz="1600" dirty="0"/>
              <a:t>    </a:t>
            </a:r>
            <a:r>
              <a:rPr lang="en-US" altLang="en-US" sz="1600" b="1" dirty="0"/>
              <a:t>Posted</a:t>
            </a:r>
            <a:r>
              <a:rPr lang="en-US" altLang="en-US" sz="1600" dirty="0"/>
              <a:t>:  </a:t>
            </a:r>
            <a:r>
              <a:rPr lang="en-US" sz="1600" b="0" dirty="0"/>
              <a:t>07-Nov-2018 00:00:51 ET</a:t>
            </a:r>
            <a:endParaRPr lang="en-US" sz="1000" b="0" dirty="0"/>
          </a:p>
          <a:p>
            <a:pPr marL="0" indent="0"/>
            <a:r>
              <a:rPr lang="en-US" altLang="en-US" sz="1400" b="0" dirty="0"/>
              <a:t>	</a:t>
            </a:r>
            <a:r>
              <a:rPr lang="en-US" altLang="en-US" sz="1600" b="1" dirty="0"/>
              <a:t>Moved by: 	</a:t>
            </a:r>
            <a:r>
              <a:rPr lang="en-US" altLang="en-US" sz="1600" dirty="0">
                <a:solidFill>
                  <a:schemeClr val="bg1">
                    <a:lumMod val="65000"/>
                  </a:schemeClr>
                </a:solidFill>
              </a:rPr>
              <a:t>Peter Ecclesine (Cisco) </a:t>
            </a:r>
          </a:p>
          <a:p>
            <a:r>
              <a:rPr lang="en-US" altLang="en-US" sz="1600" dirty="0"/>
              <a:t>	  </a:t>
            </a:r>
            <a:r>
              <a:rPr lang="en-US" altLang="en-US" sz="1600" b="1" dirty="0"/>
              <a:t>Seconded by: 	</a:t>
            </a:r>
            <a:r>
              <a:rPr lang="en-US" altLang="en-US" sz="1600" b="1" dirty="0">
                <a:solidFill>
                  <a:schemeClr val="bg1">
                    <a:lumMod val="65000"/>
                  </a:schemeClr>
                </a:solidFill>
              </a:rPr>
              <a:t>Mike Lynch (</a:t>
            </a:r>
            <a:r>
              <a:rPr lang="en-US" altLang="en-US" sz="1600" b="1" dirty="0" err="1">
                <a:solidFill>
                  <a:schemeClr val="bg1">
                    <a:lumMod val="65000"/>
                  </a:schemeClr>
                </a:solidFill>
              </a:rPr>
              <a:t>MJLynch</a:t>
            </a:r>
            <a:r>
              <a:rPr lang="en-US" altLang="en-US" sz="1600" b="1" dirty="0">
                <a:solidFill>
                  <a:schemeClr val="bg1">
                    <a:lumMod val="65000"/>
                  </a:schemeClr>
                </a:solidFill>
              </a:rPr>
              <a:t> Assoc.) </a:t>
            </a:r>
          </a:p>
          <a:p>
            <a:r>
              <a:rPr lang="en-US" altLang="en-US" sz="1600" dirty="0"/>
              <a:t>	  </a:t>
            </a:r>
            <a:r>
              <a:rPr lang="en-US" altLang="en-US" sz="1600" b="1" dirty="0"/>
              <a:t>Discussion? 	</a:t>
            </a:r>
            <a:r>
              <a:rPr lang="en-US" altLang="en-US" sz="1400" b="1" dirty="0"/>
              <a:t> </a:t>
            </a:r>
            <a:endParaRPr lang="en-US" altLang="en-US" sz="1600" b="1" dirty="0"/>
          </a:p>
          <a:p>
            <a:pPr lvl="1"/>
            <a:r>
              <a:rPr lang="en-US" altLang="en-US" sz="1600" b="1" dirty="0"/>
              <a:t>Vote</a:t>
            </a:r>
            <a:r>
              <a:rPr lang="en-US" altLang="en-US" sz="1600" b="1" dirty="0">
                <a:solidFill>
                  <a:schemeClr val="tx1"/>
                </a:solidFill>
              </a:rPr>
              <a:t>:  </a:t>
            </a:r>
            <a:r>
              <a:rPr lang="en-US" altLang="en-US" sz="1600" b="1" dirty="0">
                <a:solidFill>
                  <a:schemeClr val="bg1">
                    <a:lumMod val="65000"/>
                  </a:schemeClr>
                </a:solidFill>
              </a:rPr>
              <a:t>Unanimous consent</a:t>
            </a:r>
          </a:p>
          <a:p>
            <a:pPr lvl="1"/>
            <a:endParaRPr lang="en-US" altLang="en-US" sz="1000" dirty="0">
              <a:solidFill>
                <a:schemeClr val="bg1"/>
              </a:solidFill>
            </a:endParaRPr>
          </a:p>
          <a:p>
            <a:pPr lvl="1"/>
            <a:r>
              <a:rPr lang="en-US" altLang="en-US" sz="1000" dirty="0">
                <a:solidFill>
                  <a:schemeClr val="bg1"/>
                </a:solidFill>
              </a:rPr>
              <a:t>Does anyone have an interest in being the 802.18 Vice-Chair? </a:t>
            </a:r>
          </a:p>
          <a:p>
            <a:pPr lvl="1"/>
            <a:r>
              <a:rPr lang="en-US" altLang="en-US" sz="1000" dirty="0">
                <a:solidFill>
                  <a:schemeClr val="bg1"/>
                </a:solidFill>
              </a:rPr>
              <a:t>Needs to be a member of the SA and a declaration of term commitment</a:t>
            </a: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6</a:t>
            </a:fld>
            <a:endParaRPr lang="en-US" altLang="en-US" sz="1200" b="0" dirty="0"/>
          </a:p>
        </p:txBody>
      </p:sp>
      <p:sp>
        <p:nvSpPr>
          <p:cNvPr id="2" name="Date Placeholder 1"/>
          <p:cNvSpPr>
            <a:spLocks noGrp="1"/>
          </p:cNvSpPr>
          <p:nvPr>
            <p:ph type="dt" idx="15"/>
          </p:nvPr>
        </p:nvSpPr>
        <p:spPr/>
        <p:txBody>
          <a:bodyPr/>
          <a:lstStyle/>
          <a:p>
            <a:r>
              <a:rPr lang="en-US"/>
              <a:t>08 Nov 2018</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3979720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EU items to share </a:t>
            </a:r>
            <a:endParaRPr lang="en-US" sz="1200" dirty="0"/>
          </a:p>
        </p:txBody>
      </p:sp>
      <p:sp>
        <p:nvSpPr>
          <p:cNvPr id="3" name="Content Placeholder 2"/>
          <p:cNvSpPr>
            <a:spLocks noGrp="1"/>
          </p:cNvSpPr>
          <p:nvPr>
            <p:ph idx="1"/>
          </p:nvPr>
        </p:nvSpPr>
        <p:spPr>
          <a:xfrm>
            <a:off x="685800" y="1066800"/>
            <a:ext cx="8305800" cy="5408613"/>
          </a:xfrm>
        </p:spPr>
        <p:txBody>
          <a:bodyPr/>
          <a:lstStyle/>
          <a:p>
            <a:pPr>
              <a:spcBef>
                <a:spcPts val="0"/>
              </a:spcBef>
              <a:buFont typeface="Arial" panose="020B0604020202020204" pitchFamily="34" charset="0"/>
              <a:buChar char="•"/>
            </a:pPr>
            <a:r>
              <a:rPr lang="en-US" sz="1800" dirty="0">
                <a:solidFill>
                  <a:schemeClr val="tx1"/>
                </a:solidFill>
              </a:rPr>
              <a:t>General EU news?</a:t>
            </a:r>
          </a:p>
          <a:p>
            <a:pPr lvl="1">
              <a:spcBef>
                <a:spcPts val="0"/>
              </a:spcBef>
              <a:buFont typeface="Arial" panose="020B0604020202020204" pitchFamily="34" charset="0"/>
              <a:buChar char="•"/>
            </a:pPr>
            <a:endParaRPr lang="en-US" sz="1600" dirty="0">
              <a:solidFill>
                <a:schemeClr val="tx1"/>
              </a:solidFill>
            </a:endParaRPr>
          </a:p>
          <a:p>
            <a:pPr lvl="1">
              <a:spcBef>
                <a:spcPts val="0"/>
              </a:spcBef>
              <a:buFont typeface="Arial" panose="020B0604020202020204" pitchFamily="34" charset="0"/>
              <a:buChar char="•"/>
            </a:pPr>
            <a:r>
              <a:rPr lang="en-US" sz="1600" dirty="0">
                <a:solidFill>
                  <a:schemeClr val="tx1"/>
                </a:solidFill>
              </a:rPr>
              <a:t>Nothing of note the past week.  </a:t>
            </a:r>
          </a:p>
          <a:p>
            <a:pPr lvl="1">
              <a:spcBef>
                <a:spcPts val="0"/>
              </a:spcBef>
              <a:buFont typeface="Arial" panose="020B0604020202020204" pitchFamily="34" charset="0"/>
              <a:buChar char="•"/>
            </a:pPr>
            <a:endParaRPr lang="en-US" sz="1400" dirty="0">
              <a:solidFill>
                <a:schemeClr val="tx1"/>
              </a:solidFill>
            </a:endParaRPr>
          </a:p>
          <a:p>
            <a:pPr>
              <a:spcBef>
                <a:spcPts val="0"/>
              </a:spcBef>
              <a:buFont typeface="Arial" panose="020B0604020202020204" pitchFamily="34" charset="0"/>
              <a:buChar char="•"/>
            </a:pPr>
            <a:r>
              <a:rPr lang="en-US" sz="1800" dirty="0">
                <a:solidFill>
                  <a:schemeClr val="tx1"/>
                </a:solidFill>
              </a:rPr>
              <a:t>ETSI – BRAN – next meeting #100 - 17-20 Dec. 2018, Sophia Antipolis</a:t>
            </a:r>
          </a:p>
          <a:p>
            <a:pPr lvl="1">
              <a:spcBef>
                <a:spcPts val="0"/>
              </a:spcBef>
              <a:buFont typeface="Arial" panose="020B0604020202020204" pitchFamily="34" charset="0"/>
              <a:buChar char="•"/>
            </a:pPr>
            <a:endParaRPr lang="en-US" sz="1600" dirty="0">
              <a:solidFill>
                <a:schemeClr val="tx1"/>
              </a:solidFill>
            </a:endParaRPr>
          </a:p>
          <a:p>
            <a:pPr lvl="1">
              <a:spcBef>
                <a:spcPts val="0"/>
              </a:spcBef>
              <a:buFont typeface="Arial" panose="020B0604020202020204" pitchFamily="34" charset="0"/>
              <a:buChar char="•"/>
            </a:pPr>
            <a:r>
              <a:rPr lang="en-US" sz="1600" dirty="0">
                <a:solidFill>
                  <a:schemeClr val="tx1"/>
                </a:solidFill>
              </a:rPr>
              <a:t>Nothing of note the past week. </a:t>
            </a:r>
            <a:endParaRPr lang="en-US" sz="1800" dirty="0">
              <a:solidFill>
                <a:schemeClr val="tx1"/>
              </a:solidFill>
            </a:endParaRPr>
          </a:p>
          <a:p>
            <a:pPr marL="457200" lvl="1" indent="0">
              <a:spcBef>
                <a:spcPts val="0"/>
              </a:spcBef>
            </a:pPr>
            <a:endParaRPr lang="en-US" sz="1800" dirty="0">
              <a:solidFill>
                <a:schemeClr val="tx1"/>
              </a:solidFill>
            </a:endParaRPr>
          </a:p>
          <a:p>
            <a:pPr>
              <a:spcBef>
                <a:spcPts val="0"/>
              </a:spcBef>
              <a:buFont typeface="Arial" panose="020B0604020202020204" pitchFamily="34" charset="0"/>
              <a:buChar char="•"/>
            </a:pPr>
            <a:r>
              <a:rPr lang="en-US" sz="1800" dirty="0">
                <a:solidFill>
                  <a:schemeClr val="tx1"/>
                </a:solidFill>
              </a:rPr>
              <a:t>ETSI - ERM - TG-11 – next meeting # 55 - 08-11 Apr 2019, Sophia Antipolis</a:t>
            </a:r>
          </a:p>
          <a:p>
            <a:pPr lvl="1">
              <a:spcBef>
                <a:spcPts val="0"/>
              </a:spcBef>
              <a:buFont typeface="Arial" panose="020B0604020202020204" pitchFamily="34" charset="0"/>
              <a:buChar char="•"/>
            </a:pPr>
            <a:endParaRPr lang="en-US" sz="1600" dirty="0">
              <a:solidFill>
                <a:schemeClr val="tx1"/>
              </a:solidFill>
            </a:endParaRPr>
          </a:p>
          <a:p>
            <a:pPr lvl="1">
              <a:spcBef>
                <a:spcPts val="0"/>
              </a:spcBef>
              <a:buFont typeface="Arial" panose="020B0604020202020204" pitchFamily="34" charset="0"/>
              <a:buChar char="•"/>
            </a:pPr>
            <a:r>
              <a:rPr lang="en-US" sz="1600" dirty="0">
                <a:solidFill>
                  <a:schemeClr val="tx1"/>
                </a:solidFill>
              </a:rPr>
              <a:t>Nothing of note the past week.</a:t>
            </a:r>
          </a:p>
          <a:p>
            <a:pPr lvl="1"/>
            <a:endParaRPr lang="en-US" sz="1400" dirty="0"/>
          </a:p>
          <a:p>
            <a:pPr marL="457200" lvl="1" indent="0">
              <a:spcBef>
                <a:spcPts val="0"/>
              </a:spcBef>
            </a:pPr>
            <a:endParaRPr lang="en-US" sz="1600" dirty="0">
              <a:solidFill>
                <a:schemeClr val="tx1"/>
              </a:solidFill>
            </a:endParaRPr>
          </a:p>
          <a:p>
            <a:pPr lvl="1">
              <a:spcBef>
                <a:spcPts val="0"/>
              </a:spcBef>
              <a:buFont typeface="Arial" panose="020B0604020202020204" pitchFamily="34" charset="0"/>
              <a:buChar char="•"/>
            </a:pPr>
            <a:endParaRPr lang="en-US" sz="1600" dirty="0">
              <a:solidFill>
                <a:schemeClr val="tx1"/>
              </a:solidFill>
            </a:endParaRPr>
          </a:p>
          <a:p>
            <a:pPr marL="0" indent="0">
              <a:spcBef>
                <a:spcPts val="0"/>
              </a:spcBef>
            </a:pPr>
            <a:endParaRPr lang="en-US" sz="18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08 Nov 2018</a:t>
            </a:r>
            <a:endParaRPr lang="en-GB" dirty="0"/>
          </a:p>
        </p:txBody>
      </p:sp>
    </p:spTree>
    <p:extLst>
      <p:ext uri="{BB962C8B-B14F-4D97-AF65-F5344CB8AC3E}">
        <p14:creationId xmlns:p14="http://schemas.microsoft.com/office/powerpoint/2010/main" val="7074242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EU items </a:t>
            </a:r>
            <a:r>
              <a:rPr lang="en-US" sz="1400" dirty="0"/>
              <a:t>-2</a:t>
            </a:r>
            <a:r>
              <a:rPr lang="en-US" sz="2400" dirty="0"/>
              <a:t> </a:t>
            </a:r>
            <a:endParaRPr lang="en-US" sz="1200" dirty="0"/>
          </a:p>
        </p:txBody>
      </p:sp>
      <p:sp>
        <p:nvSpPr>
          <p:cNvPr id="3" name="Content Placeholder 2"/>
          <p:cNvSpPr>
            <a:spLocks noGrp="1"/>
          </p:cNvSpPr>
          <p:nvPr>
            <p:ph idx="1"/>
          </p:nvPr>
        </p:nvSpPr>
        <p:spPr>
          <a:xfrm>
            <a:off x="609600" y="1181893"/>
            <a:ext cx="8305800" cy="5293520"/>
          </a:xfrm>
        </p:spPr>
        <p:txBody>
          <a:bodyPr/>
          <a:lstStyle/>
          <a:p>
            <a:pPr>
              <a:buFont typeface="Arial" panose="020B0604020202020204" pitchFamily="34" charset="0"/>
              <a:buChar char="•"/>
            </a:pPr>
            <a:r>
              <a:rPr lang="en-US" sz="1800" dirty="0">
                <a:solidFill>
                  <a:schemeClr val="tx1"/>
                </a:solidFill>
              </a:rPr>
              <a:t>CEPT – ECC SE45 - </a:t>
            </a:r>
            <a:r>
              <a:rPr lang="en-US" sz="1600" dirty="0"/>
              <a:t>Next f2f   #6 in Bonn Germany, 10 – 12 December 2018</a:t>
            </a:r>
          </a:p>
          <a:p>
            <a:pPr lvl="1">
              <a:buFont typeface="Arial" panose="020B0604020202020204" pitchFamily="34" charset="0"/>
              <a:buChar char="•"/>
            </a:pPr>
            <a:endParaRPr lang="en-US" sz="1600" dirty="0"/>
          </a:p>
          <a:p>
            <a:pPr lvl="1">
              <a:buFont typeface="Arial" panose="020B0604020202020204" pitchFamily="34" charset="0"/>
              <a:buChar char="•"/>
            </a:pPr>
            <a:r>
              <a:rPr lang="en-US" sz="1600" dirty="0"/>
              <a:t> Nothing of note this week.</a:t>
            </a:r>
          </a:p>
          <a:p>
            <a:pPr marL="457200" lvl="1" indent="0"/>
            <a:r>
              <a:rPr lang="en-US" sz="1400" dirty="0"/>
              <a:t> </a:t>
            </a:r>
          </a:p>
          <a:p>
            <a:pPr>
              <a:buFont typeface="Arial" panose="020B0604020202020204" pitchFamily="34" charset="0"/>
              <a:buChar char="•"/>
            </a:pPr>
            <a:r>
              <a:rPr lang="en-US" sz="1800" dirty="0">
                <a:solidFill>
                  <a:schemeClr val="tx1"/>
                </a:solidFill>
              </a:rPr>
              <a:t>CEPT – ECC FM57 -</a:t>
            </a:r>
            <a:r>
              <a:rPr lang="en-US" sz="1600" dirty="0">
                <a:solidFill>
                  <a:schemeClr val="tx1"/>
                </a:solidFill>
              </a:rPr>
              <a:t> </a:t>
            </a:r>
            <a:r>
              <a:rPr lang="en-US" sz="1600" dirty="0"/>
              <a:t>Next f2f  #4 in Bonn Germany, 11 – 13 December 2018</a:t>
            </a:r>
          </a:p>
          <a:p>
            <a:pPr lvl="1">
              <a:buFont typeface="Arial" panose="020B0604020202020204" pitchFamily="34" charset="0"/>
              <a:buChar char="•"/>
            </a:pPr>
            <a:r>
              <a:rPr lang="en-US" sz="1600" dirty="0"/>
              <a:t> </a:t>
            </a:r>
          </a:p>
          <a:p>
            <a:pPr lvl="1">
              <a:buFont typeface="Arial" panose="020B0604020202020204" pitchFamily="34" charset="0"/>
              <a:buChar char="•"/>
            </a:pPr>
            <a:r>
              <a:rPr lang="en-US" sz="1600" dirty="0"/>
              <a:t>Nothing of note this week. </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08 Nov 2018</a:t>
            </a:r>
            <a:endParaRPr lang="en-GB" dirty="0"/>
          </a:p>
        </p:txBody>
      </p:sp>
    </p:spTree>
    <p:extLst>
      <p:ext uri="{BB962C8B-B14F-4D97-AF65-F5344CB8AC3E}">
        <p14:creationId xmlns:p14="http://schemas.microsoft.com/office/powerpoint/2010/main" val="20995240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374650"/>
          </a:xfrm>
        </p:spPr>
        <p:txBody>
          <a:bodyPr/>
          <a:lstStyle/>
          <a:p>
            <a:r>
              <a:rPr lang="en-US" altLang="en-US" sz="2400" dirty="0"/>
              <a:t>6 GHz and single voice from IEEE 802 </a:t>
            </a:r>
            <a:r>
              <a:rPr lang="en-US" altLang="en-US" sz="1200" dirty="0"/>
              <a:t>- reference</a:t>
            </a:r>
            <a:endParaRPr lang="en-US" sz="1200" dirty="0"/>
          </a:p>
        </p:txBody>
      </p:sp>
      <p:sp>
        <p:nvSpPr>
          <p:cNvPr id="3" name="Content Placeholder 2"/>
          <p:cNvSpPr>
            <a:spLocks noGrp="1"/>
          </p:cNvSpPr>
          <p:nvPr>
            <p:ph idx="1"/>
          </p:nvPr>
        </p:nvSpPr>
        <p:spPr>
          <a:xfrm>
            <a:off x="685800" y="1006267"/>
            <a:ext cx="8153400" cy="5546933"/>
          </a:xfrm>
        </p:spPr>
        <p:txBody>
          <a:bodyPr/>
          <a:lstStyle/>
          <a:p>
            <a:pPr>
              <a:spcBef>
                <a:spcPts val="0"/>
              </a:spcBef>
              <a:buFont typeface="Arial" panose="020B0604020202020204" pitchFamily="34" charset="0"/>
              <a:buChar char="•"/>
            </a:pPr>
            <a:r>
              <a:rPr lang="en-US" altLang="en-US" sz="1800" dirty="0"/>
              <a:t>Docket 18-295 for this specific NPRM is now active. </a:t>
            </a:r>
          </a:p>
          <a:p>
            <a:pPr>
              <a:spcBef>
                <a:spcPts val="0"/>
              </a:spcBef>
              <a:buFont typeface="Arial" panose="020B0604020202020204" pitchFamily="34" charset="0"/>
              <a:buChar char="•"/>
            </a:pPr>
            <a:r>
              <a:rPr lang="en-US" altLang="en-US" sz="1600" dirty="0">
                <a:hlinkClick r:id="rId3"/>
              </a:rPr>
              <a:t>https://www.fcc.gov/ecfs/search/filings?proceedings_name=18-295&amp;sort=date_disseminated,DESC</a:t>
            </a:r>
            <a:r>
              <a:rPr lang="en-US" altLang="en-US" sz="1600" dirty="0"/>
              <a:t> </a:t>
            </a:r>
          </a:p>
          <a:p>
            <a:pPr>
              <a:spcBef>
                <a:spcPts val="0"/>
              </a:spcBef>
              <a:buFont typeface="Arial" panose="020B0604020202020204" pitchFamily="34" charset="0"/>
              <a:buChar char="•"/>
            </a:pPr>
            <a:endParaRPr lang="en-US" altLang="en-US" sz="2000" dirty="0"/>
          </a:p>
          <a:p>
            <a:pPr>
              <a:spcBef>
                <a:spcPts val="0"/>
              </a:spcBef>
              <a:buFont typeface="Arial" panose="020B0604020202020204" pitchFamily="34" charset="0"/>
              <a:buChar char="•"/>
            </a:pPr>
            <a:r>
              <a:rPr lang="en-US" altLang="en-US" sz="1800" dirty="0"/>
              <a:t>Final NPRM did come out: </a:t>
            </a:r>
            <a:endParaRPr lang="en-US" altLang="en-US" sz="2000" dirty="0"/>
          </a:p>
          <a:p>
            <a:pPr lvl="1">
              <a:spcBef>
                <a:spcPts val="0"/>
              </a:spcBef>
              <a:buFont typeface="Arial" panose="020B0604020202020204" pitchFamily="34" charset="0"/>
              <a:buChar char="•"/>
            </a:pPr>
            <a:r>
              <a:rPr lang="en-US" altLang="en-US" sz="1600" dirty="0">
                <a:hlinkClick r:id="rId4"/>
              </a:rPr>
              <a:t>https://www.fcc.gov/document/6-ghz-unlicensed-nprm</a:t>
            </a:r>
            <a:r>
              <a:rPr lang="en-US" altLang="en-US" sz="1600" dirty="0"/>
              <a:t> </a:t>
            </a:r>
          </a:p>
          <a:p>
            <a:pPr lvl="1">
              <a:spcBef>
                <a:spcPts val="0"/>
              </a:spcBef>
              <a:buFont typeface="Arial" panose="020B0604020202020204" pitchFamily="34" charset="0"/>
              <a:buChar char="•"/>
            </a:pPr>
            <a:r>
              <a:rPr lang="en-US" altLang="en-US" sz="1600" dirty="0">
                <a:hlinkClick r:id="rId5"/>
              </a:rPr>
              <a:t>https://mentor.ieee.org/802.18/dcn/18/18-18-0133-00-0000-nprm-6ghz-et-18-295.docx</a:t>
            </a:r>
            <a:endParaRPr lang="en-US" altLang="en-US" sz="1600" dirty="0"/>
          </a:p>
          <a:p>
            <a:pPr lvl="2">
              <a:spcBef>
                <a:spcPts val="0"/>
              </a:spcBef>
              <a:buFont typeface="Arial" panose="020B0604020202020204" pitchFamily="34" charset="0"/>
              <a:buChar char="•"/>
            </a:pPr>
            <a:r>
              <a:rPr lang="en-US" altLang="en-US" sz="1400" dirty="0"/>
              <a:t>Note: the 18-0133r01 has most of the updates from the draft highlighted.  </a:t>
            </a:r>
          </a:p>
          <a:p>
            <a:pPr lvl="1">
              <a:spcBef>
                <a:spcPts val="0"/>
              </a:spcBef>
              <a:buFont typeface="Arial" panose="020B0604020202020204" pitchFamily="34" charset="0"/>
              <a:buChar char="•"/>
            </a:pPr>
            <a:r>
              <a:rPr lang="en-US" altLang="en-US" sz="1600" dirty="0"/>
              <a:t>Comments will be 60 days and Reply comments 30 days later.</a:t>
            </a:r>
          </a:p>
          <a:p>
            <a:pPr lvl="2">
              <a:spcBef>
                <a:spcPts val="0"/>
              </a:spcBef>
              <a:buFont typeface="Arial" panose="020B0604020202020204" pitchFamily="34" charset="0"/>
              <a:buChar char="•"/>
            </a:pPr>
            <a:r>
              <a:rPr lang="en-US" altLang="en-US" sz="1400" dirty="0"/>
              <a:t>Recent Federal Register time lines is about 20 days.  (Check the calendar, if that happens here.) </a:t>
            </a:r>
          </a:p>
          <a:p>
            <a:pPr lvl="1">
              <a:spcBef>
                <a:spcPts val="0"/>
              </a:spcBef>
              <a:buFont typeface="Arial" panose="020B0604020202020204" pitchFamily="34" charset="0"/>
              <a:buChar char="•"/>
            </a:pPr>
            <a:r>
              <a:rPr lang="en-US" altLang="en-US" sz="1600" dirty="0"/>
              <a:t>57 seek comments; 144 question marks</a:t>
            </a:r>
          </a:p>
          <a:p>
            <a:pPr marL="0" indent="0">
              <a:spcBef>
                <a:spcPts val="0"/>
              </a:spcBef>
            </a:pPr>
            <a:r>
              <a:rPr lang="en-US" altLang="en-US" sz="2000" dirty="0"/>
              <a:t> </a:t>
            </a:r>
          </a:p>
          <a:p>
            <a:pPr>
              <a:spcBef>
                <a:spcPts val="0"/>
              </a:spcBef>
              <a:buFont typeface="Arial" panose="020B0604020202020204" pitchFamily="34" charset="0"/>
              <a:buChar char="•"/>
            </a:pPr>
            <a:r>
              <a:rPr lang="en-US" altLang="en-US" sz="1800" dirty="0"/>
              <a:t>EC document discussed at July Plenary with EC Chairs, w/some background.  </a:t>
            </a:r>
          </a:p>
          <a:p>
            <a:pPr lvl="1">
              <a:spcBef>
                <a:spcPts val="0"/>
              </a:spcBef>
              <a:buFont typeface="Arial" panose="020B0604020202020204" pitchFamily="34" charset="0"/>
              <a:buChar char="•"/>
            </a:pPr>
            <a:r>
              <a:rPr lang="en-US" altLang="en-US" sz="1400" dirty="0">
                <a:hlinkClick r:id="rId6"/>
              </a:rPr>
              <a:t>&lt;ec-18-0133-00-00EC-how-can-ieee-802-get-to-a-single-voice-for-6ghz-band.pptx&gt;</a:t>
            </a:r>
            <a:r>
              <a:rPr lang="en-US" altLang="en-US" sz="1400" dirty="0"/>
              <a:t> </a:t>
            </a:r>
          </a:p>
          <a:p>
            <a:pPr>
              <a:spcBef>
                <a:spcPts val="0"/>
              </a:spcBef>
              <a:buFont typeface="Arial" panose="020B0604020202020204" pitchFamily="34" charset="0"/>
              <a:buChar char="•"/>
            </a:pPr>
            <a:endParaRPr lang="en-US" altLang="en-US" sz="2000" dirty="0"/>
          </a:p>
          <a:p>
            <a:pPr>
              <a:spcBef>
                <a:spcPts val="0"/>
              </a:spcBef>
              <a:buFont typeface="Arial" panose="020B0604020202020204" pitchFamily="34" charset="0"/>
              <a:buChar char="•"/>
            </a:pPr>
            <a:r>
              <a:rPr lang="en-US" altLang="en-US" sz="2000" dirty="0"/>
              <a:t>Basic layout of the ranges the NPMR is addressing</a:t>
            </a:r>
            <a:endParaRPr lang="en-US" altLang="en-US" sz="1600" dirty="0"/>
          </a:p>
          <a:p>
            <a:pPr>
              <a:spcBef>
                <a:spcPts val="0"/>
              </a:spcBef>
              <a:buFont typeface="Arial" panose="020B0604020202020204" pitchFamily="34" charset="0"/>
              <a:buChar char="•"/>
            </a:pPr>
            <a:endParaRPr lang="en-US" altLang="en-US" sz="18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08 Nov 2018</a:t>
            </a:r>
            <a:endParaRPr lang="en-GB" dirty="0"/>
          </a:p>
        </p:txBody>
      </p:sp>
      <p:graphicFrame>
        <p:nvGraphicFramePr>
          <p:cNvPr id="7" name="Table 6">
            <a:extLst>
              <a:ext uri="{FF2B5EF4-FFF2-40B4-BE49-F238E27FC236}">
                <a16:creationId xmlns:a16="http://schemas.microsoft.com/office/drawing/2014/main" id="{1EFE4456-7FCD-4DEE-A39C-7870AE62DE4B}"/>
              </a:ext>
            </a:extLst>
          </p:cNvPr>
          <p:cNvGraphicFramePr>
            <a:graphicFrameLocks noGrp="1"/>
          </p:cNvGraphicFramePr>
          <p:nvPr>
            <p:extLst>
              <p:ext uri="{D42A27DB-BD31-4B8C-83A1-F6EECF244321}">
                <p14:modId xmlns:p14="http://schemas.microsoft.com/office/powerpoint/2010/main" val="3127610381"/>
              </p:ext>
            </p:extLst>
          </p:nvPr>
        </p:nvGraphicFramePr>
        <p:xfrm>
          <a:off x="685801" y="5321500"/>
          <a:ext cx="8000999" cy="1044362"/>
        </p:xfrm>
        <a:graphic>
          <a:graphicData uri="http://schemas.openxmlformats.org/drawingml/2006/table">
            <a:tbl>
              <a:tblPr firstRow="1" firstCol="1" lastRow="1" lastCol="1" bandRow="1" bandCol="1">
                <a:tableStyleId>{5C22544A-7EE6-4342-B048-85BDC9FD1C3A}</a:tableStyleId>
              </a:tblPr>
              <a:tblGrid>
                <a:gridCol w="1212273">
                  <a:extLst>
                    <a:ext uri="{9D8B030D-6E8A-4147-A177-3AD203B41FA5}">
                      <a16:colId xmlns:a16="http://schemas.microsoft.com/office/drawing/2014/main" val="705508007"/>
                    </a:ext>
                  </a:extLst>
                </a:gridCol>
                <a:gridCol w="2020454">
                  <a:extLst>
                    <a:ext uri="{9D8B030D-6E8A-4147-A177-3AD203B41FA5}">
                      <a16:colId xmlns:a16="http://schemas.microsoft.com/office/drawing/2014/main" val="3182273418"/>
                    </a:ext>
                  </a:extLst>
                </a:gridCol>
                <a:gridCol w="2343726">
                  <a:extLst>
                    <a:ext uri="{9D8B030D-6E8A-4147-A177-3AD203B41FA5}">
                      <a16:colId xmlns:a16="http://schemas.microsoft.com/office/drawing/2014/main" val="3058705944"/>
                    </a:ext>
                  </a:extLst>
                </a:gridCol>
                <a:gridCol w="2424546">
                  <a:extLst>
                    <a:ext uri="{9D8B030D-6E8A-4147-A177-3AD203B41FA5}">
                      <a16:colId xmlns:a16="http://schemas.microsoft.com/office/drawing/2014/main" val="2575005258"/>
                    </a:ext>
                  </a:extLst>
                </a:gridCol>
              </a:tblGrid>
              <a:tr h="180381">
                <a:tc>
                  <a:txBody>
                    <a:bodyPr/>
                    <a:lstStyle/>
                    <a:p>
                      <a:pPr marL="205105" marR="212725" algn="ctr">
                        <a:spcBef>
                          <a:spcPts val="935"/>
                        </a:spcBef>
                        <a:spcAft>
                          <a:spcPts val="0"/>
                        </a:spcAft>
                      </a:pPr>
                      <a:r>
                        <a:rPr lang="en-US" sz="1100" dirty="0">
                          <a:solidFill>
                            <a:schemeClr val="tx1"/>
                          </a:solidFill>
                          <a:effectLst/>
                        </a:rPr>
                        <a:t>Band (GHz)</a:t>
                      </a:r>
                      <a:endParaRPr lang="en-US" sz="11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oFill/>
                  </a:tcPr>
                </a:tc>
                <a:tc>
                  <a:txBody>
                    <a:bodyPr/>
                    <a:lstStyle/>
                    <a:p>
                      <a:pPr marL="274320" marR="262890" indent="96520" algn="ctr">
                        <a:spcBef>
                          <a:spcPts val="305"/>
                        </a:spcBef>
                        <a:spcAft>
                          <a:spcPts val="0"/>
                        </a:spcAft>
                      </a:pPr>
                      <a:r>
                        <a:rPr lang="en-US" sz="1100" dirty="0">
                          <a:solidFill>
                            <a:schemeClr val="tx1"/>
                          </a:solidFill>
                          <a:effectLst/>
                        </a:rPr>
                        <a:t>Primary Allocations</a:t>
                      </a:r>
                      <a:endParaRPr lang="en-US" sz="11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oFill/>
                  </a:tcPr>
                </a:tc>
                <a:tc>
                  <a:txBody>
                    <a:bodyPr/>
                    <a:lstStyle/>
                    <a:p>
                      <a:pPr marL="215900" marR="208915" indent="4445" algn="ctr">
                        <a:lnSpc>
                          <a:spcPct val="115000"/>
                        </a:lnSpc>
                        <a:spcBef>
                          <a:spcPts val="200"/>
                        </a:spcBef>
                        <a:spcAft>
                          <a:spcPts val="0"/>
                        </a:spcAft>
                      </a:pPr>
                      <a:r>
                        <a:rPr lang="en-US" sz="1100" dirty="0">
                          <a:solidFill>
                            <a:schemeClr val="tx1"/>
                          </a:solidFill>
                          <a:effectLst/>
                        </a:rPr>
                        <a:t>Reference used in this NPRM</a:t>
                      </a:r>
                      <a:endParaRPr lang="en-US" sz="11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oFill/>
                  </a:tcPr>
                </a:tc>
                <a:tc>
                  <a:txBody>
                    <a:bodyPr/>
                    <a:lstStyle/>
                    <a:p>
                      <a:pPr marL="289560" marR="285750" algn="ctr">
                        <a:spcBef>
                          <a:spcPts val="935"/>
                        </a:spcBef>
                        <a:spcAft>
                          <a:spcPts val="0"/>
                        </a:spcAft>
                      </a:pPr>
                      <a:r>
                        <a:rPr lang="en-US" sz="1100" dirty="0">
                          <a:solidFill>
                            <a:schemeClr val="tx1"/>
                          </a:solidFill>
                          <a:effectLst/>
                        </a:rPr>
                        <a:t>Devices</a:t>
                      </a:r>
                      <a:endParaRPr lang="en-US" sz="11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oFill/>
                  </a:tcPr>
                </a:tc>
                <a:extLst>
                  <a:ext uri="{0D108BD9-81ED-4DB2-BD59-A6C34878D82A}">
                    <a16:rowId xmlns:a16="http://schemas.microsoft.com/office/drawing/2014/main" val="3779291863"/>
                  </a:ext>
                </a:extLst>
              </a:tr>
              <a:tr h="181883">
                <a:tc>
                  <a:txBody>
                    <a:bodyPr/>
                    <a:lstStyle/>
                    <a:p>
                      <a:pPr marL="205105" marR="210820" algn="ctr">
                        <a:spcBef>
                          <a:spcPts val="825"/>
                        </a:spcBef>
                        <a:spcAft>
                          <a:spcPts val="0"/>
                        </a:spcAft>
                      </a:pPr>
                      <a:r>
                        <a:rPr lang="en-US" sz="1100" dirty="0">
                          <a:solidFill>
                            <a:schemeClr val="tx1"/>
                          </a:solidFill>
                          <a:effectLst/>
                        </a:rPr>
                        <a:t>5.925-6.425</a:t>
                      </a:r>
                      <a:endParaRPr lang="en-US" sz="11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oFill/>
                  </a:tcPr>
                </a:tc>
                <a:tc>
                  <a:txBody>
                    <a:bodyPr/>
                    <a:lstStyle/>
                    <a:p>
                      <a:pPr marL="480060" marR="198120" indent="-269240" algn="ctr">
                        <a:spcBef>
                          <a:spcPts val="195"/>
                        </a:spcBef>
                        <a:spcAft>
                          <a:spcPts val="0"/>
                        </a:spcAft>
                      </a:pPr>
                      <a:r>
                        <a:rPr lang="en-US" sz="1100" dirty="0">
                          <a:solidFill>
                            <a:schemeClr val="tx1"/>
                          </a:solidFill>
                          <a:effectLst/>
                        </a:rPr>
                        <a:t>Fixed Service FSS</a:t>
                      </a:r>
                      <a:endParaRPr lang="en-US" sz="11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oFill/>
                  </a:tcPr>
                </a:tc>
                <a:tc>
                  <a:txBody>
                    <a:bodyPr/>
                    <a:lstStyle/>
                    <a:p>
                      <a:pPr marL="0" marR="420370" algn="ctr">
                        <a:spcBef>
                          <a:spcPts val="825"/>
                        </a:spcBef>
                        <a:spcAft>
                          <a:spcPts val="0"/>
                        </a:spcAft>
                      </a:pPr>
                      <a:r>
                        <a:rPr lang="en-US" sz="1100" dirty="0">
                          <a:solidFill>
                            <a:schemeClr val="tx1"/>
                          </a:solidFill>
                          <a:effectLst/>
                        </a:rPr>
                        <a:t>U-NII-5</a:t>
                      </a:r>
                      <a:endParaRPr lang="en-US" sz="11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oFill/>
                  </a:tcPr>
                </a:tc>
                <a:tc>
                  <a:txBody>
                    <a:bodyPr/>
                    <a:lstStyle/>
                    <a:p>
                      <a:pPr marL="292100" marR="285750" algn="ctr">
                        <a:spcBef>
                          <a:spcPts val="195"/>
                        </a:spcBef>
                        <a:spcAft>
                          <a:spcPts val="0"/>
                        </a:spcAft>
                      </a:pPr>
                      <a:r>
                        <a:rPr lang="en-US" sz="1100" dirty="0">
                          <a:solidFill>
                            <a:schemeClr val="tx1"/>
                          </a:solidFill>
                          <a:effectLst/>
                        </a:rPr>
                        <a:t>Standard-Power Access Point</a:t>
                      </a:r>
                      <a:endParaRPr lang="en-US" sz="11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oFill/>
                  </a:tcPr>
                </a:tc>
                <a:extLst>
                  <a:ext uri="{0D108BD9-81ED-4DB2-BD59-A6C34878D82A}">
                    <a16:rowId xmlns:a16="http://schemas.microsoft.com/office/drawing/2014/main" val="1822773757"/>
                  </a:ext>
                </a:extLst>
              </a:tr>
              <a:tr h="179178">
                <a:tc>
                  <a:txBody>
                    <a:bodyPr/>
                    <a:lstStyle/>
                    <a:p>
                      <a:pPr marL="205105" marR="210820" algn="ctr">
                        <a:spcBef>
                          <a:spcPts val="830"/>
                        </a:spcBef>
                        <a:spcAft>
                          <a:spcPts val="0"/>
                        </a:spcAft>
                      </a:pPr>
                      <a:r>
                        <a:rPr lang="en-US" sz="1100" dirty="0">
                          <a:solidFill>
                            <a:schemeClr val="tx1"/>
                          </a:solidFill>
                          <a:effectLst/>
                        </a:rPr>
                        <a:t>6.425-6.525</a:t>
                      </a:r>
                      <a:endParaRPr lang="en-US" sz="11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oFill/>
                  </a:tcPr>
                </a:tc>
                <a:tc>
                  <a:txBody>
                    <a:bodyPr/>
                    <a:lstStyle/>
                    <a:p>
                      <a:pPr marL="480060" marR="155575" indent="-311785" algn="ctr">
                        <a:spcBef>
                          <a:spcPts val="195"/>
                        </a:spcBef>
                        <a:spcAft>
                          <a:spcPts val="0"/>
                        </a:spcAft>
                      </a:pPr>
                      <a:r>
                        <a:rPr lang="en-US" sz="1100" dirty="0">
                          <a:solidFill>
                            <a:schemeClr val="tx1"/>
                          </a:solidFill>
                          <a:effectLst/>
                        </a:rPr>
                        <a:t>Mobile Service FSS</a:t>
                      </a:r>
                      <a:endParaRPr lang="en-US" sz="11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oFill/>
                  </a:tcPr>
                </a:tc>
                <a:tc>
                  <a:txBody>
                    <a:bodyPr/>
                    <a:lstStyle/>
                    <a:p>
                      <a:pPr marL="0" marR="420370" algn="ctr">
                        <a:spcBef>
                          <a:spcPts val="830"/>
                        </a:spcBef>
                        <a:spcAft>
                          <a:spcPts val="0"/>
                        </a:spcAft>
                      </a:pPr>
                      <a:r>
                        <a:rPr lang="en-US" sz="1100" dirty="0">
                          <a:solidFill>
                            <a:schemeClr val="tx1"/>
                          </a:solidFill>
                          <a:effectLst/>
                        </a:rPr>
                        <a:t>U-NII-6</a:t>
                      </a:r>
                      <a:endParaRPr lang="en-US" sz="11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oFill/>
                  </a:tcPr>
                </a:tc>
                <a:tc>
                  <a:txBody>
                    <a:bodyPr/>
                    <a:lstStyle/>
                    <a:p>
                      <a:pPr marL="290830" marR="285750" algn="ctr">
                        <a:spcBef>
                          <a:spcPts val="200"/>
                        </a:spcBef>
                        <a:spcAft>
                          <a:spcPts val="0"/>
                        </a:spcAft>
                      </a:pPr>
                      <a:r>
                        <a:rPr lang="en-US" sz="1100" dirty="0">
                          <a:solidFill>
                            <a:schemeClr val="tx1"/>
                          </a:solidFill>
                          <a:effectLst/>
                        </a:rPr>
                        <a:t>Low-Power Access Point</a:t>
                      </a:r>
                      <a:endParaRPr lang="en-US" sz="11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oFill/>
                  </a:tcPr>
                </a:tc>
                <a:extLst>
                  <a:ext uri="{0D108BD9-81ED-4DB2-BD59-A6C34878D82A}">
                    <a16:rowId xmlns:a16="http://schemas.microsoft.com/office/drawing/2014/main" val="558404561"/>
                  </a:ext>
                </a:extLst>
              </a:tr>
              <a:tr h="126868">
                <a:tc>
                  <a:txBody>
                    <a:bodyPr/>
                    <a:lstStyle/>
                    <a:p>
                      <a:pPr marL="205105" marR="210820" algn="ctr">
                        <a:spcBef>
                          <a:spcPts val="830"/>
                        </a:spcBef>
                        <a:spcAft>
                          <a:spcPts val="0"/>
                        </a:spcAft>
                      </a:pPr>
                      <a:r>
                        <a:rPr lang="en-US" sz="1100" dirty="0">
                          <a:solidFill>
                            <a:schemeClr val="tx1"/>
                          </a:solidFill>
                          <a:effectLst/>
                        </a:rPr>
                        <a:t>6.525-6.875</a:t>
                      </a:r>
                      <a:endParaRPr lang="en-US" sz="11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oFill/>
                  </a:tcPr>
                </a:tc>
                <a:tc>
                  <a:txBody>
                    <a:bodyPr/>
                    <a:lstStyle/>
                    <a:p>
                      <a:pPr marL="480060" marR="198120" indent="-269240" algn="ctr">
                        <a:spcBef>
                          <a:spcPts val="195"/>
                        </a:spcBef>
                        <a:spcAft>
                          <a:spcPts val="0"/>
                        </a:spcAft>
                      </a:pPr>
                      <a:r>
                        <a:rPr lang="en-US" sz="1100" dirty="0">
                          <a:solidFill>
                            <a:schemeClr val="tx1"/>
                          </a:solidFill>
                          <a:effectLst/>
                        </a:rPr>
                        <a:t>Fixed Service FSS</a:t>
                      </a:r>
                      <a:endParaRPr lang="en-US" sz="11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oFill/>
                  </a:tcPr>
                </a:tc>
                <a:tc>
                  <a:txBody>
                    <a:bodyPr/>
                    <a:lstStyle/>
                    <a:p>
                      <a:pPr marL="0" marR="420370" algn="ctr">
                        <a:spcBef>
                          <a:spcPts val="830"/>
                        </a:spcBef>
                        <a:spcAft>
                          <a:spcPts val="0"/>
                        </a:spcAft>
                      </a:pPr>
                      <a:r>
                        <a:rPr lang="en-US" sz="1100" dirty="0">
                          <a:solidFill>
                            <a:schemeClr val="tx1"/>
                          </a:solidFill>
                          <a:effectLst/>
                        </a:rPr>
                        <a:t>U-NII-7</a:t>
                      </a:r>
                      <a:endParaRPr lang="en-US" sz="11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oFill/>
                  </a:tcPr>
                </a:tc>
                <a:tc>
                  <a:txBody>
                    <a:bodyPr/>
                    <a:lstStyle/>
                    <a:p>
                      <a:pPr marL="292100" marR="285750" algn="ctr">
                        <a:spcBef>
                          <a:spcPts val="195"/>
                        </a:spcBef>
                        <a:spcAft>
                          <a:spcPts val="0"/>
                        </a:spcAft>
                      </a:pPr>
                      <a:r>
                        <a:rPr lang="en-US" sz="1100" dirty="0">
                          <a:solidFill>
                            <a:schemeClr val="tx1"/>
                          </a:solidFill>
                          <a:effectLst/>
                        </a:rPr>
                        <a:t>Standard-Power Access Point</a:t>
                      </a:r>
                      <a:endParaRPr lang="en-US" sz="11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oFill/>
                  </a:tcPr>
                </a:tc>
                <a:extLst>
                  <a:ext uri="{0D108BD9-81ED-4DB2-BD59-A6C34878D82A}">
                    <a16:rowId xmlns:a16="http://schemas.microsoft.com/office/drawing/2014/main" val="4008535293"/>
                  </a:ext>
                </a:extLst>
              </a:tr>
              <a:tr h="258546">
                <a:tc>
                  <a:txBody>
                    <a:bodyPr/>
                    <a:lstStyle/>
                    <a:p>
                      <a:pPr marL="0" marR="0" algn="ctr">
                        <a:spcBef>
                          <a:spcPts val="30"/>
                        </a:spcBef>
                        <a:spcAft>
                          <a:spcPts val="0"/>
                        </a:spcAft>
                      </a:pPr>
                      <a:r>
                        <a:rPr lang="en-US" sz="1100" dirty="0">
                          <a:solidFill>
                            <a:schemeClr val="tx1"/>
                          </a:solidFill>
                          <a:effectLst/>
                        </a:rPr>
                        <a:t> </a:t>
                      </a:r>
                    </a:p>
                    <a:p>
                      <a:pPr marL="205105" marR="210820" algn="ctr">
                        <a:spcBef>
                          <a:spcPts val="0"/>
                        </a:spcBef>
                        <a:spcAft>
                          <a:spcPts val="0"/>
                        </a:spcAft>
                      </a:pPr>
                      <a:r>
                        <a:rPr lang="en-US" sz="1100" dirty="0">
                          <a:solidFill>
                            <a:schemeClr val="tx1"/>
                          </a:solidFill>
                          <a:effectLst/>
                        </a:rPr>
                        <a:t>6.875-7.125</a:t>
                      </a:r>
                      <a:endParaRPr lang="en-US" sz="11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oFill/>
                  </a:tcPr>
                </a:tc>
                <a:tc>
                  <a:txBody>
                    <a:bodyPr/>
                    <a:lstStyle/>
                    <a:p>
                      <a:pPr marL="168275" marR="167005" indent="635" algn="ctr">
                        <a:spcBef>
                          <a:spcPts val="200"/>
                        </a:spcBef>
                        <a:spcAft>
                          <a:spcPts val="0"/>
                        </a:spcAft>
                      </a:pPr>
                      <a:r>
                        <a:rPr lang="en-US" sz="1100" b="0" dirty="0">
                          <a:solidFill>
                            <a:schemeClr val="tx1"/>
                          </a:solidFill>
                          <a:effectLst/>
                        </a:rPr>
                        <a:t>Fixed Service </a:t>
                      </a:r>
                      <a:br>
                        <a:rPr lang="en-US" sz="1100" b="0" dirty="0">
                          <a:solidFill>
                            <a:schemeClr val="tx1"/>
                          </a:solidFill>
                          <a:effectLst/>
                        </a:rPr>
                      </a:br>
                      <a:r>
                        <a:rPr lang="en-US" sz="1100" b="0" dirty="0">
                          <a:solidFill>
                            <a:schemeClr val="tx1"/>
                          </a:solidFill>
                          <a:effectLst/>
                        </a:rPr>
                        <a:t>Mobile Service FSS</a:t>
                      </a:r>
                      <a:endParaRPr lang="en-US" sz="11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oFill/>
                  </a:tcPr>
                </a:tc>
                <a:tc>
                  <a:txBody>
                    <a:bodyPr/>
                    <a:lstStyle/>
                    <a:p>
                      <a:pPr marL="0" marR="0" algn="ctr">
                        <a:spcBef>
                          <a:spcPts val="30"/>
                        </a:spcBef>
                        <a:spcAft>
                          <a:spcPts val="0"/>
                        </a:spcAft>
                      </a:pPr>
                      <a:r>
                        <a:rPr lang="en-US" sz="1100" dirty="0">
                          <a:solidFill>
                            <a:schemeClr val="tx1"/>
                          </a:solidFill>
                          <a:effectLst/>
                        </a:rPr>
                        <a:t> </a:t>
                      </a:r>
                    </a:p>
                    <a:p>
                      <a:pPr marL="0" marR="420370" algn="ctr">
                        <a:spcBef>
                          <a:spcPts val="0"/>
                        </a:spcBef>
                        <a:spcAft>
                          <a:spcPts val="0"/>
                        </a:spcAft>
                      </a:pPr>
                      <a:r>
                        <a:rPr lang="en-US" sz="1100" b="0" dirty="0">
                          <a:solidFill>
                            <a:schemeClr val="tx1"/>
                          </a:solidFill>
                          <a:effectLst/>
                        </a:rPr>
                        <a:t>U-NII-8</a:t>
                      </a:r>
                      <a:endParaRPr lang="en-US" sz="11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oFill/>
                  </a:tcPr>
                </a:tc>
                <a:tc>
                  <a:txBody>
                    <a:bodyPr/>
                    <a:lstStyle/>
                    <a:p>
                      <a:pPr marL="290830" marR="285750" algn="ctr">
                        <a:spcBef>
                          <a:spcPts val="830"/>
                        </a:spcBef>
                        <a:spcAft>
                          <a:spcPts val="0"/>
                        </a:spcAft>
                      </a:pPr>
                      <a:br>
                        <a:rPr lang="en-US" sz="1100" dirty="0">
                          <a:solidFill>
                            <a:schemeClr val="tx1"/>
                          </a:solidFill>
                          <a:effectLst/>
                        </a:rPr>
                      </a:br>
                      <a:r>
                        <a:rPr lang="en-US" sz="1100" dirty="0">
                          <a:solidFill>
                            <a:schemeClr val="tx1"/>
                          </a:solidFill>
                          <a:effectLst/>
                        </a:rPr>
                        <a:t>Low-Power Access Point</a:t>
                      </a:r>
                      <a:endParaRPr lang="en-US" sz="11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oFill/>
                  </a:tcPr>
                </a:tc>
                <a:extLst>
                  <a:ext uri="{0D108BD9-81ED-4DB2-BD59-A6C34878D82A}">
                    <a16:rowId xmlns:a16="http://schemas.microsoft.com/office/drawing/2014/main" val="4273602827"/>
                  </a:ext>
                </a:extLst>
              </a:tr>
            </a:tbl>
          </a:graphicData>
        </a:graphic>
      </p:graphicFrame>
    </p:spTree>
    <p:extLst>
      <p:ext uri="{BB962C8B-B14F-4D97-AF65-F5344CB8AC3E}">
        <p14:creationId xmlns:p14="http://schemas.microsoft.com/office/powerpoint/2010/main" val="4068712754"/>
      </p:ext>
    </p:extLst>
  </p:cSld>
  <p:clrMapOvr>
    <a:masterClrMapping/>
  </p:clrMapOvr>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30031</TotalTime>
  <Words>5441</Words>
  <Application>Microsoft Office PowerPoint</Application>
  <PresentationFormat>On-screen Show (4:3)</PresentationFormat>
  <Paragraphs>679</Paragraphs>
  <Slides>34</Slides>
  <Notes>15</Notes>
  <HiddenSlides>0</HiddenSlides>
  <MMClips>0</MMClips>
  <ScaleCrop>false</ScaleCrop>
  <HeadingPairs>
    <vt:vector size="8" baseType="variant">
      <vt:variant>
        <vt:lpstr>Fonts Used</vt:lpstr>
      </vt:variant>
      <vt:variant>
        <vt:i4>9</vt:i4>
      </vt:variant>
      <vt:variant>
        <vt:lpstr>Theme</vt:lpstr>
      </vt:variant>
      <vt:variant>
        <vt:i4>1</vt:i4>
      </vt:variant>
      <vt:variant>
        <vt:lpstr>Embedded OLE Servers</vt:lpstr>
      </vt:variant>
      <vt:variant>
        <vt:i4>2</vt:i4>
      </vt:variant>
      <vt:variant>
        <vt:lpstr>Slide Titles</vt:lpstr>
      </vt:variant>
      <vt:variant>
        <vt:i4>34</vt:i4>
      </vt:variant>
    </vt:vector>
  </HeadingPairs>
  <TitlesOfParts>
    <vt:vector size="46" baseType="lpstr">
      <vt:lpstr>Arial Unicode MS</vt:lpstr>
      <vt:lpstr>MS Gothic</vt:lpstr>
      <vt:lpstr>MS PGothic</vt:lpstr>
      <vt:lpstr>Arial</vt:lpstr>
      <vt:lpstr>Calibri</vt:lpstr>
      <vt:lpstr>Helvetica</vt:lpstr>
      <vt:lpstr>Monotype Sorts</vt:lpstr>
      <vt:lpstr>Times New Roman</vt:lpstr>
      <vt:lpstr>Wingdings</vt:lpstr>
      <vt:lpstr>Office Theme</vt:lpstr>
      <vt:lpstr>Document</vt:lpstr>
      <vt:lpstr>Presentation</vt:lpstr>
      <vt:lpstr>IEEE 802.18 RR-TAG Teleconference Agenda</vt:lpstr>
      <vt:lpstr>Call to Order / Administrative Items</vt:lpstr>
      <vt:lpstr>Other Guidelines for IEEE WG Meetings</vt:lpstr>
      <vt:lpstr>Participation in IEEE 802 Meetings</vt:lpstr>
      <vt:lpstr>Agenda</vt:lpstr>
      <vt:lpstr>Administrative – Motions and more</vt:lpstr>
      <vt:lpstr>EU items to share </vt:lpstr>
      <vt:lpstr>EU items -2 </vt:lpstr>
      <vt:lpstr>6 GHz and single voice from IEEE 802 - reference</vt:lpstr>
      <vt:lpstr>6 GHz and single voice from IEEE 802 – option 2 (1.5) – 1 of 1</vt:lpstr>
      <vt:lpstr>General Discussion Items -1 of 2</vt:lpstr>
      <vt:lpstr>General Discussion Items -2 of 2</vt:lpstr>
      <vt:lpstr>Draft Agenda For Bangkok Plenary</vt:lpstr>
      <vt:lpstr>Actions Required</vt:lpstr>
      <vt:lpstr>Any Other Business</vt:lpstr>
      <vt:lpstr>Adjourn</vt:lpstr>
      <vt:lpstr>PowerPoint Presentation</vt:lpstr>
      <vt:lpstr>6 GHz and single voice from IEEE 802 – option 1 -  1 of 2</vt:lpstr>
      <vt:lpstr>6 GHz and single voice from IEEE 802 – option 1 – 2 of 2</vt:lpstr>
      <vt:lpstr>6 GHz and single voice from IEEE 802, references 1 of 2</vt:lpstr>
      <vt:lpstr>6 GHz and single voice from IEEE 802, references 2 of 2</vt:lpstr>
      <vt:lpstr>6 GHz and single voice from IEEE 802, references cont.</vt:lpstr>
      <vt:lpstr>General Discussion Items -1</vt:lpstr>
      <vt:lpstr>General Discussion Items -4</vt:lpstr>
      <vt:lpstr>WiFi / UWB Coexistence -1</vt:lpstr>
      <vt:lpstr>WiFi / UWB Coexistence  -2</vt:lpstr>
      <vt:lpstr>IEEE EU position statement on spectrum management</vt:lpstr>
      <vt:lpstr>IEEE EU Position Statement -2</vt:lpstr>
      <vt:lpstr>IEEE EU spectrum management statement</vt:lpstr>
      <vt:lpstr>A Future For Unlicensed Spectrum – from last week</vt:lpstr>
      <vt:lpstr>A Future For Unlicensed Spectrum</vt:lpstr>
      <vt:lpstr>IEEE – not connected and underserved (from last week)</vt:lpstr>
      <vt:lpstr>Potential reference document when doing comments</vt:lpstr>
      <vt:lpstr>Fellowship Request</vt:lpstr>
    </vt:vector>
  </TitlesOfParts>
  <Company>Hewlett 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802.18 RR-TAG San Diego Plenary Meeting Agenda</dc:title>
  <dc:creator/>
  <cp:lastModifiedBy>Holcomb, Jay</cp:lastModifiedBy>
  <cp:revision>939</cp:revision>
  <cp:lastPrinted>1601-01-01T00:00:00Z</cp:lastPrinted>
  <dcterms:created xsi:type="dcterms:W3CDTF">2016-03-03T14:54:45Z</dcterms:created>
  <dcterms:modified xsi:type="dcterms:W3CDTF">2018-11-07T22:03:08Z</dcterms:modified>
</cp:coreProperties>
</file>