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319" r:id="rId6"/>
    <p:sldId id="331" r:id="rId7"/>
    <p:sldId id="480" r:id="rId8"/>
    <p:sldId id="486" r:id="rId9"/>
    <p:sldId id="492" r:id="rId10"/>
    <p:sldId id="508" r:id="rId11"/>
    <p:sldId id="505" r:id="rId12"/>
    <p:sldId id="515" r:id="rId13"/>
    <p:sldId id="509" r:id="rId14"/>
    <p:sldId id="516" r:id="rId15"/>
    <p:sldId id="514" r:id="rId16"/>
    <p:sldId id="511" r:id="rId17"/>
    <p:sldId id="512" r:id="rId18"/>
    <p:sldId id="513" r:id="rId19"/>
    <p:sldId id="419" r:id="rId20"/>
    <p:sldId id="498" r:id="rId21"/>
    <p:sldId id="402" r:id="rId22"/>
    <p:sldId id="403" r:id="rId23"/>
    <p:sldId id="490" r:id="rId24"/>
    <p:sldId id="488" r:id="rId25"/>
    <p:sldId id="500" r:id="rId26"/>
    <p:sldId id="491" r:id="rId27"/>
    <p:sldId id="477" r:id="rId28"/>
    <p:sldId id="417" r:id="rId29"/>
    <p:sldId id="418" r:id="rId30"/>
    <p:sldId id="468" r:id="rId31"/>
    <p:sldId id="428" r:id="rId32"/>
    <p:sldId id="465" r:id="rId33"/>
    <p:sldId id="435" r:id="rId34"/>
    <p:sldId id="451" r:id="rId35"/>
    <p:sldId id="452"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387" autoAdjust="0"/>
  </p:normalViewPr>
  <p:slideViewPr>
    <p:cSldViewPr>
      <p:cViewPr varScale="1">
        <p:scale>
          <a:sx n="116" d="100"/>
          <a:sy n="116" d="100"/>
        </p:scale>
        <p:origin x="73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55954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98388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21046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Nov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01 Nov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Nov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802.18-18/0137r01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138-00-0000-india-no-licenses-most-of-5ghz-191359.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35-00-0000-minutes-25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01 Nov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01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71"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Early submission ready for EC	16 November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37465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what was brought up last week, consider an adjustment to option 1.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Do comments on hopes and aspirations (what is coming in IEEE 802).</a:t>
            </a:r>
          </a:p>
          <a:p>
            <a:pPr lvl="1">
              <a:spcBef>
                <a:spcPts val="0"/>
              </a:spcBef>
              <a:buFont typeface="Arial" panose="020B0604020202020204" pitchFamily="34" charset="0"/>
              <a:buChar char="•"/>
            </a:pPr>
            <a:r>
              <a:rPr lang="en-US" sz="1600" dirty="0"/>
              <a:t>What is coming;  802.15.4z; 802.22.3;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it for IEEE 802 comments.</a:t>
            </a:r>
          </a:p>
          <a:p>
            <a:pPr lvl="1">
              <a:spcBef>
                <a:spcPts val="0"/>
              </a:spcBef>
              <a:buFont typeface="Arial" panose="020B0604020202020204" pitchFamily="34" charset="0"/>
              <a:buChar char="•"/>
            </a:pPr>
            <a:r>
              <a:rPr lang="en-US" sz="1600" dirty="0"/>
              <a:t>Point is not dive deep into the NPRM specific topics and how they will affect/relate back to all of IEEE 802</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As brought up last week, here is a draft of what to consider as IEEE 802 comments.</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a start of our comments, </a:t>
            </a:r>
            <a:r>
              <a:rPr lang="en-US" sz="1800" dirty="0">
                <a:solidFill>
                  <a:srgbClr val="00B0F0"/>
                </a:solidFill>
              </a:rPr>
              <a:t>we all need to review and feedback edits and get it equaling and representing all of IEEE 802 as a whole. </a:t>
            </a:r>
          </a:p>
          <a:p>
            <a:pPr>
              <a:spcBef>
                <a:spcPts val="0"/>
              </a:spcBef>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44694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000" dirty="0"/>
              <a:t>Phase I testing of prototype U-NII-4 devices</a:t>
            </a:r>
            <a:r>
              <a:rPr lang="en-US" sz="1600" dirty="0"/>
              <a:t> </a:t>
            </a:r>
            <a:r>
              <a:rPr lang="en-US" sz="1400" dirty="0"/>
              <a:t>-1 of 3</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Start EC vote next week,  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000" dirty="0"/>
              <a:t>Phase I testing of prototype U-NII-4 devices </a:t>
            </a:r>
            <a:r>
              <a:rPr lang="en-US" sz="1400" dirty="0"/>
              <a:t>-2 of 3</a:t>
            </a:r>
            <a:endParaRPr lang="en-US" sz="1600" dirty="0"/>
          </a:p>
        </p:txBody>
      </p:sp>
      <p:sp>
        <p:nvSpPr>
          <p:cNvPr id="3" name="Content Placeholder 2"/>
          <p:cNvSpPr>
            <a:spLocks noGrp="1"/>
          </p:cNvSpPr>
          <p:nvPr>
            <p:ph idx="1"/>
          </p:nvPr>
        </p:nvSpPr>
        <p:spPr>
          <a:xfrm>
            <a:off x="682625" y="958850"/>
            <a:ext cx="8382000" cy="5322266"/>
          </a:xfrm>
        </p:spPr>
        <p:txBody>
          <a:bodyPr/>
          <a:lstStyle/>
          <a:p>
            <a:pPr>
              <a:spcBef>
                <a:spcPts val="0"/>
              </a:spcBef>
              <a:buFont typeface="Arial" panose="020B0604020202020204" pitchFamily="34" charset="0"/>
              <a:buChar char="•"/>
            </a:pPr>
            <a:endParaRPr lang="en-US" sz="1800" kern="1200" dirty="0">
              <a:latin typeface="Times New Roman" pitchFamily="16" charset="0"/>
            </a:endParaRP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000" dirty="0"/>
              <a:t>Phase I testing of prototype U-NII-4 devices </a:t>
            </a:r>
            <a:r>
              <a:rPr lang="en-US" sz="1400" dirty="0"/>
              <a:t>-3 of 3</a:t>
            </a:r>
            <a:endParaRPr lang="en-US" sz="1600" dirty="0"/>
          </a:p>
        </p:txBody>
      </p:sp>
      <p:sp>
        <p:nvSpPr>
          <p:cNvPr id="3" name="Content Placeholder 2"/>
          <p:cNvSpPr>
            <a:spLocks noGrp="1"/>
          </p:cNvSpPr>
          <p:nvPr>
            <p:ph idx="1"/>
          </p:nvPr>
        </p:nvSpPr>
        <p:spPr>
          <a:xfrm>
            <a:off x="685800" y="1147605"/>
            <a:ext cx="8382000" cy="5322266"/>
          </a:xfrm>
        </p:spPr>
        <p:txBody>
          <a:bodyPr/>
          <a:lstStyle/>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-1 of 3</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no licenses shall be required under indoor and outdoor environment… … …  5GHz band. </a:t>
            </a:r>
          </a:p>
          <a:p>
            <a:pPr lvl="1">
              <a:spcBef>
                <a:spcPts val="0"/>
              </a:spcBef>
              <a:buFont typeface="Arial" panose="020B0604020202020204" pitchFamily="34" charset="0"/>
              <a:buChar char="•"/>
            </a:pPr>
            <a:r>
              <a:rPr lang="en-US" sz="1400" dirty="0">
                <a:hlinkClick r:id="rId3"/>
              </a:rPr>
              <a:t>https://mentor.ieee.org/802.18/dcn/18/18-18-0138-00-0000-india-no-licenses-most-of-5ghz-191359.pdf</a:t>
            </a:r>
            <a:r>
              <a:rPr lang="en-US" sz="1400" dirty="0"/>
              <a: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Short title and commencement.— </a:t>
            </a:r>
            <a:r>
              <a:rPr lang="en-US" sz="1800" b="0" dirty="0"/>
              <a:t>(1) These rules may be called the Use of Wireless Access System including Radio Local Area Network in 5 GHz band (Exemption from Licensing Requirement) Rules, 2018.</a:t>
            </a:r>
            <a:r>
              <a:rPr lang="en-US" sz="1800" dirty="0"/>
              <a:t> </a:t>
            </a:r>
          </a:p>
          <a:p>
            <a:pPr>
              <a:spcBef>
                <a:spcPts val="0"/>
              </a:spcBef>
              <a:buFont typeface="Arial" panose="020B0604020202020204" pitchFamily="34" charset="0"/>
              <a:buChar char="•"/>
            </a:pPr>
            <a:r>
              <a:rPr lang="en-US" sz="1800" dirty="0"/>
              <a:t>3. Exemption.— </a:t>
            </a:r>
            <a:r>
              <a:rPr lang="en-US" sz="1800" b="0" dirty="0"/>
              <a:t>No licence shall be required under indoor and outdoor environment to establish, maintain, work, possess or deal in any wireless equipment for the purpose of low power wireless access systems, including radio local area networks operating in the frequency band 5 150-5 250 MHz; 5 250-5 350 MHz; 5 470-5 725 MHz; and 5 725-5 875 MHz and complying with the following technical parameters; namely:-  (see filing for more… … …)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All should look at paragraph 6.0 on interference.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There are some caveats. </a:t>
            </a:r>
          </a:p>
          <a:p>
            <a:pPr>
              <a:spcBef>
                <a:spcPts val="0"/>
              </a:spcBef>
              <a:buFont typeface="Arial" panose="020B0604020202020204" pitchFamily="34" charset="0"/>
              <a:buChar char="•"/>
            </a:pP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46935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 of 3</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Bangkok – special guest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Mr. Masanori Kondo is Deputy Secretary General of APT and he had been working in Japan MIC before join APT.</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He will be presenting on what is happening in ITU Zone 3. </a:t>
            </a:r>
          </a:p>
          <a:p>
            <a:pPr lvl="1">
              <a:spcBef>
                <a:spcPts val="0"/>
              </a:spcBef>
              <a:buFont typeface="Arial" panose="020B0604020202020204" pitchFamily="34" charset="0"/>
              <a:buChar char="•"/>
            </a:pPr>
            <a:r>
              <a:rPr lang="en-US" sz="1600" dirty="0"/>
              <a:t>Plan is during Tuesday AM2 session. </a:t>
            </a:r>
          </a:p>
          <a:p>
            <a:pPr marL="457200" lvl="1" indent="0">
              <a:spcBef>
                <a:spcPts val="0"/>
              </a:spcBef>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496324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-3 of 3</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last week:    Presidential Memorandum on Developing a Sustainable Spectrum Strategy for America's Future</a:t>
            </a:r>
          </a:p>
          <a:p>
            <a:pPr lvl="1">
              <a:spcBef>
                <a:spcPts val="0"/>
              </a:spcBef>
              <a:buFont typeface="Arial" panose="020B0604020202020204" pitchFamily="34" charset="0"/>
              <a:buChar char="•"/>
            </a:pPr>
            <a:r>
              <a:rPr lang="en-US" sz="1600" dirty="0">
                <a:hlinkClick r:id="rId3"/>
              </a:rPr>
              <a:t>https://mentor.ieee.org/802.18/dcn/18/18-18-0134-00-0000-developing-a-sustainable-spectrum-strategy-for-america-s-future.docx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A couple of highlights: </a:t>
            </a:r>
          </a:p>
          <a:p>
            <a:pPr lvl="2">
              <a:spcBef>
                <a:spcPts val="0"/>
              </a:spcBef>
              <a:buFont typeface="Arial" panose="020B0604020202020204" pitchFamily="34" charset="0"/>
              <a:buChar char="•"/>
            </a:pPr>
            <a:r>
              <a:rPr lang="en-US" sz="14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2">
              <a:spcBef>
                <a:spcPts val="0"/>
              </a:spcBef>
              <a:buFont typeface="Arial" panose="020B0604020202020204" pitchFamily="34" charset="0"/>
              <a:buChar char="•"/>
            </a:pPr>
            <a:r>
              <a:rPr lang="en-US" sz="14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2">
              <a:spcBef>
                <a:spcPts val="0"/>
              </a:spcBef>
              <a:buFont typeface="Arial" panose="020B0604020202020204" pitchFamily="34" charset="0"/>
              <a:buChar char="•"/>
            </a:pPr>
            <a:r>
              <a:rPr lang="en-US" sz="1400" dirty="0"/>
              <a:t>There are more.</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solidFill>
                  <a:schemeClr val="tx1"/>
                </a:solidFill>
              </a:rPr>
              <a:t>Any points specifically we can point in this memorandum with our 6 GHz comments, like the current 6 GHz NPRM.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b="1" dirty="0"/>
              <a:t>Any further discussion on this one?  If not, need to remember it is here to refer to. </a:t>
            </a:r>
          </a:p>
          <a:p>
            <a:pPr lvl="1">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965767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With consensus to continue with option 2, please send red lines, edits, new text to the chair to integrate into the draft comments for further review and edits, starting next week.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parte.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parte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dirty="0"/>
              <a:t>01 Nov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2; Aspirant members: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01 Nov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69"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None.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01 Nov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08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15:52ET </a:t>
            </a:r>
            <a:endParaRPr lang="en-US" sz="1800" dirty="0"/>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lvl="4">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01 Nov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Comscope.</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parte</a:t>
            </a:r>
          </a:p>
          <a:p>
            <a:pPr lvl="1">
              <a:spcBef>
                <a:spcPts val="0"/>
              </a:spcBef>
              <a:buFont typeface="Arial" panose="020B0604020202020204" pitchFamily="34" charset="0"/>
              <a:buChar char="•"/>
            </a:pPr>
            <a:r>
              <a:rPr lang="en-US" sz="1800" dirty="0"/>
              <a:t>An ex parte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01 Nov 2018</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01 Nov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Nov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dirty="0"/>
              <a:t>01 Nov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time to allow next item </a:t>
            </a:r>
          </a:p>
          <a:p>
            <a:pPr lvl="1">
              <a:buFont typeface="Arial" panose="020B0604020202020204" pitchFamily="34" charset="0"/>
              <a:buChar char="•"/>
            </a:pPr>
            <a:r>
              <a:rPr lang="en-US" sz="1600" dirty="0"/>
              <a:t>Phase I testing of prototype U-NII-4 devices</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altLang="en-US" sz="1400" kern="0" dirty="0"/>
              <a:t>Primary option 1 -  1 filing both views</a:t>
            </a:r>
          </a:p>
          <a:p>
            <a:pPr lvl="1">
              <a:spcBef>
                <a:spcPts val="0"/>
              </a:spcBef>
              <a:buFont typeface="Arial" panose="020B0604020202020204" pitchFamily="34" charset="0"/>
              <a:buChar char="•"/>
            </a:pPr>
            <a:r>
              <a:rPr lang="en-US" altLang="en-US" sz="1400" kern="0" dirty="0"/>
              <a:t>Option 2 – higher level filing both views</a:t>
            </a:r>
          </a:p>
          <a:p>
            <a:pPr marL="0" indent="0">
              <a:spcBef>
                <a:spcPts val="0"/>
              </a:spcBef>
            </a:pPr>
            <a:endParaRPr lang="en-US" altLang="en-US" sz="1400" b="0" kern="0" dirty="0"/>
          </a:p>
          <a:p>
            <a:pPr>
              <a:spcBef>
                <a:spcPts val="0"/>
              </a:spcBef>
              <a:buFont typeface="Arial" panose="020B0604020202020204" pitchFamily="34" charset="0"/>
              <a:buChar char="•"/>
            </a:pPr>
            <a:r>
              <a:rPr lang="en-US" sz="1400" b="0" dirty="0"/>
              <a:t>Phase I testing of prototype U-NII-4 devices</a:t>
            </a:r>
          </a:p>
          <a:p>
            <a:pPr lvl="1">
              <a:spcBef>
                <a:spcPts val="0"/>
              </a:spcBef>
              <a:buFont typeface="Arial" panose="020B0604020202020204" pitchFamily="34" charset="0"/>
              <a:buChar char="•"/>
            </a:pPr>
            <a:r>
              <a:rPr lang="en-US" altLang="en-US" sz="1400" b="0" kern="0" dirty="0"/>
              <a:t>Comments due 28 Nov, Replies 13 Dec. </a:t>
            </a:r>
          </a:p>
          <a:p>
            <a:pPr marL="457200" lvl="1" indent="0">
              <a:spcBef>
                <a:spcPts val="0"/>
              </a:spcBef>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India licenses not required at 5GHz</a:t>
            </a:r>
          </a:p>
          <a:p>
            <a:pPr lvl="1">
              <a:buFont typeface="Arial" panose="020B0604020202020204" pitchFamily="34" charset="0"/>
              <a:buChar char="•"/>
            </a:pPr>
            <a:r>
              <a:rPr lang="en-US" sz="1400" dirty="0"/>
              <a:t>Bangkok special guest </a:t>
            </a:r>
          </a:p>
          <a:p>
            <a:pPr lvl="1">
              <a:buFont typeface="Arial" panose="020B0604020202020204" pitchFamily="34" charset="0"/>
              <a:buChar char="•"/>
            </a:pPr>
            <a:r>
              <a:rPr lang="en-US" sz="1400" dirty="0"/>
              <a:t>Presidential Memorandum on Developing a Sustainable Spectrum Strategy for America's Future</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today    for the Wireless Interim in Waikoloa, anyone?  </a:t>
            </a:r>
          </a:p>
          <a:p>
            <a:pPr lvl="1">
              <a:buFont typeface="Arial" panose="020B0604020202020204" pitchFamily="34" charset="0"/>
              <a:buChar char="•"/>
            </a:pPr>
            <a:r>
              <a:rPr lang="en-US" altLang="en-US" sz="1200" dirty="0">
                <a:solidFill>
                  <a:schemeClr val="bg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Stuart Kerry (Ruckus) </a:t>
            </a:r>
          </a:p>
          <a:p>
            <a:r>
              <a:rPr lang="en-US" altLang="en-US" sz="1600" b="1" dirty="0">
                <a:solidFill>
                  <a:schemeClr val="tx1"/>
                </a:solidFill>
              </a:rPr>
              <a:t>		Seconded by:	</a:t>
            </a:r>
            <a:r>
              <a:rPr lang="en-US" altLang="en-US" sz="1600" dirty="0">
                <a:solidFill>
                  <a:schemeClr val="tx1"/>
                </a:solidFill>
              </a:rPr>
              <a:t>Tim Harrington (</a:t>
            </a:r>
            <a:r>
              <a:rPr lang="en-US" altLang="en-US" sz="1600" dirty="0" err="1">
                <a:solidFill>
                  <a:schemeClr val="tx1"/>
                </a:solidFill>
              </a:rPr>
              <a:t>ProID</a:t>
            </a:r>
            <a:r>
              <a:rPr lang="en-US" altLang="en-US" sz="1600" dirty="0">
                <a:solidFill>
                  <a:schemeClr val="tx1"/>
                </a:solidFill>
              </a:rPr>
              <a:t>)</a:t>
            </a: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25 Oct 2018 in document:  </a:t>
            </a:r>
            <a:r>
              <a:rPr lang="en-US" altLang="en-US" sz="1600" dirty="0">
                <a:hlinkClick r:id="rId2"/>
              </a:rPr>
              <a:t>https://mentor.ieee.org/802.18/dcn/18/18-18-0135-00-0000-minutes-25oct18-rr-tag-teleconference.doc</a:t>
            </a:r>
            <a:r>
              <a:rPr lang="en-US" altLang="en-US" sz="1600" dirty="0"/>
              <a:t> </a:t>
            </a:r>
            <a:r>
              <a:rPr lang="en-US" altLang="en-US" sz="1600" b="1" dirty="0"/>
              <a:t>Posted</a:t>
            </a:r>
            <a:r>
              <a:rPr lang="en-US" altLang="en-US" sz="1600" dirty="0"/>
              <a:t>:  </a:t>
            </a:r>
            <a:r>
              <a:rPr lang="en-US" sz="1400" b="0" dirty="0"/>
              <a:t>31-Oct-2018 00:07:55 ET</a:t>
            </a:r>
          </a:p>
          <a:p>
            <a:pPr marL="0" indent="0"/>
            <a:r>
              <a:rPr lang="en-US" altLang="en-US" sz="1400" b="0" dirty="0"/>
              <a:t>	</a:t>
            </a:r>
            <a:r>
              <a:rPr lang="en-US" altLang="en-US" sz="1600" b="1" dirty="0"/>
              <a:t>Moved by: 	</a:t>
            </a:r>
            <a:r>
              <a:rPr lang="en-US" altLang="en-US" sz="1600" dirty="0">
                <a:solidFill>
                  <a:schemeClr val="tx1"/>
                </a:solidFill>
              </a:rPr>
              <a:t>Peter Ecclesine (Cisco) </a:t>
            </a:r>
          </a:p>
          <a:p>
            <a:r>
              <a:rPr lang="en-US" altLang="en-US" sz="1600" dirty="0"/>
              <a:t>	  </a:t>
            </a:r>
            <a:r>
              <a:rPr lang="en-US" altLang="en-US" sz="1600" b="1" dirty="0"/>
              <a:t>Seconded by: 	Mike Lynch (</a:t>
            </a:r>
            <a:r>
              <a:rPr lang="en-US" altLang="en-US" sz="1600" b="1" dirty="0" err="1"/>
              <a:t>MJLynch</a:t>
            </a:r>
            <a:r>
              <a:rPr lang="en-US" altLang="en-US" sz="1600" b="1" dirty="0"/>
              <a:t> Assoc.) </a:t>
            </a:r>
            <a:endParaRPr lang="en-US" altLang="en-US" sz="1600" b="1" dirty="0">
              <a:solidFill>
                <a:schemeClr val="bg1">
                  <a:lumMod val="65000"/>
                </a:schemeClr>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01 Nov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Nothing of note this week.</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27610381"/>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29894</TotalTime>
  <Words>5881</Words>
  <Application>Microsoft Office PowerPoint</Application>
  <PresentationFormat>On-screen Show (4:3)</PresentationFormat>
  <Paragraphs>712</Paragraphs>
  <Slides>37</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vt:lpstr>
      <vt:lpstr>6 GHz and single voice from IEEE 802 – option 1 -  1 of 2</vt:lpstr>
      <vt:lpstr>6 GHz and single voice from IEEE 802 – option 1 – 2 of 2</vt:lpstr>
      <vt:lpstr>6 GHz and single voice from IEEE 802 – option 2 (1.5) – 1 of 1</vt:lpstr>
      <vt:lpstr>Phase I testing of prototype U-NII-4 devices -1 of 3</vt:lpstr>
      <vt:lpstr>Phase I testing of prototype U-NII-4 devices -2 of 3</vt:lpstr>
      <vt:lpstr>Phase I testing of prototype U-NII-4 devices -3 of 3</vt:lpstr>
      <vt:lpstr>General Discussion Items -1 of 3</vt:lpstr>
      <vt:lpstr>General Discussion Items -2 of 3</vt:lpstr>
      <vt:lpstr>General Discussion Items -3 of 3</vt:lpstr>
      <vt:lpstr>Actions Required</vt:lpstr>
      <vt:lpstr>Any Other Business</vt:lpstr>
      <vt:lpstr>Adjourn</vt:lpstr>
      <vt:lpstr>PowerPoint Presentation</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920</cp:revision>
  <cp:lastPrinted>1601-01-01T00:00:00Z</cp:lastPrinted>
  <dcterms:created xsi:type="dcterms:W3CDTF">2016-03-03T14:54:45Z</dcterms:created>
  <dcterms:modified xsi:type="dcterms:W3CDTF">2018-11-04T03:10:17Z</dcterms:modified>
</cp:coreProperties>
</file>