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341" r:id="rId3"/>
    <p:sldId id="329" r:id="rId4"/>
    <p:sldId id="330" r:id="rId5"/>
    <p:sldId id="319" r:id="rId6"/>
    <p:sldId id="331" r:id="rId7"/>
    <p:sldId id="480" r:id="rId8"/>
    <p:sldId id="486" r:id="rId9"/>
    <p:sldId id="492" r:id="rId10"/>
    <p:sldId id="508" r:id="rId11"/>
    <p:sldId id="505" r:id="rId12"/>
    <p:sldId id="515" r:id="rId13"/>
    <p:sldId id="509" r:id="rId14"/>
    <p:sldId id="516" r:id="rId15"/>
    <p:sldId id="514" r:id="rId16"/>
    <p:sldId id="511" r:id="rId17"/>
    <p:sldId id="512" r:id="rId18"/>
    <p:sldId id="513" r:id="rId19"/>
    <p:sldId id="419" r:id="rId20"/>
    <p:sldId id="498" r:id="rId21"/>
    <p:sldId id="402" r:id="rId22"/>
    <p:sldId id="403" r:id="rId23"/>
    <p:sldId id="490" r:id="rId24"/>
    <p:sldId id="488" r:id="rId25"/>
    <p:sldId id="500" r:id="rId26"/>
    <p:sldId id="491" r:id="rId27"/>
    <p:sldId id="477" r:id="rId28"/>
    <p:sldId id="417" r:id="rId29"/>
    <p:sldId id="418" r:id="rId30"/>
    <p:sldId id="468" r:id="rId31"/>
    <p:sldId id="428" r:id="rId32"/>
    <p:sldId id="465" r:id="rId33"/>
    <p:sldId id="435" r:id="rId34"/>
    <p:sldId id="451" r:id="rId35"/>
    <p:sldId id="452" r:id="rId36"/>
    <p:sldId id="429" r:id="rId37"/>
    <p:sldId id="399"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6" autoAdjust="0"/>
    <p:restoredTop sz="96387" autoAdjust="0"/>
  </p:normalViewPr>
  <p:slideViewPr>
    <p:cSldViewPr>
      <p:cViewPr varScale="1">
        <p:scale>
          <a:sx n="111" d="100"/>
          <a:sy n="111" d="100"/>
        </p:scale>
        <p:origin x="666"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31-Oct-18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4559542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98388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2262502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5187329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1400106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1453660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26684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357963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522230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221046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01 Nov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01 Nov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01 Nov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802.18-18/0137r00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139-00-0000-fcc-18-295-ieee-802-comment.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138-00-0000-india-no-licenses-most-of-5ghz-191359.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hyperlink" Target="https://mentor.ieee.org/802.18/dcn/18/18-18-0097-00-0000-ex-parte-next-data-base-6-ghz-additional-fs-protection-discussion.pdf" TargetMode="External"/><Relationship Id="rId1" Type="http://schemas.openxmlformats.org/officeDocument/2006/relationships/slideLayout" Target="../slideLayouts/slideLayout1.xml"/><Relationship Id="rId6" Type="http://schemas.openxmlformats.org/officeDocument/2006/relationships/hyperlink" Target="https://mentor.ieee.org/802-ec/dcn/18/ec-18-0155-00-00EC-push-to-bi-directional-spectrum-sharing.pptx" TargetMode="Externa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11/dcn/18/11-18-1055-03-0wng-a-future-for-unlicensed-spectrum.ppt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ecfsapi.fcc.gov/file/108080219920074/WFA%20Ex%20Parte%20Letter.pdf" TargetMode="External"/><Relationship Id="rId3" Type="http://schemas.openxmlformats.org/officeDocument/2006/relationships/hyperlink" Target="https://ecfsapi.fcc.gov/file/109113089205438/SPA%20Comments%20(Sep%2011%202018)(FINAL).pdf" TargetMode="External"/><Relationship Id="rId7" Type="http://schemas.openxmlformats.org/officeDocument/2006/relationships/hyperlink" Target="https://ecfsapi.fcc.gov/file/10824085329605/Commscope%208.22.18%20Mtg%20Ex%20Parte.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ecfsapi.fcc.gov/file/1082899870012/2018-08-28%20ExP%20RLAN%20issues%20AS%20FILED%20(01229194xB3D1E).pdf" TargetMode="External"/><Relationship Id="rId5" Type="http://schemas.openxmlformats.org/officeDocument/2006/relationships/hyperlink" Target="https://ecfsapi.fcc.gov/file/1090794008994/WInnForum%20Comments%20on%20Spectrum%20Pipeline%20Act%20PN%20-%20Final.pdf" TargetMode="External"/><Relationship Id="rId10" Type="http://schemas.openxmlformats.org/officeDocument/2006/relationships/hyperlink" Target="https://ecfsapi.fcc.gov/file/1070541429397/7-5-18%20SES-Intelsat%20ex%20parte%20for%20McGrath%20and%20Javed.pdf" TargetMode="External"/><Relationship Id="rId4" Type="http://schemas.openxmlformats.org/officeDocument/2006/relationships/hyperlink" Target="https://ecfsapi.fcc.gov/file/109112152615349/Wi-Fi%20Alliance%20Comments%20on%20Spectrum%20Pipeline%20Act%20Report.pdf" TargetMode="External"/><Relationship Id="rId9" Type="http://schemas.openxmlformats.org/officeDocument/2006/relationships/hyperlink" Target="https://ecfsapi.fcc.gov/file/10717207604667/17-183%20FWCC%20ExP%20Notice%202018-07-17%20--%20AS%20FILED.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ecfsapi.fcc.gov/file/104120372328746/6%20GHz%20OET%20and%20Bureaus%20Ex%20Parte%20(Apr.%2012,%202018).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ecfsapi.fcc.gov/file/1072827774513/UTC%20ex%20parte%207-27-2018.doc" TargetMode="External"/><Relationship Id="rId4" Type="http://schemas.openxmlformats.org/officeDocument/2006/relationships/hyperlink" Target="https://ecfsapi.fcc.gov/file/101261169015803/6%20GHz%20Ex%20Parte%20(Bureaus).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urldefense.proofpoint.com/v2/url?u=https-3A__www.anacom.pt_render.jsp-3FcontentId-3D987504&amp;d=DwMFAg&amp;c=pqcuzKEN_84c78MOSc5_fw&amp;r=z8R-nWJ8GIxwjOjNKhEFByb-tZ6XE3GZXWSggNdVo-w&amp;m=hDKCp-jpR3E4t7kZWHi_dp9i6lRLmzTnKcAg1IB_NRk&amp;s=Oes1gKiIQe2uktNt8lo1a2aRLZxggOjP2VcGT58ONkw&amp;e="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urldefense.proofpoint.com/v2/url?u=https-3A__www.anacom.pt_render.jsp-3FcontentId-3D1415687&amp;d=DwMFAg&amp;c=pqcuzKEN_84c78MOSc5_fw&amp;r=z8R-nWJ8GIxwjOjNKhEFByb-tZ6XE3GZXWSggNdVo-w&amp;m=hDKCp-jpR3E4t7kZWHi_dp9i6lRLmzTnKcAg1IB_NRk&amp;s=BlINyF7_dZek53n5pUrfCsk_hwM5n4EU1RXSqiOKrvE&amp;e=" TargetMode="External"/><Relationship Id="rId5" Type="http://schemas.openxmlformats.org/officeDocument/2006/relationships/hyperlink" Target="https://urldefense.proofpoint.com/v2/url?u=https-3A__www.anacom.pt_render.jsp-3FcontentId-3D1338515&amp;d=DwMFAg&amp;c=pqcuzKEN_84c78MOSc5_fw&amp;r=z8R-nWJ8GIxwjOjNKhEFByb-tZ6XE3GZXWSggNdVo-w&amp;m=hDKCp-jpR3E4t7kZWHi_dp9i6lRLmzTnKcAg1IB_NRk&amp;s=Jz9lSZYhUaKchJgfYEpaaAunYpbOYE1xSrbwVpOdzPQ&amp;e=" TargetMode="External"/><Relationship Id="rId4" Type="http://schemas.openxmlformats.org/officeDocument/2006/relationships/hyperlink" Target="https://urldefense.proofpoint.com/v2/url?u=https-3A__www.mtitc.government.bg_upload_docs_Reshenie-5F343-5Fot-5F21-5FApril-5F2009-5F-5F-5FEN.pdf&amp;d=DwMFAg&amp;c=pqcuzKEN_84c78MOSc5_fw&amp;r=z8R-nWJ8GIxwjOjNKhEFByb-tZ6XE3GZXWSggNdVo-w&amp;m=hDKCp-jpR3E4t7kZWHi_dp9i6lRLmzTnKcAg1IB_NRk&amp;s=p1Mujev-IxxHtKP1sOOYoi6QtL08YxG2vxIxbVV3scM&amp;e="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35-00-0000-minutes-25oct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ec/dcn/18/ec-18-0133-00-00EC-how-can-ieee-802-get-to-a-single-voice-for-6ghz-band.pptx" TargetMode="External"/><Relationship Id="rId5" Type="http://schemas.openxmlformats.org/officeDocument/2006/relationships/hyperlink" Target="https://mentor.ieee.org/802.18/dcn/18/18-18-0133-00-0000-nprm-6ghz-et-18-295.docx" TargetMode="External"/><Relationship Id="rId4" Type="http://schemas.openxmlformats.org/officeDocument/2006/relationships/hyperlink" Target="https://www.fcc.gov/document/6-ghz-unlicensed-npr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01 Nov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01 November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902662233"/>
              </p:ext>
            </p:extLst>
          </p:nvPr>
        </p:nvGraphicFramePr>
        <p:xfrm>
          <a:off x="546100" y="3603625"/>
          <a:ext cx="7820025" cy="2514600"/>
        </p:xfrm>
        <a:graphic>
          <a:graphicData uri="http://schemas.openxmlformats.org/presentationml/2006/ole">
            <mc:AlternateContent xmlns:mc="http://schemas.openxmlformats.org/markup-compatibility/2006">
              <mc:Choice xmlns:v="urn:schemas-microsoft-com:vml" Requires="v">
                <p:oleObj spid="_x0000_s3864" name="Document" r:id="rId4" imgW="8245941" imgH="2658085" progId="Word.Document.8">
                  <p:embed/>
                </p:oleObj>
              </mc:Choice>
              <mc:Fallback>
                <p:oleObj name="Document" r:id="rId4" imgW="8245941" imgH="2658085" progId="Word.Document.8">
                  <p:embed/>
                  <p:pic>
                    <p:nvPicPr>
                      <p:cNvPr id="0" name="Picture 3"/>
                      <p:cNvPicPr>
                        <a:picLocks noChangeAspect="1" noChangeArrowheads="1"/>
                      </p:cNvPicPr>
                      <p:nvPr/>
                    </p:nvPicPr>
                    <p:blipFill>
                      <a:blip r:embed="rId5"/>
                      <a:srcRect/>
                      <a:stretch>
                        <a:fillRect/>
                      </a:stretch>
                    </p:blipFill>
                    <p:spPr bwMode="auto">
                      <a:xfrm>
                        <a:off x="546100" y="3603625"/>
                        <a:ext cx="7820025"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 option 1</a:t>
            </a:r>
            <a:r>
              <a:rPr lang="en-US" altLang="en-US" sz="1200" dirty="0"/>
              <a:t> -  1 of 2</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Proposed first option for IEEE 802 response, 1 filing – all views.  </a:t>
            </a:r>
          </a:p>
          <a:p>
            <a:pPr lvl="1">
              <a:spcBef>
                <a:spcPts val="0"/>
              </a:spcBef>
              <a:buFont typeface="Arial" panose="020B0604020202020204" pitchFamily="34" charset="0"/>
              <a:buChar char="•"/>
            </a:pPr>
            <a:r>
              <a:rPr lang="en-US" altLang="en-US" sz="1600" dirty="0"/>
              <a:t>Review the final NPRM.</a:t>
            </a:r>
          </a:p>
          <a:p>
            <a:pPr lvl="1">
              <a:spcBef>
                <a:spcPts val="0"/>
              </a:spcBef>
              <a:buFont typeface="Arial" panose="020B0604020202020204" pitchFamily="34" charset="0"/>
              <a:buChar char="•"/>
            </a:pPr>
            <a:r>
              <a:rPr lang="en-US" altLang="en-US" sz="1800" dirty="0"/>
              <a:t>Identify what topics of interest IEEE 802 as a whole should consider to respond to. </a:t>
            </a:r>
          </a:p>
          <a:p>
            <a:pPr lvl="1">
              <a:spcBef>
                <a:spcPts val="0"/>
              </a:spcBef>
              <a:buFont typeface="Arial" panose="020B0604020202020204" pitchFamily="34" charset="0"/>
              <a:buChar char="•"/>
            </a:pPr>
            <a:r>
              <a:rPr lang="en-US" altLang="en-US" sz="1600" dirty="0"/>
              <a:t>Focusing  on suggested primary option 1,  one filing all (both) IEEE 802 sides</a:t>
            </a:r>
          </a:p>
          <a:p>
            <a:pPr lvl="1">
              <a:spcBef>
                <a:spcPts val="0"/>
              </a:spcBef>
              <a:buFont typeface="Arial" panose="020B0604020202020204" pitchFamily="34" charset="0"/>
              <a:buChar char="•"/>
            </a:pPr>
            <a:r>
              <a:rPr lang="en-US" altLang="en-US" sz="1800" dirty="0"/>
              <a:t>Watching for:  If this primary option is not going to work, and need to change? </a:t>
            </a:r>
          </a:p>
          <a:p>
            <a:pPr marL="457200" lvl="1" indent="0">
              <a:spcBef>
                <a:spcPts val="0"/>
              </a:spcBef>
            </a:pPr>
            <a:endParaRPr lang="en-US" altLang="en-US" sz="1600" dirty="0"/>
          </a:p>
          <a:p>
            <a:pPr>
              <a:spcBef>
                <a:spcPts val="0"/>
              </a:spcBef>
              <a:buFont typeface="Arial" panose="020B0604020202020204" pitchFamily="34" charset="0"/>
              <a:buChar char="•"/>
            </a:pPr>
            <a:r>
              <a:rPr lang="en-US" altLang="en-US" sz="1800" dirty="0"/>
              <a:t>With limited time, meetings and calls; suggested email threads have started to pull in from the membership items to build our comments, which may need to be done by late December / early January. </a:t>
            </a:r>
          </a:p>
          <a:p>
            <a:pPr lvl="1">
              <a:spcBef>
                <a:spcPts val="0"/>
              </a:spcBef>
              <a:buFont typeface="Arial" panose="020B0604020202020204" pitchFamily="34" charset="0"/>
              <a:buChar char="•"/>
            </a:pPr>
            <a:r>
              <a:rPr lang="en-US" altLang="en-US" sz="1600" dirty="0"/>
              <a:t>1) What points/topics we should focus on for IEEE 802 as a whole. </a:t>
            </a:r>
          </a:p>
          <a:p>
            <a:pPr lvl="1">
              <a:spcBef>
                <a:spcPts val="0"/>
              </a:spcBef>
              <a:buFont typeface="Arial" panose="020B0604020202020204" pitchFamily="34" charset="0"/>
              <a:buChar char="•"/>
            </a:pPr>
            <a:r>
              <a:rPr lang="en-US" altLang="en-US" sz="1600" dirty="0"/>
              <a:t>2) Time line items</a:t>
            </a:r>
          </a:p>
          <a:p>
            <a:pPr lvl="1">
              <a:spcBef>
                <a:spcPts val="0"/>
              </a:spcBef>
              <a:buFont typeface="Arial" panose="020B0604020202020204" pitchFamily="34" charset="0"/>
              <a:buChar char="•"/>
            </a:pPr>
            <a:endParaRPr lang="en-US" altLang="en-US" sz="1600" b="1" dirty="0"/>
          </a:p>
          <a:p>
            <a:pPr lvl="1">
              <a:spcBef>
                <a:spcPts val="0"/>
              </a:spcBef>
              <a:buFont typeface="Arial" panose="020B0604020202020204" pitchFamily="34" charset="0"/>
              <a:buChar char="•"/>
            </a:pPr>
            <a:r>
              <a:rPr lang="en-US" altLang="en-US" sz="1600" b="1" dirty="0"/>
              <a:t>At this point no replies on first two threads. </a:t>
            </a:r>
            <a:endParaRPr lang="en-US" altLang="en-US" sz="2000" b="1" dirty="0"/>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Also need to connect with the IEEE Broadcast Technology Society (BTS)</a:t>
            </a:r>
          </a:p>
          <a:p>
            <a:pPr lvl="1">
              <a:buFont typeface="Arial" panose="020B0604020202020204" pitchFamily="34" charset="0"/>
              <a:buChar char="•"/>
            </a:pPr>
            <a:r>
              <a:rPr lang="en-US" altLang="en-US" sz="1600" dirty="0"/>
              <a:t>This may get the IEEE GPPC involved. </a:t>
            </a:r>
            <a:endParaRPr lang="en-US" sz="1600" dirty="0"/>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118542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 option 1 </a:t>
            </a:r>
            <a:r>
              <a:rPr lang="en-US" altLang="en-US" sz="1200" dirty="0"/>
              <a:t>– 2 of 2</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endParaRPr lang="en-US" sz="2000" dirty="0"/>
          </a:p>
          <a:p>
            <a:pPr>
              <a:spcBef>
                <a:spcPts val="0"/>
              </a:spcBef>
              <a:buFont typeface="Arial" panose="020B0604020202020204" pitchFamily="34" charset="0"/>
              <a:buChar char="•"/>
            </a:pPr>
            <a:r>
              <a:rPr lang="en-US" sz="1800" dirty="0"/>
              <a:t>Cont.</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We should pull in points and topics from the WiFi coalition and the UWB groups to help us formulate our IEEE 802 overall response, considering our smaller team? </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Need a time line to share with the EC early, the beginning, will refine as needed. </a:t>
            </a:r>
          </a:p>
          <a:p>
            <a:pPr lvl="1">
              <a:spcBef>
                <a:spcPts val="0"/>
              </a:spcBef>
              <a:buFont typeface="Arial" panose="020B0604020202020204" pitchFamily="34" charset="0"/>
              <a:buChar char="•"/>
            </a:pPr>
            <a:r>
              <a:rPr lang="en-US" sz="1600" dirty="0"/>
              <a:t>Early submission ready for EC	16 November 			</a:t>
            </a:r>
          </a:p>
          <a:p>
            <a:pPr lvl="1">
              <a:spcBef>
                <a:spcPts val="0"/>
              </a:spcBef>
              <a:buFont typeface="Arial" panose="020B0604020202020204" pitchFamily="34" charset="0"/>
              <a:buChar char="•"/>
            </a:pPr>
            <a:r>
              <a:rPr lang="en-US" sz="1600" dirty="0"/>
              <a:t>Early outline of topics to cover	15 November, end of Plenary	</a:t>
            </a:r>
          </a:p>
          <a:p>
            <a:pPr lvl="1">
              <a:spcBef>
                <a:spcPts val="0"/>
              </a:spcBef>
              <a:buFont typeface="Arial" panose="020B0604020202020204" pitchFamily="34" charset="0"/>
              <a:buChar char="•"/>
            </a:pPr>
            <a:r>
              <a:rPr lang="en-US" sz="1600" dirty="0"/>
              <a:t>Final outline  of topics to cover	29 November		</a:t>
            </a:r>
            <a:r>
              <a:rPr lang="en-US" sz="1600" dirty="0">
                <a:solidFill>
                  <a:schemeClr val="bg1">
                    <a:lumMod val="50000"/>
                  </a:schemeClr>
                </a:solidFill>
              </a:rPr>
              <a:t>(possible dates, tbd)</a:t>
            </a:r>
          </a:p>
          <a:p>
            <a:pPr lvl="1">
              <a:spcBef>
                <a:spcPts val="0"/>
              </a:spcBef>
              <a:buFont typeface="Arial" panose="020B0604020202020204" pitchFamily="34" charset="0"/>
              <a:buChar char="•"/>
            </a:pPr>
            <a:r>
              <a:rPr lang="en-US" sz="1600" dirty="0"/>
              <a:t>First draft									</a:t>
            </a:r>
            <a:r>
              <a:rPr lang="en-US" sz="1600" dirty="0">
                <a:solidFill>
                  <a:schemeClr val="bg1">
                    <a:lumMod val="50000"/>
                  </a:schemeClr>
                </a:solidFill>
              </a:rPr>
              <a:t>(06 December)</a:t>
            </a:r>
            <a:r>
              <a:rPr lang="en-US" sz="1600" dirty="0"/>
              <a:t>	</a:t>
            </a:r>
          </a:p>
          <a:p>
            <a:pPr lvl="1">
              <a:spcBef>
                <a:spcPts val="0"/>
              </a:spcBef>
              <a:buFont typeface="Arial" panose="020B0604020202020204" pitchFamily="34" charset="0"/>
              <a:buChar char="•"/>
            </a:pPr>
            <a:r>
              <a:rPr lang="en-US" sz="1600" dirty="0"/>
              <a:t>EC preview  				Due date - 4 weeks  	</a:t>
            </a:r>
            <a:r>
              <a:rPr lang="en-US" sz="1600" dirty="0">
                <a:solidFill>
                  <a:schemeClr val="bg1">
                    <a:lumMod val="50000"/>
                  </a:schemeClr>
                </a:solidFill>
              </a:rPr>
              <a:t>(21 December)</a:t>
            </a:r>
          </a:p>
          <a:p>
            <a:pPr lvl="1">
              <a:spcBef>
                <a:spcPts val="0"/>
              </a:spcBef>
              <a:buFont typeface="Arial" panose="020B0604020202020204" pitchFamily="34" charset="0"/>
              <a:buChar char="•"/>
            </a:pPr>
            <a:r>
              <a:rPr lang="en-US" sz="1600" dirty="0"/>
              <a:t>Go to EC for approval			Due date - 2 weeks  	</a:t>
            </a:r>
            <a:r>
              <a:rPr lang="en-US" sz="1600" dirty="0">
                <a:solidFill>
                  <a:schemeClr val="bg1">
                    <a:lumMod val="50000"/>
                  </a:schemeClr>
                </a:solidFill>
              </a:rPr>
              <a:t>(03 January (5 day))</a:t>
            </a:r>
          </a:p>
          <a:p>
            <a:pPr lvl="1">
              <a:spcBef>
                <a:spcPts val="0"/>
              </a:spcBef>
              <a:buFont typeface="Arial" panose="020B0604020202020204" pitchFamily="34" charset="0"/>
              <a:buChar char="•"/>
            </a:pPr>
            <a:r>
              <a:rPr lang="en-US" sz="1600" dirty="0"/>
              <a:t>Due date					_______			</a:t>
            </a:r>
            <a:r>
              <a:rPr lang="en-US" sz="1600" dirty="0">
                <a:solidFill>
                  <a:schemeClr val="bg1">
                    <a:lumMod val="50000"/>
                  </a:schemeClr>
                </a:solidFill>
              </a:rPr>
              <a:t>(Could be 15 January)</a:t>
            </a:r>
          </a:p>
          <a:p>
            <a:pPr>
              <a:spcBef>
                <a:spcPts val="0"/>
              </a:spcBef>
              <a:buFont typeface="Arial" panose="020B0604020202020204" pitchFamily="34" charset="0"/>
              <a:buChar char="•"/>
            </a:pPr>
            <a:endParaRPr lang="en-US" sz="2000" dirty="0">
              <a:solidFill>
                <a:schemeClr val="bg1">
                  <a:lumMod val="50000"/>
                </a:schemeClr>
              </a:solidFill>
            </a:endParaRPr>
          </a:p>
          <a:p>
            <a:pPr>
              <a:spcBef>
                <a:spcPts val="0"/>
              </a:spcBef>
              <a:buFont typeface="Arial" panose="020B0604020202020204" pitchFamily="34" charset="0"/>
              <a:buChar char="•"/>
            </a:pPr>
            <a:endParaRPr lang="en-US" sz="2000" dirty="0">
              <a:solidFill>
                <a:schemeClr val="bg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2203285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374650"/>
          </a:xfrm>
        </p:spPr>
        <p:txBody>
          <a:bodyPr/>
          <a:lstStyle/>
          <a:p>
            <a:r>
              <a:rPr lang="en-US" altLang="en-US" sz="2400" dirty="0"/>
              <a:t>6 GHz and single voice from IEEE 802 – option 2 </a:t>
            </a:r>
            <a:r>
              <a:rPr lang="en-US" altLang="en-US" sz="1400" dirty="0"/>
              <a:t>(1.5) </a:t>
            </a:r>
            <a:r>
              <a:rPr lang="en-US" altLang="en-US" sz="1200" dirty="0"/>
              <a:t>– 1 of 1</a:t>
            </a:r>
            <a:endParaRPr lang="en-US" sz="2400" dirty="0"/>
          </a:p>
        </p:txBody>
      </p:sp>
      <p:sp>
        <p:nvSpPr>
          <p:cNvPr id="3" name="Content Placeholder 2"/>
          <p:cNvSpPr>
            <a:spLocks noGrp="1"/>
          </p:cNvSpPr>
          <p:nvPr>
            <p:ph idx="1"/>
          </p:nvPr>
        </p:nvSpPr>
        <p:spPr>
          <a:xfrm>
            <a:off x="685800" y="838200"/>
            <a:ext cx="8153400" cy="5637213"/>
          </a:xfrm>
        </p:spPr>
        <p:txBody>
          <a:bodyPr/>
          <a:lstStyle/>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what was brought up last week, consider an adjustment to option 1.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Do comments on hopes and aspirations (what is coming in IEEE 802).</a:t>
            </a:r>
          </a:p>
          <a:p>
            <a:pPr lvl="1">
              <a:spcBef>
                <a:spcPts val="0"/>
              </a:spcBef>
              <a:buFont typeface="Arial" panose="020B0604020202020204" pitchFamily="34" charset="0"/>
              <a:buChar char="•"/>
            </a:pPr>
            <a:r>
              <a:rPr lang="en-US" sz="1600" dirty="0"/>
              <a:t>What is coming;  802.15.4z; 802.22.3; 802.11 several amendments coming.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This could be it for IEEE 802 comments.</a:t>
            </a:r>
          </a:p>
          <a:p>
            <a:pPr lvl="1">
              <a:spcBef>
                <a:spcPts val="0"/>
              </a:spcBef>
              <a:buFont typeface="Arial" panose="020B0604020202020204" pitchFamily="34" charset="0"/>
              <a:buChar char="•"/>
            </a:pPr>
            <a:r>
              <a:rPr lang="en-US" sz="1600" dirty="0"/>
              <a:t>Point is not dive deep into the NPRM specific topics and how they will affect/relate back to all of IEEE 802</a:t>
            </a:r>
            <a:r>
              <a:rPr lang="en-US" sz="1400" dirty="0"/>
              <a:t>.</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As brought up last week, here is a draft of what to consider as IEEE 802 comments.</a:t>
            </a:r>
          </a:p>
          <a:p>
            <a:pPr lvl="1">
              <a:spcBef>
                <a:spcPts val="0"/>
              </a:spcBef>
              <a:buFont typeface="Arial" panose="020B0604020202020204" pitchFamily="34" charset="0"/>
              <a:buChar char="•"/>
            </a:pPr>
            <a:r>
              <a:rPr lang="en-US" sz="1600" dirty="0">
                <a:hlinkClick r:id="rId3"/>
              </a:rPr>
              <a:t>https://mentor.ieee.org/802.18/dcn/18/18-18-0139-00-0000-fcc-18-295-ieee-802-comment.docx</a:t>
            </a:r>
            <a:r>
              <a:rPr lang="en-US" sz="16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This could be a start of our comments, we all need to review and feedback edits and get it equaling representing all of IEEE 802 as a whole.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3446942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000" dirty="0"/>
              <a:t>Phase I testing of prototype U-NII-4 devices</a:t>
            </a:r>
            <a:r>
              <a:rPr lang="en-US" sz="1600" dirty="0"/>
              <a:t> </a:t>
            </a:r>
            <a:r>
              <a:rPr lang="en-US" sz="1400" dirty="0"/>
              <a:t>-1 of 3</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Start EC vote next week,  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000" dirty="0"/>
              <a:t>Phase I testing of prototype U-NII-4 devices </a:t>
            </a:r>
            <a:r>
              <a:rPr lang="en-US" sz="1400" dirty="0"/>
              <a:t>-2 of 3</a:t>
            </a:r>
            <a:endParaRPr lang="en-US" sz="1600" dirty="0"/>
          </a:p>
        </p:txBody>
      </p:sp>
      <p:sp>
        <p:nvSpPr>
          <p:cNvPr id="3" name="Content Placeholder 2"/>
          <p:cNvSpPr>
            <a:spLocks noGrp="1"/>
          </p:cNvSpPr>
          <p:nvPr>
            <p:ph idx="1"/>
          </p:nvPr>
        </p:nvSpPr>
        <p:spPr>
          <a:xfrm>
            <a:off x="685800" y="1147605"/>
            <a:ext cx="8382000" cy="5322266"/>
          </a:xfrm>
        </p:spPr>
        <p:txBody>
          <a:bodyPr/>
          <a:lstStyle/>
          <a:p>
            <a:pPr>
              <a:spcBef>
                <a:spcPts val="0"/>
              </a:spcBef>
              <a:buFont typeface="Arial" panose="020B0604020202020204" pitchFamily="34" charset="0"/>
              <a:buChar char="•"/>
            </a:pPr>
            <a:endParaRPr lang="en-US" sz="1800" kern="1200" dirty="0">
              <a:latin typeface="Times New Roman" pitchFamily="16" charset="0"/>
            </a:endParaRP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Knowing history, can we get agreement on points to comment on?   </a:t>
            </a:r>
            <a:endParaRPr lang="en-US" dirty="0"/>
          </a:p>
          <a:p>
            <a:pPr lvl="1">
              <a:spcBef>
                <a:spcPts val="0"/>
              </a:spcBef>
              <a:buFont typeface="Arial" panose="020B0604020202020204" pitchFamily="34" charset="0"/>
              <a:buChar char="•"/>
            </a:pPr>
            <a:r>
              <a:rPr lang="en-US" dirty="0"/>
              <a:t>What are they?   </a:t>
            </a:r>
          </a:p>
          <a:p>
            <a:pPr>
              <a:spcBef>
                <a:spcPts val="0"/>
              </a:spcBef>
              <a:buFont typeface="Arial" panose="020B0604020202020204" pitchFamily="34" charset="0"/>
              <a:buChar char="•"/>
            </a:pPr>
            <a:r>
              <a:rPr lang="en-US" dirty="0"/>
              <a:t>    </a:t>
            </a:r>
          </a:p>
          <a:p>
            <a:pPr>
              <a:spcBef>
                <a:spcPts val="0"/>
              </a:spcBef>
              <a:buFont typeface="Arial" panose="020B0604020202020204" pitchFamily="34" charset="0"/>
              <a:buChar char="•"/>
            </a:pPr>
            <a:r>
              <a:rPr lang="en-US" dirty="0"/>
              <a:t> </a:t>
            </a:r>
          </a:p>
          <a:p>
            <a:pPr>
              <a:spcBef>
                <a:spcPts val="0"/>
              </a:spcBef>
              <a:buFont typeface="Arial" panose="020B0604020202020204" pitchFamily="34" charset="0"/>
              <a:buChar char="•"/>
            </a:pPr>
            <a:r>
              <a:rPr lang="en-US" dirty="0"/>
              <a:t> </a:t>
            </a:r>
          </a:p>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000" dirty="0"/>
              <a:t>Phase I testing of prototype U-NII-4 devices </a:t>
            </a:r>
            <a:r>
              <a:rPr lang="en-US" sz="1400" dirty="0"/>
              <a:t>-3 of 3</a:t>
            </a:r>
            <a:endParaRPr lang="en-US" sz="1600" dirty="0"/>
          </a:p>
        </p:txBody>
      </p:sp>
      <p:sp>
        <p:nvSpPr>
          <p:cNvPr id="3" name="Content Placeholder 2"/>
          <p:cNvSpPr>
            <a:spLocks noGrp="1"/>
          </p:cNvSpPr>
          <p:nvPr>
            <p:ph idx="1"/>
          </p:nvPr>
        </p:nvSpPr>
        <p:spPr>
          <a:xfrm>
            <a:off x="685800" y="1147605"/>
            <a:ext cx="8382000" cy="5322266"/>
          </a:xfrm>
        </p:spPr>
        <p:txBody>
          <a:bodyPr/>
          <a:lstStyle/>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General Discussion Items </a:t>
            </a:r>
            <a:r>
              <a:rPr lang="en-US" sz="1400" dirty="0"/>
              <a:t>-1 of 3</a:t>
            </a:r>
            <a:endParaRPr lang="en-US" sz="2400" dirty="0"/>
          </a:p>
        </p:txBody>
      </p:sp>
      <p:sp>
        <p:nvSpPr>
          <p:cNvPr id="3" name="Content Placeholder 2"/>
          <p:cNvSpPr>
            <a:spLocks noGrp="1"/>
          </p:cNvSpPr>
          <p:nvPr>
            <p:ph idx="1"/>
          </p:nvPr>
        </p:nvSpPr>
        <p:spPr>
          <a:xfrm>
            <a:off x="685800" y="976053"/>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From India WPC -    no licenses shall be required under indoor and outdoor environment… … …  5GHz band. </a:t>
            </a:r>
          </a:p>
          <a:p>
            <a:pPr lvl="1">
              <a:spcBef>
                <a:spcPts val="0"/>
              </a:spcBef>
              <a:buFont typeface="Arial" panose="020B0604020202020204" pitchFamily="34" charset="0"/>
              <a:buChar char="•"/>
            </a:pPr>
            <a:r>
              <a:rPr lang="en-US" sz="1400" dirty="0">
                <a:hlinkClick r:id="rId3"/>
              </a:rPr>
              <a:t>https://mentor.ieee.org/802.18/dcn/18/18-18-0138-00-0000-india-no-licenses-most-of-5ghz-191359.pdf</a:t>
            </a:r>
            <a:r>
              <a:rPr lang="en-US" sz="1400" dirty="0"/>
              <a:t>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Short title and commencement.— </a:t>
            </a:r>
            <a:r>
              <a:rPr lang="en-US" sz="1800" b="0" dirty="0"/>
              <a:t>(1) These rules may be called the Use of Wireless Access System including Radio Local Area Network in 5 GHz band (Exemption from Licensing Requirement) Rules, 2018.</a:t>
            </a:r>
            <a:r>
              <a:rPr lang="en-US" sz="1800" dirty="0"/>
              <a:t> </a:t>
            </a:r>
          </a:p>
          <a:p>
            <a:pPr>
              <a:spcBef>
                <a:spcPts val="0"/>
              </a:spcBef>
              <a:buFont typeface="Arial" panose="020B0604020202020204" pitchFamily="34" charset="0"/>
              <a:buChar char="•"/>
            </a:pPr>
            <a:r>
              <a:rPr lang="en-US" sz="1800" dirty="0"/>
              <a:t>3. Exemption.— </a:t>
            </a:r>
            <a:r>
              <a:rPr lang="en-US" sz="1800" b="0" dirty="0"/>
              <a:t>No licence shall be required under indoor and outdoor environment to establish, maintain, work, possess or deal in any wireless equipment for the purpose of low power wireless access systems, including radio local area networks operating in the frequency band 5 150-5 250 MHz; 5 250-5 350 MHz; 5 470-5 725 MHz; and 5 725-5 875 MHz and complying with the following technical parameters; namely:-  (see filing for more… … …) </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b="0" dirty="0"/>
              <a:t>There are some caveats. </a:t>
            </a:r>
            <a:endParaRPr lang="en-US" sz="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3469352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General Discussion Items </a:t>
            </a:r>
            <a:r>
              <a:rPr lang="en-US" sz="1400" dirty="0"/>
              <a:t>-2 of 3</a:t>
            </a:r>
            <a:endParaRPr lang="en-US" sz="2400" dirty="0"/>
          </a:p>
        </p:txBody>
      </p:sp>
      <p:sp>
        <p:nvSpPr>
          <p:cNvPr id="3" name="Content Placeholder 2"/>
          <p:cNvSpPr>
            <a:spLocks noGrp="1"/>
          </p:cNvSpPr>
          <p:nvPr>
            <p:ph idx="1"/>
          </p:nvPr>
        </p:nvSpPr>
        <p:spPr>
          <a:xfrm>
            <a:off x="685800" y="976053"/>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Bangkok – special guest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Mr. Masanori Kondo is Deputy Secretary General of APT and he had been working in Japan MIC before join APT.</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He will be presenting on what is happening in ITU Zone 3. </a:t>
            </a:r>
          </a:p>
          <a:p>
            <a:pPr lvl="1">
              <a:spcBef>
                <a:spcPts val="0"/>
              </a:spcBef>
              <a:buFont typeface="Arial" panose="020B0604020202020204" pitchFamily="34" charset="0"/>
              <a:buChar char="•"/>
            </a:pPr>
            <a:r>
              <a:rPr lang="en-US" sz="1600" dirty="0"/>
              <a:t>Plan is during Tuesday AM1 session. </a:t>
            </a:r>
          </a:p>
          <a:p>
            <a:pPr marL="457200" lvl="1" indent="0">
              <a:spcBef>
                <a:spcPts val="0"/>
              </a:spcBef>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3496324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General Discussion Items </a:t>
            </a:r>
            <a:r>
              <a:rPr lang="en-US" sz="1400" dirty="0"/>
              <a:t>-3 of 3</a:t>
            </a:r>
            <a:endParaRPr lang="en-US" sz="2400" dirty="0"/>
          </a:p>
        </p:txBody>
      </p:sp>
      <p:sp>
        <p:nvSpPr>
          <p:cNvPr id="3" name="Content Placeholder 2"/>
          <p:cNvSpPr>
            <a:spLocks noGrp="1"/>
          </p:cNvSpPr>
          <p:nvPr>
            <p:ph idx="1"/>
          </p:nvPr>
        </p:nvSpPr>
        <p:spPr>
          <a:xfrm>
            <a:off x="685800" y="976053"/>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From last week:    Presidential Memorandum on Developing a Sustainable Spectrum Strategy for America's Future</a:t>
            </a:r>
          </a:p>
          <a:p>
            <a:pPr lvl="1">
              <a:spcBef>
                <a:spcPts val="0"/>
              </a:spcBef>
              <a:buFont typeface="Arial" panose="020B0604020202020204" pitchFamily="34" charset="0"/>
              <a:buChar char="•"/>
            </a:pPr>
            <a:r>
              <a:rPr lang="en-US" sz="1600" dirty="0">
                <a:hlinkClick r:id="rId3"/>
              </a:rPr>
              <a:t>https://mentor.ieee.org/802.18/dcn/18/18-18-0134-00-0000-developing-a-sustainable-spectrum-strategy-for-america-s-future.docx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A couple of highlights: </a:t>
            </a:r>
          </a:p>
          <a:p>
            <a:pPr lvl="2">
              <a:spcBef>
                <a:spcPts val="0"/>
              </a:spcBef>
              <a:buFont typeface="Arial" panose="020B0604020202020204" pitchFamily="34" charset="0"/>
              <a:buChar char="•"/>
            </a:pPr>
            <a:r>
              <a:rPr lang="en-US" sz="14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2">
              <a:spcBef>
                <a:spcPts val="0"/>
              </a:spcBef>
              <a:buFont typeface="Arial" panose="020B0604020202020204" pitchFamily="34" charset="0"/>
              <a:buChar char="•"/>
            </a:pPr>
            <a:r>
              <a:rPr lang="en-US" sz="14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2">
              <a:spcBef>
                <a:spcPts val="0"/>
              </a:spcBef>
              <a:buFont typeface="Arial" panose="020B0604020202020204" pitchFamily="34" charset="0"/>
              <a:buChar char="•"/>
            </a:pPr>
            <a:r>
              <a:rPr lang="en-US" sz="1400" dirty="0"/>
              <a:t>There are more.</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solidFill>
                  <a:schemeClr val="tx1"/>
                </a:solidFill>
              </a:rPr>
              <a:t>Any points specifically we can point in this memorandum with our 6 GHz comments, like the current 6 GHz NPRM.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b="1" dirty="0"/>
              <a:t>Any further discussion on this one?  If not need to remember it is here to refer to. </a:t>
            </a:r>
          </a:p>
          <a:p>
            <a:pPr lvl="1">
              <a:spcBef>
                <a:spcPts val="0"/>
              </a:spcBef>
              <a:buFont typeface="Arial" panose="020B0604020202020204" pitchFamily="34" charset="0"/>
              <a:buChar char="•"/>
            </a:pPr>
            <a:endParaRPr lang="en-US" sz="1000" dirty="0"/>
          </a:p>
          <a:p>
            <a:pPr lvl="1">
              <a:spcBef>
                <a:spcPts val="0"/>
              </a:spcBef>
              <a:buFont typeface="Arial" panose="020B0604020202020204" pitchFamily="34" charset="0"/>
              <a:buChar char="•"/>
            </a:pPr>
            <a:endParaRPr lang="en-US" sz="1000" dirty="0"/>
          </a:p>
          <a:p>
            <a:pPr lvl="1">
              <a:spcBef>
                <a:spcPts val="0"/>
              </a:spcBef>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2965767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Which 6 GHz NPRM option should we head down?</a:t>
            </a: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If consensus is to go with option 2, please send red lines, edits, new text to the chair to integrate in draft comments for further review and edits, starting next week.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The 5.9 GHz / DSRC ex parte.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parte </a:t>
            </a:r>
            <a:r>
              <a:rPr lang="en-US" sz="1400" dirty="0">
                <a:hlinkClick r:id="rId2"/>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3"/>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4"/>
              </a:rPr>
              <a:t>&lt;doc&gt;</a:t>
            </a:r>
            <a:r>
              <a:rPr lang="en-US" altLang="en-US" sz="1400" dirty="0"/>
              <a:t> </a:t>
            </a:r>
          </a:p>
          <a:p>
            <a:pPr lvl="2">
              <a:spcBef>
                <a:spcPts val="0"/>
              </a:spcBef>
              <a:buFont typeface="Arial" panose="020B0604020202020204" pitchFamily="34" charset="0"/>
              <a:buChar char="•"/>
            </a:pPr>
            <a:r>
              <a:rPr lang="en-US" altLang="en-US" sz="1400" dirty="0"/>
              <a:t>A perspective on regardless of everything we do, the available spectrum has a hard limit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6"/>
              </a:rPr>
              <a:t>&lt;doc&gt;</a:t>
            </a:r>
            <a:r>
              <a:rPr lang="en-US" altLang="en-US" sz="14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dirty="0"/>
              <a:t>01 Nov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40 (9 on EC)</a:t>
            </a:r>
            <a:r>
              <a:rPr lang="en-US" altLang="en-US" sz="1800" dirty="0">
                <a:solidFill>
                  <a:schemeClr val="tx1"/>
                </a:solidFill>
              </a:rPr>
              <a:t>;  Nearly Voter: 2; Aspirant members: 12</a:t>
            </a:r>
          </a:p>
          <a:p>
            <a:pPr lvl="1">
              <a:buFont typeface="Arial" panose="020B0604020202020204" pitchFamily="34" charset="0"/>
              <a:buChar char="•"/>
            </a:pPr>
            <a:r>
              <a:rPr lang="en-US" sz="1400" dirty="0">
                <a:solidFill>
                  <a:schemeClr val="tx1"/>
                </a:solidFill>
              </a:rPr>
              <a:t>With teleconferences approval on 12 July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dirty="0"/>
              <a:t>01 Nov 2018</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76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01 Nov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08 Nov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Plenary 11-16 Nov 2018 at the, Marriott Marquis Bangkok, Thailand.</a:t>
            </a:r>
          </a:p>
          <a:p>
            <a:pPr lvl="1">
              <a:buFont typeface="Arial" panose="020B0604020202020204" pitchFamily="34" charset="0"/>
              <a:buChar char="•"/>
            </a:pPr>
            <a:r>
              <a:rPr lang="en-US" sz="1600" dirty="0"/>
              <a:t>Time slots, Tuesday AM2 and Thursday AM1 (and AM2 as extra) </a:t>
            </a:r>
          </a:p>
          <a:p>
            <a:pPr lvl="4">
              <a:buFont typeface="Arial" panose="020B0604020202020204" pitchFamily="34" charset="0"/>
              <a:buChar char="•"/>
            </a:pP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dirty="0"/>
              <a:t>01 Nov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88156"/>
          </a:xfrm>
        </p:spPr>
        <p:txBody>
          <a:bodyPr/>
          <a:lstStyle/>
          <a:p>
            <a:r>
              <a:rPr lang="en-US" altLang="en-US" sz="2400" dirty="0"/>
              <a:t>6 GHz and single voice from IEEE 802, </a:t>
            </a:r>
            <a:r>
              <a:rPr lang="en-US" altLang="en-US" sz="2400" u="sng" dirty="0"/>
              <a:t>references</a:t>
            </a:r>
            <a:r>
              <a:rPr lang="en-US" altLang="en-US" sz="2400" dirty="0"/>
              <a:t> 1 of 2</a:t>
            </a:r>
            <a:endParaRPr lang="en-US" sz="1200" dirty="0"/>
          </a:p>
        </p:txBody>
      </p:sp>
      <p:sp>
        <p:nvSpPr>
          <p:cNvPr id="3" name="Content Placeholder 2"/>
          <p:cNvSpPr>
            <a:spLocks noGrp="1"/>
          </p:cNvSpPr>
          <p:nvPr>
            <p:ph idx="1"/>
          </p:nvPr>
        </p:nvSpPr>
        <p:spPr>
          <a:xfrm>
            <a:off x="228600" y="990600"/>
            <a:ext cx="8690113" cy="5371307"/>
          </a:xfrm>
        </p:spPr>
        <p:txBody>
          <a:bodyPr/>
          <a:lstStyle/>
          <a:p>
            <a:pPr>
              <a:spcBef>
                <a:spcPts val="0"/>
              </a:spcBef>
              <a:buFont typeface="Arial" panose="020B0604020202020204" pitchFamily="34" charset="0"/>
              <a:buChar char="•"/>
            </a:pPr>
            <a:r>
              <a:rPr lang="en-US" altLang="en-US" sz="1400" dirty="0"/>
              <a:t>Here are some of the more important filings to help show the direction the filing is going, considering the different interest groups. </a:t>
            </a:r>
          </a:p>
          <a:p>
            <a:pPr lvl="1">
              <a:spcBef>
                <a:spcPts val="0"/>
              </a:spcBef>
              <a:buFont typeface="Arial" panose="020B0604020202020204" pitchFamily="34" charset="0"/>
              <a:buChar char="•"/>
            </a:pPr>
            <a:r>
              <a:rPr lang="en-US" altLang="en-US" sz="1400" dirty="0">
                <a:hlinkClick r:id="rId3"/>
              </a:rPr>
              <a:t>https://ecfsapi.fcc.gov/file/109113089205438/SPA%20Comments%20(Sep%2011%202018)(FINAL).pdf</a:t>
            </a:r>
            <a:endParaRPr lang="en-US" altLang="en-US" sz="1400" dirty="0"/>
          </a:p>
          <a:p>
            <a:pPr lvl="2">
              <a:spcBef>
                <a:spcPts val="0"/>
              </a:spcBef>
              <a:buFont typeface="Arial" panose="020B0604020202020204" pitchFamily="34" charset="0"/>
              <a:buChar char="•"/>
            </a:pPr>
            <a:r>
              <a:rPr lang="en-US" altLang="en-US" sz="1600" dirty="0"/>
              <a:t> </a:t>
            </a:r>
            <a:r>
              <a:rPr lang="en-US" altLang="en-US" sz="1400" dirty="0"/>
              <a:t>Response to FWCC and Comscope.</a:t>
            </a:r>
            <a:endParaRPr lang="en-US" altLang="en-US" sz="1600" dirty="0"/>
          </a:p>
          <a:p>
            <a:pPr lvl="1">
              <a:spcBef>
                <a:spcPts val="0"/>
              </a:spcBef>
              <a:buFont typeface="Arial" panose="020B0604020202020204" pitchFamily="34" charset="0"/>
              <a:buChar char="•"/>
            </a:pPr>
            <a:r>
              <a:rPr lang="en-US" altLang="en-US" sz="1400" dirty="0">
                <a:hlinkClick r:id="rId4"/>
              </a:rPr>
              <a:t>https://ecfsapi.fcc.gov/file/109112152615349/Wi-Fi%20Alliance%20Comments%20on%20Spectrum%20Pipeline%20Act%20Report.pdf</a:t>
            </a:r>
            <a:r>
              <a:rPr lang="en-US" altLang="en-US" sz="1400" dirty="0"/>
              <a:t>  </a:t>
            </a:r>
          </a:p>
          <a:p>
            <a:pPr lvl="2">
              <a:spcBef>
                <a:spcPts val="0"/>
              </a:spcBef>
              <a:buFont typeface="Arial" panose="020B0604020202020204" pitchFamily="34" charset="0"/>
              <a:buChar char="•"/>
            </a:pPr>
            <a:r>
              <a:rPr lang="en-US" altLang="en-US" sz="1400" dirty="0"/>
              <a:t>This is the refined position, with some changes. </a:t>
            </a:r>
          </a:p>
          <a:p>
            <a:pPr lvl="1">
              <a:spcBef>
                <a:spcPts val="0"/>
              </a:spcBef>
              <a:buFont typeface="Arial" panose="020B0604020202020204" pitchFamily="34" charset="0"/>
              <a:buChar char="•"/>
            </a:pPr>
            <a:r>
              <a:rPr lang="en-US" altLang="en-US" sz="1400" dirty="0">
                <a:hlinkClick r:id="rId5"/>
              </a:rPr>
              <a:t>https://ecfsapi.fcc.gov/file/1090794008994/WInnForum%20Comments%20on%20Spectrum%20Pipeline%20Act%20PN%20-%20Final.pdf</a:t>
            </a:r>
            <a:r>
              <a:rPr lang="en-US" altLang="en-US" sz="1400" dirty="0"/>
              <a:t> </a:t>
            </a:r>
          </a:p>
          <a:p>
            <a:pPr lvl="2">
              <a:spcBef>
                <a:spcPts val="0"/>
              </a:spcBef>
              <a:buFont typeface="Arial" panose="020B0604020202020204" pitchFamily="34" charset="0"/>
              <a:buChar char="•"/>
            </a:pPr>
            <a:r>
              <a:rPr lang="en-US" altLang="en-US" sz="1400" dirty="0"/>
              <a:t> Wanting to make 6 GHz like the 3.5 GHz for sharing. </a:t>
            </a:r>
          </a:p>
          <a:p>
            <a:pPr lvl="1">
              <a:spcBef>
                <a:spcPts val="0"/>
              </a:spcBef>
              <a:buFont typeface="Arial" panose="020B0604020202020204" pitchFamily="34" charset="0"/>
              <a:buChar char="•"/>
            </a:pPr>
            <a:r>
              <a:rPr lang="en-US" altLang="en-US" sz="1400" dirty="0">
                <a:hlinkClick r:id="rId6"/>
              </a:rPr>
              <a:t>https://ecfsapi.fcc.gov/file/1082899870012/2018-08-28%20ExP%20RLAN%20issues%20AS%20FILED%20(01229194xB3D1E).pdf</a:t>
            </a:r>
            <a:endParaRPr lang="en-US" altLang="en-US" sz="1400" dirty="0"/>
          </a:p>
          <a:p>
            <a:pPr lvl="2">
              <a:spcBef>
                <a:spcPts val="0"/>
              </a:spcBef>
              <a:buFont typeface="Arial" panose="020B0604020202020204" pitchFamily="34" charset="0"/>
              <a:buChar char="•"/>
            </a:pPr>
            <a:r>
              <a:rPr lang="en-US" altLang="en-US" sz="1400" dirty="0"/>
              <a:t>The 4 big mobile operators.   1000 new receivers that are activated per year, now, under current rules. Doesn’t include all the changes also going on. </a:t>
            </a:r>
          </a:p>
          <a:p>
            <a:pPr lvl="1">
              <a:spcBef>
                <a:spcPts val="0"/>
              </a:spcBef>
              <a:buFont typeface="Arial" panose="020B0604020202020204" pitchFamily="34" charset="0"/>
              <a:buChar char="•"/>
            </a:pPr>
            <a:r>
              <a:rPr lang="en-US" altLang="en-US" sz="1400" dirty="0">
                <a:hlinkClick r:id="rId7"/>
              </a:rPr>
              <a:t>https://ecfsapi.fcc.gov/file/10824085329605/Commscope%208.22.18%20Mtg%20Ex%20Parte.pdf</a:t>
            </a:r>
            <a:r>
              <a:rPr lang="en-US" altLang="en-US" sz="1400" dirty="0"/>
              <a:t> </a:t>
            </a:r>
          </a:p>
          <a:p>
            <a:pPr lvl="2">
              <a:spcBef>
                <a:spcPts val="0"/>
              </a:spcBef>
              <a:buFont typeface="Arial" panose="020B0604020202020204" pitchFamily="34" charset="0"/>
              <a:buChar char="•"/>
            </a:pPr>
            <a:r>
              <a:rPr lang="en-US" altLang="en-US" sz="1400" dirty="0"/>
              <a:t>Primary frequency coordination, so has lots of history/experience for frequency coordination..</a:t>
            </a:r>
          </a:p>
          <a:p>
            <a:pPr lvl="1">
              <a:spcBef>
                <a:spcPts val="0"/>
              </a:spcBef>
              <a:buFont typeface="Arial" panose="020B0604020202020204" pitchFamily="34" charset="0"/>
              <a:buChar char="•"/>
            </a:pPr>
            <a:r>
              <a:rPr lang="en-US" altLang="en-US" sz="1400" dirty="0">
                <a:hlinkClick r:id="rId8"/>
              </a:rPr>
              <a:t>https://ecfsapi.fcc.gov/file/108080219920074/WFA%20Ex%20Parte%20Letter.pdf</a:t>
            </a:r>
            <a:r>
              <a:rPr lang="en-US" altLang="en-US" sz="1400" dirty="0"/>
              <a:t>  </a:t>
            </a:r>
          </a:p>
          <a:p>
            <a:pPr lvl="2">
              <a:spcBef>
                <a:spcPts val="0"/>
              </a:spcBef>
              <a:buFont typeface="Arial" panose="020B0604020202020204" pitchFamily="34" charset="0"/>
              <a:buChar char="•"/>
            </a:pPr>
            <a:r>
              <a:rPr lang="en-US" altLang="en-US" sz="1400" dirty="0"/>
              <a:t>How to protect incumbents.  </a:t>
            </a:r>
          </a:p>
          <a:p>
            <a:pPr lvl="1">
              <a:spcBef>
                <a:spcPts val="0"/>
              </a:spcBef>
              <a:buFont typeface="Arial" panose="020B0604020202020204" pitchFamily="34" charset="0"/>
              <a:buChar char="•"/>
            </a:pPr>
            <a:r>
              <a:rPr lang="en-US" altLang="en-US" sz="1400" dirty="0">
                <a:hlinkClick r:id="rId9"/>
              </a:rPr>
              <a:t>https://ecfsapi.fcc.gov/file/10717207604667/17-183%20FWCC%20ExP%20Notice%202018-07-17%20--%20AS%20FILED.pdf</a:t>
            </a:r>
            <a:r>
              <a:rPr lang="en-US" altLang="en-US" sz="1400" dirty="0"/>
              <a:t> </a:t>
            </a:r>
          </a:p>
          <a:p>
            <a:pPr lvl="2">
              <a:spcBef>
                <a:spcPts val="0"/>
              </a:spcBef>
              <a:buFont typeface="Arial" panose="020B0604020202020204" pitchFamily="34" charset="0"/>
              <a:buChar char="•"/>
            </a:pPr>
            <a:r>
              <a:rPr lang="en-US" altLang="en-US" sz="1400" dirty="0"/>
              <a:t>Read attachment.  </a:t>
            </a:r>
          </a:p>
          <a:p>
            <a:pPr lvl="1">
              <a:spcBef>
                <a:spcPts val="0"/>
              </a:spcBef>
              <a:buFont typeface="Arial" panose="020B0604020202020204" pitchFamily="34" charset="0"/>
              <a:buChar char="•"/>
            </a:pPr>
            <a:r>
              <a:rPr lang="en-US" altLang="en-US" sz="1400" dirty="0">
                <a:hlinkClick r:id="rId10"/>
              </a:rPr>
              <a:t>https://ecfsapi.fcc.gov/file/1070541429397/7-5-18%20SES-Intelsat%20ex%20parte%20for%20McGrath%20and%20Javed.pdf</a:t>
            </a:r>
            <a:r>
              <a:rPr lang="en-US" altLang="en-US" sz="1400" dirty="0"/>
              <a:t> </a:t>
            </a:r>
          </a:p>
          <a:p>
            <a:pPr lvl="2">
              <a:spcBef>
                <a:spcPts val="0"/>
              </a:spcBef>
              <a:buFont typeface="Arial" panose="020B0604020202020204" pitchFamily="34" charset="0"/>
              <a:buChar char="•"/>
            </a:pPr>
            <a:r>
              <a:rPr lang="en-US" altLang="en-US" sz="1400" dirty="0"/>
              <a:t>Other 2 satellite operators. </a:t>
            </a:r>
          </a:p>
          <a:p>
            <a:pPr lvl="1">
              <a:spcBef>
                <a:spcPts val="0"/>
              </a:spcBef>
              <a:buFont typeface="Arial" panose="020B0604020202020204" pitchFamily="34" charset="0"/>
              <a:buChar char="•"/>
            </a:pPr>
            <a:endParaRPr lang="en-US" altLang="en-US" sz="1600" dirty="0"/>
          </a:p>
          <a:p>
            <a:pPr lvl="2">
              <a:spcBef>
                <a:spcPts val="0"/>
              </a:spcBef>
              <a:buFont typeface="Arial" panose="020B0604020202020204" pitchFamily="34" charset="0"/>
              <a:buChar char="•"/>
            </a:pPr>
            <a:endParaRPr lang="en-US" alt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12291777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2 of 2</a:t>
            </a:r>
            <a:endParaRPr lang="en-US" sz="1200" dirty="0"/>
          </a:p>
        </p:txBody>
      </p:sp>
      <p:sp>
        <p:nvSpPr>
          <p:cNvPr id="3" name="Content Placeholder 2"/>
          <p:cNvSpPr>
            <a:spLocks noGrp="1"/>
          </p:cNvSpPr>
          <p:nvPr>
            <p:ph idx="1"/>
          </p:nvPr>
        </p:nvSpPr>
        <p:spPr>
          <a:xfrm>
            <a:off x="533400" y="1307777"/>
            <a:ext cx="8534400" cy="5371307"/>
          </a:xfrm>
        </p:spPr>
        <p:txBody>
          <a:bodyPr/>
          <a:lstStyle/>
          <a:p>
            <a:pPr>
              <a:spcBef>
                <a:spcPts val="0"/>
              </a:spcBef>
              <a:buFont typeface="Arial" panose="020B0604020202020204" pitchFamily="34" charset="0"/>
              <a:buChar char="•"/>
            </a:pPr>
            <a:r>
              <a:rPr lang="en-US" altLang="en-US" sz="1800" dirty="0"/>
              <a:t>More:</a:t>
            </a:r>
          </a:p>
          <a:p>
            <a:pPr lvl="1">
              <a:spcBef>
                <a:spcPts val="0"/>
              </a:spcBef>
              <a:buFont typeface="Arial" panose="020B0604020202020204" pitchFamily="34" charset="0"/>
              <a:buChar char="•"/>
            </a:pPr>
            <a:r>
              <a:rPr lang="en-US" altLang="en-US" sz="1600" dirty="0">
                <a:hlinkClick r:id="rId3"/>
              </a:rPr>
              <a:t>https://ecfsapi.fcc.gov/file/104120372328746/6%20GHz%20OET%20and%20Bureaus%20Ex%20Parte%20(Apr.%2012%2C%202018).pdf</a:t>
            </a:r>
            <a:r>
              <a:rPr lang="en-US" altLang="en-US" sz="1600" dirty="0"/>
              <a:t> </a:t>
            </a:r>
          </a:p>
          <a:p>
            <a:pPr lvl="2">
              <a:spcBef>
                <a:spcPts val="0"/>
              </a:spcBef>
              <a:buFont typeface="Arial" panose="020B0604020202020204" pitchFamily="34" charset="0"/>
              <a:buChar char="•"/>
            </a:pPr>
            <a:r>
              <a:rPr lang="en-US" altLang="en-US" sz="1400" dirty="0"/>
              <a:t> OET debriefing, lots of points covered. Gets you up to April 2018. </a:t>
            </a:r>
          </a:p>
          <a:p>
            <a:pPr lvl="1">
              <a:spcBef>
                <a:spcPts val="0"/>
              </a:spcBef>
              <a:buFont typeface="Arial" panose="020B0604020202020204" pitchFamily="34" charset="0"/>
              <a:buChar char="•"/>
            </a:pPr>
            <a:r>
              <a:rPr lang="en-US" sz="1600" dirty="0">
                <a:hlinkClick r:id="rId4"/>
              </a:rPr>
              <a:t>https://ecfsapi.fcc.gov/file/101261169015803/6%20GHz%20Ex%20Parte%20(Bureaus).pdf</a:t>
            </a:r>
            <a:r>
              <a:rPr lang="en-US" sz="1600" dirty="0"/>
              <a:t> </a:t>
            </a:r>
            <a:r>
              <a:rPr lang="en-US" altLang="en-US" sz="1600" dirty="0"/>
              <a:t> </a:t>
            </a:r>
          </a:p>
          <a:p>
            <a:pPr lvl="2">
              <a:spcBef>
                <a:spcPts val="0"/>
              </a:spcBef>
              <a:buFont typeface="Arial" panose="020B0604020202020204" pitchFamily="34" charset="0"/>
              <a:buChar char="•"/>
            </a:pPr>
            <a:r>
              <a:rPr lang="en-US" sz="1400" dirty="0"/>
              <a:t>For 6 GHz interest, we should begin with the RKF Study for sharing 1200 MHz above 5925 MHz</a:t>
            </a:r>
            <a:endParaRPr lang="en-US" altLang="en-US" sz="1400" dirty="0"/>
          </a:p>
          <a:p>
            <a:pPr>
              <a:spcBef>
                <a:spcPts val="0"/>
              </a:spcBef>
              <a:buFont typeface="Arial" panose="020B0604020202020204" pitchFamily="34" charset="0"/>
              <a:buChar char="•"/>
            </a:pPr>
            <a:r>
              <a:rPr lang="en-US" altLang="en-US" sz="1800" dirty="0"/>
              <a:t>Some of the primary interest groups. </a:t>
            </a:r>
          </a:p>
          <a:p>
            <a:pPr lvl="1">
              <a:spcBef>
                <a:spcPts val="0"/>
              </a:spcBef>
              <a:buFont typeface="Arial" panose="020B0604020202020204" pitchFamily="34" charset="0"/>
              <a:buChar char="•"/>
            </a:pPr>
            <a:r>
              <a:rPr lang="en-US" altLang="en-US" sz="1600" dirty="0"/>
              <a:t>Broadcast</a:t>
            </a:r>
          </a:p>
          <a:p>
            <a:pPr lvl="1">
              <a:spcBef>
                <a:spcPts val="0"/>
              </a:spcBef>
              <a:buFont typeface="Arial" panose="020B0604020202020204" pitchFamily="34" charset="0"/>
              <a:buChar char="•"/>
            </a:pPr>
            <a:r>
              <a:rPr lang="en-US" altLang="en-US" sz="1600" dirty="0"/>
              <a:t>Satellite </a:t>
            </a:r>
          </a:p>
          <a:p>
            <a:pPr lvl="1">
              <a:spcBef>
                <a:spcPts val="0"/>
              </a:spcBef>
              <a:buFont typeface="Arial" panose="020B0604020202020204" pitchFamily="34" charset="0"/>
              <a:buChar char="•"/>
            </a:pPr>
            <a:r>
              <a:rPr lang="en-US" altLang="en-US" sz="1600" dirty="0"/>
              <a:t>Coordinator </a:t>
            </a:r>
          </a:p>
          <a:p>
            <a:pPr lvl="1">
              <a:spcBef>
                <a:spcPts val="0"/>
              </a:spcBef>
              <a:buFont typeface="Arial" panose="020B0604020202020204" pitchFamily="34" charset="0"/>
              <a:buChar char="•"/>
            </a:pPr>
            <a:r>
              <a:rPr lang="en-US" altLang="en-US" sz="1600" dirty="0"/>
              <a:t>Skipped over utilities (will be protected; looking further asking for protection) </a:t>
            </a:r>
            <a:r>
              <a:rPr lang="en-US" altLang="en-US" sz="1400" dirty="0">
                <a:hlinkClick r:id="rId5"/>
              </a:rPr>
              <a:t>&lt;see latest&gt;</a:t>
            </a:r>
            <a:r>
              <a:rPr lang="en-US" altLang="en-US" sz="1400" dirty="0"/>
              <a:t> </a:t>
            </a:r>
          </a:p>
          <a:p>
            <a:pPr lvl="1">
              <a:spcBef>
                <a:spcPts val="0"/>
              </a:spcBef>
              <a:buFont typeface="Arial" panose="020B0604020202020204" pitchFamily="34" charset="0"/>
              <a:buChar char="•"/>
            </a:pPr>
            <a:r>
              <a:rPr lang="en-US" altLang="en-US" sz="1600" dirty="0"/>
              <a:t>Skipped over public safety (going to First Net) (some discussion how backbone will work)</a:t>
            </a:r>
          </a:p>
          <a:p>
            <a:pPr lvl="1">
              <a:spcBef>
                <a:spcPts val="0"/>
              </a:spcBef>
              <a:buFont typeface="Arial" panose="020B0604020202020204" pitchFamily="34" charset="0"/>
              <a:buChar char="•"/>
            </a:pPr>
            <a:r>
              <a:rPr lang="en-US" altLang="en-US" sz="1600" dirty="0"/>
              <a:t> No federal government uses </a:t>
            </a:r>
            <a:endParaRPr lang="en-US" altLang="en-US" sz="1800" dirty="0"/>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Some additional notes. </a:t>
            </a:r>
          </a:p>
          <a:p>
            <a:pPr lvl="1">
              <a:spcBef>
                <a:spcPts val="0"/>
              </a:spcBef>
              <a:buFont typeface="Arial" panose="020B0604020202020204" pitchFamily="34" charset="0"/>
              <a:buChar char="•"/>
            </a:pPr>
            <a:r>
              <a:rPr lang="en-US" altLang="en-US" sz="1600" dirty="0"/>
              <a:t>This band with 9 sets of rules is a very unique band in that respect.</a:t>
            </a:r>
          </a:p>
          <a:p>
            <a:pPr lvl="1">
              <a:spcBef>
                <a:spcPts val="0"/>
              </a:spcBef>
              <a:buFont typeface="Arial" panose="020B0604020202020204" pitchFamily="34" charset="0"/>
              <a:buChar char="•"/>
            </a:pPr>
            <a:r>
              <a:rPr lang="en-US" altLang="en-US" sz="1600" b="1" u="sng" dirty="0"/>
              <a:t>To add to the possible list of option for a single voice for IEEE 802: have a view on spectrum management of the band. (and maybe more silent on the rest).   </a:t>
            </a:r>
          </a:p>
          <a:p>
            <a:pPr lvl="4">
              <a:spcBef>
                <a:spcPts val="0"/>
              </a:spcBef>
              <a:buFont typeface="Arial" panose="020B0604020202020204" pitchFamily="34" charset="0"/>
              <a:buChar char="•"/>
            </a:pPr>
            <a:endParaRPr lang="en-US" altLang="en-US" sz="1000" dirty="0"/>
          </a:p>
          <a:p>
            <a:pPr lvl="1">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644432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cont.</a:t>
            </a:r>
            <a:endParaRPr lang="en-US" sz="1200" dirty="0"/>
          </a:p>
        </p:txBody>
      </p:sp>
      <p:sp>
        <p:nvSpPr>
          <p:cNvPr id="3" name="Content Placeholder 2"/>
          <p:cNvSpPr>
            <a:spLocks noGrp="1"/>
          </p:cNvSpPr>
          <p:nvPr>
            <p:ph idx="1"/>
          </p:nvPr>
        </p:nvSpPr>
        <p:spPr>
          <a:xfrm>
            <a:off x="533400" y="1307777"/>
            <a:ext cx="8534400" cy="4483423"/>
          </a:xfrm>
        </p:spPr>
        <p:txBody>
          <a:bodyPr/>
          <a:lstStyle/>
          <a:p>
            <a:pPr lvl="1"/>
            <a:r>
              <a:rPr lang="en-US" dirty="0"/>
              <a:t>Some references on past EU UWB actions:  </a:t>
            </a:r>
          </a:p>
          <a:p>
            <a:pPr lvl="2"/>
            <a:r>
              <a:rPr lang="en-GB" dirty="0"/>
              <a:t>February 27, 2007 </a:t>
            </a:r>
            <a:r>
              <a:rPr lang="en-GB" u="sng" dirty="0">
                <a:hlinkClick r:id="rId3"/>
              </a:rPr>
              <a:t>https://www.anacom.pt/render.jsp?contentId=987504</a:t>
            </a:r>
            <a:r>
              <a:rPr lang="en-GB" dirty="0"/>
              <a:t> </a:t>
            </a:r>
            <a:endParaRPr lang="en-US" dirty="0"/>
          </a:p>
          <a:p>
            <a:pPr lvl="2"/>
            <a:r>
              <a:rPr lang="en-GB" dirty="0"/>
              <a:t>April 21, 2009 </a:t>
            </a:r>
            <a:r>
              <a:rPr lang="en-GB" u="sng" dirty="0">
                <a:hlinkClick r:id="rId4"/>
              </a:rPr>
              <a:t>https://www.mtitc.government.bg/upload/docs/Reshenie_343_ot_21_April_2009___EN.pdf</a:t>
            </a:r>
            <a:r>
              <a:rPr lang="en-GB" dirty="0"/>
              <a:t> </a:t>
            </a:r>
            <a:endParaRPr lang="en-US" dirty="0"/>
          </a:p>
          <a:p>
            <a:pPr lvl="2"/>
            <a:r>
              <a:rPr lang="en-GB" dirty="0"/>
              <a:t>October 7, 2014  </a:t>
            </a:r>
            <a:r>
              <a:rPr lang="en-GB" u="sng" dirty="0">
                <a:hlinkClick r:id="rId5"/>
              </a:rPr>
              <a:t>https://www.anacom.pt/render.jsp?contentId=1338515</a:t>
            </a:r>
            <a:r>
              <a:rPr lang="en-GB" dirty="0"/>
              <a:t> </a:t>
            </a:r>
            <a:endParaRPr lang="en-US" dirty="0"/>
          </a:p>
          <a:p>
            <a:pPr lvl="2"/>
            <a:r>
              <a:rPr lang="en-GB" dirty="0"/>
              <a:t>August 4, 2017 </a:t>
            </a:r>
            <a:r>
              <a:rPr lang="en-GB" u="sng" dirty="0">
                <a:hlinkClick r:id="rId6"/>
              </a:rPr>
              <a:t>https://www.anacom.pt/render.jsp?contentId=1415687</a:t>
            </a:r>
            <a:r>
              <a:rPr lang="en-GB" dirty="0"/>
              <a:t> </a:t>
            </a:r>
            <a:endParaRPr lang="en-US" dirty="0"/>
          </a:p>
          <a:p>
            <a:pPr lvl="2"/>
            <a:r>
              <a:rPr lang="en-GB" dirty="0"/>
              <a:t>UWB is Always treated as equipment, not a service.</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66608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parte</a:t>
            </a:r>
          </a:p>
          <a:p>
            <a:pPr lvl="1">
              <a:spcBef>
                <a:spcPts val="0"/>
              </a:spcBef>
              <a:buFont typeface="Arial" panose="020B0604020202020204" pitchFamily="34" charset="0"/>
              <a:buChar char="•"/>
            </a:pPr>
            <a:r>
              <a:rPr lang="en-US" sz="1800" dirty="0"/>
              <a:t>An ex parte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1219004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dirty="0"/>
              <a:t>01 Nov 2018</a:t>
            </a:r>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01 Nov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dirty="0"/>
              <a:t>01 Nov 2018</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2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sz="1600" dirty="0"/>
              <a:t>6 GHz and single voice from IEEE 802</a:t>
            </a:r>
          </a:p>
          <a:p>
            <a:pPr lvl="2">
              <a:buFont typeface="Arial" panose="020B0604020202020204" pitchFamily="34" charset="0"/>
              <a:buChar char="•"/>
            </a:pPr>
            <a:r>
              <a:rPr lang="en-US" sz="1400" dirty="0"/>
              <a:t>Limit time to allow next item </a:t>
            </a:r>
          </a:p>
          <a:p>
            <a:pPr lvl="1">
              <a:buFont typeface="Arial" panose="020B0604020202020204" pitchFamily="34" charset="0"/>
              <a:buChar char="•"/>
            </a:pPr>
            <a:r>
              <a:rPr lang="en-US" sz="1600" dirty="0"/>
              <a:t>Phase I testing of prototype U-NII-4 devices</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tbd </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14800" y="9921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6 GHz and single voice from IEEE 802</a:t>
            </a:r>
          </a:p>
          <a:p>
            <a:pPr lvl="1">
              <a:spcBef>
                <a:spcPts val="0"/>
              </a:spcBef>
              <a:buFont typeface="Arial" panose="020B0604020202020204" pitchFamily="34" charset="0"/>
              <a:buChar char="•"/>
            </a:pPr>
            <a:r>
              <a:rPr lang="en-US" sz="1400" dirty="0"/>
              <a:t>Reference items</a:t>
            </a:r>
          </a:p>
          <a:p>
            <a:pPr lvl="1">
              <a:spcBef>
                <a:spcPts val="0"/>
              </a:spcBef>
              <a:buFont typeface="Arial" panose="020B0604020202020204" pitchFamily="34" charset="0"/>
              <a:buChar char="•"/>
            </a:pPr>
            <a:r>
              <a:rPr lang="en-US" altLang="en-US" sz="1400" kern="0" dirty="0"/>
              <a:t>Primary option 1 -  1 filing both views</a:t>
            </a:r>
          </a:p>
          <a:p>
            <a:pPr lvl="1">
              <a:spcBef>
                <a:spcPts val="0"/>
              </a:spcBef>
              <a:buFont typeface="Arial" panose="020B0604020202020204" pitchFamily="34" charset="0"/>
              <a:buChar char="•"/>
            </a:pPr>
            <a:r>
              <a:rPr lang="en-US" altLang="en-US" sz="1400" kern="0" dirty="0"/>
              <a:t>Option 2 – higher level filing both views</a:t>
            </a:r>
          </a:p>
          <a:p>
            <a:pPr marL="0" indent="0">
              <a:spcBef>
                <a:spcPts val="0"/>
              </a:spcBef>
            </a:pPr>
            <a:endParaRPr lang="en-US" altLang="en-US" sz="1400" b="0" kern="0" dirty="0"/>
          </a:p>
          <a:p>
            <a:pPr>
              <a:spcBef>
                <a:spcPts val="0"/>
              </a:spcBef>
              <a:buFont typeface="Arial" panose="020B0604020202020204" pitchFamily="34" charset="0"/>
              <a:buChar char="•"/>
            </a:pPr>
            <a:r>
              <a:rPr lang="en-US" sz="1400" b="0" dirty="0"/>
              <a:t>Phase I testing of prototype U-NII-4 devices</a:t>
            </a:r>
          </a:p>
          <a:p>
            <a:pPr lvl="1">
              <a:spcBef>
                <a:spcPts val="0"/>
              </a:spcBef>
              <a:buFont typeface="Arial" panose="020B0604020202020204" pitchFamily="34" charset="0"/>
              <a:buChar char="•"/>
            </a:pPr>
            <a:r>
              <a:rPr lang="en-US" altLang="en-US" sz="1400" b="0" kern="0" dirty="0"/>
              <a:t>Comments due 28 Nov, Replies 13 Dec. </a:t>
            </a:r>
          </a:p>
          <a:p>
            <a:pPr marL="457200" lvl="1" indent="0">
              <a:spcBef>
                <a:spcPts val="0"/>
              </a:spcBef>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India licenses not required at 5GHz</a:t>
            </a:r>
          </a:p>
          <a:p>
            <a:pPr lvl="1">
              <a:buFont typeface="Arial" panose="020B0604020202020204" pitchFamily="34" charset="0"/>
              <a:buChar char="•"/>
            </a:pPr>
            <a:r>
              <a:rPr lang="en-US" sz="1400" dirty="0"/>
              <a:t>Bangkok special guest </a:t>
            </a:r>
          </a:p>
          <a:p>
            <a:pPr lvl="1">
              <a:buFont typeface="Arial" panose="020B0604020202020204" pitchFamily="34" charset="0"/>
              <a:buChar char="•"/>
            </a:pPr>
            <a:r>
              <a:rPr lang="en-US" sz="1400" dirty="0"/>
              <a:t>Presidential Memorandum on Developing a Sustainable Spectrum Strategy for America's Future</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r>
              <a:rPr lang="en-US" altLang="en-US" sz="1600" dirty="0">
                <a:solidFill>
                  <a:schemeClr val="bg1"/>
                </a:solidFill>
              </a:rPr>
              <a:t>Need a recording secretary today    for the Wireless Interim in Waikoloa, anyone?  </a:t>
            </a:r>
          </a:p>
          <a:p>
            <a:pPr lvl="1">
              <a:buFont typeface="Arial" panose="020B0604020202020204" pitchFamily="34" charset="0"/>
              <a:buChar char="•"/>
            </a:pPr>
            <a:r>
              <a:rPr lang="en-US" altLang="en-US" sz="1200" dirty="0">
                <a:solidFill>
                  <a:schemeClr val="bg1"/>
                </a:solidFill>
              </a:rPr>
              <a:t>Ben Rolf (Blind Creek and UWB Alliance) </a:t>
            </a:r>
          </a:p>
          <a:p>
            <a:pPr>
              <a:buFont typeface="Arial" panose="020B0604020202020204" pitchFamily="34" charset="0"/>
              <a:buChar char="•"/>
            </a:pPr>
            <a:endParaRPr lang="en-US" altLang="en-US" sz="1600" u="sng" dirty="0">
              <a:solidFill>
                <a:schemeClr val="tx1"/>
              </a:solidFill>
            </a:endParaRP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bg1">
                    <a:lumMod val="65000"/>
                  </a:schemeClr>
                </a:solidFill>
              </a:rPr>
              <a:t>Peter Ecclesine (Cisco) </a:t>
            </a:r>
          </a:p>
          <a:p>
            <a:r>
              <a:rPr lang="en-US" altLang="en-US" sz="1600" b="1" dirty="0"/>
              <a:t>		Seconded by:	</a:t>
            </a:r>
            <a:r>
              <a:rPr lang="en-US" altLang="en-US" sz="1600" b="1" dirty="0">
                <a:solidFill>
                  <a:schemeClr val="bg1">
                    <a:lumMod val="65000"/>
                  </a:schemeClr>
                </a:solidFill>
              </a:rPr>
              <a:t>Allan Zhu (Huawei) </a:t>
            </a:r>
            <a:endParaRPr lang="en-US" altLang="en-US" sz="1600" dirty="0">
              <a:solidFill>
                <a:schemeClr val="bg1">
                  <a:lumMod val="65000"/>
                </a:schemeClr>
              </a:solidFill>
            </a:endParaRPr>
          </a:p>
          <a:p>
            <a:pPr lvl="1"/>
            <a:r>
              <a:rPr lang="en-US" altLang="en-US" sz="1600" b="1" dirty="0"/>
              <a:t>Discussion?  </a:t>
            </a:r>
          </a:p>
          <a:p>
            <a:pPr lvl="1"/>
            <a:r>
              <a:rPr lang="en-US" altLang="en-US" sz="1600" b="1" dirty="0"/>
              <a:t>Vote:  </a:t>
            </a:r>
            <a:r>
              <a:rPr lang="en-US" altLang="en-US" sz="1600" b="1" dirty="0">
                <a:solidFill>
                  <a:schemeClr val="bg1">
                    <a:lumMod val="6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25 Oct 2018 in document:  </a:t>
            </a:r>
            <a:r>
              <a:rPr lang="en-US" altLang="en-US" sz="1600" dirty="0">
                <a:hlinkClick r:id="rId2"/>
              </a:rPr>
              <a:t>https://mentor.ieee.org/802.18/dcn/18/18-18-0135-00-0000-minutes-25oct18-rr-tag-teleconference.doc</a:t>
            </a:r>
            <a:r>
              <a:rPr lang="en-US" altLang="en-US" sz="1600" dirty="0"/>
              <a:t> </a:t>
            </a:r>
            <a:r>
              <a:rPr lang="en-US" altLang="en-US" sz="1600" b="1" dirty="0"/>
              <a:t>Posted</a:t>
            </a:r>
            <a:r>
              <a:rPr lang="en-US" altLang="en-US" sz="1600" dirty="0"/>
              <a:t>:  </a:t>
            </a:r>
            <a:r>
              <a:rPr lang="en-US" sz="1400" b="0" dirty="0"/>
              <a:t>31-Oct-2018 00:07:55 ET</a:t>
            </a:r>
          </a:p>
          <a:p>
            <a:pPr marL="0" indent="0"/>
            <a:r>
              <a:rPr lang="en-US" altLang="en-US" sz="1400" b="0" dirty="0"/>
              <a:t>	</a:t>
            </a:r>
            <a:r>
              <a:rPr lang="en-US" altLang="en-US" sz="1600" b="1" dirty="0"/>
              <a:t>Moved by: 	</a:t>
            </a:r>
            <a:r>
              <a:rPr lang="en-US" altLang="en-US" sz="1600" dirty="0">
                <a:solidFill>
                  <a:schemeClr val="bg1">
                    <a:lumMod val="65000"/>
                  </a:schemeClr>
                </a:solidFill>
              </a:rPr>
              <a:t>Vijay Auluck (Self)</a:t>
            </a:r>
          </a:p>
          <a:p>
            <a:r>
              <a:rPr lang="en-US" altLang="en-US" sz="1600" dirty="0"/>
              <a:t>	  </a:t>
            </a:r>
            <a:r>
              <a:rPr lang="en-US" altLang="en-US" sz="1600" b="1" dirty="0"/>
              <a:t>Seconded by: 	</a:t>
            </a:r>
            <a:r>
              <a:rPr lang="en-US" altLang="en-US" sz="1600" b="1" dirty="0">
                <a:solidFill>
                  <a:schemeClr val="bg1">
                    <a:lumMod val="65000"/>
                  </a:schemeClr>
                </a:solidFill>
              </a:rPr>
              <a:t>Billy Verso (DecaWave) </a:t>
            </a:r>
          </a:p>
          <a:p>
            <a:r>
              <a:rPr lang="en-US" altLang="en-US" sz="1600" dirty="0"/>
              <a:t>	  </a:t>
            </a:r>
            <a:r>
              <a:rPr lang="en-US" altLang="en-US" sz="1600" b="1" dirty="0"/>
              <a:t>Discussion? 	</a:t>
            </a:r>
            <a:r>
              <a:rPr lang="en-US" altLang="en-US" sz="1400" b="1" dirty="0"/>
              <a:t> </a:t>
            </a:r>
            <a:endParaRPr lang="en-US" altLang="en-US" sz="1600" b="1" dirty="0"/>
          </a:p>
          <a:p>
            <a:pPr lvl="1"/>
            <a:r>
              <a:rPr lang="en-US" altLang="en-US" sz="1600" b="1" dirty="0"/>
              <a:t>Vote</a:t>
            </a:r>
            <a:r>
              <a:rPr lang="en-US" altLang="en-US" sz="1600" b="1" dirty="0">
                <a:solidFill>
                  <a:schemeClr val="tx1"/>
                </a:solidFill>
              </a:rPr>
              <a:t>:  </a:t>
            </a:r>
            <a:r>
              <a:rPr lang="en-US" altLang="en-US" sz="1600" b="1" dirty="0">
                <a:solidFill>
                  <a:schemeClr val="bg1">
                    <a:lumMod val="65000"/>
                  </a:schemeClr>
                </a:solidFill>
              </a:rPr>
              <a:t>Unanimous consent</a:t>
            </a:r>
          </a:p>
          <a:p>
            <a:pPr lvl="1"/>
            <a:endParaRPr lang="en-US" altLang="en-US" sz="1000" dirty="0">
              <a:solidFill>
                <a:schemeClr val="bg1"/>
              </a:solidFill>
            </a:endParaRPr>
          </a:p>
          <a:p>
            <a:pPr lvl="1"/>
            <a:r>
              <a:rPr lang="en-US" altLang="en-US" sz="1000" dirty="0">
                <a:solidFill>
                  <a:schemeClr val="bg1"/>
                </a:solidFill>
              </a:rPr>
              <a:t>Does anyone have an interest in being the 802.18 Vice-Chair? </a:t>
            </a:r>
          </a:p>
          <a:p>
            <a:pPr lvl="1"/>
            <a:r>
              <a:rPr lang="en-US" altLang="en-US" sz="1000" dirty="0">
                <a:solidFill>
                  <a:schemeClr val="bg1"/>
                </a:solidFill>
              </a:rPr>
              <a:t>Needs to be a member of the SA and a declaration 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dirty="0"/>
              <a:t>01 Nov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the past week.  </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next meeting #100 - 17-20 Dec. 2018,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the past week. </a:t>
            </a: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next meeting # 55 - 08-11 Apr 2019,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the past week.</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707424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#6 in Bonn Germany, 10 – 12 December 2018</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Nothing of note this week.</a:t>
            </a:r>
          </a:p>
          <a:p>
            <a:pPr marL="457200" lvl="1" indent="0"/>
            <a:r>
              <a:rPr lang="en-US" sz="1400" dirty="0"/>
              <a:t> </a:t>
            </a: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in Bonn Germany, 11 – 13 December 2018</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Nothing of note this week.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a:t>
            </a:r>
            <a:r>
              <a:rPr lang="en-US" altLang="en-US" sz="1200" dirty="0"/>
              <a:t>- reference</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r>
              <a:rPr lang="en-US" altLang="en-US" sz="1800" dirty="0"/>
              <a:t>Docket 18-295 for this specific NPRM is now active. </a:t>
            </a:r>
          </a:p>
          <a:p>
            <a:pPr>
              <a:spcBef>
                <a:spcPts val="0"/>
              </a:spcBef>
              <a:buFont typeface="Arial" panose="020B0604020202020204" pitchFamily="34" charset="0"/>
              <a:buChar char="•"/>
            </a:pPr>
            <a:r>
              <a:rPr lang="en-US" altLang="en-US" sz="1600" dirty="0">
                <a:hlinkClick r:id="rId3"/>
              </a:rPr>
              <a:t>https://www.fcc.gov/ecfs/search/filings?proceedings_name=18-295&amp;sort=date_disseminated,DESC</a:t>
            </a:r>
            <a:r>
              <a:rPr lang="en-US" altLang="en-US" sz="16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1800" dirty="0"/>
              <a:t>Final NPRM did come out: </a:t>
            </a:r>
            <a:endParaRPr lang="en-US" altLang="en-US" sz="2000" dirty="0"/>
          </a:p>
          <a:p>
            <a:pPr lvl="1">
              <a:spcBef>
                <a:spcPts val="0"/>
              </a:spcBef>
              <a:buFont typeface="Arial" panose="020B0604020202020204" pitchFamily="34" charset="0"/>
              <a:buChar char="•"/>
            </a:pPr>
            <a:r>
              <a:rPr lang="en-US" altLang="en-US" sz="1600" dirty="0">
                <a:hlinkClick r:id="rId4"/>
              </a:rPr>
              <a:t>https://www.fcc.gov/document/6-ghz-unlicensed-nprm</a:t>
            </a:r>
            <a:r>
              <a:rPr lang="en-US" altLang="en-US" sz="1600" dirty="0"/>
              <a:t> </a:t>
            </a:r>
          </a:p>
          <a:p>
            <a:pPr lvl="1">
              <a:spcBef>
                <a:spcPts val="0"/>
              </a:spcBef>
              <a:buFont typeface="Arial" panose="020B0604020202020204" pitchFamily="34" charset="0"/>
              <a:buChar char="•"/>
            </a:pPr>
            <a:r>
              <a:rPr lang="en-US" altLang="en-US" sz="1600" dirty="0">
                <a:hlinkClick r:id="rId5"/>
              </a:rPr>
              <a:t>https://mentor.ieee.org/802.18/dcn/18/18-18-0133-00-0000-nprm-6ghz-et-18-295.docx</a:t>
            </a:r>
            <a:endParaRPr lang="en-US" altLang="en-US" sz="1600" dirty="0"/>
          </a:p>
          <a:p>
            <a:pPr lvl="2">
              <a:spcBef>
                <a:spcPts val="0"/>
              </a:spcBef>
              <a:buFont typeface="Arial" panose="020B0604020202020204" pitchFamily="34" charset="0"/>
              <a:buChar char="•"/>
            </a:pPr>
            <a:r>
              <a:rPr lang="en-US" altLang="en-US" sz="1400" dirty="0"/>
              <a:t>Note: the 18-0133r01 has most of the updates from the draft highlighted.  </a:t>
            </a:r>
          </a:p>
          <a:p>
            <a:pPr lvl="1">
              <a:spcBef>
                <a:spcPts val="0"/>
              </a:spcBef>
              <a:buFont typeface="Arial" panose="020B0604020202020204" pitchFamily="34" charset="0"/>
              <a:buChar char="•"/>
            </a:pPr>
            <a:r>
              <a:rPr lang="en-US" altLang="en-US" sz="1600" dirty="0"/>
              <a:t>Comments will be 60 days and Reply comments 30 days later.</a:t>
            </a:r>
          </a:p>
          <a:p>
            <a:pPr lvl="2">
              <a:spcBef>
                <a:spcPts val="0"/>
              </a:spcBef>
              <a:buFont typeface="Arial" panose="020B0604020202020204" pitchFamily="34" charset="0"/>
              <a:buChar char="•"/>
            </a:pPr>
            <a:r>
              <a:rPr lang="en-US" altLang="en-US" sz="1400" dirty="0"/>
              <a:t>Recent Federal Register time lines is about 20 days.  (Check the calendar, if that happens here.) </a:t>
            </a:r>
          </a:p>
          <a:p>
            <a:pPr lvl="1">
              <a:spcBef>
                <a:spcPts val="0"/>
              </a:spcBef>
              <a:buFont typeface="Arial" panose="020B0604020202020204" pitchFamily="34" charset="0"/>
              <a:buChar char="•"/>
            </a:pPr>
            <a:r>
              <a:rPr lang="en-US" altLang="en-US" sz="1600" dirty="0"/>
              <a:t>57 seek comments; 144 question marks</a:t>
            </a:r>
          </a:p>
          <a:p>
            <a:pPr marL="0" indent="0">
              <a:spcBef>
                <a:spcPts val="0"/>
              </a:spcBef>
            </a:pPr>
            <a:r>
              <a:rPr lang="en-US" altLang="en-US" sz="2000" dirty="0"/>
              <a:t> </a:t>
            </a:r>
          </a:p>
          <a:p>
            <a:pPr>
              <a:spcBef>
                <a:spcPts val="0"/>
              </a:spcBef>
              <a:buFont typeface="Arial" panose="020B0604020202020204" pitchFamily="34" charset="0"/>
              <a:buChar char="•"/>
            </a:pPr>
            <a:r>
              <a:rPr lang="en-US" altLang="en-US" sz="1800" dirty="0"/>
              <a:t>EC document discussed at July Plenary with EC Chairs, w/some background.  </a:t>
            </a:r>
          </a:p>
          <a:p>
            <a:pPr lvl="1">
              <a:spcBef>
                <a:spcPts val="0"/>
              </a:spcBef>
              <a:buFont typeface="Arial" panose="020B0604020202020204" pitchFamily="34" charset="0"/>
              <a:buChar char="•"/>
            </a:pPr>
            <a:r>
              <a:rPr lang="en-US" altLang="en-US" sz="1400" dirty="0">
                <a:hlinkClick r:id="rId6"/>
              </a:rPr>
              <a:t>&lt;ec-18-0133-00-00EC-how-can-ieee-802-get-to-a-single-voice-for-6ghz-band.pptx&gt;</a:t>
            </a:r>
            <a:r>
              <a:rPr lang="en-US" altLang="en-US" sz="14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Basic layout of the ranges the NPMR is addressing</a:t>
            </a:r>
            <a:endParaRPr lang="en-US" altLang="en-US" sz="16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graphicFrame>
        <p:nvGraphicFramePr>
          <p:cNvPr id="7" name="Table 6">
            <a:extLst>
              <a:ext uri="{FF2B5EF4-FFF2-40B4-BE49-F238E27FC236}">
                <a16:creationId xmlns:a16="http://schemas.microsoft.com/office/drawing/2014/main" id="{1EFE4456-7FCD-4DEE-A39C-7870AE62DE4B}"/>
              </a:ext>
            </a:extLst>
          </p:cNvPr>
          <p:cNvGraphicFramePr>
            <a:graphicFrameLocks noGrp="1"/>
          </p:cNvGraphicFramePr>
          <p:nvPr>
            <p:extLst>
              <p:ext uri="{D42A27DB-BD31-4B8C-83A1-F6EECF244321}">
                <p14:modId xmlns:p14="http://schemas.microsoft.com/office/powerpoint/2010/main" val="3127610381"/>
              </p:ext>
            </p:extLst>
          </p:nvPr>
        </p:nvGraphicFramePr>
        <p:xfrm>
          <a:off x="685801" y="5321500"/>
          <a:ext cx="8000999" cy="1044362"/>
        </p:xfrm>
        <a:graphic>
          <a:graphicData uri="http://schemas.openxmlformats.org/drawingml/2006/table">
            <a:tbl>
              <a:tblPr firstRow="1" firstCol="1" lastRow="1" lastCol="1" bandRow="1" bandCol="1">
                <a:tableStyleId>{5C22544A-7EE6-4342-B048-85BDC9FD1C3A}</a:tableStyleId>
              </a:tblPr>
              <a:tblGrid>
                <a:gridCol w="1212273">
                  <a:extLst>
                    <a:ext uri="{9D8B030D-6E8A-4147-A177-3AD203B41FA5}">
                      <a16:colId xmlns:a16="http://schemas.microsoft.com/office/drawing/2014/main" val="705508007"/>
                    </a:ext>
                  </a:extLst>
                </a:gridCol>
                <a:gridCol w="2020454">
                  <a:extLst>
                    <a:ext uri="{9D8B030D-6E8A-4147-A177-3AD203B41FA5}">
                      <a16:colId xmlns:a16="http://schemas.microsoft.com/office/drawing/2014/main" val="3182273418"/>
                    </a:ext>
                  </a:extLst>
                </a:gridCol>
                <a:gridCol w="2343726">
                  <a:extLst>
                    <a:ext uri="{9D8B030D-6E8A-4147-A177-3AD203B41FA5}">
                      <a16:colId xmlns:a16="http://schemas.microsoft.com/office/drawing/2014/main" val="3058705944"/>
                    </a:ext>
                  </a:extLst>
                </a:gridCol>
                <a:gridCol w="2424546">
                  <a:extLst>
                    <a:ext uri="{9D8B030D-6E8A-4147-A177-3AD203B41FA5}">
                      <a16:colId xmlns:a16="http://schemas.microsoft.com/office/drawing/2014/main" val="2575005258"/>
                    </a:ext>
                  </a:extLst>
                </a:gridCol>
              </a:tblGrid>
              <a:tr h="180381">
                <a:tc>
                  <a:txBody>
                    <a:bodyPr/>
                    <a:lstStyle/>
                    <a:p>
                      <a:pPr marL="205105" marR="212725" algn="ctr">
                        <a:spcBef>
                          <a:spcPts val="935"/>
                        </a:spcBef>
                        <a:spcAft>
                          <a:spcPts val="0"/>
                        </a:spcAft>
                      </a:pPr>
                      <a:r>
                        <a:rPr lang="en-US" sz="1100" dirty="0">
                          <a:solidFill>
                            <a:schemeClr val="tx1"/>
                          </a:solidFill>
                          <a:effectLst/>
                        </a:rPr>
                        <a:t>Band (GHz)</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74320" marR="262890" indent="96520" algn="ctr">
                        <a:spcBef>
                          <a:spcPts val="305"/>
                        </a:spcBef>
                        <a:spcAft>
                          <a:spcPts val="0"/>
                        </a:spcAft>
                      </a:pPr>
                      <a:r>
                        <a:rPr lang="en-US" sz="1100" dirty="0">
                          <a:solidFill>
                            <a:schemeClr val="tx1"/>
                          </a:solidFill>
                          <a:effectLst/>
                        </a:rPr>
                        <a:t>Primary Allocations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15900" marR="208915" indent="4445" algn="ctr">
                        <a:lnSpc>
                          <a:spcPct val="115000"/>
                        </a:lnSpc>
                        <a:spcBef>
                          <a:spcPts val="200"/>
                        </a:spcBef>
                        <a:spcAft>
                          <a:spcPts val="0"/>
                        </a:spcAft>
                      </a:pPr>
                      <a:r>
                        <a:rPr lang="en-US" sz="1100" dirty="0">
                          <a:solidFill>
                            <a:schemeClr val="tx1"/>
                          </a:solidFill>
                          <a:effectLst/>
                        </a:rPr>
                        <a:t>Reference used in this NPRM</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89560" marR="285750" algn="ctr">
                        <a:spcBef>
                          <a:spcPts val="935"/>
                        </a:spcBef>
                        <a:spcAft>
                          <a:spcPts val="0"/>
                        </a:spcAft>
                      </a:pPr>
                      <a:r>
                        <a:rPr lang="en-US" sz="1100" dirty="0">
                          <a:solidFill>
                            <a:schemeClr val="tx1"/>
                          </a:solidFill>
                          <a:effectLst/>
                        </a:rPr>
                        <a:t>Devices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3779291863"/>
                  </a:ext>
                </a:extLst>
              </a:tr>
              <a:tr h="181883">
                <a:tc>
                  <a:txBody>
                    <a:bodyPr/>
                    <a:lstStyle/>
                    <a:p>
                      <a:pPr marL="205105" marR="210820" algn="ctr">
                        <a:spcBef>
                          <a:spcPts val="825"/>
                        </a:spcBef>
                        <a:spcAft>
                          <a:spcPts val="0"/>
                        </a:spcAft>
                      </a:pPr>
                      <a:r>
                        <a:rPr lang="en-US" sz="1100" dirty="0">
                          <a:solidFill>
                            <a:schemeClr val="tx1"/>
                          </a:solidFill>
                          <a:effectLst/>
                        </a:rPr>
                        <a:t>5.925-6.425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25"/>
                        </a:spcBef>
                        <a:spcAft>
                          <a:spcPts val="0"/>
                        </a:spcAft>
                      </a:pPr>
                      <a:r>
                        <a:rPr lang="en-US" sz="1100" dirty="0">
                          <a:solidFill>
                            <a:schemeClr val="tx1"/>
                          </a:solidFill>
                          <a:effectLst/>
                        </a:rPr>
                        <a:t>U-NII-5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1822773757"/>
                  </a:ext>
                </a:extLst>
              </a:tr>
              <a:tr h="179178">
                <a:tc>
                  <a:txBody>
                    <a:bodyPr/>
                    <a:lstStyle/>
                    <a:p>
                      <a:pPr marL="205105" marR="210820" algn="ctr">
                        <a:spcBef>
                          <a:spcPts val="830"/>
                        </a:spcBef>
                        <a:spcAft>
                          <a:spcPts val="0"/>
                        </a:spcAft>
                      </a:pPr>
                      <a:r>
                        <a:rPr lang="en-US" sz="1100" dirty="0">
                          <a:solidFill>
                            <a:schemeClr val="tx1"/>
                          </a:solidFill>
                          <a:effectLst/>
                        </a:rPr>
                        <a:t>6.425-6.525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55575" indent="-311785" algn="ctr">
                        <a:spcBef>
                          <a:spcPts val="195"/>
                        </a:spcBef>
                        <a:spcAft>
                          <a:spcPts val="0"/>
                        </a:spcAft>
                      </a:pPr>
                      <a:r>
                        <a:rPr lang="en-US" sz="1100" dirty="0">
                          <a:solidFill>
                            <a:schemeClr val="tx1"/>
                          </a:solidFill>
                          <a:effectLst/>
                        </a:rPr>
                        <a:t>Mobile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U-NII-6</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200"/>
                        </a:spcBef>
                        <a:spcAft>
                          <a:spcPts val="0"/>
                        </a:spcAft>
                      </a:pP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558404561"/>
                  </a:ext>
                </a:extLst>
              </a:tr>
              <a:tr h="126868">
                <a:tc>
                  <a:txBody>
                    <a:bodyPr/>
                    <a:lstStyle/>
                    <a:p>
                      <a:pPr marL="205105" marR="210820" algn="ctr">
                        <a:spcBef>
                          <a:spcPts val="830"/>
                        </a:spcBef>
                        <a:spcAft>
                          <a:spcPts val="0"/>
                        </a:spcAft>
                      </a:pPr>
                      <a:r>
                        <a:rPr lang="en-US" sz="1100" dirty="0">
                          <a:solidFill>
                            <a:schemeClr val="tx1"/>
                          </a:solidFill>
                          <a:effectLst/>
                        </a:rPr>
                        <a:t>6.525-6.875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U-NII-7</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008535293"/>
                  </a:ext>
                </a:extLst>
              </a:tr>
              <a:tr h="258546">
                <a:tc>
                  <a:txBody>
                    <a:bodyPr/>
                    <a:lstStyle/>
                    <a:p>
                      <a:pPr marL="0" marR="0" algn="ctr">
                        <a:spcBef>
                          <a:spcPts val="30"/>
                        </a:spcBef>
                        <a:spcAft>
                          <a:spcPts val="0"/>
                        </a:spcAft>
                      </a:pPr>
                      <a:r>
                        <a:rPr lang="en-US" sz="1100" dirty="0">
                          <a:solidFill>
                            <a:schemeClr val="tx1"/>
                          </a:solidFill>
                          <a:effectLst/>
                        </a:rPr>
                        <a:t> </a:t>
                      </a:r>
                    </a:p>
                    <a:p>
                      <a:pPr marL="205105" marR="210820" algn="ctr">
                        <a:spcBef>
                          <a:spcPts val="0"/>
                        </a:spcBef>
                        <a:spcAft>
                          <a:spcPts val="0"/>
                        </a:spcAft>
                      </a:pPr>
                      <a:r>
                        <a:rPr lang="en-US" sz="1100" dirty="0">
                          <a:solidFill>
                            <a:schemeClr val="tx1"/>
                          </a:solidFill>
                          <a:effectLst/>
                        </a:rPr>
                        <a:t>6.875-7.125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168275" marR="167005" indent="635" algn="ctr">
                        <a:spcBef>
                          <a:spcPts val="200"/>
                        </a:spcBef>
                        <a:spcAft>
                          <a:spcPts val="0"/>
                        </a:spcAft>
                      </a:pPr>
                      <a:r>
                        <a:rPr lang="en-US" sz="1100" b="0" dirty="0">
                          <a:solidFill>
                            <a:schemeClr val="tx1"/>
                          </a:solidFill>
                          <a:effectLst/>
                        </a:rPr>
                        <a:t>Fixed Service </a:t>
                      </a:r>
                      <a:br>
                        <a:rPr lang="en-US" sz="1100" b="0" dirty="0">
                          <a:solidFill>
                            <a:schemeClr val="tx1"/>
                          </a:solidFill>
                          <a:effectLst/>
                        </a:rPr>
                      </a:br>
                      <a:r>
                        <a:rPr lang="en-US" sz="1100" b="0" dirty="0">
                          <a:solidFill>
                            <a:schemeClr val="tx1"/>
                          </a:solidFill>
                          <a:effectLst/>
                        </a:rPr>
                        <a:t>Mobile Service FSS</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0" algn="ctr">
                        <a:spcBef>
                          <a:spcPts val="30"/>
                        </a:spcBef>
                        <a:spcAft>
                          <a:spcPts val="0"/>
                        </a:spcAft>
                      </a:pPr>
                      <a:r>
                        <a:rPr lang="en-US" sz="1100" dirty="0">
                          <a:solidFill>
                            <a:schemeClr val="tx1"/>
                          </a:solidFill>
                          <a:effectLst/>
                        </a:rPr>
                        <a:t> </a:t>
                      </a:r>
                    </a:p>
                    <a:p>
                      <a:pPr marL="0" marR="420370" algn="ctr">
                        <a:spcBef>
                          <a:spcPts val="0"/>
                        </a:spcBef>
                        <a:spcAft>
                          <a:spcPts val="0"/>
                        </a:spcAft>
                      </a:pPr>
                      <a:r>
                        <a:rPr lang="en-US" sz="1100" b="0" dirty="0">
                          <a:solidFill>
                            <a:schemeClr val="tx1"/>
                          </a:solidFill>
                          <a:effectLst/>
                        </a:rPr>
                        <a:t>U-NII-8</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830"/>
                        </a:spcBef>
                        <a:spcAft>
                          <a:spcPts val="0"/>
                        </a:spcAft>
                      </a:pPr>
                      <a:br>
                        <a:rPr lang="en-US" sz="1100" dirty="0">
                          <a:solidFill>
                            <a:schemeClr val="tx1"/>
                          </a:solidFill>
                          <a:effectLst/>
                        </a:rPr>
                      </a:b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273602827"/>
                  </a:ext>
                </a:extLst>
              </a:tr>
            </a:tbl>
          </a:graphicData>
        </a:graphic>
      </p:graphicFrame>
    </p:spTree>
    <p:extLst>
      <p:ext uri="{BB962C8B-B14F-4D97-AF65-F5344CB8AC3E}">
        <p14:creationId xmlns:p14="http://schemas.microsoft.com/office/powerpoint/2010/main" val="406871275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29812</TotalTime>
  <Words>5784</Words>
  <Application>Microsoft Office PowerPoint</Application>
  <PresentationFormat>On-screen Show (4:3)</PresentationFormat>
  <Paragraphs>711</Paragraphs>
  <Slides>37</Slides>
  <Notes>19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9"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vt:lpstr>
      <vt:lpstr>EU items -2 </vt:lpstr>
      <vt:lpstr>6 GHz and single voice from IEEE 802 - reference</vt:lpstr>
      <vt:lpstr>6 GHz and single voice from IEEE 802 – option 1 -  1 of 2</vt:lpstr>
      <vt:lpstr>6 GHz and single voice from IEEE 802 – option 1 – 2 of 2</vt:lpstr>
      <vt:lpstr>6 GHz and single voice from IEEE 802 – option 2 (1.5) – 1 of 1</vt:lpstr>
      <vt:lpstr>Phase I testing of prototype U-NII-4 devices -1 of 3</vt:lpstr>
      <vt:lpstr>Phase I testing of prototype U-NII-4 devices -2 of 3</vt:lpstr>
      <vt:lpstr>Phase I testing of prototype U-NII-4 devices -3 of 3</vt:lpstr>
      <vt:lpstr>General Discussion Items -1 of 3</vt:lpstr>
      <vt:lpstr>General Discussion Items -2 of 3</vt:lpstr>
      <vt:lpstr>General Discussion Items -3 of 3</vt:lpstr>
      <vt:lpstr>Actions Required</vt:lpstr>
      <vt:lpstr>Any Other Business</vt:lpstr>
      <vt:lpstr>Adjourn</vt:lpstr>
      <vt:lpstr>PowerPoint Presentation</vt:lpstr>
      <vt:lpstr>6 GHz and single voice from IEEE 802, references 1 of 2</vt:lpstr>
      <vt:lpstr>6 GHz and single voice from IEEE 802, references 2 of 2</vt:lpstr>
      <vt:lpstr>6 GHz and single voice from IEEE 802, references cont.</vt:lpstr>
      <vt:lpstr>General Discussion Items -1</vt:lpstr>
      <vt:lpstr>General Discussion Items -4</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914</cp:revision>
  <cp:lastPrinted>1601-01-01T00:00:00Z</cp:lastPrinted>
  <dcterms:created xsi:type="dcterms:W3CDTF">2016-03-03T14:54:45Z</dcterms:created>
  <dcterms:modified xsi:type="dcterms:W3CDTF">2018-11-01T04:02:53Z</dcterms:modified>
</cp:coreProperties>
</file>