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341" r:id="rId3"/>
    <p:sldId id="329" r:id="rId4"/>
    <p:sldId id="330" r:id="rId5"/>
    <p:sldId id="319" r:id="rId6"/>
    <p:sldId id="331" r:id="rId7"/>
    <p:sldId id="480" r:id="rId8"/>
    <p:sldId id="486" r:id="rId9"/>
    <p:sldId id="492" r:id="rId10"/>
    <p:sldId id="508" r:id="rId11"/>
    <p:sldId id="487" r:id="rId12"/>
    <p:sldId id="503" r:id="rId13"/>
    <p:sldId id="501" r:id="rId14"/>
    <p:sldId id="495" r:id="rId15"/>
    <p:sldId id="499" r:id="rId16"/>
    <p:sldId id="497" r:id="rId17"/>
    <p:sldId id="507" r:id="rId18"/>
    <p:sldId id="505" r:id="rId19"/>
    <p:sldId id="509" r:id="rId20"/>
    <p:sldId id="419" r:id="rId21"/>
    <p:sldId id="498" r:id="rId22"/>
    <p:sldId id="402" r:id="rId23"/>
    <p:sldId id="403" r:id="rId24"/>
    <p:sldId id="490" r:id="rId25"/>
    <p:sldId id="488" r:id="rId26"/>
    <p:sldId id="500" r:id="rId27"/>
    <p:sldId id="491" r:id="rId28"/>
    <p:sldId id="477" r:id="rId29"/>
    <p:sldId id="417" r:id="rId30"/>
    <p:sldId id="418" r:id="rId31"/>
    <p:sldId id="468" r:id="rId32"/>
    <p:sldId id="428" r:id="rId33"/>
    <p:sldId id="465" r:id="rId34"/>
    <p:sldId id="435" r:id="rId35"/>
    <p:sldId id="451" r:id="rId36"/>
    <p:sldId id="452" r:id="rId37"/>
    <p:sldId id="429" r:id="rId38"/>
    <p:sldId id="399"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6" autoAdjust="0"/>
    <p:restoredTop sz="96210" autoAdjust="0"/>
  </p:normalViewPr>
  <p:slideViewPr>
    <p:cSldViewPr>
      <p:cViewPr varScale="1">
        <p:scale>
          <a:sx n="115" d="100"/>
          <a:sy n="115" d="100"/>
        </p:scale>
        <p:origin x="642"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27-Oct-18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4381252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9858907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5222308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2262502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5187329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1400106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1453660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26684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357963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341770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318431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1189932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64402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625480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 Oct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25 Oct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 Oct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802.18-18/0130r01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hyperlink" Target="https://mentor.ieee.org/802.18/dcn/18/18-18-0097-00-0000-ex-parte-next-data-base-6-ghz-additional-fs-protection-discussion.pdf" TargetMode="External"/><Relationship Id="rId1" Type="http://schemas.openxmlformats.org/officeDocument/2006/relationships/slideLayout" Target="../slideLayouts/slideLayout1.xml"/><Relationship Id="rId6" Type="http://schemas.openxmlformats.org/officeDocument/2006/relationships/hyperlink" Target="https://mentor.ieee.org/802-ec/dcn/18/ec-18-0155-00-00EC-push-to-bi-directional-spectrum-sharing.pptx" TargetMode="Externa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11/dcn/18/11-18-1055-03-0wng-a-future-for-unlicensed-spectrum.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ecfsapi.fcc.gov/file/108080219920074/WFA%20Ex%20Parte%20Letter.pdf" TargetMode="External"/><Relationship Id="rId3" Type="http://schemas.openxmlformats.org/officeDocument/2006/relationships/hyperlink" Target="https://ecfsapi.fcc.gov/file/109113089205438/SPA%20Comments%20(Sep%2011%202018)(FINAL).pdf" TargetMode="External"/><Relationship Id="rId7" Type="http://schemas.openxmlformats.org/officeDocument/2006/relationships/hyperlink" Target="https://ecfsapi.fcc.gov/file/10824085329605/Commscope%208.22.18%20Mtg%20Ex%20Parte.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ecfsapi.fcc.gov/file/1082899870012/2018-08-28%20ExP%20RLAN%20issues%20AS%20FILED%20(01229194xB3D1E).pdf" TargetMode="External"/><Relationship Id="rId5" Type="http://schemas.openxmlformats.org/officeDocument/2006/relationships/hyperlink" Target="https://ecfsapi.fcc.gov/file/1090794008994/WInnForum%20Comments%20on%20Spectrum%20Pipeline%20Act%20PN%20-%20Final.pdf" TargetMode="External"/><Relationship Id="rId10" Type="http://schemas.openxmlformats.org/officeDocument/2006/relationships/hyperlink" Target="https://ecfsapi.fcc.gov/file/1070541429397/7-5-18%20SES-Intelsat%20ex%20parte%20for%20McGrath%20and%20Javed.pdf" TargetMode="External"/><Relationship Id="rId4" Type="http://schemas.openxmlformats.org/officeDocument/2006/relationships/hyperlink" Target="https://ecfsapi.fcc.gov/file/109112152615349/Wi-Fi%20Alliance%20Comments%20on%20Spectrum%20Pipeline%20Act%20Report.pdf" TargetMode="External"/><Relationship Id="rId9" Type="http://schemas.openxmlformats.org/officeDocument/2006/relationships/hyperlink" Target="https://ecfsapi.fcc.gov/file/10717207604667/17-183%20FWCC%20ExP%20Notice%202018-07-17%20--%20AS%20FILED.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ecfsapi.fcc.gov/file/104120372328746/6%20GHz%20OET%20and%20Bureaus%20Ex%20Parte%20(Apr.%2012,%202018).pdf"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ecfsapi.fcc.gov/file/1072827774513/UTC%20ex%20parte%207-27-2018.doc" TargetMode="External"/><Relationship Id="rId4" Type="http://schemas.openxmlformats.org/officeDocument/2006/relationships/hyperlink" Target="https://ecfsapi.fcc.gov/file/101261169015803/6%20GHz%20Ex%20Parte%20(Bureau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urldefense.proofpoint.com/v2/url?u=https-3A__www.anacom.pt_render.jsp-3FcontentId-3D987504&amp;d=DwMFAg&amp;c=pqcuzKEN_84c78MOSc5_fw&amp;r=z8R-nWJ8GIxwjOjNKhEFByb-tZ6XE3GZXWSggNdVo-w&amp;m=hDKCp-jpR3E4t7kZWHi_dp9i6lRLmzTnKcAg1IB_NRk&amp;s=Oes1gKiIQe2uktNt8lo1a2aRLZxggOjP2VcGT58ONkw&amp;e="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urldefense.proofpoint.com/v2/url?u=https-3A__www.anacom.pt_render.jsp-3FcontentId-3D1415687&amp;d=DwMFAg&amp;c=pqcuzKEN_84c78MOSc5_fw&amp;r=z8R-nWJ8GIxwjOjNKhEFByb-tZ6XE3GZXWSggNdVo-w&amp;m=hDKCp-jpR3E4t7kZWHi_dp9i6lRLmzTnKcAg1IB_NRk&amp;s=BlINyF7_dZek53n5pUrfCsk_hwM5n4EU1RXSqiOKrvE&amp;e=" TargetMode="External"/><Relationship Id="rId5" Type="http://schemas.openxmlformats.org/officeDocument/2006/relationships/hyperlink" Target="https://urldefense.proofpoint.com/v2/url?u=https-3A__www.anacom.pt_render.jsp-3FcontentId-3D1338515&amp;d=DwMFAg&amp;c=pqcuzKEN_84c78MOSc5_fw&amp;r=z8R-nWJ8GIxwjOjNKhEFByb-tZ6XE3GZXWSggNdVo-w&amp;m=hDKCp-jpR3E4t7kZWHi_dp9i6lRLmzTnKcAg1IB_NRk&amp;s=Jz9lSZYhUaKchJgfYEpaaAunYpbOYE1xSrbwVpOdzPQ&amp;e=" TargetMode="External"/><Relationship Id="rId4" Type="http://schemas.openxmlformats.org/officeDocument/2006/relationships/hyperlink" Target="https://urldefense.proofpoint.com/v2/url?u=https-3A__www.mtitc.government.bg_upload_docs_Reshenie-5F343-5Fot-5F21-5FApril-5F2009-5F-5F-5FEN.pdf&amp;d=DwMFAg&amp;c=pqcuzKEN_84c78MOSc5_fw&amp;r=z8R-nWJ8GIxwjOjNKhEFByb-tZ6XE3GZXWSggNdVo-w&amp;m=hDKCp-jpR3E4t7kZWHi_dp9i6lRLmzTnKcAg1IB_NRk&amp;s=p1Mujev-IxxHtKP1sOOYoi6QtL08YxG2vxIxbVV3scM&amp;e="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31-00-0000-minutes-18oct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ec/dcn/18/ec-18-0133-00-00EC-how-can-ieee-802-get-to-a-single-voice-for-6ghz-band.pptx" TargetMode="External"/><Relationship Id="rId5" Type="http://schemas.openxmlformats.org/officeDocument/2006/relationships/hyperlink" Target="https://mentor.ieee.org/802.18/dcn/18/18-18-0133-00-0000-nprm-6ghz-et-18-295.docx" TargetMode="External"/><Relationship Id="rId4" Type="http://schemas.openxmlformats.org/officeDocument/2006/relationships/hyperlink" Target="https://www.fcc.gov/document/6-ghz-unlicensed-npr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25 Oct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25 October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902662233"/>
              </p:ext>
            </p:extLst>
          </p:nvPr>
        </p:nvGraphicFramePr>
        <p:xfrm>
          <a:off x="546100" y="3603625"/>
          <a:ext cx="7820025" cy="2514600"/>
        </p:xfrm>
        <a:graphic>
          <a:graphicData uri="http://schemas.openxmlformats.org/presentationml/2006/ole">
            <mc:AlternateContent xmlns:mc="http://schemas.openxmlformats.org/markup-compatibility/2006">
              <mc:Choice xmlns:v="urn:schemas-microsoft-com:vml" Requires="v">
                <p:oleObj spid="_x0000_s3849" name="Document" r:id="rId4" imgW="8245941" imgH="2658085" progId="Word.Document.8">
                  <p:embed/>
                </p:oleObj>
              </mc:Choice>
              <mc:Fallback>
                <p:oleObj name="Document" r:id="rId4" imgW="8245941" imgH="2658085" progId="Word.Document.8">
                  <p:embed/>
                  <p:pic>
                    <p:nvPicPr>
                      <p:cNvPr id="0" name="Picture 3"/>
                      <p:cNvPicPr>
                        <a:picLocks noChangeAspect="1" noChangeArrowheads="1"/>
                      </p:cNvPicPr>
                      <p:nvPr/>
                    </p:nvPicPr>
                    <p:blipFill>
                      <a:blip r:embed="rId5"/>
                      <a:srcRect/>
                      <a:stretch>
                        <a:fillRect/>
                      </a:stretch>
                    </p:blipFill>
                    <p:spPr bwMode="auto">
                      <a:xfrm>
                        <a:off x="546100" y="3603625"/>
                        <a:ext cx="7820025"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a:t>
            </a:r>
            <a:r>
              <a:rPr lang="en-US" altLang="en-US" sz="1200" dirty="0"/>
              <a:t>- process</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Proposed plan for IEEE 802 response  </a:t>
            </a:r>
          </a:p>
          <a:p>
            <a:pPr lvl="1">
              <a:spcBef>
                <a:spcPts val="0"/>
              </a:spcBef>
              <a:buFont typeface="Arial" panose="020B0604020202020204" pitchFamily="34" charset="0"/>
              <a:buChar char="•"/>
            </a:pPr>
            <a:r>
              <a:rPr lang="en-US" altLang="en-US" sz="1600" dirty="0"/>
              <a:t>Review the final NPRM,  e.g. changes from draft.</a:t>
            </a:r>
          </a:p>
          <a:p>
            <a:pPr lvl="2">
              <a:spcBef>
                <a:spcPts val="0"/>
              </a:spcBef>
              <a:buFont typeface="Arial" panose="020B0604020202020204" pitchFamily="34" charset="0"/>
              <a:buChar char="•"/>
            </a:pPr>
            <a:r>
              <a:rPr lang="en-US" altLang="en-US" sz="1400" dirty="0"/>
              <a:t>Suggestion is to work off the NPRM itself with comments added on the side, like we did Ofcom comments.</a:t>
            </a:r>
          </a:p>
          <a:p>
            <a:pPr lvl="1">
              <a:spcBef>
                <a:spcPts val="0"/>
              </a:spcBef>
              <a:buFont typeface="Arial" panose="020B0604020202020204" pitchFamily="34" charset="0"/>
              <a:buChar char="•"/>
            </a:pPr>
            <a:r>
              <a:rPr lang="en-US" altLang="en-US" sz="1600" dirty="0"/>
              <a:t>Identify topics of interest for IEEE 802 as a whole should consider to respond to. </a:t>
            </a:r>
          </a:p>
          <a:p>
            <a:pPr lvl="1">
              <a:spcBef>
                <a:spcPts val="0"/>
              </a:spcBef>
              <a:buFont typeface="Arial" panose="020B0604020202020204" pitchFamily="34" charset="0"/>
              <a:buChar char="•"/>
            </a:pPr>
            <a:r>
              <a:rPr lang="en-US" altLang="en-US" sz="1600" dirty="0"/>
              <a:t>Focus on suggested primary option,  one filing all (both) IEEE 802 sides</a:t>
            </a:r>
          </a:p>
          <a:p>
            <a:pPr lvl="2">
              <a:spcBef>
                <a:spcPts val="0"/>
              </a:spcBef>
              <a:buFont typeface="Arial" panose="020B0604020202020204" pitchFamily="34" charset="0"/>
              <a:buChar char="•"/>
            </a:pPr>
            <a:r>
              <a:rPr lang="en-US" altLang="en-US" sz="1600" dirty="0"/>
              <a:t>Outline topics to cover in IEEE 802 response</a:t>
            </a:r>
          </a:p>
          <a:p>
            <a:pPr lvl="2">
              <a:spcBef>
                <a:spcPts val="0"/>
              </a:spcBef>
              <a:buFont typeface="Arial" panose="020B0604020202020204" pitchFamily="34" charset="0"/>
              <a:buChar char="•"/>
            </a:pPr>
            <a:r>
              <a:rPr lang="en-US" altLang="en-US" sz="1600" dirty="0"/>
              <a:t>How to organize topics in the filing.</a:t>
            </a:r>
          </a:p>
          <a:p>
            <a:pPr lvl="2">
              <a:spcBef>
                <a:spcPts val="0"/>
              </a:spcBef>
              <a:buFont typeface="Arial" panose="020B0604020202020204" pitchFamily="34" charset="0"/>
              <a:buChar char="•"/>
            </a:pPr>
            <a:r>
              <a:rPr lang="en-US" altLang="en-US" sz="1600" dirty="0"/>
              <a:t>Watching for:  If this primary option is not going to work, and need to change? </a:t>
            </a:r>
          </a:p>
          <a:p>
            <a:pPr lvl="1">
              <a:spcBef>
                <a:spcPts val="0"/>
              </a:spcBef>
              <a:buFont typeface="Arial" panose="020B0604020202020204" pitchFamily="34" charset="0"/>
              <a:buChar char="•"/>
            </a:pPr>
            <a:r>
              <a:rPr lang="en-US" altLang="en-US" sz="1600" dirty="0"/>
              <a:t>What else? </a:t>
            </a:r>
          </a:p>
          <a:p>
            <a:pPr lvl="1">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Should considering starting email threads on moving toward a response.   May need to be done early January. </a:t>
            </a:r>
          </a:p>
          <a:p>
            <a:pPr lvl="1">
              <a:spcBef>
                <a:spcPts val="0"/>
              </a:spcBef>
              <a:buFont typeface="Arial" panose="020B0604020202020204" pitchFamily="34" charset="0"/>
              <a:buChar char="•"/>
            </a:pPr>
            <a:r>
              <a:rPr lang="en-US" altLang="en-US" sz="1600" dirty="0"/>
              <a:t>What points we should focus on. </a:t>
            </a:r>
          </a:p>
          <a:p>
            <a:pPr lvl="1">
              <a:spcBef>
                <a:spcPts val="0"/>
              </a:spcBef>
              <a:buFont typeface="Arial" panose="020B0604020202020204" pitchFamily="34" charset="0"/>
              <a:buChar char="•"/>
            </a:pPr>
            <a:r>
              <a:rPr lang="en-US" altLang="en-US" sz="1600" dirty="0"/>
              <a:t>What has changed from the draft. Have this now, see 18-0133r01. </a:t>
            </a:r>
          </a:p>
          <a:p>
            <a:pPr lvl="1">
              <a:spcBef>
                <a:spcPts val="0"/>
              </a:spcBef>
              <a:buFont typeface="Arial" panose="020B0604020202020204" pitchFamily="34" charset="0"/>
              <a:buChar char="•"/>
            </a:pPr>
            <a:r>
              <a:rPr lang="en-US" altLang="en-US" sz="1600" dirty="0"/>
              <a:t>What to put in outline for comments to start bleeding on. </a:t>
            </a:r>
          </a:p>
          <a:p>
            <a:pPr>
              <a:spcBef>
                <a:spcPts val="0"/>
              </a:spcBef>
              <a:buFont typeface="Arial" panose="020B0604020202020204" pitchFamily="34" charset="0"/>
              <a:buChar char="•"/>
            </a:pPr>
            <a:endParaRPr lang="en-US" altLang="en-US" sz="2000" dirty="0"/>
          </a:p>
          <a:p>
            <a:pPr>
              <a:buFont typeface="Arial" panose="020B0604020202020204" pitchFamily="34" charset="0"/>
              <a:buChar char="•"/>
            </a:pPr>
            <a:r>
              <a:rPr lang="en-US" altLang="en-US" sz="1800" dirty="0"/>
              <a:t>Also need to connect with the IEEE Broadcast Technology Society (BTS)</a:t>
            </a:r>
          </a:p>
          <a:p>
            <a:pPr lvl="1">
              <a:buFont typeface="Arial" panose="020B0604020202020204" pitchFamily="34" charset="0"/>
              <a:buChar char="•"/>
            </a:pPr>
            <a:r>
              <a:rPr lang="en-US" altLang="en-US" sz="1600" dirty="0"/>
              <a:t>This may get the IEEE GPPC involved. </a:t>
            </a:r>
            <a:endParaRPr lang="en-US" sz="1600" dirty="0"/>
          </a:p>
          <a:p>
            <a:pPr marL="0" indent="0">
              <a:spcBef>
                <a:spcPts val="0"/>
              </a:spcBef>
            </a:pPr>
            <a:endParaRPr lang="en-US" altLang="en-US" sz="18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118542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 </a:t>
            </a:r>
            <a:r>
              <a:rPr lang="en-US" altLang="en-US" sz="1400" dirty="0"/>
              <a:t>major draft points 1 of 6</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altLang="en-US" sz="1800" u="sng" dirty="0"/>
              <a:t>What are highlights that folks have seen that affect the IEEE 802 standards?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altLang="en-US" sz="1800" u="sng" dirty="0"/>
              <a:t>The following slides is from the discussions with the Draft.</a:t>
            </a:r>
          </a:p>
          <a:p>
            <a:pPr lvl="1">
              <a:spcBef>
                <a:spcPts val="0"/>
              </a:spcBef>
              <a:buFont typeface="Arial" panose="020B0604020202020204" pitchFamily="34" charset="0"/>
              <a:buChar char="•"/>
            </a:pPr>
            <a:r>
              <a:rPr lang="en-US" altLang="en-US" sz="1400" b="1" dirty="0"/>
              <a:t>Will consider to move to a marked up NPRM after this week, to discuss against.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What was in the draft NPRM on UWB: </a:t>
            </a:r>
          </a:p>
          <a:p>
            <a:pPr lvl="1">
              <a:spcBef>
                <a:spcPts val="0"/>
              </a:spcBef>
              <a:buFont typeface="Arial" panose="020B0604020202020204" pitchFamily="34" charset="0"/>
              <a:buChar char="•"/>
            </a:pPr>
            <a:r>
              <a:rPr lang="en-US" sz="1600" dirty="0"/>
              <a:t>13. There are existing provisions in Part 15 across the U-NII-5, U-NII-6, U-NII-7, and U- NII-8 bands for unlicensed wideband systems such as sensor/tag systems used for the real-time location of objects under Section 15.250. In addition ultra-wideband systems are permitted in these bands under Part 15 Subpart F. All Part 15 devices/systems operate on a non-interference basis, including devices that will operate under the proposals we make herein. </a:t>
            </a:r>
          </a:p>
          <a:p>
            <a:pPr lvl="1">
              <a:spcBef>
                <a:spcPts val="0"/>
              </a:spcBef>
              <a:buFont typeface="Arial" panose="020B0604020202020204" pitchFamily="34" charset="0"/>
              <a:buChar char="•"/>
            </a:pPr>
            <a:r>
              <a:rPr lang="en-US" sz="1600" dirty="0"/>
              <a:t>And Footnote 36. 	Interested parties can discuss their existing unlicensed use models in relation to our specific proposals during the comment and reply pleading cycle.</a:t>
            </a:r>
            <a:r>
              <a:rPr lang="en-US" altLang="en-US" sz="1600" dirty="0"/>
              <a:t> </a:t>
            </a:r>
          </a:p>
          <a:p>
            <a:pPr>
              <a:spcBef>
                <a:spcPts val="0"/>
              </a:spcBef>
              <a:buFont typeface="Arial" panose="020B0604020202020204" pitchFamily="34" charset="0"/>
              <a:buChar char="•"/>
            </a:pPr>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4163078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a:t>
            </a:r>
            <a:r>
              <a:rPr lang="en-US" altLang="en-US" sz="1400" dirty="0"/>
              <a:t>major draft points 2 of 6</a:t>
            </a:r>
            <a:endParaRPr lang="en-US" sz="1200" dirty="0"/>
          </a:p>
        </p:txBody>
      </p:sp>
      <p:sp>
        <p:nvSpPr>
          <p:cNvPr id="3" name="Content Placeholder 2"/>
          <p:cNvSpPr>
            <a:spLocks noGrp="1"/>
          </p:cNvSpPr>
          <p:nvPr>
            <p:ph idx="1"/>
          </p:nvPr>
        </p:nvSpPr>
        <p:spPr>
          <a:xfrm>
            <a:off x="685800" y="1104106"/>
            <a:ext cx="8229600" cy="5371307"/>
          </a:xfrm>
        </p:spPr>
        <p:txBody>
          <a:bodyPr/>
          <a:lstStyle/>
          <a:p>
            <a:pPr lvl="4">
              <a:spcBef>
                <a:spcPts val="0"/>
              </a:spcBef>
              <a:buFont typeface="Arial" panose="020B0604020202020204" pitchFamily="34" charset="0"/>
              <a:buChar char="•"/>
            </a:pPr>
            <a:endParaRPr lang="en-US" sz="600" dirty="0"/>
          </a:p>
          <a:p>
            <a:pPr marL="457200" lvl="1" indent="0">
              <a:spcBef>
                <a:spcPts val="0"/>
              </a:spcBef>
            </a:pPr>
            <a:endParaRPr lang="en-US" altLang="en-US" sz="1200" dirty="0"/>
          </a:p>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600" dirty="0"/>
              <a:t>A focus on protecting licensed incumbents, i.e. lots on </a:t>
            </a:r>
            <a:r>
              <a:rPr lang="en-US" sz="1600" dirty="0"/>
              <a:t>automated frequency coordination   (AFC) system</a:t>
            </a:r>
            <a:r>
              <a:rPr lang="en-US" altLang="en-US" sz="1600" dirty="0"/>
              <a:t>  </a:t>
            </a:r>
          </a:p>
          <a:p>
            <a:pPr lvl="1">
              <a:spcBef>
                <a:spcPts val="0"/>
              </a:spcBef>
              <a:buFont typeface="Arial" panose="020B0604020202020204" pitchFamily="34" charset="0"/>
              <a:buChar char="•"/>
            </a:pPr>
            <a:r>
              <a:rPr lang="en-US" sz="1600" dirty="0"/>
              <a:t>Note: in the fact sheet they call it:  automated frequency control (AFC) system</a:t>
            </a:r>
          </a:p>
          <a:p>
            <a:pPr lvl="1">
              <a:spcBef>
                <a:spcPts val="0"/>
              </a:spcBef>
              <a:buFont typeface="Arial" panose="020B0604020202020204" pitchFamily="34" charset="0"/>
              <a:buChar char="•"/>
            </a:pPr>
            <a:r>
              <a:rPr lang="en-US" sz="1600" dirty="0"/>
              <a:t>However through the rest of the NPRM and proposed rules, they say coordination. </a:t>
            </a:r>
            <a:endParaRPr lang="en-US" altLang="en-US" sz="1600" b="0" dirty="0"/>
          </a:p>
          <a:p>
            <a:pPr lvl="1">
              <a:spcBef>
                <a:spcPts val="0"/>
              </a:spcBef>
              <a:buFont typeface="Arial" panose="020B0604020202020204" pitchFamily="34" charset="0"/>
              <a:buChar char="•"/>
            </a:pPr>
            <a:r>
              <a:rPr lang="en-US" altLang="en-US" sz="1600" b="0" dirty="0"/>
              <a:t>Protection is broken into bands on what protection they are proposing. There are 2 primary protection schemes, dependin</a:t>
            </a:r>
            <a:r>
              <a:rPr lang="en-US" altLang="en-US" sz="1600" dirty="0"/>
              <a:t>g on pairs of ranges. </a:t>
            </a:r>
            <a:endParaRPr lang="en-US" altLang="en-US" sz="1600" b="0" dirty="0"/>
          </a:p>
          <a:p>
            <a:pPr lvl="1">
              <a:spcBef>
                <a:spcPts val="0"/>
              </a:spcBef>
              <a:buFont typeface="Arial" panose="020B0604020202020204" pitchFamily="34" charset="0"/>
              <a:buChar char="•"/>
            </a:pPr>
            <a:r>
              <a:rPr lang="en-US" altLang="en-US" sz="1600" b="1" dirty="0"/>
              <a:t> </a:t>
            </a:r>
          </a:p>
          <a:p>
            <a:pPr lvl="1">
              <a:spcBef>
                <a:spcPts val="0"/>
              </a:spcBef>
              <a:buFont typeface="Arial" panose="020B0604020202020204" pitchFamily="34" charset="0"/>
              <a:buChar char="•"/>
            </a:pPr>
            <a:r>
              <a:rPr lang="en-US" altLang="en-US" sz="1600" b="1" dirty="0"/>
              <a:t>  </a:t>
            </a:r>
          </a:p>
          <a:p>
            <a:pPr>
              <a:spcBef>
                <a:spcPts val="0"/>
              </a:spcBef>
              <a:buFont typeface="Arial" panose="020B0604020202020204" pitchFamily="34" charset="0"/>
              <a:buChar char="•"/>
            </a:pPr>
            <a:r>
              <a:rPr lang="en-US" sz="1600" dirty="0"/>
              <a:t>Mobile hot spots are not permitted anywhere.  Nothing in mobile or moving. </a:t>
            </a:r>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600" dirty="0"/>
              <a:t> </a:t>
            </a:r>
          </a:p>
          <a:p>
            <a:pPr>
              <a:spcBef>
                <a:spcPts val="0"/>
              </a:spcBef>
              <a:buFont typeface="Arial" panose="020B0604020202020204" pitchFamily="34" charset="0"/>
              <a:buChar char="•"/>
            </a:pPr>
            <a:r>
              <a:rPr lang="en-US" altLang="en-US" sz="1600" dirty="0"/>
              <a:t>15. … </a:t>
            </a:r>
            <a:r>
              <a:rPr lang="en-US" sz="1600" dirty="0"/>
              <a:t>The Commission also asked whether the 6.425-7.125 GHz band, or specific subsets of this band, would be a viable expansion opportunity for U-NII or other unlicensed operations.</a:t>
            </a:r>
            <a:r>
              <a:rPr lang="en-US" altLang="en-US" sz="1600" dirty="0"/>
              <a:t> There is also reference to IoT devices also later on.</a:t>
            </a:r>
            <a:endParaRPr lang="en-US" sz="1600" dirty="0"/>
          </a:p>
          <a:p>
            <a:pPr lvl="1">
              <a:spcBef>
                <a:spcPts val="0"/>
              </a:spcBef>
              <a:buFont typeface="Arial" panose="020B0604020202020204" pitchFamily="34" charset="0"/>
              <a:buChar char="•"/>
            </a:pPr>
            <a:r>
              <a:rPr lang="en-US" sz="1600" dirty="0"/>
              <a:t> </a:t>
            </a:r>
          </a:p>
          <a:p>
            <a:pPr marL="457200" lvl="1" indent="0">
              <a:spcBef>
                <a:spcPts val="0"/>
              </a:spcBef>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3181339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a:t>
            </a:r>
            <a:r>
              <a:rPr lang="en-US" altLang="en-US" sz="1400" dirty="0"/>
              <a:t>major draft points 3 of 6</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endParaRPr lang="en-US" altLang="en-US" sz="1800" u="sng" dirty="0"/>
          </a:p>
          <a:p>
            <a:pPr lvl="4">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sz="1600" dirty="0"/>
              <a:t>20. We also propose to permit client devices to operate across the entire 6 GHz band while under the control of either a standard-power access point or a low-power access point.</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76. </a:t>
            </a:r>
            <a:r>
              <a:rPr lang="en-US" sz="1600" i="1" dirty="0"/>
              <a:t>Client Devices. </a:t>
            </a:r>
            <a:r>
              <a:rPr lang="en-US" sz="1600" dirty="0"/>
              <a:t>The maximum conducted output power is 63 milliwatts and maximum power spectral density is 5 dBm in any 1 megahertz band. </a:t>
            </a:r>
          </a:p>
          <a:p>
            <a:pPr lvl="1">
              <a:spcBef>
                <a:spcPts val="0"/>
              </a:spcBef>
              <a:buFont typeface="Arial" panose="020B0604020202020204" pitchFamily="34" charset="0"/>
              <a:buChar char="•"/>
            </a:pPr>
            <a:r>
              <a:rPr lang="en-US" sz="1600" dirty="0"/>
              <a:t>p/o 71. … client devices are even lower power (5 mW/MHz EIRP) and are required to only operate in the U-NII-6 and U-NII-8 bands after receiving an authorization from a low-power access point.</a:t>
            </a:r>
          </a:p>
          <a:p>
            <a:pPr lvl="1">
              <a:spcBef>
                <a:spcPts val="0"/>
              </a:spcBef>
              <a:buFont typeface="Arial" panose="020B0604020202020204" pitchFamily="34" charset="0"/>
              <a:buChar char="•"/>
            </a:pPr>
            <a:r>
              <a:rPr lang="en-US" sz="1600" dirty="0"/>
              <a:t>This is the only place 5mW/MHz is mentioned;  it seems to be from 11ax resource units, which could be to 10 mW. </a:t>
            </a:r>
          </a:p>
          <a:p>
            <a:pPr lvl="1">
              <a:spcBef>
                <a:spcPts val="0"/>
              </a:spcBef>
              <a:buFont typeface="Arial" panose="020B0604020202020204" pitchFamily="34" charset="0"/>
              <a:buChar char="•"/>
            </a:pPr>
            <a:r>
              <a:rPr lang="en-US" sz="1600" dirty="0"/>
              <a:t>Even at this proposed low power, the FCC still wants clients to be under a master control. </a:t>
            </a:r>
          </a:p>
          <a:p>
            <a:pPr lvl="2">
              <a:spcBef>
                <a:spcPts val="0"/>
              </a:spcBef>
              <a:buFont typeface="Arial" panose="020B0604020202020204" pitchFamily="34" charset="0"/>
              <a:buChar char="•"/>
            </a:pPr>
            <a:r>
              <a:rPr lang="en-US" sz="1600" dirty="0"/>
              <a:t>It is due to location of the incumbents is just not known. </a:t>
            </a:r>
          </a:p>
          <a:p>
            <a:pPr lvl="2">
              <a:spcBef>
                <a:spcPts val="0"/>
              </a:spcBef>
              <a:buFont typeface="Arial" panose="020B0604020202020204" pitchFamily="34" charset="0"/>
              <a:buChar char="•"/>
            </a:pPr>
            <a:r>
              <a:rPr lang="en-US" sz="1600" dirty="0"/>
              <a:t>So WiFi direct case (client to client ) would not be possible with the client under master control.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2286348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a:t>
            </a:r>
            <a:r>
              <a:rPr lang="en-US" altLang="en-US" sz="1400" dirty="0"/>
              <a:t>major draft points 4 of 6</a:t>
            </a:r>
            <a:endParaRPr lang="en-US" sz="1200" dirty="0"/>
          </a:p>
        </p:txBody>
      </p:sp>
      <p:sp>
        <p:nvSpPr>
          <p:cNvPr id="3" name="Content Placeholder 2"/>
          <p:cNvSpPr>
            <a:spLocks noGrp="1"/>
          </p:cNvSpPr>
          <p:nvPr>
            <p:ph idx="1"/>
          </p:nvPr>
        </p:nvSpPr>
        <p:spPr>
          <a:xfrm>
            <a:off x="685800" y="1104106"/>
            <a:ext cx="8229600" cy="5371307"/>
          </a:xfrm>
        </p:spPr>
        <p:txBody>
          <a:bodyPr/>
          <a:lstStyle/>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600" dirty="0"/>
              <a:t>59. Lower Power Indoor Unlicensed Devices in the U-NII-6 and U-NII-8 Bands</a:t>
            </a:r>
          </a:p>
          <a:p>
            <a:pPr lvl="1">
              <a:spcBef>
                <a:spcPts val="0"/>
              </a:spcBef>
              <a:buFont typeface="Arial" panose="020B0604020202020204" pitchFamily="34" charset="0"/>
              <a:buChar char="•"/>
            </a:pPr>
            <a:r>
              <a:rPr lang="en-US" sz="1600" dirty="0"/>
              <a:t>Apple talked to FCC on 04 oct. on this paragraph.  Though the ex </a:t>
            </a:r>
            <a:r>
              <a:rPr lang="en-US" sz="1600" dirty="0" err="1"/>
              <a:t>parte</a:t>
            </a:r>
            <a:r>
              <a:rPr lang="en-US" sz="1600" dirty="0"/>
              <a:t> doesn’t have much detail.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a:spcBef>
                <a:spcPts val="0"/>
              </a:spcBef>
              <a:buFont typeface="Arial" panose="020B0604020202020204" pitchFamily="34" charset="0"/>
              <a:buChar char="•"/>
            </a:pPr>
            <a:endParaRPr lang="en-US" sz="1600" i="1" dirty="0"/>
          </a:p>
          <a:p>
            <a:pPr>
              <a:spcBef>
                <a:spcPts val="0"/>
              </a:spcBef>
              <a:buFont typeface="Arial" panose="020B0604020202020204" pitchFamily="34" charset="0"/>
              <a:buChar char="•"/>
            </a:pPr>
            <a:r>
              <a:rPr lang="en-US" sz="1600" i="1" dirty="0"/>
              <a:t>71. </a:t>
            </a:r>
            <a:r>
              <a:rPr lang="en-US" sz="1600" dirty="0"/>
              <a:t>Are there other methods or equipment form-factors that would discourage outdoor usage of low-power access point unlicensed devices that we should consider? </a:t>
            </a:r>
          </a:p>
          <a:p>
            <a:pPr lvl="1">
              <a:spcBef>
                <a:spcPts val="0"/>
              </a:spcBef>
              <a:buFont typeface="Arial" panose="020B0604020202020204" pitchFamily="34" charset="0"/>
              <a:buChar char="•"/>
            </a:pPr>
            <a:r>
              <a:rPr lang="en-US" sz="1600" dirty="0"/>
              <a:t>For example if the device can see GPS, then they would be outdoor. </a:t>
            </a:r>
          </a:p>
          <a:p>
            <a:pPr lvl="1">
              <a:spcBef>
                <a:spcPts val="0"/>
              </a:spcBef>
              <a:buFont typeface="Arial" panose="020B0604020202020204" pitchFamily="34" charset="0"/>
              <a:buChar char="•"/>
            </a:pPr>
            <a:r>
              <a:rPr lang="en-US" sz="1600" dirty="0"/>
              <a:t>If plugged into mains they would be indoor. </a:t>
            </a:r>
          </a:p>
          <a:p>
            <a:pPr lvl="1">
              <a:spcBef>
                <a:spcPts val="0"/>
              </a:spcBef>
              <a:buFont typeface="Arial" panose="020B0604020202020204" pitchFamily="34" charset="0"/>
              <a:buChar char="•"/>
            </a:pPr>
            <a:r>
              <a:rPr lang="en-US" sz="1600" dirty="0"/>
              <a:t>However all these can be worked around easily. </a:t>
            </a:r>
          </a:p>
          <a:p>
            <a:pPr lvl="1">
              <a:spcBef>
                <a:spcPts val="0"/>
              </a:spcBef>
              <a:buFont typeface="Arial" panose="020B0604020202020204" pitchFamily="34" charset="0"/>
              <a:buChar char="•"/>
            </a:pPr>
            <a:r>
              <a:rPr lang="en-US" sz="1600" dirty="0"/>
              <a:t>So the FCC is asking for ways to help confirm a device is indoors. </a:t>
            </a:r>
          </a:p>
          <a:p>
            <a:pPr lvl="1">
              <a:spcBef>
                <a:spcPts val="0"/>
              </a:spcBef>
              <a:buFont typeface="Arial" panose="020B0604020202020204" pitchFamily="34" charset="0"/>
              <a:buChar char="•"/>
            </a:pPr>
            <a:r>
              <a:rPr lang="en-US" altLang="en-US" sz="1400" b="0" dirty="0"/>
              <a:t> </a:t>
            </a:r>
          </a:p>
          <a:p>
            <a:pPr lvl="1">
              <a:spcBef>
                <a:spcPts val="0"/>
              </a:spcBef>
              <a:buFont typeface="Arial" panose="020B0604020202020204" pitchFamily="34" charset="0"/>
              <a:buChar char="•"/>
            </a:pPr>
            <a:r>
              <a:rPr lang="en-US" altLang="en-US" sz="1400" dirty="0"/>
              <a:t> </a:t>
            </a:r>
          </a:p>
          <a:p>
            <a:pPr lvl="1">
              <a:spcBef>
                <a:spcPts val="0"/>
              </a:spcBef>
              <a:buFont typeface="Arial" panose="020B0604020202020204" pitchFamily="34" charset="0"/>
              <a:buChar char="•"/>
            </a:pPr>
            <a:endParaRPr lang="en-US" altLang="en-US" sz="1400" b="0" dirty="0"/>
          </a:p>
          <a:p>
            <a:pPr lvl="1">
              <a:spcBef>
                <a:spcPts val="0"/>
              </a:spcBef>
              <a:buFont typeface="Arial" panose="020B0604020202020204" pitchFamily="34" charset="0"/>
              <a:buChar char="•"/>
            </a:pPr>
            <a:endParaRPr lang="en-US" alt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913072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a:t>
            </a:r>
            <a:r>
              <a:rPr lang="en-US" altLang="en-US" sz="1400" dirty="0"/>
              <a:t>major draft points 5 of 6</a:t>
            </a:r>
            <a:endParaRPr lang="en-US" sz="1200" dirty="0"/>
          </a:p>
        </p:txBody>
      </p:sp>
      <p:sp>
        <p:nvSpPr>
          <p:cNvPr id="3" name="Content Placeholder 2"/>
          <p:cNvSpPr>
            <a:spLocks noGrp="1"/>
          </p:cNvSpPr>
          <p:nvPr>
            <p:ph idx="1"/>
          </p:nvPr>
        </p:nvSpPr>
        <p:spPr>
          <a:xfrm>
            <a:off x="685800" y="1104106"/>
            <a:ext cx="8229600" cy="5371307"/>
          </a:xfrm>
        </p:spPr>
        <p:txBody>
          <a:bodyPr/>
          <a:lstStyle/>
          <a:p>
            <a:pPr lvl="3">
              <a:spcBef>
                <a:spcPts val="0"/>
              </a:spcBef>
              <a:buFont typeface="Arial" panose="020B0604020202020204" pitchFamily="34" charset="0"/>
              <a:buChar char="•"/>
            </a:pPr>
            <a:endParaRPr lang="en-US" altLang="en-US" sz="1200" dirty="0"/>
          </a:p>
          <a:p>
            <a:pPr lvl="1">
              <a:spcBef>
                <a:spcPts val="0"/>
              </a:spcBef>
              <a:buFont typeface="Arial" panose="020B0604020202020204" pitchFamily="34" charset="0"/>
              <a:buChar char="•"/>
            </a:pPr>
            <a:endParaRPr lang="en-US" sz="1400" i="1" dirty="0"/>
          </a:p>
          <a:p>
            <a:pPr>
              <a:spcBef>
                <a:spcPts val="0"/>
              </a:spcBef>
              <a:buFont typeface="Arial" panose="020B0604020202020204" pitchFamily="34" charset="0"/>
              <a:buChar char="•"/>
            </a:pPr>
            <a:r>
              <a:rPr lang="en-US" sz="1600" i="1" dirty="0"/>
              <a:t>72. Low Power Indoor Operation at U-NII-5 and U-NII-7</a:t>
            </a:r>
            <a:r>
              <a:rPr lang="en-US" sz="1600" dirty="0"/>
              <a:t>.—We seek comment on whether we should allow indoor low-power access point operations in the U-NII-5 or U-NII-7 bands under the same conditions as proposed for the U-NII-6 and U-NII-8 bands; </a:t>
            </a:r>
          </a:p>
          <a:p>
            <a:pPr lvl="1">
              <a:spcBef>
                <a:spcPts val="0"/>
              </a:spcBef>
              <a:buFont typeface="Arial" panose="020B0604020202020204" pitchFamily="34" charset="0"/>
              <a:buChar char="•"/>
            </a:pPr>
            <a:r>
              <a:rPr lang="en-US" sz="1600" dirty="0"/>
              <a:t>This is w/o AFC. (Need to review the context on this further.) </a:t>
            </a:r>
          </a:p>
          <a:p>
            <a:pPr lvl="1">
              <a:spcBef>
                <a:spcPts val="0"/>
              </a:spcBef>
              <a:buFont typeface="Arial" panose="020B0604020202020204" pitchFamily="34" charset="0"/>
              <a:buChar char="•"/>
            </a:pPr>
            <a:r>
              <a:rPr lang="en-US" sz="1600" dirty="0"/>
              <a:t>Seems the question is how well or consistent indoor use will really protect incumbents outside. </a:t>
            </a:r>
          </a:p>
          <a:p>
            <a:pPr lvl="1">
              <a:spcBef>
                <a:spcPts val="0"/>
              </a:spcBef>
              <a:buFont typeface="Arial" panose="020B0604020202020204" pitchFamily="34" charset="0"/>
              <a:buChar char="•"/>
            </a:pPr>
            <a:r>
              <a:rPr lang="en-US" sz="1600" dirty="0"/>
              <a:t>One reference that is already out there is ITU P2346 report used to create the penetration loss regulations.  </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600" dirty="0"/>
              <a:t>73. </a:t>
            </a:r>
            <a:r>
              <a:rPr lang="en-US" sz="1600" i="1" dirty="0"/>
              <a:t>High Power Operation at U-NII-6 and U-NII-8</a:t>
            </a:r>
            <a:r>
              <a:rPr lang="en-US" sz="1600" dirty="0"/>
              <a:t>.—We seek comment on whether there are any ways to protect incumbent mobile operations.  </a:t>
            </a:r>
          </a:p>
          <a:p>
            <a:pPr lvl="1">
              <a:spcBef>
                <a:spcPts val="0"/>
              </a:spcBef>
              <a:buFont typeface="Arial" panose="020B0604020202020204" pitchFamily="34" charset="0"/>
              <a:buChar char="•"/>
            </a:pPr>
            <a:r>
              <a:rPr lang="en-US" sz="1600" dirty="0"/>
              <a:t>U</a:t>
            </a:r>
            <a:r>
              <a:rPr lang="en-US" sz="1600" b="0" dirty="0"/>
              <a:t>nrestricted,  outdoor… </a:t>
            </a:r>
            <a:r>
              <a:rPr lang="en-US" sz="1600" dirty="0"/>
              <a:t>(Need to review the context on this further.)</a:t>
            </a:r>
          </a:p>
          <a:p>
            <a:pPr lvl="1">
              <a:spcBef>
                <a:spcPts val="0"/>
              </a:spcBef>
              <a:buFont typeface="Arial" panose="020B0604020202020204" pitchFamily="34" charset="0"/>
              <a:buChar char="•"/>
            </a:pPr>
            <a:r>
              <a:rPr lang="en-US" altLang="en-US" sz="1600" b="0" dirty="0"/>
              <a:t> </a:t>
            </a:r>
          </a:p>
          <a:p>
            <a:pPr lvl="1">
              <a:spcBef>
                <a:spcPts val="0"/>
              </a:spcBef>
              <a:buFont typeface="Arial" panose="020B0604020202020204" pitchFamily="34" charset="0"/>
              <a:buChar char="•"/>
            </a:pPr>
            <a:r>
              <a:rPr lang="en-US" altLang="en-US" sz="1600" dirty="0"/>
              <a:t>The %s reported in the NPRM is not the whole story, as one user could cover the entire NYC market, across the entire UNI-8 band.  </a:t>
            </a:r>
          </a:p>
          <a:p>
            <a:pPr lvl="1">
              <a:spcBef>
                <a:spcPts val="0"/>
              </a:spcBef>
              <a:buFont typeface="Arial" panose="020B0604020202020204" pitchFamily="34" charset="0"/>
              <a:buChar char="•"/>
            </a:pPr>
            <a:r>
              <a:rPr lang="en-US" altLang="en-US" sz="1600" b="0" dirty="0"/>
              <a:t> </a:t>
            </a:r>
          </a:p>
          <a:p>
            <a:pPr lvl="1">
              <a:spcBef>
                <a:spcPts val="0"/>
              </a:spcBef>
              <a:buFont typeface="Arial" panose="020B0604020202020204" pitchFamily="34" charset="0"/>
              <a:buChar char="•"/>
            </a:pPr>
            <a:r>
              <a:rPr lang="en-US" altLang="en-US" sz="1400" b="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3213374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a:t>
            </a:r>
            <a:r>
              <a:rPr lang="en-US" altLang="en-US" sz="1400" dirty="0"/>
              <a:t>major draft points 6 of 6</a:t>
            </a:r>
            <a:endParaRPr lang="en-US" sz="1200" dirty="0"/>
          </a:p>
        </p:txBody>
      </p:sp>
      <p:sp>
        <p:nvSpPr>
          <p:cNvPr id="3" name="Content Placeholder 2"/>
          <p:cNvSpPr>
            <a:spLocks noGrp="1"/>
          </p:cNvSpPr>
          <p:nvPr>
            <p:ph idx="1"/>
          </p:nvPr>
        </p:nvSpPr>
        <p:spPr>
          <a:xfrm>
            <a:off x="685800" y="1104106"/>
            <a:ext cx="8229600" cy="5371307"/>
          </a:xfrm>
        </p:spPr>
        <p:txBody>
          <a:bodyPr/>
          <a:lstStyle/>
          <a:p>
            <a:pPr lvl="3">
              <a:spcBef>
                <a:spcPts val="0"/>
              </a:spcBef>
              <a:buFont typeface="Arial" panose="020B0604020202020204" pitchFamily="34" charset="0"/>
              <a:buChar char="•"/>
            </a:pPr>
            <a:endParaRPr lang="en-US" altLang="en-US" sz="1200" dirty="0"/>
          </a:p>
          <a:p>
            <a:pPr marL="0" indent="0">
              <a:spcBef>
                <a:spcPts val="0"/>
              </a:spcBef>
            </a:pPr>
            <a:endParaRPr lang="en-US" sz="1400" i="1" dirty="0"/>
          </a:p>
          <a:p>
            <a:pPr>
              <a:spcBef>
                <a:spcPts val="0"/>
              </a:spcBef>
              <a:buFont typeface="Arial" panose="020B0604020202020204" pitchFamily="34" charset="0"/>
              <a:buChar char="•"/>
            </a:pPr>
            <a:r>
              <a:rPr lang="en-US" sz="1600" i="1" dirty="0"/>
              <a:t>76. U-NII-5 and U-NII-7 Standard-Power Access Points</a:t>
            </a:r>
            <a:r>
              <a:rPr lang="en-US" sz="1600" dirty="0"/>
              <a:t>. The maximum conducted output power is 1 watt and maximum power spectral density is 17 dBm in any 1 megahertz band. </a:t>
            </a:r>
          </a:p>
          <a:p>
            <a:pPr lvl="1">
              <a:spcBef>
                <a:spcPts val="0"/>
              </a:spcBef>
              <a:buFont typeface="Arial" panose="020B0604020202020204" pitchFamily="34" charset="0"/>
              <a:buChar char="•"/>
            </a:pPr>
            <a:r>
              <a:rPr lang="en-US" sz="1600" i="1" dirty="0"/>
              <a:t> </a:t>
            </a:r>
          </a:p>
          <a:p>
            <a:pPr lvl="1">
              <a:spcBef>
                <a:spcPts val="0"/>
              </a:spcBef>
              <a:buFont typeface="Arial" panose="020B0604020202020204" pitchFamily="34" charset="0"/>
              <a:buChar char="•"/>
            </a:pPr>
            <a:r>
              <a:rPr lang="en-US" sz="1600" i="1" dirty="0"/>
              <a:t> </a:t>
            </a:r>
          </a:p>
          <a:p>
            <a:pPr>
              <a:spcBef>
                <a:spcPts val="0"/>
              </a:spcBef>
              <a:buFont typeface="Arial" panose="020B0604020202020204" pitchFamily="34" charset="0"/>
              <a:buChar char="•"/>
            </a:pPr>
            <a:endParaRPr lang="en-US" sz="1600" i="1" dirty="0"/>
          </a:p>
          <a:p>
            <a:pPr>
              <a:spcBef>
                <a:spcPts val="0"/>
              </a:spcBef>
              <a:buFont typeface="Arial" panose="020B0604020202020204" pitchFamily="34" charset="0"/>
              <a:buChar char="•"/>
            </a:pPr>
            <a:r>
              <a:rPr lang="en-US" sz="1600" i="1" dirty="0"/>
              <a:t>U-NII-6 and U-NII-8 band Low-Power Access Points</a:t>
            </a:r>
            <a:r>
              <a:rPr lang="en-US" sz="1600" dirty="0"/>
              <a:t>. The maximum conducted output power is 250 milliwatts and maximum power spectral density is 11 dBm in any 1 megahertz band.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82. We propose that unlicensed access points (both standard-power access point and low- power access point) be prohibited from operating in moving vehicles such as cars, trains, or aircraft</a:t>
            </a:r>
          </a:p>
          <a:p>
            <a:pPr lvl="1">
              <a:spcBef>
                <a:spcPts val="0"/>
              </a:spcBef>
              <a:buFont typeface="Arial" panose="020B0604020202020204" pitchFamily="34" charset="0"/>
              <a:buChar char="•"/>
            </a:pPr>
            <a:r>
              <a:rPr lang="en-US" altLang="en-US" sz="1600" b="0" dirty="0"/>
              <a:t>There are asking about feedback on MIMO, as not specific in the proposals.  </a:t>
            </a:r>
          </a:p>
          <a:p>
            <a:pPr lvl="1">
              <a:spcBef>
                <a:spcPts val="0"/>
              </a:spcBef>
              <a:buFont typeface="Arial" panose="020B0604020202020204" pitchFamily="34" charset="0"/>
              <a:buChar char="•"/>
            </a:pPr>
            <a:r>
              <a:rPr lang="en-US" altLang="en-US" sz="1600" dirty="0"/>
              <a:t> </a:t>
            </a:r>
            <a:endParaRPr lang="en-US" altLang="en-US" sz="1600" b="0" dirty="0"/>
          </a:p>
          <a:p>
            <a:pPr>
              <a:spcBef>
                <a:spcPts val="0"/>
              </a:spcBef>
              <a:buFont typeface="Arial" panose="020B0604020202020204" pitchFamily="34" charset="0"/>
              <a:buChar char="•"/>
            </a:pPr>
            <a:endParaRPr lang="en-US" altLang="en-US" sz="1600" b="0" dirty="0"/>
          </a:p>
          <a:p>
            <a:pPr>
              <a:spcBef>
                <a:spcPts val="0"/>
              </a:spcBef>
              <a:buFont typeface="Arial" panose="020B0604020202020204" pitchFamily="34" charset="0"/>
              <a:buChar char="•"/>
            </a:pPr>
            <a:endParaRPr lang="en-US" altLang="en-US" sz="1400" b="0" dirty="0"/>
          </a:p>
          <a:p>
            <a:pPr>
              <a:spcBef>
                <a:spcPts val="0"/>
              </a:spcBef>
              <a:buFont typeface="Arial" panose="020B0604020202020204" pitchFamily="34" charset="0"/>
              <a:buChar char="•"/>
            </a:pPr>
            <a:endParaRPr lang="en-US" alt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31605274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 </a:t>
            </a:r>
            <a:r>
              <a:rPr lang="en-US" altLang="en-US" sz="1600" dirty="0"/>
              <a:t>options - backup</a:t>
            </a:r>
            <a:endParaRPr lang="en-US" sz="1200" dirty="0"/>
          </a:p>
        </p:txBody>
      </p:sp>
      <p:sp>
        <p:nvSpPr>
          <p:cNvPr id="3" name="Content Placeholder 2"/>
          <p:cNvSpPr>
            <a:spLocks noGrp="1"/>
          </p:cNvSpPr>
          <p:nvPr>
            <p:ph idx="1"/>
          </p:nvPr>
        </p:nvSpPr>
        <p:spPr>
          <a:xfrm>
            <a:off x="685800" y="1075203"/>
            <a:ext cx="8229600" cy="5371307"/>
          </a:xfrm>
        </p:spPr>
        <p:txBody>
          <a:bodyPr/>
          <a:lstStyle/>
          <a:p>
            <a:pPr>
              <a:buFont typeface="Arial" panose="020B0604020202020204" pitchFamily="34" charset="0"/>
              <a:buChar char="•"/>
            </a:pPr>
            <a:endParaRPr lang="en-US" sz="1400" dirty="0"/>
          </a:p>
          <a:p>
            <a:pPr>
              <a:buFont typeface="Arial" panose="020B0604020202020204" pitchFamily="34" charset="0"/>
              <a:buChar char="•"/>
            </a:pPr>
            <a:r>
              <a:rPr lang="en-US" sz="1800" dirty="0"/>
              <a:t>Other possible options on NPRM response from IEEE 802. </a:t>
            </a:r>
          </a:p>
          <a:p>
            <a:pPr>
              <a:buFont typeface="Arial" panose="020B0604020202020204" pitchFamily="34" charset="0"/>
              <a:buChar char="•"/>
            </a:pPr>
            <a:endParaRPr lang="en-US" sz="1800" dirty="0"/>
          </a:p>
          <a:p>
            <a:pPr>
              <a:buFont typeface="Arial" panose="020B0604020202020204" pitchFamily="34" charset="0"/>
              <a:buChar char="•"/>
            </a:pPr>
            <a:r>
              <a:rPr lang="en-US" sz="1800" dirty="0"/>
              <a:t>Consensus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Nothing from IEEE 802 at all</a:t>
            </a:r>
          </a:p>
          <a:p>
            <a:pPr lvl="1">
              <a:buFont typeface="Arial" panose="020B0604020202020204" pitchFamily="34" charset="0"/>
              <a:buChar char="•"/>
            </a:pPr>
            <a:r>
              <a:rPr lang="en-US" sz="1400" dirty="0"/>
              <a:t>Not ideal from an IEEE 802 view and not recommended by some on EC. </a:t>
            </a:r>
          </a:p>
          <a:p>
            <a:pPr>
              <a:buFont typeface="Arial" panose="020B0604020202020204" pitchFamily="34" charset="0"/>
              <a:buChar char="•"/>
            </a:pPr>
            <a:endParaRPr lang="en-US" sz="1800" dirty="0"/>
          </a:p>
          <a:p>
            <a:pPr>
              <a:buFont typeface="Arial" panose="020B0604020202020204" pitchFamily="34" charset="0"/>
              <a:buChar char="•"/>
            </a:pPr>
            <a:r>
              <a:rPr lang="en-US" sz="1800" dirty="0"/>
              <a:t>Stay with 2 filings to the FCC and other regulatory bodies</a:t>
            </a:r>
          </a:p>
          <a:p>
            <a:pPr lvl="1">
              <a:buFont typeface="Arial" panose="020B0604020202020204" pitchFamily="34" charset="0"/>
              <a:buChar char="•"/>
            </a:pPr>
            <a:r>
              <a:rPr lang="en-US" sz="1400" dirty="0"/>
              <a:t>Process allows for WG filings, so 802.11 and 802.15 both could file, with no objections from ED. </a:t>
            </a:r>
          </a:p>
          <a:p>
            <a:pPr lvl="1">
              <a:buFont typeface="Arial" panose="020B0604020202020204" pitchFamily="34" charset="0"/>
              <a:buChar char="•"/>
            </a:pPr>
            <a:r>
              <a:rPr lang="en-US" sz="1400" dirty="0"/>
              <a:t>Not ideal from an IEEE 802 view.</a:t>
            </a:r>
          </a:p>
          <a:p>
            <a:pPr lvl="1">
              <a:buFont typeface="Arial" panose="020B0604020202020204" pitchFamily="34" charset="0"/>
              <a:buChar char="•"/>
            </a:pPr>
            <a:r>
              <a:rPr lang="en-US" sz="1400" dirty="0"/>
              <a:t>One opinion is this would give regulators both sides they can weigh with the other inputs they get.</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Have a view on spectrum management of the band from the NPRM, AFC</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Comment on some of the seek comments we do have consensus 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1199493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endParaRPr lang="en-US" sz="2000" dirty="0"/>
          </a:p>
          <a:p>
            <a:pPr marL="1828800" lvl="4" indent="0">
              <a:spcBef>
                <a:spcPts val="0"/>
              </a:spcBef>
            </a:pPr>
            <a:endParaRPr lang="en-US" sz="1200" dirty="0"/>
          </a:p>
          <a:p>
            <a:pPr>
              <a:spcBef>
                <a:spcPts val="0"/>
              </a:spcBef>
              <a:buFont typeface="Arial" panose="020B0604020202020204" pitchFamily="34" charset="0"/>
              <a:buChar char="•"/>
            </a:pPr>
            <a:r>
              <a:rPr lang="en-US" sz="2000" dirty="0"/>
              <a:t> Meeting in Bangkok </a:t>
            </a:r>
          </a:p>
          <a:p>
            <a:pPr lvl="1">
              <a:spcBef>
                <a:spcPts val="0"/>
              </a:spcBef>
              <a:buFont typeface="Arial" panose="020B0604020202020204" pitchFamily="34" charset="0"/>
              <a:buChar char="•"/>
            </a:pPr>
            <a:r>
              <a:rPr lang="en-US" sz="1400" dirty="0"/>
              <a:t>Was not able to get larger room for Tuesday AM1, only 30.  Did get larger room for Thursday. </a:t>
            </a:r>
          </a:p>
          <a:p>
            <a:pPr lvl="1">
              <a:spcBef>
                <a:spcPts val="0"/>
              </a:spcBef>
              <a:buFont typeface="Arial" panose="020B0604020202020204" pitchFamily="34" charset="0"/>
              <a:buChar char="•"/>
            </a:pPr>
            <a:r>
              <a:rPr lang="en-US" sz="1400" dirty="0"/>
              <a:t>Suggestions on how to approach the week in Bangkok? </a:t>
            </a:r>
          </a:p>
          <a:p>
            <a:pPr lvl="2">
              <a:spcBef>
                <a:spcPts val="0"/>
              </a:spcBef>
              <a:buFont typeface="Arial" panose="020B0604020202020204" pitchFamily="34" charset="0"/>
              <a:buChar char="•"/>
            </a:pPr>
            <a:r>
              <a:rPr lang="en-US" sz="1400" dirty="0"/>
              <a:t>Could look at some ad hocks,  however most are very book already, Sunday and some PMs?  </a:t>
            </a:r>
          </a:p>
          <a:p>
            <a:pPr lvl="2">
              <a:spcBef>
                <a:spcPts val="0"/>
              </a:spcBef>
              <a:buFont typeface="Arial" panose="020B0604020202020204" pitchFamily="34" charset="0"/>
              <a:buChar char="•"/>
            </a:pPr>
            <a:r>
              <a:rPr lang="en-US" sz="1400" dirty="0"/>
              <a:t>What are ad hock topics?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400" dirty="0"/>
              <a:t>We should pull in points and topics from the WiFi coalition and the UWB groups to help us formulate our IEEE 802 overall response, considering our smaller team?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400" dirty="0"/>
              <a:t>Consider to comment on hopes and aspirations (what is coming in IEEE 802), and put in the record early, e.g. end of the plenary. </a:t>
            </a:r>
          </a:p>
          <a:p>
            <a:pPr lvl="2">
              <a:spcBef>
                <a:spcPts val="0"/>
              </a:spcBef>
              <a:buFont typeface="Arial" panose="020B0604020202020204" pitchFamily="34" charset="0"/>
              <a:buChar char="•"/>
            </a:pPr>
            <a:r>
              <a:rPr lang="en-US" sz="1400" dirty="0"/>
              <a:t>What is coming, 802.15.4z; 802.22.3; 802.11 several amendments coming. </a:t>
            </a:r>
          </a:p>
          <a:p>
            <a:pPr lvl="2">
              <a:spcBef>
                <a:spcPts val="0"/>
              </a:spcBef>
              <a:buFont typeface="Arial" panose="020B0604020202020204" pitchFamily="34" charset="0"/>
              <a:buChar char="•"/>
            </a:pPr>
            <a:r>
              <a:rPr lang="en-US" sz="1400" dirty="0"/>
              <a:t>Then more detail in the final comments, in January. </a:t>
            </a:r>
          </a:p>
          <a:p>
            <a:pPr lvl="2">
              <a:spcBef>
                <a:spcPts val="0"/>
              </a:spcBef>
              <a:buFont typeface="Arial" panose="020B0604020202020204" pitchFamily="34" charset="0"/>
              <a:buChar char="•"/>
            </a:pPr>
            <a:r>
              <a:rPr lang="en-US" sz="1400" dirty="0"/>
              <a:t>Will see an early draft / outline for an early contribution, next week.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400" dirty="0"/>
              <a:t>Need a time line to share with the EC early, the beginning, will refine next week. </a:t>
            </a:r>
            <a:endParaRPr lang="en-US" sz="1600" dirty="0"/>
          </a:p>
          <a:p>
            <a:pPr lvl="2">
              <a:spcBef>
                <a:spcPts val="0"/>
              </a:spcBef>
              <a:buFont typeface="Arial" panose="020B0604020202020204" pitchFamily="34" charset="0"/>
              <a:buChar char="•"/>
            </a:pPr>
            <a:r>
              <a:rPr lang="en-US" sz="1400" dirty="0"/>
              <a:t>Early submission ready for EC	16 November 			</a:t>
            </a:r>
          </a:p>
          <a:p>
            <a:pPr lvl="2">
              <a:spcBef>
                <a:spcPts val="0"/>
              </a:spcBef>
              <a:buFont typeface="Arial" panose="020B0604020202020204" pitchFamily="34" charset="0"/>
              <a:buChar char="•"/>
            </a:pPr>
            <a:r>
              <a:rPr lang="en-US" sz="1400" dirty="0"/>
              <a:t>Early outline of topics to cover	15 November, end of Plenary	</a:t>
            </a:r>
          </a:p>
          <a:p>
            <a:pPr lvl="2">
              <a:spcBef>
                <a:spcPts val="0"/>
              </a:spcBef>
              <a:buFont typeface="Arial" panose="020B0604020202020204" pitchFamily="34" charset="0"/>
              <a:buChar char="•"/>
            </a:pPr>
            <a:r>
              <a:rPr lang="en-US" sz="1400" dirty="0"/>
              <a:t>Final outline  of topics to cover	29 November		</a:t>
            </a:r>
            <a:r>
              <a:rPr lang="en-US" sz="1400" dirty="0">
                <a:solidFill>
                  <a:schemeClr val="bg1">
                    <a:lumMod val="50000"/>
                  </a:schemeClr>
                </a:solidFill>
              </a:rPr>
              <a:t>(possible dates, tbd)</a:t>
            </a:r>
          </a:p>
          <a:p>
            <a:pPr lvl="2">
              <a:spcBef>
                <a:spcPts val="0"/>
              </a:spcBef>
              <a:buFont typeface="Arial" panose="020B0604020202020204" pitchFamily="34" charset="0"/>
              <a:buChar char="•"/>
            </a:pPr>
            <a:r>
              <a:rPr lang="en-US" sz="1400" dirty="0"/>
              <a:t>First draft								</a:t>
            </a:r>
            <a:r>
              <a:rPr lang="en-US" sz="1400" dirty="0">
                <a:solidFill>
                  <a:schemeClr val="bg1">
                    <a:lumMod val="50000"/>
                  </a:schemeClr>
                </a:solidFill>
              </a:rPr>
              <a:t>(06 December)</a:t>
            </a:r>
            <a:r>
              <a:rPr lang="en-US" sz="1400" dirty="0"/>
              <a:t>	</a:t>
            </a:r>
          </a:p>
          <a:p>
            <a:pPr lvl="2">
              <a:spcBef>
                <a:spcPts val="0"/>
              </a:spcBef>
              <a:buFont typeface="Arial" panose="020B0604020202020204" pitchFamily="34" charset="0"/>
              <a:buChar char="•"/>
            </a:pPr>
            <a:r>
              <a:rPr lang="en-US" sz="1400" dirty="0"/>
              <a:t>EC preview  				Due date - 4 weeks  	</a:t>
            </a:r>
            <a:r>
              <a:rPr lang="en-US" sz="1400" dirty="0">
                <a:solidFill>
                  <a:schemeClr val="bg1">
                    <a:lumMod val="50000"/>
                  </a:schemeClr>
                </a:solidFill>
              </a:rPr>
              <a:t>(20 December)</a:t>
            </a:r>
          </a:p>
          <a:p>
            <a:pPr lvl="2">
              <a:spcBef>
                <a:spcPts val="0"/>
              </a:spcBef>
              <a:buFont typeface="Arial" panose="020B0604020202020204" pitchFamily="34" charset="0"/>
              <a:buChar char="•"/>
            </a:pPr>
            <a:r>
              <a:rPr lang="en-US" sz="1400" dirty="0"/>
              <a:t>Go to EC for approval		Due date - 2 weeks  	</a:t>
            </a:r>
            <a:r>
              <a:rPr lang="en-US" sz="1400" dirty="0">
                <a:solidFill>
                  <a:schemeClr val="bg1">
                    <a:lumMod val="50000"/>
                  </a:schemeClr>
                </a:solidFill>
              </a:rPr>
              <a:t>(03 January (5 day))</a:t>
            </a:r>
          </a:p>
          <a:p>
            <a:pPr lvl="2">
              <a:spcBef>
                <a:spcPts val="0"/>
              </a:spcBef>
              <a:buFont typeface="Arial" panose="020B0604020202020204" pitchFamily="34" charset="0"/>
              <a:buChar char="•"/>
            </a:pPr>
            <a:r>
              <a:rPr lang="en-US" sz="1400" dirty="0"/>
              <a:t>Due date					_______			</a:t>
            </a:r>
            <a:r>
              <a:rPr lang="en-US" sz="1400" dirty="0">
                <a:solidFill>
                  <a:schemeClr val="bg1">
                    <a:lumMod val="50000"/>
                  </a:schemeClr>
                </a:solidFill>
              </a:rPr>
              <a:t>(Could be 15 January)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2203285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-2</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endParaRPr lang="en-US" sz="2000" dirty="0"/>
          </a:p>
          <a:p>
            <a:pPr marL="1828800" lvl="4" indent="0">
              <a:spcBef>
                <a:spcPts val="0"/>
              </a:spcBef>
            </a:pPr>
            <a:endParaRPr lang="en-US" sz="1200" dirty="0"/>
          </a:p>
          <a:p>
            <a:pPr>
              <a:spcBef>
                <a:spcPts val="0"/>
              </a:spcBef>
              <a:buFont typeface="Arial" panose="020B0604020202020204" pitchFamily="34" charset="0"/>
              <a:buChar char="•"/>
            </a:pPr>
            <a:r>
              <a:rPr lang="en-US" sz="2000" dirty="0"/>
              <a:t>Presidential Memorandum on Developing a Sustainable Spectrum Strategy for America's Future</a:t>
            </a:r>
          </a:p>
          <a:p>
            <a:pPr lvl="1">
              <a:spcBef>
                <a:spcPts val="0"/>
              </a:spcBef>
              <a:buFont typeface="Arial" panose="020B0604020202020204" pitchFamily="34" charset="0"/>
              <a:buChar char="•"/>
            </a:pPr>
            <a:r>
              <a:rPr lang="en-US" sz="1600" dirty="0">
                <a:hlinkClick r:id="rId3"/>
              </a:rPr>
              <a:t>https://mentor.ieee.org/802.18/dcn/18/18-18-0134-00-0000-developing-a-sustainable-spectrum-strategy-for-america-s-future.docx</a:t>
            </a: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A couple of highlights: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6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There are more.</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Some points we can point to this memorandum with outer comments, like the current 6 GHz NPRM.  </a:t>
            </a:r>
          </a:p>
          <a:p>
            <a:pPr lvl="1">
              <a:spcBef>
                <a:spcPts val="0"/>
              </a:spcBef>
              <a:buFont typeface="Arial" panose="020B0604020202020204" pitchFamily="34" charset="0"/>
              <a:buChar char="•"/>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40 (9 on EC)</a:t>
            </a:r>
            <a:r>
              <a:rPr lang="en-US" altLang="en-US" sz="1800" dirty="0">
                <a:solidFill>
                  <a:schemeClr val="tx1"/>
                </a:solidFill>
              </a:rPr>
              <a:t>;  Nearly Voter</a:t>
            </a:r>
            <a:r>
              <a:rPr lang="en-US" altLang="en-US" sz="1800">
                <a:solidFill>
                  <a:schemeClr val="tx1"/>
                </a:solidFill>
              </a:rPr>
              <a:t>: 2; </a:t>
            </a:r>
            <a:r>
              <a:rPr lang="en-US" altLang="en-US" sz="1800" dirty="0">
                <a:solidFill>
                  <a:schemeClr val="tx1"/>
                </a:solidFill>
              </a:rPr>
              <a:t>Aspirant members</a:t>
            </a:r>
            <a:r>
              <a:rPr lang="en-US" altLang="en-US" sz="1800">
                <a:solidFill>
                  <a:schemeClr val="tx1"/>
                </a:solidFill>
              </a:rPr>
              <a:t>: 12</a:t>
            </a:r>
          </a:p>
          <a:p>
            <a:pPr lvl="1">
              <a:buFont typeface="Arial" panose="020B0604020202020204" pitchFamily="34" charset="0"/>
              <a:buChar char="•"/>
            </a:pPr>
            <a:r>
              <a:rPr lang="en-US" sz="1400" dirty="0">
                <a:solidFill>
                  <a:schemeClr val="tx1"/>
                </a:solidFill>
              </a:rPr>
              <a:t>With teleconferences approval on 12 July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25 Oct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747"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Review the NPRM</a:t>
            </a:r>
          </a:p>
          <a:p>
            <a:pPr>
              <a:spcBef>
                <a:spcPts val="0"/>
              </a:spcBef>
              <a:buFont typeface="Arial" panose="020B0604020202020204" pitchFamily="34" charset="0"/>
              <a:buChar char="•"/>
            </a:pPr>
            <a:r>
              <a:rPr lang="en-US" altLang="en-US" sz="1800" dirty="0">
                <a:solidFill>
                  <a:srgbClr val="00B0F0"/>
                </a:solidFill>
              </a:rPr>
              <a:t>Be thinking about how IEEE 802 as a whole should respond to the major points. </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The 5.9 GHz / DSRC ex </a:t>
            </a:r>
            <a:r>
              <a:rPr lang="en-US" altLang="en-US" sz="1600" dirty="0" err="1"/>
              <a:t>parte</a:t>
            </a:r>
            <a:r>
              <a:rPr lang="en-US" altLang="en-US" sz="1600" dirty="0"/>
              <a:t>.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Additional Fixed Service (FS) Protection ex </a:t>
            </a:r>
            <a:r>
              <a:rPr lang="en-US" sz="1400" dirty="0" err="1"/>
              <a:t>parte</a:t>
            </a:r>
            <a:r>
              <a:rPr lang="en-US" sz="1400" dirty="0"/>
              <a:t> </a:t>
            </a:r>
            <a:r>
              <a:rPr lang="en-US" sz="1400" dirty="0">
                <a:hlinkClick r:id="rId2"/>
              </a:rPr>
              <a:t>&lt;doc&gt;</a:t>
            </a:r>
            <a:endParaRPr lang="en-US" sz="1400" dirty="0"/>
          </a:p>
          <a:p>
            <a:pPr lvl="2">
              <a:spcBef>
                <a:spcPts val="0"/>
              </a:spcBef>
              <a:buFont typeface="Arial" panose="020B0604020202020204" pitchFamily="34" charset="0"/>
              <a:buChar char="•"/>
            </a:pPr>
            <a:r>
              <a:rPr lang="en-US" sz="1400" dirty="0"/>
              <a:t>Next Generation Spectrum Management (NGSM) </a:t>
            </a:r>
            <a:r>
              <a:rPr lang="en-US" altLang="en-US" sz="1400" dirty="0">
                <a:hlinkClick r:id="rId3"/>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4"/>
              </a:rPr>
              <a:t>&lt;doc&gt;</a:t>
            </a:r>
            <a:r>
              <a:rPr lang="en-US" altLang="en-US" sz="1400" dirty="0"/>
              <a:t> </a:t>
            </a:r>
          </a:p>
          <a:p>
            <a:pPr lvl="2">
              <a:spcBef>
                <a:spcPts val="0"/>
              </a:spcBef>
              <a:buFont typeface="Arial" panose="020B0604020202020204" pitchFamily="34" charset="0"/>
              <a:buChar char="•"/>
            </a:pPr>
            <a:r>
              <a:rPr lang="en-US" altLang="en-US" sz="1400" dirty="0"/>
              <a:t>A perspective on regardless of everything we do, the available spectrum has a hard limit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6"/>
              </a:rPr>
              <a:t>&lt;doc&gt;</a:t>
            </a:r>
            <a:r>
              <a:rPr lang="en-US" altLang="en-US" sz="14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25 Oct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None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25 Oct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01 Nov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15:51ET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Plenary 11-16 Nov 2018 at the, Marriott Marquis Bangkok, Thailand.</a:t>
            </a:r>
          </a:p>
          <a:p>
            <a:pPr lvl="1">
              <a:buFont typeface="Arial" panose="020B0604020202020204" pitchFamily="34" charset="0"/>
              <a:buChar char="•"/>
            </a:pPr>
            <a:r>
              <a:rPr lang="en-US" sz="1600" dirty="0"/>
              <a:t>Time slots, Tuesday AM2 and Thursday AM1 (and AM2 as extra) </a:t>
            </a:r>
          </a:p>
          <a:p>
            <a:pPr lvl="4">
              <a:buFont typeface="Arial" panose="020B0604020202020204" pitchFamily="34" charset="0"/>
              <a:buChar char="•"/>
            </a:pP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 Oct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88156"/>
          </a:xfrm>
        </p:spPr>
        <p:txBody>
          <a:bodyPr/>
          <a:lstStyle/>
          <a:p>
            <a:r>
              <a:rPr lang="en-US" altLang="en-US" sz="2400" dirty="0"/>
              <a:t>6 GHz and single voice from IEEE 802, </a:t>
            </a:r>
            <a:r>
              <a:rPr lang="en-US" altLang="en-US" sz="2400" u="sng" dirty="0"/>
              <a:t>references</a:t>
            </a:r>
            <a:r>
              <a:rPr lang="en-US" altLang="en-US" sz="2400" dirty="0"/>
              <a:t> 1 of 2</a:t>
            </a:r>
            <a:endParaRPr lang="en-US" sz="1200" dirty="0"/>
          </a:p>
        </p:txBody>
      </p:sp>
      <p:sp>
        <p:nvSpPr>
          <p:cNvPr id="3" name="Content Placeholder 2"/>
          <p:cNvSpPr>
            <a:spLocks noGrp="1"/>
          </p:cNvSpPr>
          <p:nvPr>
            <p:ph idx="1"/>
          </p:nvPr>
        </p:nvSpPr>
        <p:spPr>
          <a:xfrm>
            <a:off x="228600" y="990600"/>
            <a:ext cx="8690113" cy="5371307"/>
          </a:xfrm>
        </p:spPr>
        <p:txBody>
          <a:bodyPr/>
          <a:lstStyle/>
          <a:p>
            <a:pPr>
              <a:spcBef>
                <a:spcPts val="0"/>
              </a:spcBef>
              <a:buFont typeface="Arial" panose="020B0604020202020204" pitchFamily="34" charset="0"/>
              <a:buChar char="•"/>
            </a:pPr>
            <a:r>
              <a:rPr lang="en-US" altLang="en-US" sz="1400" dirty="0"/>
              <a:t>Here are some of the more important filings to help show the direction the filing is going, considering the different interest groups. </a:t>
            </a:r>
          </a:p>
          <a:p>
            <a:pPr lvl="1">
              <a:spcBef>
                <a:spcPts val="0"/>
              </a:spcBef>
              <a:buFont typeface="Arial" panose="020B0604020202020204" pitchFamily="34" charset="0"/>
              <a:buChar char="•"/>
            </a:pPr>
            <a:r>
              <a:rPr lang="en-US" altLang="en-US" sz="1400" dirty="0">
                <a:hlinkClick r:id="rId3"/>
              </a:rPr>
              <a:t>https://ecfsapi.fcc.gov/file/109113089205438/SPA%20Comments%20(Sep%2011%202018)(FINAL).pdf</a:t>
            </a:r>
            <a:endParaRPr lang="en-US" altLang="en-US" sz="1400" dirty="0"/>
          </a:p>
          <a:p>
            <a:pPr lvl="2">
              <a:spcBef>
                <a:spcPts val="0"/>
              </a:spcBef>
              <a:buFont typeface="Arial" panose="020B0604020202020204" pitchFamily="34" charset="0"/>
              <a:buChar char="•"/>
            </a:pPr>
            <a:r>
              <a:rPr lang="en-US" altLang="en-US" sz="1600" dirty="0"/>
              <a:t> </a:t>
            </a:r>
            <a:r>
              <a:rPr lang="en-US" altLang="en-US" sz="1400" dirty="0"/>
              <a:t>Response to FWCC and </a:t>
            </a:r>
            <a:r>
              <a:rPr lang="en-US" altLang="en-US" sz="1400" dirty="0" err="1"/>
              <a:t>Comscope</a:t>
            </a:r>
            <a:r>
              <a:rPr lang="en-US" altLang="en-US" sz="1400" dirty="0"/>
              <a:t>.</a:t>
            </a:r>
            <a:endParaRPr lang="en-US" altLang="en-US" sz="1600" dirty="0"/>
          </a:p>
          <a:p>
            <a:pPr lvl="1">
              <a:spcBef>
                <a:spcPts val="0"/>
              </a:spcBef>
              <a:buFont typeface="Arial" panose="020B0604020202020204" pitchFamily="34" charset="0"/>
              <a:buChar char="•"/>
            </a:pPr>
            <a:r>
              <a:rPr lang="en-US" altLang="en-US" sz="1400" dirty="0">
                <a:hlinkClick r:id="rId4"/>
              </a:rPr>
              <a:t>https://ecfsapi.fcc.gov/file/109112152615349/Wi-Fi%20Alliance%20Comments%20on%20Spectrum%20Pipeline%20Act%20Report.pdf</a:t>
            </a:r>
            <a:r>
              <a:rPr lang="en-US" altLang="en-US" sz="1400" dirty="0"/>
              <a:t>  </a:t>
            </a:r>
          </a:p>
          <a:p>
            <a:pPr lvl="2">
              <a:spcBef>
                <a:spcPts val="0"/>
              </a:spcBef>
              <a:buFont typeface="Arial" panose="020B0604020202020204" pitchFamily="34" charset="0"/>
              <a:buChar char="•"/>
            </a:pPr>
            <a:r>
              <a:rPr lang="en-US" altLang="en-US" sz="1400" dirty="0"/>
              <a:t>This is the refined position, with some changes. </a:t>
            </a:r>
          </a:p>
          <a:p>
            <a:pPr lvl="1">
              <a:spcBef>
                <a:spcPts val="0"/>
              </a:spcBef>
              <a:buFont typeface="Arial" panose="020B0604020202020204" pitchFamily="34" charset="0"/>
              <a:buChar char="•"/>
            </a:pPr>
            <a:r>
              <a:rPr lang="en-US" altLang="en-US" sz="1400" dirty="0">
                <a:hlinkClick r:id="rId5"/>
              </a:rPr>
              <a:t>https://ecfsapi.fcc.gov/file/1090794008994/WInnForum%20Comments%20on%20Spectrum%20Pipeline%20Act%20PN%20-%20Final.pdf</a:t>
            </a:r>
            <a:r>
              <a:rPr lang="en-US" altLang="en-US" sz="1400" dirty="0"/>
              <a:t> </a:t>
            </a:r>
          </a:p>
          <a:p>
            <a:pPr lvl="2">
              <a:spcBef>
                <a:spcPts val="0"/>
              </a:spcBef>
              <a:buFont typeface="Arial" panose="020B0604020202020204" pitchFamily="34" charset="0"/>
              <a:buChar char="•"/>
            </a:pPr>
            <a:r>
              <a:rPr lang="en-US" altLang="en-US" sz="1400" dirty="0"/>
              <a:t> Wanting to make 6 GHz like the 3.5 GHz for sharing. </a:t>
            </a:r>
          </a:p>
          <a:p>
            <a:pPr lvl="1">
              <a:spcBef>
                <a:spcPts val="0"/>
              </a:spcBef>
              <a:buFont typeface="Arial" panose="020B0604020202020204" pitchFamily="34" charset="0"/>
              <a:buChar char="•"/>
            </a:pPr>
            <a:r>
              <a:rPr lang="en-US" altLang="en-US" sz="1400" dirty="0">
                <a:hlinkClick r:id="rId6"/>
              </a:rPr>
              <a:t>https://ecfsapi.fcc.gov/file/1082899870012/2018-08-28%20ExP%20RLAN%20issues%20AS%20FILED%20(01229194xB3D1E).pdf</a:t>
            </a:r>
            <a:endParaRPr lang="en-US" altLang="en-US" sz="1400" dirty="0"/>
          </a:p>
          <a:p>
            <a:pPr lvl="2">
              <a:spcBef>
                <a:spcPts val="0"/>
              </a:spcBef>
              <a:buFont typeface="Arial" panose="020B0604020202020204" pitchFamily="34" charset="0"/>
              <a:buChar char="•"/>
            </a:pPr>
            <a:r>
              <a:rPr lang="en-US" altLang="en-US" sz="1400" dirty="0"/>
              <a:t>The 4 big mobile operators.   1000 new receivers that are activated per year, now, under current rules. Doesn’t include all the changes also going on. </a:t>
            </a:r>
          </a:p>
          <a:p>
            <a:pPr lvl="1">
              <a:spcBef>
                <a:spcPts val="0"/>
              </a:spcBef>
              <a:buFont typeface="Arial" panose="020B0604020202020204" pitchFamily="34" charset="0"/>
              <a:buChar char="•"/>
            </a:pPr>
            <a:r>
              <a:rPr lang="en-US" altLang="en-US" sz="1400" dirty="0">
                <a:hlinkClick r:id="rId7"/>
              </a:rPr>
              <a:t>https://ecfsapi.fcc.gov/file/10824085329605/Commscope%208.22.18%20Mtg%20Ex%20Parte.pdf</a:t>
            </a:r>
            <a:r>
              <a:rPr lang="en-US" altLang="en-US" sz="1400" dirty="0"/>
              <a:t> </a:t>
            </a:r>
          </a:p>
          <a:p>
            <a:pPr lvl="2">
              <a:spcBef>
                <a:spcPts val="0"/>
              </a:spcBef>
              <a:buFont typeface="Arial" panose="020B0604020202020204" pitchFamily="34" charset="0"/>
              <a:buChar char="•"/>
            </a:pPr>
            <a:r>
              <a:rPr lang="en-US" altLang="en-US" sz="1400" dirty="0"/>
              <a:t>Primary frequency coordination, so has lots of history/experience for frequency coordination..</a:t>
            </a:r>
          </a:p>
          <a:p>
            <a:pPr lvl="1">
              <a:spcBef>
                <a:spcPts val="0"/>
              </a:spcBef>
              <a:buFont typeface="Arial" panose="020B0604020202020204" pitchFamily="34" charset="0"/>
              <a:buChar char="•"/>
            </a:pPr>
            <a:r>
              <a:rPr lang="en-US" altLang="en-US" sz="1400" dirty="0">
                <a:hlinkClick r:id="rId8"/>
              </a:rPr>
              <a:t>https://ecfsapi.fcc.gov/file/108080219920074/WFA%20Ex%20Parte%20Letter.pdf</a:t>
            </a:r>
            <a:r>
              <a:rPr lang="en-US" altLang="en-US" sz="1400" dirty="0"/>
              <a:t>  </a:t>
            </a:r>
          </a:p>
          <a:p>
            <a:pPr lvl="2">
              <a:spcBef>
                <a:spcPts val="0"/>
              </a:spcBef>
              <a:buFont typeface="Arial" panose="020B0604020202020204" pitchFamily="34" charset="0"/>
              <a:buChar char="•"/>
            </a:pPr>
            <a:r>
              <a:rPr lang="en-US" altLang="en-US" sz="1400" dirty="0"/>
              <a:t>How to protect incumbents.  </a:t>
            </a:r>
          </a:p>
          <a:p>
            <a:pPr lvl="1">
              <a:spcBef>
                <a:spcPts val="0"/>
              </a:spcBef>
              <a:buFont typeface="Arial" panose="020B0604020202020204" pitchFamily="34" charset="0"/>
              <a:buChar char="•"/>
            </a:pPr>
            <a:r>
              <a:rPr lang="en-US" altLang="en-US" sz="1400" dirty="0">
                <a:hlinkClick r:id="rId9"/>
              </a:rPr>
              <a:t>https://ecfsapi.fcc.gov/file/10717207604667/17-183%20FWCC%20ExP%20Notice%202018-07-17%20--%20AS%20FILED.pdf</a:t>
            </a:r>
            <a:r>
              <a:rPr lang="en-US" altLang="en-US" sz="1400" dirty="0"/>
              <a:t> </a:t>
            </a:r>
          </a:p>
          <a:p>
            <a:pPr lvl="2">
              <a:spcBef>
                <a:spcPts val="0"/>
              </a:spcBef>
              <a:buFont typeface="Arial" panose="020B0604020202020204" pitchFamily="34" charset="0"/>
              <a:buChar char="•"/>
            </a:pPr>
            <a:r>
              <a:rPr lang="en-US" altLang="en-US" sz="1400" dirty="0"/>
              <a:t>Read attachment.  </a:t>
            </a:r>
          </a:p>
          <a:p>
            <a:pPr lvl="1">
              <a:spcBef>
                <a:spcPts val="0"/>
              </a:spcBef>
              <a:buFont typeface="Arial" panose="020B0604020202020204" pitchFamily="34" charset="0"/>
              <a:buChar char="•"/>
            </a:pPr>
            <a:r>
              <a:rPr lang="en-US" altLang="en-US" sz="1400" dirty="0">
                <a:hlinkClick r:id="rId10"/>
              </a:rPr>
              <a:t>https://ecfsapi.fcc.gov/file/1070541429397/7-5-18%20SES-Intelsat%20ex%20parte%20for%20McGrath%20and%20Javed.pdf</a:t>
            </a:r>
            <a:r>
              <a:rPr lang="en-US" altLang="en-US" sz="1400" dirty="0"/>
              <a:t> </a:t>
            </a:r>
          </a:p>
          <a:p>
            <a:pPr lvl="2">
              <a:spcBef>
                <a:spcPts val="0"/>
              </a:spcBef>
              <a:buFont typeface="Arial" panose="020B0604020202020204" pitchFamily="34" charset="0"/>
              <a:buChar char="•"/>
            </a:pPr>
            <a:r>
              <a:rPr lang="en-US" altLang="en-US" sz="1400" dirty="0"/>
              <a:t>Other 2 satellite operators. </a:t>
            </a:r>
          </a:p>
          <a:p>
            <a:pPr lvl="1">
              <a:spcBef>
                <a:spcPts val="0"/>
              </a:spcBef>
              <a:buFont typeface="Arial" panose="020B0604020202020204" pitchFamily="34" charset="0"/>
              <a:buChar char="•"/>
            </a:pPr>
            <a:endParaRPr lang="en-US" altLang="en-US" sz="1600" dirty="0"/>
          </a:p>
          <a:p>
            <a:pPr lvl="2">
              <a:spcBef>
                <a:spcPts val="0"/>
              </a:spcBef>
              <a:buFont typeface="Arial" panose="020B0604020202020204" pitchFamily="34" charset="0"/>
              <a:buChar char="•"/>
            </a:pPr>
            <a:endParaRPr lang="en-US" alt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12291777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2 of 2</a:t>
            </a:r>
            <a:endParaRPr lang="en-US" sz="1200" dirty="0"/>
          </a:p>
        </p:txBody>
      </p:sp>
      <p:sp>
        <p:nvSpPr>
          <p:cNvPr id="3" name="Content Placeholder 2"/>
          <p:cNvSpPr>
            <a:spLocks noGrp="1"/>
          </p:cNvSpPr>
          <p:nvPr>
            <p:ph idx="1"/>
          </p:nvPr>
        </p:nvSpPr>
        <p:spPr>
          <a:xfrm>
            <a:off x="533400" y="1307777"/>
            <a:ext cx="8534400" cy="5371307"/>
          </a:xfrm>
        </p:spPr>
        <p:txBody>
          <a:bodyPr/>
          <a:lstStyle/>
          <a:p>
            <a:pPr>
              <a:spcBef>
                <a:spcPts val="0"/>
              </a:spcBef>
              <a:buFont typeface="Arial" panose="020B0604020202020204" pitchFamily="34" charset="0"/>
              <a:buChar char="•"/>
            </a:pPr>
            <a:r>
              <a:rPr lang="en-US" altLang="en-US" sz="1800" dirty="0"/>
              <a:t>More:</a:t>
            </a:r>
          </a:p>
          <a:p>
            <a:pPr lvl="1">
              <a:spcBef>
                <a:spcPts val="0"/>
              </a:spcBef>
              <a:buFont typeface="Arial" panose="020B0604020202020204" pitchFamily="34" charset="0"/>
              <a:buChar char="•"/>
            </a:pPr>
            <a:r>
              <a:rPr lang="en-US" altLang="en-US" sz="1600" dirty="0">
                <a:hlinkClick r:id="rId3"/>
              </a:rPr>
              <a:t>https://ecfsapi.fcc.gov/file/104120372328746/6%20GHz%20OET%20and%20Bureaus%20Ex%20Parte%20(Apr.%2012%2C%202018).pdf</a:t>
            </a:r>
            <a:r>
              <a:rPr lang="en-US" altLang="en-US" sz="1600" dirty="0"/>
              <a:t> </a:t>
            </a:r>
          </a:p>
          <a:p>
            <a:pPr lvl="2">
              <a:spcBef>
                <a:spcPts val="0"/>
              </a:spcBef>
              <a:buFont typeface="Arial" panose="020B0604020202020204" pitchFamily="34" charset="0"/>
              <a:buChar char="•"/>
            </a:pPr>
            <a:r>
              <a:rPr lang="en-US" altLang="en-US" sz="1400" dirty="0"/>
              <a:t> OET debriefing, lots of points covered. Gets you up to April 2018. </a:t>
            </a:r>
          </a:p>
          <a:p>
            <a:pPr lvl="1">
              <a:spcBef>
                <a:spcPts val="0"/>
              </a:spcBef>
              <a:buFont typeface="Arial" panose="020B0604020202020204" pitchFamily="34" charset="0"/>
              <a:buChar char="•"/>
            </a:pPr>
            <a:r>
              <a:rPr lang="en-US" sz="1600" dirty="0">
                <a:hlinkClick r:id="rId4"/>
              </a:rPr>
              <a:t>https://ecfsapi.fcc.gov/file/101261169015803/6%20GHz%20Ex%20Parte%20(Bureaus).pdf</a:t>
            </a:r>
            <a:r>
              <a:rPr lang="en-US" sz="1600" dirty="0"/>
              <a:t> </a:t>
            </a:r>
            <a:r>
              <a:rPr lang="en-US" altLang="en-US" sz="1600" dirty="0"/>
              <a:t> </a:t>
            </a:r>
          </a:p>
          <a:p>
            <a:pPr lvl="2">
              <a:spcBef>
                <a:spcPts val="0"/>
              </a:spcBef>
              <a:buFont typeface="Arial" panose="020B0604020202020204" pitchFamily="34" charset="0"/>
              <a:buChar char="•"/>
            </a:pPr>
            <a:r>
              <a:rPr lang="en-US" sz="1400" dirty="0"/>
              <a:t>For 6 GHz interest, we should begin with the RKF Study for sharing 1200 MHz above 5925 MHz</a:t>
            </a:r>
            <a:endParaRPr lang="en-US" altLang="en-US" sz="1400" dirty="0"/>
          </a:p>
          <a:p>
            <a:pPr>
              <a:spcBef>
                <a:spcPts val="0"/>
              </a:spcBef>
              <a:buFont typeface="Arial" panose="020B0604020202020204" pitchFamily="34" charset="0"/>
              <a:buChar char="•"/>
            </a:pPr>
            <a:r>
              <a:rPr lang="en-US" altLang="en-US" sz="1800" dirty="0"/>
              <a:t>Some of the primary interest groups. </a:t>
            </a:r>
          </a:p>
          <a:p>
            <a:pPr lvl="1">
              <a:spcBef>
                <a:spcPts val="0"/>
              </a:spcBef>
              <a:buFont typeface="Arial" panose="020B0604020202020204" pitchFamily="34" charset="0"/>
              <a:buChar char="•"/>
            </a:pPr>
            <a:r>
              <a:rPr lang="en-US" altLang="en-US" sz="1600" dirty="0"/>
              <a:t>Broadcast</a:t>
            </a:r>
          </a:p>
          <a:p>
            <a:pPr lvl="1">
              <a:spcBef>
                <a:spcPts val="0"/>
              </a:spcBef>
              <a:buFont typeface="Arial" panose="020B0604020202020204" pitchFamily="34" charset="0"/>
              <a:buChar char="•"/>
            </a:pPr>
            <a:r>
              <a:rPr lang="en-US" altLang="en-US" sz="1600" dirty="0"/>
              <a:t>Satellite </a:t>
            </a:r>
          </a:p>
          <a:p>
            <a:pPr lvl="1">
              <a:spcBef>
                <a:spcPts val="0"/>
              </a:spcBef>
              <a:buFont typeface="Arial" panose="020B0604020202020204" pitchFamily="34" charset="0"/>
              <a:buChar char="•"/>
            </a:pPr>
            <a:r>
              <a:rPr lang="en-US" altLang="en-US" sz="1600" dirty="0"/>
              <a:t>Coordinator </a:t>
            </a:r>
          </a:p>
          <a:p>
            <a:pPr lvl="1">
              <a:spcBef>
                <a:spcPts val="0"/>
              </a:spcBef>
              <a:buFont typeface="Arial" panose="020B0604020202020204" pitchFamily="34" charset="0"/>
              <a:buChar char="•"/>
            </a:pPr>
            <a:r>
              <a:rPr lang="en-US" altLang="en-US" sz="1600" dirty="0"/>
              <a:t>Skipped over utilities (will be protected; looking further asking for protection) </a:t>
            </a:r>
            <a:r>
              <a:rPr lang="en-US" altLang="en-US" sz="1400" dirty="0">
                <a:hlinkClick r:id="rId5"/>
              </a:rPr>
              <a:t>&lt;see latest&gt;</a:t>
            </a:r>
            <a:r>
              <a:rPr lang="en-US" altLang="en-US" sz="1400" dirty="0"/>
              <a:t> </a:t>
            </a:r>
          </a:p>
          <a:p>
            <a:pPr lvl="1">
              <a:spcBef>
                <a:spcPts val="0"/>
              </a:spcBef>
              <a:buFont typeface="Arial" panose="020B0604020202020204" pitchFamily="34" charset="0"/>
              <a:buChar char="•"/>
            </a:pPr>
            <a:r>
              <a:rPr lang="en-US" altLang="en-US" sz="1600" dirty="0"/>
              <a:t>Skipped over public safety (going to First Net) (some discussion how backbone will work)</a:t>
            </a:r>
          </a:p>
          <a:p>
            <a:pPr lvl="1">
              <a:spcBef>
                <a:spcPts val="0"/>
              </a:spcBef>
              <a:buFont typeface="Arial" panose="020B0604020202020204" pitchFamily="34" charset="0"/>
              <a:buChar char="•"/>
            </a:pPr>
            <a:r>
              <a:rPr lang="en-US" altLang="en-US" sz="1600" dirty="0"/>
              <a:t> No federal government uses </a:t>
            </a:r>
            <a:endParaRPr lang="en-US" altLang="en-US" sz="1800" dirty="0"/>
          </a:p>
          <a:p>
            <a:pPr lvl="3">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Some additional notes. </a:t>
            </a:r>
          </a:p>
          <a:p>
            <a:pPr lvl="1">
              <a:spcBef>
                <a:spcPts val="0"/>
              </a:spcBef>
              <a:buFont typeface="Arial" panose="020B0604020202020204" pitchFamily="34" charset="0"/>
              <a:buChar char="•"/>
            </a:pPr>
            <a:r>
              <a:rPr lang="en-US" altLang="en-US" sz="1600" dirty="0"/>
              <a:t>This band with 9 sets of rules is a very unique band in that respect.</a:t>
            </a:r>
          </a:p>
          <a:p>
            <a:pPr lvl="1">
              <a:spcBef>
                <a:spcPts val="0"/>
              </a:spcBef>
              <a:buFont typeface="Arial" panose="020B0604020202020204" pitchFamily="34" charset="0"/>
              <a:buChar char="•"/>
            </a:pPr>
            <a:r>
              <a:rPr lang="en-US" altLang="en-US" sz="1600" b="1" u="sng" dirty="0"/>
              <a:t>To add to the possible list of option for a single voice for IEEE 802: have a view on spectrum management of the band. (and maybe more silent on the rest).   </a:t>
            </a:r>
          </a:p>
          <a:p>
            <a:pPr lvl="4">
              <a:spcBef>
                <a:spcPts val="0"/>
              </a:spcBef>
              <a:buFont typeface="Arial" panose="020B0604020202020204" pitchFamily="34" charset="0"/>
              <a:buChar char="•"/>
            </a:pPr>
            <a:endParaRPr lang="en-US" altLang="en-US" sz="1000" dirty="0"/>
          </a:p>
          <a:p>
            <a:pPr lvl="1">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6444323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cont.</a:t>
            </a:r>
            <a:endParaRPr lang="en-US" sz="1200" dirty="0"/>
          </a:p>
        </p:txBody>
      </p:sp>
      <p:sp>
        <p:nvSpPr>
          <p:cNvPr id="3" name="Content Placeholder 2"/>
          <p:cNvSpPr>
            <a:spLocks noGrp="1"/>
          </p:cNvSpPr>
          <p:nvPr>
            <p:ph idx="1"/>
          </p:nvPr>
        </p:nvSpPr>
        <p:spPr>
          <a:xfrm>
            <a:off x="533400" y="1307777"/>
            <a:ext cx="8534400" cy="4483423"/>
          </a:xfrm>
        </p:spPr>
        <p:txBody>
          <a:bodyPr/>
          <a:lstStyle/>
          <a:p>
            <a:pPr lvl="1"/>
            <a:r>
              <a:rPr lang="en-US" dirty="0"/>
              <a:t>Some references on past EU UWB actions:  </a:t>
            </a:r>
          </a:p>
          <a:p>
            <a:pPr lvl="2"/>
            <a:r>
              <a:rPr lang="en-GB" dirty="0"/>
              <a:t>February 27, 2007 </a:t>
            </a:r>
            <a:r>
              <a:rPr lang="en-GB" u="sng" dirty="0">
                <a:hlinkClick r:id="rId3"/>
              </a:rPr>
              <a:t>https://www.anacom.pt/render.jsp?contentId=987504</a:t>
            </a:r>
            <a:r>
              <a:rPr lang="en-GB" dirty="0"/>
              <a:t> </a:t>
            </a:r>
            <a:endParaRPr lang="en-US" dirty="0"/>
          </a:p>
          <a:p>
            <a:pPr lvl="2"/>
            <a:r>
              <a:rPr lang="en-GB" dirty="0"/>
              <a:t>April 21, 2009 </a:t>
            </a:r>
            <a:r>
              <a:rPr lang="en-GB" u="sng" dirty="0">
                <a:hlinkClick r:id="rId4"/>
              </a:rPr>
              <a:t>https://www.mtitc.government.bg/upload/docs/Reshenie_343_ot_21_April_2009___EN.pdf</a:t>
            </a:r>
            <a:r>
              <a:rPr lang="en-GB" dirty="0"/>
              <a:t> </a:t>
            </a:r>
            <a:endParaRPr lang="en-US" dirty="0"/>
          </a:p>
          <a:p>
            <a:pPr lvl="2"/>
            <a:r>
              <a:rPr lang="en-GB" dirty="0"/>
              <a:t>October 7, 2014  </a:t>
            </a:r>
            <a:r>
              <a:rPr lang="en-GB" u="sng" dirty="0">
                <a:hlinkClick r:id="rId5"/>
              </a:rPr>
              <a:t>https://www.anacom.pt/render.jsp?contentId=1338515</a:t>
            </a:r>
            <a:r>
              <a:rPr lang="en-GB" dirty="0"/>
              <a:t> </a:t>
            </a:r>
            <a:endParaRPr lang="en-US" dirty="0"/>
          </a:p>
          <a:p>
            <a:pPr lvl="2"/>
            <a:r>
              <a:rPr lang="en-GB" dirty="0"/>
              <a:t>August 4, 2017 </a:t>
            </a:r>
            <a:r>
              <a:rPr lang="en-GB" u="sng" dirty="0">
                <a:hlinkClick r:id="rId6"/>
              </a:rPr>
              <a:t>https://www.anacom.pt/render.jsp?contentId=1415687</a:t>
            </a:r>
            <a:r>
              <a:rPr lang="en-GB" dirty="0"/>
              <a:t> </a:t>
            </a:r>
            <a:endParaRPr lang="en-US" dirty="0"/>
          </a:p>
          <a:p>
            <a:pPr lvl="2"/>
            <a:r>
              <a:rPr lang="en-GB" dirty="0"/>
              <a:t>UWB is Always treated as equipment, not a service.</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666082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a:t>
            </a:r>
            <a:r>
              <a:rPr lang="en-US" sz="2000" dirty="0" err="1"/>
              <a:t>parte</a:t>
            </a:r>
            <a:endParaRPr lang="en-US" sz="2000" dirty="0"/>
          </a:p>
          <a:p>
            <a:pPr lvl="1">
              <a:spcBef>
                <a:spcPts val="0"/>
              </a:spcBef>
              <a:buFont typeface="Arial" panose="020B0604020202020204" pitchFamily="34" charset="0"/>
              <a:buChar char="•"/>
            </a:pPr>
            <a:r>
              <a:rPr lang="en-US" sz="1800" dirty="0"/>
              <a:t>An ex </a:t>
            </a:r>
            <a:r>
              <a:rPr lang="en-US" sz="1800" dirty="0" err="1"/>
              <a:t>parte</a:t>
            </a:r>
            <a:r>
              <a:rPr lang="en-US" sz="1800" dirty="0"/>
              <a:t>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solidFill>
                  <a:srgbClr val="00B0F0"/>
                </a:solidFill>
              </a:rPr>
              <a:t>What are thoughts from all on adding another coordination data base? </a:t>
            </a:r>
          </a:p>
          <a:p>
            <a:pPr lvl="1">
              <a:spcBef>
                <a:spcPts val="0"/>
              </a:spcBef>
              <a:buFont typeface="Arial" panose="020B0604020202020204" pitchFamily="34" charset="0"/>
              <a:buChar char="•"/>
            </a:pPr>
            <a:r>
              <a:rPr lang="en-US" altLang="en-US" sz="1600" dirty="0"/>
              <a:t>Note: the NPRM on 3.7 – 4.2GHz is asking about the database used for CBRS.  </a:t>
            </a:r>
          </a:p>
          <a:p>
            <a:pPr lvl="1">
              <a:spcBef>
                <a:spcPts val="0"/>
              </a:spcBef>
              <a:buFont typeface="Arial" panose="020B0604020202020204" pitchFamily="34" charset="0"/>
              <a:buChar char="•"/>
            </a:pPr>
            <a:r>
              <a:rPr lang="en-US" altLang="en-US" sz="1600" dirty="0"/>
              <a:t>Looks like a 4</a:t>
            </a:r>
            <a:r>
              <a:rPr lang="en-US" altLang="en-US" sz="1600" baseline="30000" dirty="0"/>
              <a:t>th</a:t>
            </a:r>
            <a:r>
              <a:rPr lang="en-US" altLang="en-US" sz="1600" dirty="0"/>
              <a:t> data base is being proposed and is this a good thing?  	</a:t>
            </a:r>
          </a:p>
          <a:p>
            <a:pPr lvl="2">
              <a:spcBef>
                <a:spcPts val="0"/>
              </a:spcBef>
              <a:buFont typeface="Arial" panose="020B0604020202020204" pitchFamily="34" charset="0"/>
              <a:buChar char="•"/>
            </a:pPr>
            <a:r>
              <a:rPr lang="en-US" altLang="en-US" sz="1400" dirty="0"/>
              <a:t>11y, TVWS, CBRS, This one (6 GHz),  (and a 5</a:t>
            </a:r>
            <a:r>
              <a:rPr lang="en-US" altLang="en-US" sz="1400" baseline="30000" dirty="0"/>
              <a:t>th</a:t>
            </a:r>
            <a:r>
              <a:rPr lang="en-US" altLang="en-US" sz="1400" dirty="0"/>
              <a:t> possibly at 3.7 to 4.2GHz.) </a:t>
            </a:r>
          </a:p>
          <a:p>
            <a:pPr lvl="1">
              <a:spcBef>
                <a:spcPts val="0"/>
              </a:spcBef>
              <a:buFont typeface="Arial" panose="020B0604020202020204" pitchFamily="34" charset="0"/>
              <a:buChar char="•"/>
            </a:pPr>
            <a:r>
              <a:rPr lang="en-US" altLang="en-US" sz="1600" dirty="0"/>
              <a:t>A paper is being worked to cover this more completely.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12190041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25 Oct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25 Oct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25 Oct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2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2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sz="1600" dirty="0"/>
              <a:t>6 GHz and single voice from IEEE 802</a:t>
            </a:r>
          </a:p>
          <a:p>
            <a:pPr lvl="2">
              <a:buFont typeface="Arial" panose="020B0604020202020204" pitchFamily="34" charset="0"/>
              <a:buChar char="•"/>
            </a:pPr>
            <a:r>
              <a:rPr lang="en-US" sz="1400" dirty="0"/>
              <a:t>Limit discussion to xx:40-45</a:t>
            </a:r>
          </a:p>
          <a:p>
            <a:pPr lvl="1">
              <a:buFont typeface="Arial" panose="020B0604020202020204" pitchFamily="34" charset="0"/>
              <a:buChar char="•"/>
            </a:pPr>
            <a:r>
              <a:rPr lang="en-US" altLang="en-US" sz="1600" dirty="0">
                <a:solidFill>
                  <a:schemeClr val="tx1"/>
                </a:solidFill>
              </a:rPr>
              <a:t>General Discussion Items</a:t>
            </a:r>
            <a:endParaRPr lang="en-US" altLang="en-US"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tbd </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14800" y="992187"/>
            <a:ext cx="49688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6 GHz and single voice from IEEE 802</a:t>
            </a:r>
          </a:p>
          <a:p>
            <a:pPr lvl="1">
              <a:spcBef>
                <a:spcPts val="0"/>
              </a:spcBef>
              <a:buFont typeface="Arial" panose="020B0604020202020204" pitchFamily="34" charset="0"/>
              <a:buChar char="•"/>
            </a:pPr>
            <a:r>
              <a:rPr lang="en-US" sz="1400" dirty="0"/>
              <a:t>Reference items</a:t>
            </a:r>
          </a:p>
          <a:p>
            <a:pPr lvl="1">
              <a:spcBef>
                <a:spcPts val="0"/>
              </a:spcBef>
              <a:buFont typeface="Arial" panose="020B0604020202020204" pitchFamily="34" charset="0"/>
              <a:buChar char="•"/>
            </a:pPr>
            <a:r>
              <a:rPr lang="en-US" altLang="en-US" sz="1400" kern="0" dirty="0"/>
              <a:t>Primary option 1 filing both views</a:t>
            </a:r>
          </a:p>
          <a:p>
            <a:pPr lvl="1">
              <a:spcBef>
                <a:spcPts val="0"/>
              </a:spcBef>
              <a:buFont typeface="Arial" panose="020B0604020202020204" pitchFamily="34" charset="0"/>
              <a:buChar char="•"/>
            </a:pPr>
            <a:r>
              <a:rPr lang="en-US" sz="1400" b="0" dirty="0"/>
              <a:t>Major points </a:t>
            </a:r>
          </a:p>
          <a:p>
            <a:pPr lvl="1">
              <a:spcBef>
                <a:spcPts val="0"/>
              </a:spcBef>
              <a:buFont typeface="Arial" panose="020B0604020202020204" pitchFamily="34" charset="0"/>
              <a:buChar char="•"/>
            </a:pPr>
            <a:r>
              <a:rPr lang="en-US" sz="1400" dirty="0"/>
              <a:t>Options for IEEE 802</a:t>
            </a:r>
            <a:endParaRPr lang="en-US" sz="1400" b="0" dirty="0"/>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buFont typeface="Arial" panose="020B0604020202020204" pitchFamily="34" charset="0"/>
              <a:buChar char="•"/>
            </a:pPr>
            <a:r>
              <a:rPr lang="en-US" sz="1400" dirty="0"/>
              <a:t>Presidential Memorandum on Developing a Sustainable Spectrum Strategy for America's Future</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7772400" cy="5332413"/>
          </a:xfrm>
        </p:spPr>
        <p:txBody>
          <a:bodyPr/>
          <a:lstStyle/>
          <a:p>
            <a:pPr>
              <a:buFont typeface="Arial" panose="020B0604020202020204" pitchFamily="34" charset="0"/>
              <a:buChar char="•"/>
            </a:pPr>
            <a:r>
              <a:rPr lang="en-US" altLang="en-US" sz="1600" dirty="0">
                <a:solidFill>
                  <a:schemeClr val="bg1"/>
                </a:solidFill>
              </a:rPr>
              <a:t>Need a recording secretary today    for the Wireless Interim in Waikoloa, anyone?  </a:t>
            </a:r>
          </a:p>
          <a:p>
            <a:pPr lvl="1">
              <a:buFont typeface="Arial" panose="020B0604020202020204" pitchFamily="34" charset="0"/>
              <a:buChar char="•"/>
            </a:pPr>
            <a:r>
              <a:rPr lang="en-US" altLang="en-US" sz="1200" dirty="0">
                <a:solidFill>
                  <a:schemeClr val="bg1"/>
                </a:solidFill>
              </a:rPr>
              <a:t>Ben Rolf (Blind Creek and UWB Alliance) </a:t>
            </a:r>
          </a:p>
          <a:p>
            <a:pPr>
              <a:buFont typeface="Arial" panose="020B0604020202020204" pitchFamily="34" charset="0"/>
              <a:buChar char="•"/>
            </a:pPr>
            <a:endParaRPr lang="en-US" altLang="en-US" sz="1600" u="sng" dirty="0">
              <a:solidFill>
                <a:schemeClr val="tx1"/>
              </a:solidFill>
            </a:endParaRP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tx1"/>
                </a:solidFill>
              </a:rPr>
              <a:t>Peter Ecclesine (Cisco) </a:t>
            </a:r>
          </a:p>
          <a:p>
            <a:r>
              <a:rPr lang="en-US" altLang="en-US" sz="1600" b="1" dirty="0"/>
              <a:t>		Seconded by:	</a:t>
            </a:r>
            <a:r>
              <a:rPr lang="en-US" altLang="en-US" sz="1600" b="1" dirty="0">
                <a:solidFill>
                  <a:schemeClr val="tx1"/>
                </a:solidFill>
              </a:rPr>
              <a:t>Allan Zhu (Huawei) </a:t>
            </a:r>
            <a:endParaRPr lang="en-US" altLang="en-US" sz="1600" dirty="0">
              <a:solidFill>
                <a:schemeClr val="tx1"/>
              </a:solidFill>
            </a:endParaRP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18 Oct 2018 in document:  </a:t>
            </a:r>
            <a:r>
              <a:rPr lang="en-US" altLang="en-US" sz="1600" dirty="0">
                <a:hlinkClick r:id="rId2"/>
              </a:rPr>
              <a:t>https://mentor.ieee.org/802.18/dcn/18/18-18-0131-00-0000-minutes-18oct18-rr-tag-teleconference.doc</a:t>
            </a:r>
            <a:r>
              <a:rPr lang="en-US" altLang="en-US" sz="1600" dirty="0"/>
              <a:t> </a:t>
            </a:r>
            <a:r>
              <a:rPr lang="en-US" altLang="en-US" sz="1600" b="1" dirty="0"/>
              <a:t>Posted</a:t>
            </a:r>
            <a:r>
              <a:rPr lang="en-US" altLang="en-US" sz="1600" dirty="0"/>
              <a:t>:  </a:t>
            </a:r>
            <a:r>
              <a:rPr lang="en-US" sz="1600" b="0" dirty="0"/>
              <a:t>22-Oct-2018 12:30:03 ET</a:t>
            </a:r>
          </a:p>
          <a:p>
            <a:pPr marL="0" indent="0"/>
            <a:r>
              <a:rPr lang="en-US" altLang="en-US" sz="1400" b="0" dirty="0"/>
              <a:t>	</a:t>
            </a:r>
            <a:r>
              <a:rPr lang="en-US" altLang="en-US" sz="1600" b="1" dirty="0"/>
              <a:t>Moved by: 	</a:t>
            </a:r>
            <a:r>
              <a:rPr lang="en-US" altLang="en-US" sz="1600" dirty="0">
                <a:solidFill>
                  <a:schemeClr val="tx1"/>
                </a:solidFill>
              </a:rPr>
              <a:t>Vijay Auluck (Self)</a:t>
            </a:r>
          </a:p>
          <a:p>
            <a:r>
              <a:rPr lang="en-US" altLang="en-US" sz="1600" dirty="0"/>
              <a:t>	  </a:t>
            </a:r>
            <a:r>
              <a:rPr lang="en-US" altLang="en-US" sz="1600" b="1" dirty="0"/>
              <a:t>Seconded by: 	Billy Verso (</a:t>
            </a:r>
            <a:r>
              <a:rPr lang="en-US" altLang="en-US" sz="1600" b="1" dirty="0" err="1"/>
              <a:t>DecaWave</a:t>
            </a:r>
            <a:r>
              <a:rPr lang="en-US" altLang="en-US" sz="1600" b="1" dirty="0"/>
              <a:t>) </a:t>
            </a:r>
          </a:p>
          <a:p>
            <a:r>
              <a:rPr lang="en-US" altLang="en-US" sz="1600" dirty="0"/>
              <a:t>	  </a:t>
            </a:r>
            <a:r>
              <a:rPr lang="en-US" altLang="en-US" sz="1600" b="1" dirty="0"/>
              <a:t>Discussion? 	</a:t>
            </a:r>
            <a:r>
              <a:rPr lang="en-US" altLang="en-US" sz="1400" b="1" dirty="0"/>
              <a:t> </a:t>
            </a:r>
            <a:endParaRPr lang="en-US" altLang="en-US" sz="1600" b="1" dirty="0"/>
          </a:p>
          <a:p>
            <a:pPr lvl="1"/>
            <a:r>
              <a:rPr lang="en-US" altLang="en-US" sz="1600" b="1" dirty="0"/>
              <a:t>Vote</a:t>
            </a:r>
            <a:r>
              <a:rPr lang="en-US" altLang="en-US" sz="1600" b="1" dirty="0">
                <a:solidFill>
                  <a:schemeClr val="tx1"/>
                </a:solidFill>
              </a:rPr>
              <a:t>:  Unanimous consent</a:t>
            </a:r>
          </a:p>
          <a:p>
            <a:pPr lvl="1"/>
            <a:endParaRPr lang="en-US" altLang="en-US" sz="1000" dirty="0">
              <a:solidFill>
                <a:schemeClr val="bg1"/>
              </a:solidFill>
            </a:endParaRPr>
          </a:p>
          <a:p>
            <a:pPr lvl="1"/>
            <a:r>
              <a:rPr lang="en-US" altLang="en-US" sz="1000" dirty="0">
                <a:solidFill>
                  <a:schemeClr val="bg1"/>
                </a:solidFill>
              </a:rPr>
              <a:t>Does anyone have an interest in being the 802.18 Vice-Chair? </a:t>
            </a:r>
          </a:p>
          <a:p>
            <a:pPr lvl="1"/>
            <a:r>
              <a:rPr lang="en-US" altLang="en-US" sz="1000" dirty="0">
                <a:solidFill>
                  <a:schemeClr val="bg1"/>
                </a:solidFill>
              </a:rPr>
              <a:t>Needs to be a member of the SA and a declaration 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25 Oct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a:t>
            </a:r>
          </a:p>
          <a:p>
            <a:pPr lvl="1">
              <a:spcBef>
                <a:spcPts val="0"/>
              </a:spcBef>
              <a:buFont typeface="Arial" panose="020B0604020202020204" pitchFamily="34" charset="0"/>
              <a:buChar char="•"/>
            </a:pPr>
            <a:r>
              <a:rPr lang="en-US" sz="1600" dirty="0">
                <a:solidFill>
                  <a:schemeClr val="tx1"/>
                </a:solidFill>
              </a:rPr>
              <a:t>Nothing of note the past week.  </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next meeting #100 - 17-20 Dec. 2018, Sophia Antipolis</a:t>
            </a:r>
          </a:p>
          <a:p>
            <a:pPr lvl="1">
              <a:spcBef>
                <a:spcPts val="0"/>
              </a:spcBef>
              <a:buFont typeface="Arial" panose="020B0604020202020204" pitchFamily="34" charset="0"/>
              <a:buChar char="•"/>
            </a:pPr>
            <a:r>
              <a:rPr lang="en-US" sz="1600" dirty="0">
                <a:solidFill>
                  <a:schemeClr val="tx1"/>
                </a:solidFill>
              </a:rPr>
              <a:t>Nothing of note the past week. </a:t>
            </a: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next meeting # 55 - 08-11 Apr 2019, Sophia Antipolis</a:t>
            </a:r>
          </a:p>
          <a:p>
            <a:pPr lvl="1">
              <a:spcBef>
                <a:spcPts val="0"/>
              </a:spcBef>
              <a:buFont typeface="Arial" panose="020B0604020202020204" pitchFamily="34" charset="0"/>
              <a:buChar char="•"/>
            </a:pPr>
            <a:r>
              <a:rPr lang="en-US" sz="1600" dirty="0">
                <a:solidFill>
                  <a:schemeClr val="tx1"/>
                </a:solidFill>
              </a:rPr>
              <a:t>Nothing of note the past week.</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707424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#6 in Bonn Germany, 10 – 12 December 2018</a:t>
            </a:r>
          </a:p>
          <a:p>
            <a:pPr lvl="1">
              <a:buFont typeface="Arial" panose="020B0604020202020204" pitchFamily="34" charset="0"/>
              <a:buChar char="•"/>
            </a:pPr>
            <a:r>
              <a:rPr lang="en-US" sz="1600" dirty="0"/>
              <a:t>Anything from all last week on Body Loss?</a:t>
            </a:r>
          </a:p>
          <a:p>
            <a:pPr lvl="1">
              <a:buFont typeface="Arial" panose="020B0604020202020204" pitchFamily="34" charset="0"/>
              <a:buChar char="•"/>
            </a:pPr>
            <a:r>
              <a:rPr lang="en-US" sz="1600" dirty="0"/>
              <a:t>Yes, Contribution by multiple companies, was adopted.  </a:t>
            </a:r>
          </a:p>
          <a:p>
            <a:pPr marL="457200" lvl="1" indent="0"/>
            <a:r>
              <a:rPr lang="en-US" sz="1400" dirty="0"/>
              <a:t> </a:t>
            </a: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in Bonn Germany, 11 – 13 December 2018</a:t>
            </a:r>
          </a:p>
          <a:p>
            <a:pPr lvl="1">
              <a:buFont typeface="Arial" panose="020B0604020202020204" pitchFamily="34" charset="0"/>
              <a:buChar char="•"/>
            </a:pPr>
            <a:r>
              <a:rPr lang="en-US" sz="1600" dirty="0"/>
              <a:t> Nothing of note this week.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a:t>
            </a:r>
            <a:r>
              <a:rPr lang="en-US" altLang="en-US" sz="1200" dirty="0"/>
              <a:t>- reference</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r>
              <a:rPr lang="en-US" altLang="en-US" sz="1800" dirty="0"/>
              <a:t>Docket 18-295 for this specific NPRM is now active. </a:t>
            </a:r>
          </a:p>
          <a:p>
            <a:pPr>
              <a:spcBef>
                <a:spcPts val="0"/>
              </a:spcBef>
              <a:buFont typeface="Arial" panose="020B0604020202020204" pitchFamily="34" charset="0"/>
              <a:buChar char="•"/>
            </a:pPr>
            <a:r>
              <a:rPr lang="en-US" altLang="en-US" sz="1600" dirty="0">
                <a:hlinkClick r:id="rId3"/>
              </a:rPr>
              <a:t>https://www.fcc.gov/ecfs/search/filings?proceedings_name=18-295&amp;sort=date_disseminated,DESC</a:t>
            </a:r>
            <a:r>
              <a:rPr lang="en-US" altLang="en-US" sz="16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1800" dirty="0"/>
              <a:t>Final NPRM did come out: </a:t>
            </a:r>
            <a:endParaRPr lang="en-US" altLang="en-US" sz="2000" dirty="0"/>
          </a:p>
          <a:p>
            <a:pPr lvl="1">
              <a:spcBef>
                <a:spcPts val="0"/>
              </a:spcBef>
              <a:buFont typeface="Arial" panose="020B0604020202020204" pitchFamily="34" charset="0"/>
              <a:buChar char="•"/>
            </a:pPr>
            <a:r>
              <a:rPr lang="en-US" altLang="en-US" sz="1600" dirty="0">
                <a:hlinkClick r:id="rId4"/>
              </a:rPr>
              <a:t>https://www.fcc.gov/document/6-ghz-unlicensed-nprm</a:t>
            </a:r>
            <a:r>
              <a:rPr lang="en-US" altLang="en-US" sz="1600" dirty="0"/>
              <a:t> </a:t>
            </a:r>
          </a:p>
          <a:p>
            <a:pPr lvl="1">
              <a:spcBef>
                <a:spcPts val="0"/>
              </a:spcBef>
              <a:buFont typeface="Arial" panose="020B0604020202020204" pitchFamily="34" charset="0"/>
              <a:buChar char="•"/>
            </a:pPr>
            <a:r>
              <a:rPr lang="en-US" altLang="en-US" sz="1600" dirty="0">
                <a:hlinkClick r:id="rId5"/>
              </a:rPr>
              <a:t>https://mentor.ieee.org/802.18/dcn/18/18-18-0133-00-0000-nprm-6ghz-et-18-295.docx</a:t>
            </a:r>
            <a:endParaRPr lang="en-US" altLang="en-US" sz="1600" dirty="0"/>
          </a:p>
          <a:p>
            <a:pPr lvl="2">
              <a:spcBef>
                <a:spcPts val="0"/>
              </a:spcBef>
              <a:buFont typeface="Arial" panose="020B0604020202020204" pitchFamily="34" charset="0"/>
              <a:buChar char="•"/>
            </a:pPr>
            <a:r>
              <a:rPr lang="en-US" altLang="en-US" sz="1400" dirty="0"/>
              <a:t>Note: the 18-0133r01 has most of the updates from the draft highlighted.  </a:t>
            </a:r>
          </a:p>
          <a:p>
            <a:pPr lvl="1">
              <a:spcBef>
                <a:spcPts val="0"/>
              </a:spcBef>
              <a:buFont typeface="Arial" panose="020B0604020202020204" pitchFamily="34" charset="0"/>
              <a:buChar char="•"/>
            </a:pPr>
            <a:r>
              <a:rPr lang="en-US" altLang="en-US" sz="1600" dirty="0"/>
              <a:t>Comments will be 60 days and Reply comments 30 days later.</a:t>
            </a:r>
          </a:p>
          <a:p>
            <a:pPr lvl="2">
              <a:spcBef>
                <a:spcPts val="0"/>
              </a:spcBef>
              <a:buFont typeface="Arial" panose="020B0604020202020204" pitchFamily="34" charset="0"/>
              <a:buChar char="•"/>
            </a:pPr>
            <a:r>
              <a:rPr lang="en-US" altLang="en-US" sz="1400" dirty="0"/>
              <a:t>Recent Federal Register time lines is about 20 days.  (Check the calendar, if that happens here.) </a:t>
            </a:r>
          </a:p>
          <a:p>
            <a:pPr lvl="1">
              <a:spcBef>
                <a:spcPts val="0"/>
              </a:spcBef>
              <a:buFont typeface="Arial" panose="020B0604020202020204" pitchFamily="34" charset="0"/>
              <a:buChar char="•"/>
            </a:pPr>
            <a:r>
              <a:rPr lang="en-US" altLang="en-US" sz="1600" dirty="0"/>
              <a:t>57 seek comments; 144 question marks</a:t>
            </a:r>
          </a:p>
          <a:p>
            <a:pPr marL="0" indent="0">
              <a:spcBef>
                <a:spcPts val="0"/>
              </a:spcBef>
            </a:pPr>
            <a:r>
              <a:rPr lang="en-US" altLang="en-US" sz="2000" dirty="0"/>
              <a:t> </a:t>
            </a:r>
          </a:p>
          <a:p>
            <a:pPr>
              <a:spcBef>
                <a:spcPts val="0"/>
              </a:spcBef>
              <a:buFont typeface="Arial" panose="020B0604020202020204" pitchFamily="34" charset="0"/>
              <a:buChar char="•"/>
            </a:pPr>
            <a:r>
              <a:rPr lang="en-US" altLang="en-US" sz="1800" dirty="0"/>
              <a:t>EC document discussed at July Plenary with EC Chairs, w/some background.  </a:t>
            </a:r>
          </a:p>
          <a:p>
            <a:pPr lvl="1">
              <a:spcBef>
                <a:spcPts val="0"/>
              </a:spcBef>
              <a:buFont typeface="Arial" panose="020B0604020202020204" pitchFamily="34" charset="0"/>
              <a:buChar char="•"/>
            </a:pPr>
            <a:r>
              <a:rPr lang="en-US" altLang="en-US" sz="1400" dirty="0">
                <a:hlinkClick r:id="rId6"/>
              </a:rPr>
              <a:t>&lt;ec-18-0133-00-00EC-how-can-ieee-802-get-to-a-single-voice-for-6ghz-band.pptx&gt;</a:t>
            </a:r>
            <a:r>
              <a:rPr lang="en-US" altLang="en-US" sz="14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Basic layout of the ranges the NPMR is addressing</a:t>
            </a:r>
            <a:endParaRPr lang="en-US" altLang="en-US" sz="16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graphicFrame>
        <p:nvGraphicFramePr>
          <p:cNvPr id="7" name="Table 6">
            <a:extLst>
              <a:ext uri="{FF2B5EF4-FFF2-40B4-BE49-F238E27FC236}">
                <a16:creationId xmlns:a16="http://schemas.microsoft.com/office/drawing/2014/main" id="{1EFE4456-7FCD-4DEE-A39C-7870AE62DE4B}"/>
              </a:ext>
            </a:extLst>
          </p:cNvPr>
          <p:cNvGraphicFramePr>
            <a:graphicFrameLocks noGrp="1"/>
          </p:cNvGraphicFramePr>
          <p:nvPr>
            <p:extLst>
              <p:ext uri="{D42A27DB-BD31-4B8C-83A1-F6EECF244321}">
                <p14:modId xmlns:p14="http://schemas.microsoft.com/office/powerpoint/2010/main" val="3127610381"/>
              </p:ext>
            </p:extLst>
          </p:nvPr>
        </p:nvGraphicFramePr>
        <p:xfrm>
          <a:off x="685801" y="5321500"/>
          <a:ext cx="8000999" cy="1044362"/>
        </p:xfrm>
        <a:graphic>
          <a:graphicData uri="http://schemas.openxmlformats.org/drawingml/2006/table">
            <a:tbl>
              <a:tblPr firstRow="1" firstCol="1" lastRow="1" lastCol="1" bandRow="1" bandCol="1">
                <a:tableStyleId>{5C22544A-7EE6-4342-B048-85BDC9FD1C3A}</a:tableStyleId>
              </a:tblPr>
              <a:tblGrid>
                <a:gridCol w="1212273">
                  <a:extLst>
                    <a:ext uri="{9D8B030D-6E8A-4147-A177-3AD203B41FA5}">
                      <a16:colId xmlns:a16="http://schemas.microsoft.com/office/drawing/2014/main" val="705508007"/>
                    </a:ext>
                  </a:extLst>
                </a:gridCol>
                <a:gridCol w="2020454">
                  <a:extLst>
                    <a:ext uri="{9D8B030D-6E8A-4147-A177-3AD203B41FA5}">
                      <a16:colId xmlns:a16="http://schemas.microsoft.com/office/drawing/2014/main" val="3182273418"/>
                    </a:ext>
                  </a:extLst>
                </a:gridCol>
                <a:gridCol w="2343726">
                  <a:extLst>
                    <a:ext uri="{9D8B030D-6E8A-4147-A177-3AD203B41FA5}">
                      <a16:colId xmlns:a16="http://schemas.microsoft.com/office/drawing/2014/main" val="3058705944"/>
                    </a:ext>
                  </a:extLst>
                </a:gridCol>
                <a:gridCol w="2424546">
                  <a:extLst>
                    <a:ext uri="{9D8B030D-6E8A-4147-A177-3AD203B41FA5}">
                      <a16:colId xmlns:a16="http://schemas.microsoft.com/office/drawing/2014/main" val="2575005258"/>
                    </a:ext>
                  </a:extLst>
                </a:gridCol>
              </a:tblGrid>
              <a:tr h="180381">
                <a:tc>
                  <a:txBody>
                    <a:bodyPr/>
                    <a:lstStyle/>
                    <a:p>
                      <a:pPr marL="205105" marR="212725" algn="ctr">
                        <a:spcBef>
                          <a:spcPts val="935"/>
                        </a:spcBef>
                        <a:spcAft>
                          <a:spcPts val="0"/>
                        </a:spcAft>
                      </a:pPr>
                      <a:r>
                        <a:rPr lang="en-US" sz="1100" dirty="0">
                          <a:solidFill>
                            <a:schemeClr val="tx1"/>
                          </a:solidFill>
                          <a:effectLst/>
                        </a:rPr>
                        <a:t>Band (GHz)</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74320" marR="262890" indent="96520" algn="ctr">
                        <a:spcBef>
                          <a:spcPts val="305"/>
                        </a:spcBef>
                        <a:spcAft>
                          <a:spcPts val="0"/>
                        </a:spcAft>
                      </a:pPr>
                      <a:r>
                        <a:rPr lang="en-US" sz="1100" dirty="0">
                          <a:solidFill>
                            <a:schemeClr val="tx1"/>
                          </a:solidFill>
                          <a:effectLst/>
                        </a:rPr>
                        <a:t>Primary Allocations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15900" marR="208915" indent="4445" algn="ctr">
                        <a:lnSpc>
                          <a:spcPct val="115000"/>
                        </a:lnSpc>
                        <a:spcBef>
                          <a:spcPts val="200"/>
                        </a:spcBef>
                        <a:spcAft>
                          <a:spcPts val="0"/>
                        </a:spcAft>
                      </a:pPr>
                      <a:r>
                        <a:rPr lang="en-US" sz="1100" dirty="0">
                          <a:solidFill>
                            <a:schemeClr val="tx1"/>
                          </a:solidFill>
                          <a:effectLst/>
                        </a:rPr>
                        <a:t>Reference used in this NPRM</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89560" marR="285750" algn="ctr">
                        <a:spcBef>
                          <a:spcPts val="935"/>
                        </a:spcBef>
                        <a:spcAft>
                          <a:spcPts val="0"/>
                        </a:spcAft>
                      </a:pPr>
                      <a:r>
                        <a:rPr lang="en-US" sz="1100">
                          <a:solidFill>
                            <a:schemeClr val="tx1"/>
                          </a:solidFill>
                          <a:effectLst/>
                        </a:rPr>
                        <a:t>Devices</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3779291863"/>
                  </a:ext>
                </a:extLst>
              </a:tr>
              <a:tr h="181883">
                <a:tc>
                  <a:txBody>
                    <a:bodyPr/>
                    <a:lstStyle/>
                    <a:p>
                      <a:pPr marL="205105" marR="210820" algn="ctr">
                        <a:spcBef>
                          <a:spcPts val="825"/>
                        </a:spcBef>
                        <a:spcAft>
                          <a:spcPts val="0"/>
                        </a:spcAft>
                      </a:pPr>
                      <a:r>
                        <a:rPr lang="en-US" sz="1100" dirty="0">
                          <a:solidFill>
                            <a:schemeClr val="tx1"/>
                          </a:solidFill>
                          <a:effectLst/>
                        </a:rPr>
                        <a:t>5.925-6.425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25"/>
                        </a:spcBef>
                        <a:spcAft>
                          <a:spcPts val="0"/>
                        </a:spcAft>
                      </a:pPr>
                      <a:r>
                        <a:rPr lang="en-US" sz="1100" dirty="0">
                          <a:solidFill>
                            <a:schemeClr val="tx1"/>
                          </a:solidFill>
                          <a:effectLst/>
                        </a:rPr>
                        <a:t>U-NII-5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1822773757"/>
                  </a:ext>
                </a:extLst>
              </a:tr>
              <a:tr h="179178">
                <a:tc>
                  <a:txBody>
                    <a:bodyPr/>
                    <a:lstStyle/>
                    <a:p>
                      <a:pPr marL="205105" marR="210820" algn="ctr">
                        <a:spcBef>
                          <a:spcPts val="830"/>
                        </a:spcBef>
                        <a:spcAft>
                          <a:spcPts val="0"/>
                        </a:spcAft>
                      </a:pPr>
                      <a:r>
                        <a:rPr lang="en-US" sz="1100">
                          <a:solidFill>
                            <a:schemeClr val="tx1"/>
                          </a:solidFill>
                          <a:effectLst/>
                        </a:rPr>
                        <a:t>6.425-6.525</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55575" indent="-311785" algn="ctr">
                        <a:spcBef>
                          <a:spcPts val="195"/>
                        </a:spcBef>
                        <a:spcAft>
                          <a:spcPts val="0"/>
                        </a:spcAft>
                      </a:pPr>
                      <a:r>
                        <a:rPr lang="en-US" sz="1100" dirty="0">
                          <a:solidFill>
                            <a:schemeClr val="tx1"/>
                          </a:solidFill>
                          <a:effectLst/>
                        </a:rPr>
                        <a:t>Mobile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U-NII-6</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200"/>
                        </a:spcBef>
                        <a:spcAft>
                          <a:spcPts val="0"/>
                        </a:spcAft>
                      </a:pP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558404561"/>
                  </a:ext>
                </a:extLst>
              </a:tr>
              <a:tr h="126868">
                <a:tc>
                  <a:txBody>
                    <a:bodyPr/>
                    <a:lstStyle/>
                    <a:p>
                      <a:pPr marL="205105" marR="210820" algn="ctr">
                        <a:spcBef>
                          <a:spcPts val="830"/>
                        </a:spcBef>
                        <a:spcAft>
                          <a:spcPts val="0"/>
                        </a:spcAft>
                      </a:pPr>
                      <a:r>
                        <a:rPr lang="en-US" sz="1100">
                          <a:solidFill>
                            <a:schemeClr val="tx1"/>
                          </a:solidFill>
                          <a:effectLst/>
                        </a:rPr>
                        <a:t>6.525-6.875</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a:solidFill>
                            <a:schemeClr val="tx1"/>
                          </a:solidFill>
                          <a:effectLst/>
                        </a:rPr>
                        <a:t>Fixed Service FSS</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U-NII-7</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008535293"/>
                  </a:ext>
                </a:extLst>
              </a:tr>
              <a:tr h="258546">
                <a:tc>
                  <a:txBody>
                    <a:bodyPr/>
                    <a:lstStyle/>
                    <a:p>
                      <a:pPr marL="0" marR="0" algn="ctr">
                        <a:spcBef>
                          <a:spcPts val="30"/>
                        </a:spcBef>
                        <a:spcAft>
                          <a:spcPts val="0"/>
                        </a:spcAft>
                      </a:pPr>
                      <a:r>
                        <a:rPr lang="en-US" sz="1100" dirty="0">
                          <a:solidFill>
                            <a:schemeClr val="tx1"/>
                          </a:solidFill>
                          <a:effectLst/>
                        </a:rPr>
                        <a:t> </a:t>
                      </a:r>
                    </a:p>
                    <a:p>
                      <a:pPr marL="205105" marR="210820" algn="ctr">
                        <a:spcBef>
                          <a:spcPts val="0"/>
                        </a:spcBef>
                        <a:spcAft>
                          <a:spcPts val="0"/>
                        </a:spcAft>
                      </a:pPr>
                      <a:r>
                        <a:rPr lang="en-US" sz="1100" dirty="0">
                          <a:solidFill>
                            <a:schemeClr val="tx1"/>
                          </a:solidFill>
                          <a:effectLst/>
                        </a:rPr>
                        <a:t>6.875-7.125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168275" marR="167005" indent="635" algn="ctr">
                        <a:spcBef>
                          <a:spcPts val="200"/>
                        </a:spcBef>
                        <a:spcAft>
                          <a:spcPts val="0"/>
                        </a:spcAft>
                      </a:pPr>
                      <a:r>
                        <a:rPr lang="en-US" sz="1100" b="0" dirty="0">
                          <a:solidFill>
                            <a:schemeClr val="tx1"/>
                          </a:solidFill>
                          <a:effectLst/>
                        </a:rPr>
                        <a:t>Fixed Service </a:t>
                      </a:r>
                      <a:br>
                        <a:rPr lang="en-US" sz="1100" b="0" dirty="0">
                          <a:solidFill>
                            <a:schemeClr val="tx1"/>
                          </a:solidFill>
                          <a:effectLst/>
                        </a:rPr>
                      </a:br>
                      <a:r>
                        <a:rPr lang="en-US" sz="1100" b="0" dirty="0">
                          <a:solidFill>
                            <a:schemeClr val="tx1"/>
                          </a:solidFill>
                          <a:effectLst/>
                        </a:rPr>
                        <a:t>Mobile Service FSS</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0" algn="ctr">
                        <a:spcBef>
                          <a:spcPts val="30"/>
                        </a:spcBef>
                        <a:spcAft>
                          <a:spcPts val="0"/>
                        </a:spcAft>
                      </a:pPr>
                      <a:r>
                        <a:rPr lang="en-US" sz="1100" dirty="0">
                          <a:solidFill>
                            <a:schemeClr val="tx1"/>
                          </a:solidFill>
                          <a:effectLst/>
                        </a:rPr>
                        <a:t> </a:t>
                      </a:r>
                    </a:p>
                    <a:p>
                      <a:pPr marL="0" marR="420370" algn="ctr">
                        <a:spcBef>
                          <a:spcPts val="0"/>
                        </a:spcBef>
                        <a:spcAft>
                          <a:spcPts val="0"/>
                        </a:spcAft>
                      </a:pPr>
                      <a:r>
                        <a:rPr lang="en-US" sz="1100" b="0" dirty="0">
                          <a:solidFill>
                            <a:schemeClr val="tx1"/>
                          </a:solidFill>
                          <a:effectLst/>
                        </a:rPr>
                        <a:t>U-NII-8</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830"/>
                        </a:spcBef>
                        <a:spcAft>
                          <a:spcPts val="0"/>
                        </a:spcAft>
                      </a:pPr>
                      <a:br>
                        <a:rPr lang="en-US" sz="1100" dirty="0">
                          <a:solidFill>
                            <a:schemeClr val="tx1"/>
                          </a:solidFill>
                          <a:effectLst/>
                        </a:rPr>
                      </a:b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273602827"/>
                  </a:ext>
                </a:extLst>
              </a:tr>
            </a:tbl>
          </a:graphicData>
        </a:graphic>
      </p:graphicFrame>
    </p:spTree>
    <p:extLst>
      <p:ext uri="{BB962C8B-B14F-4D97-AF65-F5344CB8AC3E}">
        <p14:creationId xmlns:p14="http://schemas.microsoft.com/office/powerpoint/2010/main" val="406871275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29655</TotalTime>
  <Words>6182</Words>
  <Application>Microsoft Office PowerPoint</Application>
  <PresentationFormat>On-screen Show (4:3)</PresentationFormat>
  <Paragraphs>759</Paragraphs>
  <Slides>38</Slides>
  <Notes>20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38</vt:i4>
      </vt:variant>
    </vt:vector>
  </HeadingPairs>
  <TitlesOfParts>
    <vt:vector size="50"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vt:lpstr>
      <vt:lpstr>EU items -2 </vt:lpstr>
      <vt:lpstr>6 GHz and single voice from IEEE 802 - reference</vt:lpstr>
      <vt:lpstr>6 GHz and single voice from IEEE 802 - process</vt:lpstr>
      <vt:lpstr>6 GHz and single voice from IEEE 802 – major draft points 1 of 6</vt:lpstr>
      <vt:lpstr>6 GHz and single voice from IEEE 802 – major draft points 2 of 6</vt:lpstr>
      <vt:lpstr>6 GHz and single voice from IEEE 802 – major draft points 3 of 6</vt:lpstr>
      <vt:lpstr>6 GHz and single voice from IEEE 802 – major draft points 4 of 6</vt:lpstr>
      <vt:lpstr>6 GHz and single voice from IEEE 802 – major draft points 5 of 6</vt:lpstr>
      <vt:lpstr>6 GHz and single voice from IEEE 802 – major draft points 6 of 6</vt:lpstr>
      <vt:lpstr>6 GHz and single voice from IEEE 802 - options - backup</vt:lpstr>
      <vt:lpstr>General Discussion Items -1</vt:lpstr>
      <vt:lpstr>General Discussion Items -2</vt:lpstr>
      <vt:lpstr>Actions Required</vt:lpstr>
      <vt:lpstr>Any Other Business</vt:lpstr>
      <vt:lpstr>Adjourn</vt:lpstr>
      <vt:lpstr>PowerPoint Presentation</vt:lpstr>
      <vt:lpstr>6 GHz and single voice from IEEE 802, references 1 of 2</vt:lpstr>
      <vt:lpstr>6 GHz and single voice from IEEE 802, references 2 of 2</vt:lpstr>
      <vt:lpstr>6 GHz and single voice from IEEE 802, references cont.</vt:lpstr>
      <vt:lpstr>General Discussion Items -1</vt:lpstr>
      <vt:lpstr>General Discussion Items -4</vt:lpstr>
      <vt:lpstr>WiFi / UWB Coexistence -1</vt:lpstr>
      <vt:lpstr>WiFi / UWB Coexistence  -2</vt:lpstr>
      <vt:lpstr>IEEE EU position statement on spectrum management</vt:lpstr>
      <vt:lpstr>IEEE EU Position Statement -2</vt:lpstr>
      <vt:lpstr>IEEE EU spectrum management statement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893</cp:revision>
  <cp:lastPrinted>1601-01-01T00:00:00Z</cp:lastPrinted>
  <dcterms:created xsi:type="dcterms:W3CDTF">2016-03-03T14:54:45Z</dcterms:created>
  <dcterms:modified xsi:type="dcterms:W3CDTF">2018-10-27T17:37:20Z</dcterms:modified>
</cp:coreProperties>
</file>