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56" r:id="rId2"/>
    <p:sldId id="341" r:id="rId3"/>
    <p:sldId id="329" r:id="rId4"/>
    <p:sldId id="330" r:id="rId5"/>
    <p:sldId id="319" r:id="rId6"/>
    <p:sldId id="331" r:id="rId7"/>
    <p:sldId id="480" r:id="rId8"/>
    <p:sldId id="486" r:id="rId9"/>
    <p:sldId id="492" r:id="rId10"/>
    <p:sldId id="508" r:id="rId11"/>
    <p:sldId id="487" r:id="rId12"/>
    <p:sldId id="503" r:id="rId13"/>
    <p:sldId id="501" r:id="rId14"/>
    <p:sldId id="495" r:id="rId15"/>
    <p:sldId id="499" r:id="rId16"/>
    <p:sldId id="497" r:id="rId17"/>
    <p:sldId id="507" r:id="rId18"/>
    <p:sldId id="505" r:id="rId19"/>
    <p:sldId id="509" r:id="rId20"/>
    <p:sldId id="419" r:id="rId21"/>
    <p:sldId id="498" r:id="rId22"/>
    <p:sldId id="402" r:id="rId23"/>
    <p:sldId id="403" r:id="rId24"/>
    <p:sldId id="490" r:id="rId25"/>
    <p:sldId id="488" r:id="rId26"/>
    <p:sldId id="500" r:id="rId27"/>
    <p:sldId id="491" r:id="rId28"/>
    <p:sldId id="477" r:id="rId29"/>
    <p:sldId id="417" r:id="rId30"/>
    <p:sldId id="418" r:id="rId31"/>
    <p:sldId id="468" r:id="rId32"/>
    <p:sldId id="428" r:id="rId33"/>
    <p:sldId id="465" r:id="rId34"/>
    <p:sldId id="435" r:id="rId35"/>
    <p:sldId id="451" r:id="rId36"/>
    <p:sldId id="452" r:id="rId37"/>
    <p:sldId id="429" r:id="rId38"/>
    <p:sldId id="399" r:id="rId3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06" autoAdjust="0"/>
    <p:restoredTop sz="96210" autoAdjust="0"/>
  </p:normalViewPr>
  <p:slideViewPr>
    <p:cSldViewPr>
      <p:cViewPr varScale="1">
        <p:scale>
          <a:sx n="115" d="100"/>
          <a:sy n="115" d="100"/>
        </p:scale>
        <p:origin x="642" y="10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01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27-Oct-18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4381252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9858907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5222308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5384912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2262502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5187329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1400106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1453660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sz="2000" baseline="0"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909112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600" kern="1200" dirty="0">
                <a:solidFill>
                  <a:srgbClr val="000000"/>
                </a:solidFill>
                <a:effectLst/>
                <a:latin typeface="Times New Roman" pitchFamily="16" charset="0"/>
                <a:ea typeface="+mn-ea"/>
                <a:cs typeface="+mn-cs"/>
              </a:rPr>
              <a:t>today: </a:t>
            </a:r>
          </a:p>
          <a:p>
            <a:r>
              <a:rPr lang="en-US" sz="1600" kern="1200" dirty="0">
                <a:solidFill>
                  <a:srgbClr val="000000"/>
                </a:solidFill>
                <a:effectLst/>
                <a:latin typeface="Times New Roman" pitchFamily="16" charset="0"/>
                <a:ea typeface="+mn-ea"/>
                <a:cs typeface="+mn-cs"/>
              </a:rPr>
              <a:t>In addition, </a:t>
            </a:r>
            <a:r>
              <a:rPr lang="en-US" sz="2000" kern="1200" baseline="0" dirty="0">
                <a:solidFill>
                  <a:srgbClr val="000000"/>
                </a:solidFill>
                <a:effectLst/>
                <a:latin typeface="Times New Roman" pitchFamily="16" charset="0"/>
                <a:ea typeface="+mn-ea"/>
                <a:cs typeface="+mn-cs"/>
              </a:rPr>
              <a:t>society’s</a:t>
            </a:r>
            <a:r>
              <a:rPr lang="en-US" sz="1600" kern="1200" dirty="0">
                <a:solidFill>
                  <a:srgbClr val="000000"/>
                </a:solidFill>
                <a:effectLst/>
                <a:latin typeface="Times New Roman" pitchFamily="16" charset="0"/>
                <a:ea typeface="+mn-ea"/>
                <a:cs typeface="+mn-cs"/>
              </a:rPr>
              <a:t> goals are not that all spectrum is occupied in </a:t>
            </a:r>
            <a:r>
              <a:rPr lang="en-US" sz="1100" kern="1200" dirty="0">
                <a:solidFill>
                  <a:srgbClr val="000000"/>
                </a:solidFill>
                <a:effectLst/>
                <a:latin typeface="Times New Roman" pitchFamily="16" charset="0"/>
                <a:ea typeface="+mn-ea"/>
                <a:cs typeface="+mn-cs"/>
              </a:rPr>
              <a:t>high-value locations, that expected services and performance are available in high-value locations, rather that the user experiences satisfactory services. </a:t>
            </a:r>
            <a:endParaRPr lang="en-US" sz="16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Policy cannot be based on “we can measure 3-D occupancy” and enforce corrections</a:t>
            </a:r>
          </a:p>
          <a:p>
            <a:endParaRPr lang="en-US" dirty="0"/>
          </a:p>
          <a:p>
            <a:r>
              <a:rPr lang="en-US" dirty="0"/>
              <a:t>Spectrum Assignments are Broad measures by society</a:t>
            </a:r>
          </a:p>
          <a:p>
            <a:r>
              <a:rPr lang="en-US" dirty="0"/>
              <a:t>We went 100 years without much monitoring of spectrum utilization</a:t>
            </a:r>
          </a:p>
          <a:p>
            <a:r>
              <a:rPr lang="en-US" dirty="0"/>
              <a:t> </a:t>
            </a:r>
          </a:p>
          <a:p>
            <a:r>
              <a:rPr lang="en-US" dirty="0"/>
              <a:t>Fundamentally, Trust But Verify</a:t>
            </a:r>
          </a:p>
          <a:p>
            <a:r>
              <a:rPr lang="en-US" dirty="0"/>
              <a:t>Can the license reporting be enough to see Spectrum Assignments are working?</a:t>
            </a:r>
          </a:p>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65712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26684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357963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3417707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318431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1189932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8644020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625480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25 Oct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25 Oct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25 Oct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802.18-18/0130r01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8/18-18-0134-00-0000-developing-a-sustainable-spectrum-strategy-for-america-s-future.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hyperlink" Target="https://mentor.ieee.org/802.18/dcn/18/18-18-0097-00-0000-ex-parte-next-data-base-6-ghz-additional-fs-protection-discussion.pdf" TargetMode="External"/><Relationship Id="rId1" Type="http://schemas.openxmlformats.org/officeDocument/2006/relationships/slideLayout" Target="../slideLayouts/slideLayout1.xml"/><Relationship Id="rId6" Type="http://schemas.openxmlformats.org/officeDocument/2006/relationships/hyperlink" Target="https://mentor.ieee.org/802-ec/dcn/18/ec-18-0155-00-00EC-push-to-bi-directional-spectrum-sharing.pptx" TargetMode="Externa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11/dcn/18/11-18-1055-03-0wng-a-future-for-unlicensed-spectrum.ppt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8/dcn/16/18-16-0038-10-0000-teleconference-call-in-info.pptx"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ecfsapi.fcc.gov/file/108080219920074/WFA%20Ex%20Parte%20Letter.pdf" TargetMode="External"/><Relationship Id="rId3" Type="http://schemas.openxmlformats.org/officeDocument/2006/relationships/hyperlink" Target="https://ecfsapi.fcc.gov/file/109113089205438/SPA%20Comments%20(Sep%2011%202018)(FINAL).pdf" TargetMode="External"/><Relationship Id="rId7" Type="http://schemas.openxmlformats.org/officeDocument/2006/relationships/hyperlink" Target="https://ecfsapi.fcc.gov/file/10824085329605/Commscope%208.22.18%20Mtg%20Ex%20Parte.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ecfsapi.fcc.gov/file/1082899870012/2018-08-28%20ExP%20RLAN%20issues%20AS%20FILED%20(01229194xB3D1E).pdf" TargetMode="External"/><Relationship Id="rId5" Type="http://schemas.openxmlformats.org/officeDocument/2006/relationships/hyperlink" Target="https://ecfsapi.fcc.gov/file/1090794008994/WInnForum%20Comments%20on%20Spectrum%20Pipeline%20Act%20PN%20-%20Final.pdf" TargetMode="External"/><Relationship Id="rId10" Type="http://schemas.openxmlformats.org/officeDocument/2006/relationships/hyperlink" Target="https://ecfsapi.fcc.gov/file/1070541429397/7-5-18%20SES-Intelsat%20ex%20parte%20for%20McGrath%20and%20Javed.pdf" TargetMode="External"/><Relationship Id="rId4" Type="http://schemas.openxmlformats.org/officeDocument/2006/relationships/hyperlink" Target="https://ecfsapi.fcc.gov/file/109112152615349/Wi-Fi%20Alliance%20Comments%20on%20Spectrum%20Pipeline%20Act%20Report.pdf" TargetMode="External"/><Relationship Id="rId9" Type="http://schemas.openxmlformats.org/officeDocument/2006/relationships/hyperlink" Target="https://ecfsapi.fcc.gov/file/10717207604667/17-183%20FWCC%20ExP%20Notice%202018-07-17%20--%20AS%20FILED.pdf"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ecfsapi.fcc.gov/file/104120372328746/6%20GHz%20OET%20and%20Bureaus%20Ex%20Parte%20(Apr.%2012,%202018).pdf"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hyperlink" Target="https://ecfsapi.fcc.gov/file/1072827774513/UTC%20ex%20parte%207-27-2018.doc" TargetMode="External"/><Relationship Id="rId4" Type="http://schemas.openxmlformats.org/officeDocument/2006/relationships/hyperlink" Target="https://ecfsapi.fcc.gov/file/101261169015803/6%20GHz%20Ex%20Parte%20(Bureaus).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urldefense.proofpoint.com/v2/url?u=https-3A__www.anacom.pt_render.jsp-3FcontentId-3D987504&amp;d=DwMFAg&amp;c=pqcuzKEN_84c78MOSc5_fw&amp;r=z8R-nWJ8GIxwjOjNKhEFByb-tZ6XE3GZXWSggNdVo-w&amp;m=hDKCp-jpR3E4t7kZWHi_dp9i6lRLmzTnKcAg1IB_NRk&amp;s=Oes1gKiIQe2uktNt8lo1a2aRLZxggOjP2VcGT58ONkw&amp;e="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hyperlink" Target="https://urldefense.proofpoint.com/v2/url?u=https-3A__www.anacom.pt_render.jsp-3FcontentId-3D1415687&amp;d=DwMFAg&amp;c=pqcuzKEN_84c78MOSc5_fw&amp;r=z8R-nWJ8GIxwjOjNKhEFByb-tZ6XE3GZXWSggNdVo-w&amp;m=hDKCp-jpR3E4t7kZWHi_dp9i6lRLmzTnKcAg1IB_NRk&amp;s=BlINyF7_dZek53n5pUrfCsk_hwM5n4EU1RXSqiOKrvE&amp;e=" TargetMode="External"/><Relationship Id="rId5" Type="http://schemas.openxmlformats.org/officeDocument/2006/relationships/hyperlink" Target="https://urldefense.proofpoint.com/v2/url?u=https-3A__www.anacom.pt_render.jsp-3FcontentId-3D1338515&amp;d=DwMFAg&amp;c=pqcuzKEN_84c78MOSc5_fw&amp;r=z8R-nWJ8GIxwjOjNKhEFByb-tZ6XE3GZXWSggNdVo-w&amp;m=hDKCp-jpR3E4t7kZWHi_dp9i6lRLmzTnKcAg1IB_NRk&amp;s=Jz9lSZYhUaKchJgfYEpaaAunYpbOYE1xSrbwVpOdzPQ&amp;e=" TargetMode="External"/><Relationship Id="rId4" Type="http://schemas.openxmlformats.org/officeDocument/2006/relationships/hyperlink" Target="https://urldefense.proofpoint.com/v2/url?u=https-3A__www.mtitc.government.bg_upload_docs_Reshenie-5F343-5Fot-5F21-5FApril-5F2009-5F-5F-5FEN.pdf&amp;d=DwMFAg&amp;c=pqcuzKEN_84c78MOSc5_fw&amp;r=z8R-nWJ8GIxwjOjNKhEFByb-tZ6XE3GZXWSggNdVo-w&amp;m=hDKCp-jpR3E4t7kZWHi_dp9i6lRLmzTnKcAg1IB_NRk&amp;s=p1Mujev-IxxHtKP1sOOYoi6QtL08YxG2vxIxbVV3scM&amp;e="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8/dcn/18/18-18-0097-00-0000-ex-parte-next-data-base-6-ghz-additional-fs-protection-discussion.pdf"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8/dcn/18/18-18-0028-01-0000-draft-ieee-european-public-policy-position-statement-on-spectrum-management.pdf"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131-00-0000-minutes-18oct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fcc.gov/ecfs/search/filings?proceedings_name=18-295&amp;sort=date_disseminated,DESC"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mentor.ieee.org/802-ec/dcn/18/ec-18-0133-00-00EC-how-can-ieee-802-get-to-a-single-voice-for-6ghz-band.pptx" TargetMode="External"/><Relationship Id="rId5" Type="http://schemas.openxmlformats.org/officeDocument/2006/relationships/hyperlink" Target="https://mentor.ieee.org/802.18/dcn/18/18-18-0133-00-0000-nprm-6ghz-et-18-295.docx" TargetMode="External"/><Relationship Id="rId4" Type="http://schemas.openxmlformats.org/officeDocument/2006/relationships/hyperlink" Target="https://www.fcc.gov/document/6-ghz-unlicensed-npr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25 Oct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25 October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902662233"/>
              </p:ext>
            </p:extLst>
          </p:nvPr>
        </p:nvGraphicFramePr>
        <p:xfrm>
          <a:off x="546100" y="3603625"/>
          <a:ext cx="7820025" cy="2514600"/>
        </p:xfrm>
        <a:graphic>
          <a:graphicData uri="http://schemas.openxmlformats.org/presentationml/2006/ole">
            <mc:AlternateContent xmlns:mc="http://schemas.openxmlformats.org/markup-compatibility/2006">
              <mc:Choice xmlns:v="urn:schemas-microsoft-com:vml" Requires="v">
                <p:oleObj spid="_x0000_s3849" name="Document" r:id="rId4" imgW="8245941" imgH="2658085" progId="Word.Document.8">
                  <p:embed/>
                </p:oleObj>
              </mc:Choice>
              <mc:Fallback>
                <p:oleObj name="Document" r:id="rId4" imgW="8245941" imgH="2658085" progId="Word.Document.8">
                  <p:embed/>
                  <p:pic>
                    <p:nvPicPr>
                      <p:cNvPr id="0" name="Picture 3"/>
                      <p:cNvPicPr>
                        <a:picLocks noChangeAspect="1" noChangeArrowheads="1"/>
                      </p:cNvPicPr>
                      <p:nvPr/>
                    </p:nvPicPr>
                    <p:blipFill>
                      <a:blip r:embed="rId5"/>
                      <a:srcRect/>
                      <a:stretch>
                        <a:fillRect/>
                      </a:stretch>
                    </p:blipFill>
                    <p:spPr bwMode="auto">
                      <a:xfrm>
                        <a:off x="546100" y="3603625"/>
                        <a:ext cx="7820025"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374650"/>
          </a:xfrm>
        </p:spPr>
        <p:txBody>
          <a:bodyPr/>
          <a:lstStyle/>
          <a:p>
            <a:r>
              <a:rPr lang="en-US" altLang="en-US" sz="2400" dirty="0"/>
              <a:t>6 GHz and single voice from IEEE 802 </a:t>
            </a:r>
            <a:r>
              <a:rPr lang="en-US" altLang="en-US" sz="1200" dirty="0"/>
              <a:t>- process</a:t>
            </a:r>
            <a:endParaRPr lang="en-US" sz="1200" dirty="0"/>
          </a:p>
        </p:txBody>
      </p:sp>
      <p:sp>
        <p:nvSpPr>
          <p:cNvPr id="3" name="Content Placeholder 2"/>
          <p:cNvSpPr>
            <a:spLocks noGrp="1"/>
          </p:cNvSpPr>
          <p:nvPr>
            <p:ph idx="1"/>
          </p:nvPr>
        </p:nvSpPr>
        <p:spPr>
          <a:xfrm>
            <a:off x="685800" y="1006267"/>
            <a:ext cx="8153400" cy="5546933"/>
          </a:xfrm>
        </p:spPr>
        <p:txBody>
          <a:bodyPr/>
          <a:lstStyle/>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Proposed plan for IEEE 802 response  </a:t>
            </a:r>
          </a:p>
          <a:p>
            <a:pPr lvl="1">
              <a:spcBef>
                <a:spcPts val="0"/>
              </a:spcBef>
              <a:buFont typeface="Arial" panose="020B0604020202020204" pitchFamily="34" charset="0"/>
              <a:buChar char="•"/>
            </a:pPr>
            <a:r>
              <a:rPr lang="en-US" altLang="en-US" sz="1600" dirty="0"/>
              <a:t>Review the final NPRM,  e.g. changes from draft.</a:t>
            </a:r>
          </a:p>
          <a:p>
            <a:pPr lvl="2">
              <a:spcBef>
                <a:spcPts val="0"/>
              </a:spcBef>
              <a:buFont typeface="Arial" panose="020B0604020202020204" pitchFamily="34" charset="0"/>
              <a:buChar char="•"/>
            </a:pPr>
            <a:r>
              <a:rPr lang="en-US" altLang="en-US" sz="1400" dirty="0"/>
              <a:t>Suggestion is to work off the NPRM itself with comments added on the side, like we did Ofcom comments.</a:t>
            </a:r>
          </a:p>
          <a:p>
            <a:pPr lvl="1">
              <a:spcBef>
                <a:spcPts val="0"/>
              </a:spcBef>
              <a:buFont typeface="Arial" panose="020B0604020202020204" pitchFamily="34" charset="0"/>
              <a:buChar char="•"/>
            </a:pPr>
            <a:r>
              <a:rPr lang="en-US" altLang="en-US" sz="1600" dirty="0"/>
              <a:t>Identify topics of interest for IEEE 802 as a whole should consider to respond to. </a:t>
            </a:r>
          </a:p>
          <a:p>
            <a:pPr lvl="1">
              <a:spcBef>
                <a:spcPts val="0"/>
              </a:spcBef>
              <a:buFont typeface="Arial" panose="020B0604020202020204" pitchFamily="34" charset="0"/>
              <a:buChar char="•"/>
            </a:pPr>
            <a:r>
              <a:rPr lang="en-US" altLang="en-US" sz="1600" dirty="0"/>
              <a:t>Focus on suggested primary option,  one filing all (both) IEEE 802 sides</a:t>
            </a:r>
          </a:p>
          <a:p>
            <a:pPr lvl="2">
              <a:spcBef>
                <a:spcPts val="0"/>
              </a:spcBef>
              <a:buFont typeface="Arial" panose="020B0604020202020204" pitchFamily="34" charset="0"/>
              <a:buChar char="•"/>
            </a:pPr>
            <a:r>
              <a:rPr lang="en-US" altLang="en-US" sz="1600" dirty="0"/>
              <a:t>Outline topics to cover in IEEE 802 response</a:t>
            </a:r>
          </a:p>
          <a:p>
            <a:pPr lvl="2">
              <a:spcBef>
                <a:spcPts val="0"/>
              </a:spcBef>
              <a:buFont typeface="Arial" panose="020B0604020202020204" pitchFamily="34" charset="0"/>
              <a:buChar char="•"/>
            </a:pPr>
            <a:r>
              <a:rPr lang="en-US" altLang="en-US" sz="1600" dirty="0"/>
              <a:t>How to organize topics in the filing.</a:t>
            </a:r>
          </a:p>
          <a:p>
            <a:pPr lvl="2">
              <a:spcBef>
                <a:spcPts val="0"/>
              </a:spcBef>
              <a:buFont typeface="Arial" panose="020B0604020202020204" pitchFamily="34" charset="0"/>
              <a:buChar char="•"/>
            </a:pPr>
            <a:r>
              <a:rPr lang="en-US" altLang="en-US" sz="1600" dirty="0"/>
              <a:t>Watching for:  If this primary option is not going to work, and need to change? </a:t>
            </a:r>
          </a:p>
          <a:p>
            <a:pPr lvl="1">
              <a:spcBef>
                <a:spcPts val="0"/>
              </a:spcBef>
              <a:buFont typeface="Arial" panose="020B0604020202020204" pitchFamily="34" charset="0"/>
              <a:buChar char="•"/>
            </a:pPr>
            <a:r>
              <a:rPr lang="en-US" altLang="en-US" sz="1600" dirty="0"/>
              <a:t>What else? </a:t>
            </a:r>
          </a:p>
          <a:p>
            <a:pPr lvl="1">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t>Should considering starting email threads on moving toward a response.   May need to be done early January. </a:t>
            </a:r>
          </a:p>
          <a:p>
            <a:pPr lvl="1">
              <a:spcBef>
                <a:spcPts val="0"/>
              </a:spcBef>
              <a:buFont typeface="Arial" panose="020B0604020202020204" pitchFamily="34" charset="0"/>
              <a:buChar char="•"/>
            </a:pPr>
            <a:r>
              <a:rPr lang="en-US" altLang="en-US" sz="1600" dirty="0"/>
              <a:t>What points we should focus on. </a:t>
            </a:r>
          </a:p>
          <a:p>
            <a:pPr lvl="1">
              <a:spcBef>
                <a:spcPts val="0"/>
              </a:spcBef>
              <a:buFont typeface="Arial" panose="020B0604020202020204" pitchFamily="34" charset="0"/>
              <a:buChar char="•"/>
            </a:pPr>
            <a:r>
              <a:rPr lang="en-US" altLang="en-US" sz="1600" dirty="0"/>
              <a:t>What has changed from the draft. Have this now, see 18-0133r01. </a:t>
            </a:r>
          </a:p>
          <a:p>
            <a:pPr lvl="1">
              <a:spcBef>
                <a:spcPts val="0"/>
              </a:spcBef>
              <a:buFont typeface="Arial" panose="020B0604020202020204" pitchFamily="34" charset="0"/>
              <a:buChar char="•"/>
            </a:pPr>
            <a:r>
              <a:rPr lang="en-US" altLang="en-US" sz="1600" dirty="0"/>
              <a:t>What to put in outline for comments to start bleeding on. </a:t>
            </a:r>
          </a:p>
          <a:p>
            <a:pPr>
              <a:spcBef>
                <a:spcPts val="0"/>
              </a:spcBef>
              <a:buFont typeface="Arial" panose="020B0604020202020204" pitchFamily="34" charset="0"/>
              <a:buChar char="•"/>
            </a:pPr>
            <a:endParaRPr lang="en-US" altLang="en-US" sz="2000" dirty="0"/>
          </a:p>
          <a:p>
            <a:pPr>
              <a:buFont typeface="Arial" panose="020B0604020202020204" pitchFamily="34" charset="0"/>
              <a:buChar char="•"/>
            </a:pPr>
            <a:r>
              <a:rPr lang="en-US" altLang="en-US" sz="1800" dirty="0"/>
              <a:t>Also need to connect with the IEEE Broadcast Technology Society (BTS)</a:t>
            </a:r>
          </a:p>
          <a:p>
            <a:pPr lvl="1">
              <a:buFont typeface="Arial" panose="020B0604020202020204" pitchFamily="34" charset="0"/>
              <a:buChar char="•"/>
            </a:pPr>
            <a:r>
              <a:rPr lang="en-US" altLang="en-US" sz="1600" dirty="0"/>
              <a:t>This may get the IEEE GPPC involved. </a:t>
            </a:r>
            <a:endParaRPr lang="en-US" sz="1600" dirty="0"/>
          </a:p>
          <a:p>
            <a:pPr marL="0" indent="0">
              <a:spcBef>
                <a:spcPts val="0"/>
              </a:spcBef>
            </a:pPr>
            <a:endParaRPr lang="en-US" altLang="en-US" sz="1800" dirty="0"/>
          </a:p>
          <a:p>
            <a:pPr>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118542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 </a:t>
            </a:r>
            <a:r>
              <a:rPr lang="en-US" altLang="en-US" sz="1400" dirty="0"/>
              <a:t>major draft points 1 of 6</a:t>
            </a:r>
            <a:endParaRPr lang="en-US" sz="1200" dirty="0"/>
          </a:p>
        </p:txBody>
      </p:sp>
      <p:sp>
        <p:nvSpPr>
          <p:cNvPr id="3" name="Content Placeholder 2"/>
          <p:cNvSpPr>
            <a:spLocks noGrp="1"/>
          </p:cNvSpPr>
          <p:nvPr>
            <p:ph idx="1"/>
          </p:nvPr>
        </p:nvSpPr>
        <p:spPr>
          <a:xfrm>
            <a:off x="685800" y="1104106"/>
            <a:ext cx="8229600" cy="5371307"/>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altLang="en-US" sz="1800" u="sng" dirty="0"/>
              <a:t>What are highlights that folks have seen that affect the IEEE 802 standards?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altLang="en-US" sz="1800" u="sng" dirty="0"/>
              <a:t>The following slides is from the discussions with the Draft.</a:t>
            </a:r>
          </a:p>
          <a:p>
            <a:pPr lvl="1">
              <a:spcBef>
                <a:spcPts val="0"/>
              </a:spcBef>
              <a:buFont typeface="Arial" panose="020B0604020202020204" pitchFamily="34" charset="0"/>
              <a:buChar char="•"/>
            </a:pPr>
            <a:r>
              <a:rPr lang="en-US" altLang="en-US" sz="1400" b="1" dirty="0"/>
              <a:t>Will consider to move to a marked up NPRM after this week, to discuss against.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What was in the draft NPRM on UWB: </a:t>
            </a:r>
          </a:p>
          <a:p>
            <a:pPr lvl="1">
              <a:spcBef>
                <a:spcPts val="0"/>
              </a:spcBef>
              <a:buFont typeface="Arial" panose="020B0604020202020204" pitchFamily="34" charset="0"/>
              <a:buChar char="•"/>
            </a:pPr>
            <a:r>
              <a:rPr lang="en-US" sz="1600" dirty="0"/>
              <a:t>13. There are existing provisions in Part 15 across the U-NII-5, U-NII-6, U-NII-7, and U- NII-8 bands for unlicensed wideband systems such as sensor/tag systems used for the real-time location of objects under Section 15.250. In addition ultra-wideband systems are permitted in these bands under Part 15 Subpart F. All Part 15 devices/systems operate on a non-interference basis, including devices that will operate under the proposals we make herein. </a:t>
            </a:r>
          </a:p>
          <a:p>
            <a:pPr lvl="1">
              <a:spcBef>
                <a:spcPts val="0"/>
              </a:spcBef>
              <a:buFont typeface="Arial" panose="020B0604020202020204" pitchFamily="34" charset="0"/>
              <a:buChar char="•"/>
            </a:pPr>
            <a:r>
              <a:rPr lang="en-US" sz="1600" dirty="0"/>
              <a:t>And Footnote 36. 	Interested parties can discuss their existing unlicensed use models in relation to our specific proposals during the comment and reply pleading cycle.</a:t>
            </a:r>
            <a:r>
              <a:rPr lang="en-US" altLang="en-US" sz="1600" dirty="0"/>
              <a:t> </a:t>
            </a:r>
          </a:p>
          <a:p>
            <a:pPr>
              <a:spcBef>
                <a:spcPts val="0"/>
              </a:spcBef>
              <a:buFont typeface="Arial" panose="020B0604020202020204" pitchFamily="34" charset="0"/>
              <a:buChar char="•"/>
            </a:pPr>
            <a:endParaRPr lang="en-US" alt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4163078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a:t>
            </a:r>
            <a:r>
              <a:rPr lang="en-US" altLang="en-US" sz="1600" dirty="0"/>
              <a:t>– </a:t>
            </a:r>
            <a:r>
              <a:rPr lang="en-US" altLang="en-US" sz="1400" dirty="0"/>
              <a:t>major draft points 2 of 6</a:t>
            </a:r>
            <a:endParaRPr lang="en-US" sz="1200" dirty="0"/>
          </a:p>
        </p:txBody>
      </p:sp>
      <p:sp>
        <p:nvSpPr>
          <p:cNvPr id="3" name="Content Placeholder 2"/>
          <p:cNvSpPr>
            <a:spLocks noGrp="1"/>
          </p:cNvSpPr>
          <p:nvPr>
            <p:ph idx="1"/>
          </p:nvPr>
        </p:nvSpPr>
        <p:spPr>
          <a:xfrm>
            <a:off x="685800" y="1104106"/>
            <a:ext cx="8229600" cy="5371307"/>
          </a:xfrm>
        </p:spPr>
        <p:txBody>
          <a:bodyPr/>
          <a:lstStyle/>
          <a:p>
            <a:pPr lvl="4">
              <a:spcBef>
                <a:spcPts val="0"/>
              </a:spcBef>
              <a:buFont typeface="Arial" panose="020B0604020202020204" pitchFamily="34" charset="0"/>
              <a:buChar char="•"/>
            </a:pPr>
            <a:endParaRPr lang="en-US" sz="600" dirty="0"/>
          </a:p>
          <a:p>
            <a:pPr marL="457200" lvl="1" indent="0">
              <a:spcBef>
                <a:spcPts val="0"/>
              </a:spcBef>
            </a:pPr>
            <a:endParaRPr lang="en-US" altLang="en-US" sz="1200" dirty="0"/>
          </a:p>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600" dirty="0"/>
              <a:t>A focus on protecting licensed incumbents, i.e. lots on </a:t>
            </a:r>
            <a:r>
              <a:rPr lang="en-US" sz="1600" dirty="0"/>
              <a:t>automated frequency coordination   (AFC) system</a:t>
            </a:r>
            <a:r>
              <a:rPr lang="en-US" altLang="en-US" sz="1600" dirty="0"/>
              <a:t>  </a:t>
            </a:r>
          </a:p>
          <a:p>
            <a:pPr lvl="1">
              <a:spcBef>
                <a:spcPts val="0"/>
              </a:spcBef>
              <a:buFont typeface="Arial" panose="020B0604020202020204" pitchFamily="34" charset="0"/>
              <a:buChar char="•"/>
            </a:pPr>
            <a:r>
              <a:rPr lang="en-US" sz="1600" dirty="0"/>
              <a:t>Note: in the fact sheet they call it:  automated frequency control (AFC) system</a:t>
            </a:r>
          </a:p>
          <a:p>
            <a:pPr lvl="1">
              <a:spcBef>
                <a:spcPts val="0"/>
              </a:spcBef>
              <a:buFont typeface="Arial" panose="020B0604020202020204" pitchFamily="34" charset="0"/>
              <a:buChar char="•"/>
            </a:pPr>
            <a:r>
              <a:rPr lang="en-US" sz="1600" dirty="0"/>
              <a:t>However through the rest of the NPRM and proposed rules, they say coordination. </a:t>
            </a:r>
            <a:endParaRPr lang="en-US" altLang="en-US" sz="1600" b="0" dirty="0"/>
          </a:p>
          <a:p>
            <a:pPr lvl="1">
              <a:spcBef>
                <a:spcPts val="0"/>
              </a:spcBef>
              <a:buFont typeface="Arial" panose="020B0604020202020204" pitchFamily="34" charset="0"/>
              <a:buChar char="•"/>
            </a:pPr>
            <a:r>
              <a:rPr lang="en-US" altLang="en-US" sz="1600" b="0" dirty="0"/>
              <a:t>Protection is broken into bands on what protection they are proposing. There are 2 primary protection schemes, dependin</a:t>
            </a:r>
            <a:r>
              <a:rPr lang="en-US" altLang="en-US" sz="1600" dirty="0"/>
              <a:t>g on pairs of ranges. </a:t>
            </a:r>
            <a:endParaRPr lang="en-US" altLang="en-US" sz="1600" b="0" dirty="0"/>
          </a:p>
          <a:p>
            <a:pPr lvl="1">
              <a:spcBef>
                <a:spcPts val="0"/>
              </a:spcBef>
              <a:buFont typeface="Arial" panose="020B0604020202020204" pitchFamily="34" charset="0"/>
              <a:buChar char="•"/>
            </a:pPr>
            <a:r>
              <a:rPr lang="en-US" altLang="en-US" sz="1600" b="1" dirty="0"/>
              <a:t> </a:t>
            </a:r>
          </a:p>
          <a:p>
            <a:pPr lvl="1">
              <a:spcBef>
                <a:spcPts val="0"/>
              </a:spcBef>
              <a:buFont typeface="Arial" panose="020B0604020202020204" pitchFamily="34" charset="0"/>
              <a:buChar char="•"/>
            </a:pPr>
            <a:r>
              <a:rPr lang="en-US" altLang="en-US" sz="1600" b="1" dirty="0"/>
              <a:t>  </a:t>
            </a:r>
          </a:p>
          <a:p>
            <a:pPr>
              <a:spcBef>
                <a:spcPts val="0"/>
              </a:spcBef>
              <a:buFont typeface="Arial" panose="020B0604020202020204" pitchFamily="34" charset="0"/>
              <a:buChar char="•"/>
            </a:pPr>
            <a:r>
              <a:rPr lang="en-US" sz="1600" dirty="0"/>
              <a:t>Mobile hot spots are not permitted anywhere.  Nothing in mobile or moving. </a:t>
            </a:r>
          </a:p>
          <a:p>
            <a:pPr lvl="1">
              <a:spcBef>
                <a:spcPts val="0"/>
              </a:spcBef>
              <a:buFont typeface="Arial" panose="020B0604020202020204" pitchFamily="34" charset="0"/>
              <a:buChar char="•"/>
            </a:pPr>
            <a:r>
              <a:rPr lang="en-US" altLang="en-US" sz="1600" dirty="0"/>
              <a:t> </a:t>
            </a:r>
          </a:p>
          <a:p>
            <a:pPr lvl="1">
              <a:spcBef>
                <a:spcPts val="0"/>
              </a:spcBef>
              <a:buFont typeface="Arial" panose="020B0604020202020204" pitchFamily="34" charset="0"/>
              <a:buChar char="•"/>
            </a:pPr>
            <a:r>
              <a:rPr lang="en-US" altLang="en-US" sz="1600" dirty="0"/>
              <a:t> </a:t>
            </a:r>
          </a:p>
          <a:p>
            <a:pPr>
              <a:spcBef>
                <a:spcPts val="0"/>
              </a:spcBef>
              <a:buFont typeface="Arial" panose="020B0604020202020204" pitchFamily="34" charset="0"/>
              <a:buChar char="•"/>
            </a:pPr>
            <a:r>
              <a:rPr lang="en-US" altLang="en-US" sz="1600" dirty="0"/>
              <a:t>15. … </a:t>
            </a:r>
            <a:r>
              <a:rPr lang="en-US" sz="1600" dirty="0"/>
              <a:t>The Commission also asked whether the 6.425-7.125 GHz band, or specific subsets of this band, would be a viable expansion opportunity for U-NII or other unlicensed operations.</a:t>
            </a:r>
            <a:r>
              <a:rPr lang="en-US" altLang="en-US" sz="1600" dirty="0"/>
              <a:t> There is also reference to IoT devices also later on.</a:t>
            </a:r>
            <a:endParaRPr lang="en-US" sz="1600" dirty="0"/>
          </a:p>
          <a:p>
            <a:pPr lvl="1">
              <a:spcBef>
                <a:spcPts val="0"/>
              </a:spcBef>
              <a:buFont typeface="Arial" panose="020B0604020202020204" pitchFamily="34" charset="0"/>
              <a:buChar char="•"/>
            </a:pPr>
            <a:r>
              <a:rPr lang="en-US" sz="1600" dirty="0"/>
              <a:t> </a:t>
            </a:r>
          </a:p>
          <a:p>
            <a:pPr marL="457200" lvl="1" indent="0">
              <a:spcBef>
                <a:spcPts val="0"/>
              </a:spcBef>
            </a:pP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3181339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a:t>
            </a:r>
            <a:r>
              <a:rPr lang="en-US" altLang="en-US" sz="1600" dirty="0"/>
              <a:t>– </a:t>
            </a:r>
            <a:r>
              <a:rPr lang="en-US" altLang="en-US" sz="1400" dirty="0"/>
              <a:t>major draft points 3 of 6</a:t>
            </a:r>
            <a:endParaRPr lang="en-US" sz="1200" dirty="0"/>
          </a:p>
        </p:txBody>
      </p:sp>
      <p:sp>
        <p:nvSpPr>
          <p:cNvPr id="3" name="Content Placeholder 2"/>
          <p:cNvSpPr>
            <a:spLocks noGrp="1"/>
          </p:cNvSpPr>
          <p:nvPr>
            <p:ph idx="1"/>
          </p:nvPr>
        </p:nvSpPr>
        <p:spPr>
          <a:xfrm>
            <a:off x="685800" y="1104106"/>
            <a:ext cx="8229600" cy="5371307"/>
          </a:xfrm>
        </p:spPr>
        <p:txBody>
          <a:bodyPr/>
          <a:lstStyle/>
          <a:p>
            <a:pPr>
              <a:spcBef>
                <a:spcPts val="0"/>
              </a:spcBef>
              <a:buFont typeface="Arial" panose="020B0604020202020204" pitchFamily="34" charset="0"/>
              <a:buChar char="•"/>
            </a:pPr>
            <a:endParaRPr lang="en-US" altLang="en-US" sz="1800" u="sng" dirty="0"/>
          </a:p>
          <a:p>
            <a:pPr lvl="4">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sz="1600" dirty="0"/>
              <a:t>20. We also propose to permit client devices to operate across the entire 6 GHz band while under the control of either a standard-power access point or a low-power access point.</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76. </a:t>
            </a:r>
            <a:r>
              <a:rPr lang="en-US" sz="1600" i="1" dirty="0"/>
              <a:t>Client Devices. </a:t>
            </a:r>
            <a:r>
              <a:rPr lang="en-US" sz="1600" dirty="0"/>
              <a:t>The maximum conducted output power is 63 milliwatts and maximum power spectral density is 5 dBm in any 1 megahertz band. </a:t>
            </a:r>
          </a:p>
          <a:p>
            <a:pPr lvl="1">
              <a:spcBef>
                <a:spcPts val="0"/>
              </a:spcBef>
              <a:buFont typeface="Arial" panose="020B0604020202020204" pitchFamily="34" charset="0"/>
              <a:buChar char="•"/>
            </a:pPr>
            <a:r>
              <a:rPr lang="en-US" sz="1600" dirty="0"/>
              <a:t>p/o 71. … client devices are even lower power (5 mW/MHz EIRP) and are required to only operate in the U-NII-6 and U-NII-8 bands after receiving an authorization from a low-power access point.</a:t>
            </a:r>
          </a:p>
          <a:p>
            <a:pPr lvl="1">
              <a:spcBef>
                <a:spcPts val="0"/>
              </a:spcBef>
              <a:buFont typeface="Arial" panose="020B0604020202020204" pitchFamily="34" charset="0"/>
              <a:buChar char="•"/>
            </a:pPr>
            <a:r>
              <a:rPr lang="en-US" sz="1600" dirty="0"/>
              <a:t>This is the only place 5mW/MHz is mentioned;  it seems to be from 11ax resource units, which could be to 10 mW. </a:t>
            </a:r>
          </a:p>
          <a:p>
            <a:pPr lvl="1">
              <a:spcBef>
                <a:spcPts val="0"/>
              </a:spcBef>
              <a:buFont typeface="Arial" panose="020B0604020202020204" pitchFamily="34" charset="0"/>
              <a:buChar char="•"/>
            </a:pPr>
            <a:r>
              <a:rPr lang="en-US" sz="1600" dirty="0"/>
              <a:t>Even at this proposed low power, the FCC still wants clients to be under a master control. </a:t>
            </a:r>
          </a:p>
          <a:p>
            <a:pPr lvl="2">
              <a:spcBef>
                <a:spcPts val="0"/>
              </a:spcBef>
              <a:buFont typeface="Arial" panose="020B0604020202020204" pitchFamily="34" charset="0"/>
              <a:buChar char="•"/>
            </a:pPr>
            <a:r>
              <a:rPr lang="en-US" sz="1600" dirty="0"/>
              <a:t>It is due to location of the incumbents is just not known. </a:t>
            </a:r>
          </a:p>
          <a:p>
            <a:pPr lvl="2">
              <a:spcBef>
                <a:spcPts val="0"/>
              </a:spcBef>
              <a:buFont typeface="Arial" panose="020B0604020202020204" pitchFamily="34" charset="0"/>
              <a:buChar char="•"/>
            </a:pPr>
            <a:r>
              <a:rPr lang="en-US" sz="1600" dirty="0"/>
              <a:t>So WiFi direct case (client to client ) would not be possible with the client under master control.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22863483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a:t>
            </a:r>
            <a:r>
              <a:rPr lang="en-US" altLang="en-US" sz="1600" dirty="0"/>
              <a:t>– </a:t>
            </a:r>
            <a:r>
              <a:rPr lang="en-US" altLang="en-US" sz="1400" dirty="0"/>
              <a:t>major draft points 4 of 6</a:t>
            </a:r>
            <a:endParaRPr lang="en-US" sz="1200" dirty="0"/>
          </a:p>
        </p:txBody>
      </p:sp>
      <p:sp>
        <p:nvSpPr>
          <p:cNvPr id="3" name="Content Placeholder 2"/>
          <p:cNvSpPr>
            <a:spLocks noGrp="1"/>
          </p:cNvSpPr>
          <p:nvPr>
            <p:ph idx="1"/>
          </p:nvPr>
        </p:nvSpPr>
        <p:spPr>
          <a:xfrm>
            <a:off x="685800" y="1104106"/>
            <a:ext cx="8229600" cy="5371307"/>
          </a:xfrm>
        </p:spPr>
        <p:txBody>
          <a:bodyPr/>
          <a:lstStyle/>
          <a:p>
            <a:pPr lvl="3">
              <a:spcBef>
                <a:spcPts val="0"/>
              </a:spcBef>
              <a:buFont typeface="Arial" panose="020B0604020202020204" pitchFamily="34" charset="0"/>
              <a:buChar char="•"/>
            </a:pPr>
            <a:endParaRPr lang="en-US" altLang="en-US" sz="12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r>
              <a:rPr lang="en-US" sz="1600" dirty="0"/>
              <a:t>59. Lower Power Indoor Unlicensed Devices in the U-NII-6 and U-NII-8 Bands</a:t>
            </a:r>
          </a:p>
          <a:p>
            <a:pPr lvl="1">
              <a:spcBef>
                <a:spcPts val="0"/>
              </a:spcBef>
              <a:buFont typeface="Arial" panose="020B0604020202020204" pitchFamily="34" charset="0"/>
              <a:buChar char="•"/>
            </a:pPr>
            <a:r>
              <a:rPr lang="en-US" sz="1600" dirty="0"/>
              <a:t>Apple talked to FCC on 04 oct. on this paragraph.  Though the ex </a:t>
            </a:r>
            <a:r>
              <a:rPr lang="en-US" sz="1600" dirty="0" err="1"/>
              <a:t>parte</a:t>
            </a:r>
            <a:r>
              <a:rPr lang="en-US" sz="1600" dirty="0"/>
              <a:t> doesn’t have much detail.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a:spcBef>
                <a:spcPts val="0"/>
              </a:spcBef>
              <a:buFont typeface="Arial" panose="020B0604020202020204" pitchFamily="34" charset="0"/>
              <a:buChar char="•"/>
            </a:pPr>
            <a:endParaRPr lang="en-US" sz="1600" i="1" dirty="0"/>
          </a:p>
          <a:p>
            <a:pPr>
              <a:spcBef>
                <a:spcPts val="0"/>
              </a:spcBef>
              <a:buFont typeface="Arial" panose="020B0604020202020204" pitchFamily="34" charset="0"/>
              <a:buChar char="•"/>
            </a:pPr>
            <a:r>
              <a:rPr lang="en-US" sz="1600" i="1" dirty="0"/>
              <a:t>71. </a:t>
            </a:r>
            <a:r>
              <a:rPr lang="en-US" sz="1600" dirty="0"/>
              <a:t>Are there other methods or equipment form-factors that would discourage outdoor usage of low-power access point unlicensed devices that we should consider? </a:t>
            </a:r>
          </a:p>
          <a:p>
            <a:pPr lvl="1">
              <a:spcBef>
                <a:spcPts val="0"/>
              </a:spcBef>
              <a:buFont typeface="Arial" panose="020B0604020202020204" pitchFamily="34" charset="0"/>
              <a:buChar char="•"/>
            </a:pPr>
            <a:r>
              <a:rPr lang="en-US" sz="1600" dirty="0"/>
              <a:t>For example if the device can see GPS, then they would be outdoor. </a:t>
            </a:r>
          </a:p>
          <a:p>
            <a:pPr lvl="1">
              <a:spcBef>
                <a:spcPts val="0"/>
              </a:spcBef>
              <a:buFont typeface="Arial" panose="020B0604020202020204" pitchFamily="34" charset="0"/>
              <a:buChar char="•"/>
            </a:pPr>
            <a:r>
              <a:rPr lang="en-US" sz="1600" dirty="0"/>
              <a:t>If plugged into mains they would be indoor. </a:t>
            </a:r>
          </a:p>
          <a:p>
            <a:pPr lvl="1">
              <a:spcBef>
                <a:spcPts val="0"/>
              </a:spcBef>
              <a:buFont typeface="Arial" panose="020B0604020202020204" pitchFamily="34" charset="0"/>
              <a:buChar char="•"/>
            </a:pPr>
            <a:r>
              <a:rPr lang="en-US" sz="1600" dirty="0"/>
              <a:t>However all these can be worked around easily. </a:t>
            </a:r>
          </a:p>
          <a:p>
            <a:pPr lvl="1">
              <a:spcBef>
                <a:spcPts val="0"/>
              </a:spcBef>
              <a:buFont typeface="Arial" panose="020B0604020202020204" pitchFamily="34" charset="0"/>
              <a:buChar char="•"/>
            </a:pPr>
            <a:r>
              <a:rPr lang="en-US" sz="1600" dirty="0"/>
              <a:t>So the FCC is asking for ways to help confirm a device is indoors. </a:t>
            </a:r>
          </a:p>
          <a:p>
            <a:pPr lvl="1">
              <a:spcBef>
                <a:spcPts val="0"/>
              </a:spcBef>
              <a:buFont typeface="Arial" panose="020B0604020202020204" pitchFamily="34" charset="0"/>
              <a:buChar char="•"/>
            </a:pPr>
            <a:r>
              <a:rPr lang="en-US" altLang="en-US" sz="1400" b="0" dirty="0"/>
              <a:t> </a:t>
            </a:r>
          </a:p>
          <a:p>
            <a:pPr lvl="1">
              <a:spcBef>
                <a:spcPts val="0"/>
              </a:spcBef>
              <a:buFont typeface="Arial" panose="020B0604020202020204" pitchFamily="34" charset="0"/>
              <a:buChar char="•"/>
            </a:pPr>
            <a:r>
              <a:rPr lang="en-US" altLang="en-US" sz="1400" dirty="0"/>
              <a:t> </a:t>
            </a:r>
          </a:p>
          <a:p>
            <a:pPr lvl="1">
              <a:spcBef>
                <a:spcPts val="0"/>
              </a:spcBef>
              <a:buFont typeface="Arial" panose="020B0604020202020204" pitchFamily="34" charset="0"/>
              <a:buChar char="•"/>
            </a:pPr>
            <a:endParaRPr lang="en-US" altLang="en-US" sz="1400" b="0" dirty="0"/>
          </a:p>
          <a:p>
            <a:pPr lvl="1">
              <a:spcBef>
                <a:spcPts val="0"/>
              </a:spcBef>
              <a:buFont typeface="Arial" panose="020B0604020202020204" pitchFamily="34" charset="0"/>
              <a:buChar char="•"/>
            </a:pPr>
            <a:endParaRPr lang="en-US" altLang="en-US" sz="1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913072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a:t>
            </a:r>
            <a:r>
              <a:rPr lang="en-US" altLang="en-US" sz="1600" dirty="0"/>
              <a:t>– </a:t>
            </a:r>
            <a:r>
              <a:rPr lang="en-US" altLang="en-US" sz="1400" dirty="0"/>
              <a:t>major draft points 5 of 6</a:t>
            </a:r>
            <a:endParaRPr lang="en-US" sz="1200" dirty="0"/>
          </a:p>
        </p:txBody>
      </p:sp>
      <p:sp>
        <p:nvSpPr>
          <p:cNvPr id="3" name="Content Placeholder 2"/>
          <p:cNvSpPr>
            <a:spLocks noGrp="1"/>
          </p:cNvSpPr>
          <p:nvPr>
            <p:ph idx="1"/>
          </p:nvPr>
        </p:nvSpPr>
        <p:spPr>
          <a:xfrm>
            <a:off x="685800" y="1104106"/>
            <a:ext cx="8229600" cy="5371307"/>
          </a:xfrm>
        </p:spPr>
        <p:txBody>
          <a:bodyPr/>
          <a:lstStyle/>
          <a:p>
            <a:pPr lvl="3">
              <a:spcBef>
                <a:spcPts val="0"/>
              </a:spcBef>
              <a:buFont typeface="Arial" panose="020B0604020202020204" pitchFamily="34" charset="0"/>
              <a:buChar char="•"/>
            </a:pPr>
            <a:endParaRPr lang="en-US" altLang="en-US" sz="1200" dirty="0"/>
          </a:p>
          <a:p>
            <a:pPr lvl="1">
              <a:spcBef>
                <a:spcPts val="0"/>
              </a:spcBef>
              <a:buFont typeface="Arial" panose="020B0604020202020204" pitchFamily="34" charset="0"/>
              <a:buChar char="•"/>
            </a:pPr>
            <a:endParaRPr lang="en-US" sz="1400" i="1" dirty="0"/>
          </a:p>
          <a:p>
            <a:pPr>
              <a:spcBef>
                <a:spcPts val="0"/>
              </a:spcBef>
              <a:buFont typeface="Arial" panose="020B0604020202020204" pitchFamily="34" charset="0"/>
              <a:buChar char="•"/>
            </a:pPr>
            <a:r>
              <a:rPr lang="en-US" sz="1600" i="1" dirty="0"/>
              <a:t>72. Low Power Indoor Operation at U-NII-5 and U-NII-7</a:t>
            </a:r>
            <a:r>
              <a:rPr lang="en-US" sz="1600" dirty="0"/>
              <a:t>.—We seek comment on whether we should allow indoor low-power access point operations in the U-NII-5 or U-NII-7 bands under the same conditions as proposed for the U-NII-6 and U-NII-8 bands; </a:t>
            </a:r>
          </a:p>
          <a:p>
            <a:pPr lvl="1">
              <a:spcBef>
                <a:spcPts val="0"/>
              </a:spcBef>
              <a:buFont typeface="Arial" panose="020B0604020202020204" pitchFamily="34" charset="0"/>
              <a:buChar char="•"/>
            </a:pPr>
            <a:r>
              <a:rPr lang="en-US" sz="1600" dirty="0"/>
              <a:t>This is w/o AFC. (Need to review the context on this further.) </a:t>
            </a:r>
          </a:p>
          <a:p>
            <a:pPr lvl="1">
              <a:spcBef>
                <a:spcPts val="0"/>
              </a:spcBef>
              <a:buFont typeface="Arial" panose="020B0604020202020204" pitchFamily="34" charset="0"/>
              <a:buChar char="•"/>
            </a:pPr>
            <a:r>
              <a:rPr lang="en-US" sz="1600" dirty="0"/>
              <a:t>Seems the question is how well or consistent indoor use will really protect incumbents outside. </a:t>
            </a:r>
          </a:p>
          <a:p>
            <a:pPr lvl="1">
              <a:spcBef>
                <a:spcPts val="0"/>
              </a:spcBef>
              <a:buFont typeface="Arial" panose="020B0604020202020204" pitchFamily="34" charset="0"/>
              <a:buChar char="•"/>
            </a:pPr>
            <a:r>
              <a:rPr lang="en-US" sz="1600" dirty="0"/>
              <a:t>One reference that is already out there is ITU P2346 report used to create the penetration loss regulations.  </a:t>
            </a:r>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600" dirty="0"/>
              <a:t>73. </a:t>
            </a:r>
            <a:r>
              <a:rPr lang="en-US" sz="1600" i="1" dirty="0"/>
              <a:t>High Power Operation at U-NII-6 and U-NII-8</a:t>
            </a:r>
            <a:r>
              <a:rPr lang="en-US" sz="1600" dirty="0"/>
              <a:t>.—We seek comment on whether there are any ways to protect incumbent mobile operations.  </a:t>
            </a:r>
          </a:p>
          <a:p>
            <a:pPr lvl="1">
              <a:spcBef>
                <a:spcPts val="0"/>
              </a:spcBef>
              <a:buFont typeface="Arial" panose="020B0604020202020204" pitchFamily="34" charset="0"/>
              <a:buChar char="•"/>
            </a:pPr>
            <a:r>
              <a:rPr lang="en-US" sz="1600" dirty="0"/>
              <a:t>U</a:t>
            </a:r>
            <a:r>
              <a:rPr lang="en-US" sz="1600" b="0" dirty="0"/>
              <a:t>nrestricted,  outdoor… </a:t>
            </a:r>
            <a:r>
              <a:rPr lang="en-US" sz="1600" dirty="0"/>
              <a:t>(Need to review the context on this further.)</a:t>
            </a:r>
          </a:p>
          <a:p>
            <a:pPr lvl="1">
              <a:spcBef>
                <a:spcPts val="0"/>
              </a:spcBef>
              <a:buFont typeface="Arial" panose="020B0604020202020204" pitchFamily="34" charset="0"/>
              <a:buChar char="•"/>
            </a:pPr>
            <a:r>
              <a:rPr lang="en-US" altLang="en-US" sz="1600" b="0" dirty="0"/>
              <a:t> </a:t>
            </a:r>
          </a:p>
          <a:p>
            <a:pPr lvl="1">
              <a:spcBef>
                <a:spcPts val="0"/>
              </a:spcBef>
              <a:buFont typeface="Arial" panose="020B0604020202020204" pitchFamily="34" charset="0"/>
              <a:buChar char="•"/>
            </a:pPr>
            <a:r>
              <a:rPr lang="en-US" altLang="en-US" sz="1600" dirty="0"/>
              <a:t>The %s reported in the NPRM is not the whole story, as one user could cover the entire NYC market, across the entire UNI-8 band.  </a:t>
            </a:r>
          </a:p>
          <a:p>
            <a:pPr lvl="1">
              <a:spcBef>
                <a:spcPts val="0"/>
              </a:spcBef>
              <a:buFont typeface="Arial" panose="020B0604020202020204" pitchFamily="34" charset="0"/>
              <a:buChar char="•"/>
            </a:pPr>
            <a:r>
              <a:rPr lang="en-US" altLang="en-US" sz="1600" b="0" dirty="0"/>
              <a:t> </a:t>
            </a:r>
          </a:p>
          <a:p>
            <a:pPr lvl="1">
              <a:spcBef>
                <a:spcPts val="0"/>
              </a:spcBef>
              <a:buFont typeface="Arial" panose="020B0604020202020204" pitchFamily="34" charset="0"/>
              <a:buChar char="•"/>
            </a:pPr>
            <a:r>
              <a:rPr lang="en-US" altLang="en-US" sz="1400" b="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32133744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a:t>
            </a:r>
            <a:r>
              <a:rPr lang="en-US" altLang="en-US" sz="1600" dirty="0"/>
              <a:t>– </a:t>
            </a:r>
            <a:r>
              <a:rPr lang="en-US" altLang="en-US" sz="1400" dirty="0"/>
              <a:t>major draft points 6 of 6</a:t>
            </a:r>
            <a:endParaRPr lang="en-US" sz="1200" dirty="0"/>
          </a:p>
        </p:txBody>
      </p:sp>
      <p:sp>
        <p:nvSpPr>
          <p:cNvPr id="3" name="Content Placeholder 2"/>
          <p:cNvSpPr>
            <a:spLocks noGrp="1"/>
          </p:cNvSpPr>
          <p:nvPr>
            <p:ph idx="1"/>
          </p:nvPr>
        </p:nvSpPr>
        <p:spPr>
          <a:xfrm>
            <a:off x="685800" y="1104106"/>
            <a:ext cx="8229600" cy="5371307"/>
          </a:xfrm>
        </p:spPr>
        <p:txBody>
          <a:bodyPr/>
          <a:lstStyle/>
          <a:p>
            <a:pPr lvl="3">
              <a:spcBef>
                <a:spcPts val="0"/>
              </a:spcBef>
              <a:buFont typeface="Arial" panose="020B0604020202020204" pitchFamily="34" charset="0"/>
              <a:buChar char="•"/>
            </a:pPr>
            <a:endParaRPr lang="en-US" altLang="en-US" sz="1200" dirty="0"/>
          </a:p>
          <a:p>
            <a:pPr marL="0" indent="0">
              <a:spcBef>
                <a:spcPts val="0"/>
              </a:spcBef>
            </a:pPr>
            <a:endParaRPr lang="en-US" sz="1400" i="1" dirty="0"/>
          </a:p>
          <a:p>
            <a:pPr>
              <a:spcBef>
                <a:spcPts val="0"/>
              </a:spcBef>
              <a:buFont typeface="Arial" panose="020B0604020202020204" pitchFamily="34" charset="0"/>
              <a:buChar char="•"/>
            </a:pPr>
            <a:r>
              <a:rPr lang="en-US" sz="1600" i="1" dirty="0"/>
              <a:t>76. U-NII-5 and U-NII-7 Standard-Power Access Points</a:t>
            </a:r>
            <a:r>
              <a:rPr lang="en-US" sz="1600" dirty="0"/>
              <a:t>. The maximum conducted output power is 1 watt and maximum power spectral density is 17 dBm in any 1 megahertz band. </a:t>
            </a:r>
          </a:p>
          <a:p>
            <a:pPr lvl="1">
              <a:spcBef>
                <a:spcPts val="0"/>
              </a:spcBef>
              <a:buFont typeface="Arial" panose="020B0604020202020204" pitchFamily="34" charset="0"/>
              <a:buChar char="•"/>
            </a:pPr>
            <a:r>
              <a:rPr lang="en-US" sz="1600" i="1" dirty="0"/>
              <a:t> </a:t>
            </a:r>
          </a:p>
          <a:p>
            <a:pPr lvl="1">
              <a:spcBef>
                <a:spcPts val="0"/>
              </a:spcBef>
              <a:buFont typeface="Arial" panose="020B0604020202020204" pitchFamily="34" charset="0"/>
              <a:buChar char="•"/>
            </a:pPr>
            <a:r>
              <a:rPr lang="en-US" sz="1600" i="1" dirty="0"/>
              <a:t> </a:t>
            </a:r>
          </a:p>
          <a:p>
            <a:pPr>
              <a:spcBef>
                <a:spcPts val="0"/>
              </a:spcBef>
              <a:buFont typeface="Arial" panose="020B0604020202020204" pitchFamily="34" charset="0"/>
              <a:buChar char="•"/>
            </a:pPr>
            <a:endParaRPr lang="en-US" sz="1600" i="1" dirty="0"/>
          </a:p>
          <a:p>
            <a:pPr>
              <a:spcBef>
                <a:spcPts val="0"/>
              </a:spcBef>
              <a:buFont typeface="Arial" panose="020B0604020202020204" pitchFamily="34" charset="0"/>
              <a:buChar char="•"/>
            </a:pPr>
            <a:r>
              <a:rPr lang="en-US" sz="1600" i="1" dirty="0"/>
              <a:t>U-NII-6 and U-NII-8 band Low-Power Access Points</a:t>
            </a:r>
            <a:r>
              <a:rPr lang="en-US" sz="1600" dirty="0"/>
              <a:t>. The maximum conducted output power is 250 milliwatts and maximum power spectral density is 11 dBm in any 1 megahertz band.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82. We propose that unlicensed access points (both standard-power access point and low- power access point) be prohibited from operating in moving vehicles such as cars, trains, or aircraft</a:t>
            </a:r>
          </a:p>
          <a:p>
            <a:pPr lvl="1">
              <a:spcBef>
                <a:spcPts val="0"/>
              </a:spcBef>
              <a:buFont typeface="Arial" panose="020B0604020202020204" pitchFamily="34" charset="0"/>
              <a:buChar char="•"/>
            </a:pPr>
            <a:r>
              <a:rPr lang="en-US" altLang="en-US" sz="1600" b="0" dirty="0"/>
              <a:t>There are asking about feedback on MIMO, as not specific in the proposals.  </a:t>
            </a:r>
          </a:p>
          <a:p>
            <a:pPr lvl="1">
              <a:spcBef>
                <a:spcPts val="0"/>
              </a:spcBef>
              <a:buFont typeface="Arial" panose="020B0604020202020204" pitchFamily="34" charset="0"/>
              <a:buChar char="•"/>
            </a:pPr>
            <a:r>
              <a:rPr lang="en-US" altLang="en-US" sz="1600" dirty="0"/>
              <a:t> </a:t>
            </a:r>
            <a:endParaRPr lang="en-US" altLang="en-US" sz="1600" b="0" dirty="0"/>
          </a:p>
          <a:p>
            <a:pPr>
              <a:spcBef>
                <a:spcPts val="0"/>
              </a:spcBef>
              <a:buFont typeface="Arial" panose="020B0604020202020204" pitchFamily="34" charset="0"/>
              <a:buChar char="•"/>
            </a:pPr>
            <a:endParaRPr lang="en-US" altLang="en-US" sz="1600" b="0" dirty="0"/>
          </a:p>
          <a:p>
            <a:pPr>
              <a:spcBef>
                <a:spcPts val="0"/>
              </a:spcBef>
              <a:buFont typeface="Arial" panose="020B0604020202020204" pitchFamily="34" charset="0"/>
              <a:buChar char="•"/>
            </a:pPr>
            <a:endParaRPr lang="en-US" altLang="en-US" sz="1400" b="0" dirty="0"/>
          </a:p>
          <a:p>
            <a:pPr>
              <a:spcBef>
                <a:spcPts val="0"/>
              </a:spcBef>
              <a:buFont typeface="Arial" panose="020B0604020202020204" pitchFamily="34" charset="0"/>
              <a:buChar char="•"/>
            </a:pPr>
            <a:endParaRPr lang="en-US" altLang="en-US" sz="1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31605274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 </a:t>
            </a:r>
            <a:r>
              <a:rPr lang="en-US" altLang="en-US" sz="1600" dirty="0"/>
              <a:t>options - backup</a:t>
            </a:r>
            <a:endParaRPr lang="en-US" sz="1200" dirty="0"/>
          </a:p>
        </p:txBody>
      </p:sp>
      <p:sp>
        <p:nvSpPr>
          <p:cNvPr id="3" name="Content Placeholder 2"/>
          <p:cNvSpPr>
            <a:spLocks noGrp="1"/>
          </p:cNvSpPr>
          <p:nvPr>
            <p:ph idx="1"/>
          </p:nvPr>
        </p:nvSpPr>
        <p:spPr>
          <a:xfrm>
            <a:off x="685800" y="1075203"/>
            <a:ext cx="8229600" cy="5371307"/>
          </a:xfrm>
        </p:spPr>
        <p:txBody>
          <a:bodyPr/>
          <a:lstStyle/>
          <a:p>
            <a:pPr>
              <a:buFont typeface="Arial" panose="020B0604020202020204" pitchFamily="34" charset="0"/>
              <a:buChar char="•"/>
            </a:pPr>
            <a:endParaRPr lang="en-US" sz="1400" dirty="0"/>
          </a:p>
          <a:p>
            <a:pPr>
              <a:buFont typeface="Arial" panose="020B0604020202020204" pitchFamily="34" charset="0"/>
              <a:buChar char="•"/>
            </a:pPr>
            <a:r>
              <a:rPr lang="en-US" sz="1800" dirty="0"/>
              <a:t>Other possible options on NPRM response from IEEE 802. </a:t>
            </a:r>
          </a:p>
          <a:p>
            <a:pPr>
              <a:buFont typeface="Arial" panose="020B0604020202020204" pitchFamily="34" charset="0"/>
              <a:buChar char="•"/>
            </a:pPr>
            <a:endParaRPr lang="en-US" sz="1800" dirty="0"/>
          </a:p>
          <a:p>
            <a:pPr>
              <a:buFont typeface="Arial" panose="020B0604020202020204" pitchFamily="34" charset="0"/>
              <a:buChar char="•"/>
            </a:pPr>
            <a:r>
              <a:rPr lang="en-US" sz="1800" dirty="0"/>
              <a:t>Consensus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Nothing from IEEE 802 at all</a:t>
            </a:r>
          </a:p>
          <a:p>
            <a:pPr lvl="1">
              <a:buFont typeface="Arial" panose="020B0604020202020204" pitchFamily="34" charset="0"/>
              <a:buChar char="•"/>
            </a:pPr>
            <a:r>
              <a:rPr lang="en-US" sz="1400" dirty="0"/>
              <a:t>Not ideal from an IEEE 802 view and not recommended by some on EC. </a:t>
            </a:r>
          </a:p>
          <a:p>
            <a:pPr>
              <a:buFont typeface="Arial" panose="020B0604020202020204" pitchFamily="34" charset="0"/>
              <a:buChar char="•"/>
            </a:pPr>
            <a:endParaRPr lang="en-US" sz="1800" dirty="0"/>
          </a:p>
          <a:p>
            <a:pPr>
              <a:buFont typeface="Arial" panose="020B0604020202020204" pitchFamily="34" charset="0"/>
              <a:buChar char="•"/>
            </a:pPr>
            <a:r>
              <a:rPr lang="en-US" sz="1800" dirty="0"/>
              <a:t>Stay with 2 filings to the FCC and other regulatory bodies</a:t>
            </a:r>
          </a:p>
          <a:p>
            <a:pPr lvl="1">
              <a:buFont typeface="Arial" panose="020B0604020202020204" pitchFamily="34" charset="0"/>
              <a:buChar char="•"/>
            </a:pPr>
            <a:r>
              <a:rPr lang="en-US" sz="1400" dirty="0"/>
              <a:t>Process allows for WG filings, so 802.11 and 802.15 both could file, with no objections from ED. </a:t>
            </a:r>
          </a:p>
          <a:p>
            <a:pPr lvl="1">
              <a:buFont typeface="Arial" panose="020B0604020202020204" pitchFamily="34" charset="0"/>
              <a:buChar char="•"/>
            </a:pPr>
            <a:r>
              <a:rPr lang="en-US" sz="1400" dirty="0"/>
              <a:t>Not ideal from an IEEE 802 view.</a:t>
            </a:r>
          </a:p>
          <a:p>
            <a:pPr lvl="1">
              <a:buFont typeface="Arial" panose="020B0604020202020204" pitchFamily="34" charset="0"/>
              <a:buChar char="•"/>
            </a:pPr>
            <a:r>
              <a:rPr lang="en-US" sz="1400" dirty="0"/>
              <a:t>One opinion is this would give regulators both sides they can weigh with the other inputs they get.</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Have a view on spectrum management of the band from the NPRM, AFC</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Comment on some of the seek comments we do have consensus 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11994931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-1</a:t>
            </a:r>
            <a:endParaRPr lang="en-US" sz="2400" dirty="0"/>
          </a:p>
        </p:txBody>
      </p:sp>
      <p:sp>
        <p:nvSpPr>
          <p:cNvPr id="3" name="Content Placeholder 2"/>
          <p:cNvSpPr>
            <a:spLocks noGrp="1"/>
          </p:cNvSpPr>
          <p:nvPr>
            <p:ph idx="1"/>
          </p:nvPr>
        </p:nvSpPr>
        <p:spPr>
          <a:xfrm>
            <a:off x="685800" y="838200"/>
            <a:ext cx="8153400" cy="5637213"/>
          </a:xfrm>
        </p:spPr>
        <p:txBody>
          <a:bodyPr/>
          <a:lstStyle/>
          <a:p>
            <a:pPr marL="0" indent="0">
              <a:spcBef>
                <a:spcPts val="0"/>
              </a:spcBef>
            </a:pPr>
            <a:endParaRPr lang="en-US" sz="2000" dirty="0"/>
          </a:p>
          <a:p>
            <a:pPr marL="1828800" lvl="4" indent="0">
              <a:spcBef>
                <a:spcPts val="0"/>
              </a:spcBef>
            </a:pPr>
            <a:endParaRPr lang="en-US" sz="1200" dirty="0"/>
          </a:p>
          <a:p>
            <a:pPr>
              <a:spcBef>
                <a:spcPts val="0"/>
              </a:spcBef>
              <a:buFont typeface="Arial" panose="020B0604020202020204" pitchFamily="34" charset="0"/>
              <a:buChar char="•"/>
            </a:pPr>
            <a:r>
              <a:rPr lang="en-US" sz="2000" dirty="0"/>
              <a:t> Meeting in Bangkok </a:t>
            </a:r>
          </a:p>
          <a:p>
            <a:pPr lvl="1">
              <a:spcBef>
                <a:spcPts val="0"/>
              </a:spcBef>
              <a:buFont typeface="Arial" panose="020B0604020202020204" pitchFamily="34" charset="0"/>
              <a:buChar char="•"/>
            </a:pPr>
            <a:r>
              <a:rPr lang="en-US" sz="1400" dirty="0"/>
              <a:t>Was not able to get larger room for Tuesday AM1, only 30.  Did get larger room for Thursday. </a:t>
            </a:r>
          </a:p>
          <a:p>
            <a:pPr lvl="1">
              <a:spcBef>
                <a:spcPts val="0"/>
              </a:spcBef>
              <a:buFont typeface="Arial" panose="020B0604020202020204" pitchFamily="34" charset="0"/>
              <a:buChar char="•"/>
            </a:pPr>
            <a:r>
              <a:rPr lang="en-US" sz="1400" dirty="0"/>
              <a:t>Suggestions on how to approach the week in Bangkok? </a:t>
            </a:r>
          </a:p>
          <a:p>
            <a:pPr lvl="2">
              <a:spcBef>
                <a:spcPts val="0"/>
              </a:spcBef>
              <a:buFont typeface="Arial" panose="020B0604020202020204" pitchFamily="34" charset="0"/>
              <a:buChar char="•"/>
            </a:pPr>
            <a:r>
              <a:rPr lang="en-US" sz="1400" dirty="0"/>
              <a:t>Could look at some ad hocks,  however most are very book already, Sunday and some PMs?  </a:t>
            </a:r>
          </a:p>
          <a:p>
            <a:pPr lvl="2">
              <a:spcBef>
                <a:spcPts val="0"/>
              </a:spcBef>
              <a:buFont typeface="Arial" panose="020B0604020202020204" pitchFamily="34" charset="0"/>
              <a:buChar char="•"/>
            </a:pPr>
            <a:r>
              <a:rPr lang="en-US" sz="1400" dirty="0"/>
              <a:t>What are ad hock topics? </a:t>
            </a:r>
          </a:p>
          <a:p>
            <a:pPr lvl="1">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r>
              <a:rPr lang="en-US" sz="1400" dirty="0"/>
              <a:t>We should pull in points and topics from the WiFi coalition and the UWB groups to help us formulate our IEEE 802 overall response, considering our smaller team? </a:t>
            </a:r>
          </a:p>
          <a:p>
            <a:pPr lvl="1">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r>
              <a:rPr lang="en-US" sz="1400" dirty="0"/>
              <a:t>Consider to comment on hopes and aspirations (what is coming in IEEE 802), and put in the record early, e.g. end of the plenary. </a:t>
            </a:r>
          </a:p>
          <a:p>
            <a:pPr lvl="2">
              <a:spcBef>
                <a:spcPts val="0"/>
              </a:spcBef>
              <a:buFont typeface="Arial" panose="020B0604020202020204" pitchFamily="34" charset="0"/>
              <a:buChar char="•"/>
            </a:pPr>
            <a:r>
              <a:rPr lang="en-US" sz="1400" dirty="0"/>
              <a:t>What is coming, 802.15.4z; 802.22.3; 802.11 several amendments coming. </a:t>
            </a:r>
          </a:p>
          <a:p>
            <a:pPr lvl="2">
              <a:spcBef>
                <a:spcPts val="0"/>
              </a:spcBef>
              <a:buFont typeface="Arial" panose="020B0604020202020204" pitchFamily="34" charset="0"/>
              <a:buChar char="•"/>
            </a:pPr>
            <a:r>
              <a:rPr lang="en-US" sz="1400" dirty="0"/>
              <a:t>Then more detail in the final comments, in January. </a:t>
            </a:r>
          </a:p>
          <a:p>
            <a:pPr lvl="2">
              <a:spcBef>
                <a:spcPts val="0"/>
              </a:spcBef>
              <a:buFont typeface="Arial" panose="020B0604020202020204" pitchFamily="34" charset="0"/>
              <a:buChar char="•"/>
            </a:pPr>
            <a:r>
              <a:rPr lang="en-US" sz="1400" dirty="0"/>
              <a:t>Will see an early draft / outline for an early contribution, next week.  </a:t>
            </a:r>
          </a:p>
          <a:p>
            <a:pPr lvl="1">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r>
              <a:rPr lang="en-US" sz="1400" dirty="0"/>
              <a:t>Need a time line to share with the EC early, the beginning, will refine next week. </a:t>
            </a:r>
            <a:endParaRPr lang="en-US" sz="1600" dirty="0"/>
          </a:p>
          <a:p>
            <a:pPr lvl="2">
              <a:spcBef>
                <a:spcPts val="0"/>
              </a:spcBef>
              <a:buFont typeface="Arial" panose="020B0604020202020204" pitchFamily="34" charset="0"/>
              <a:buChar char="•"/>
            </a:pPr>
            <a:r>
              <a:rPr lang="en-US" sz="1400" dirty="0"/>
              <a:t>Early submission ready for EC	16 November 			</a:t>
            </a:r>
          </a:p>
          <a:p>
            <a:pPr lvl="2">
              <a:spcBef>
                <a:spcPts val="0"/>
              </a:spcBef>
              <a:buFont typeface="Arial" panose="020B0604020202020204" pitchFamily="34" charset="0"/>
              <a:buChar char="•"/>
            </a:pPr>
            <a:r>
              <a:rPr lang="en-US" sz="1400" dirty="0"/>
              <a:t>Early outline of topics to cover	15 November, end of Plenary	</a:t>
            </a:r>
          </a:p>
          <a:p>
            <a:pPr lvl="2">
              <a:spcBef>
                <a:spcPts val="0"/>
              </a:spcBef>
              <a:buFont typeface="Arial" panose="020B0604020202020204" pitchFamily="34" charset="0"/>
              <a:buChar char="•"/>
            </a:pPr>
            <a:r>
              <a:rPr lang="en-US" sz="1400" dirty="0"/>
              <a:t>Final outline  of topics to cover	29 November		</a:t>
            </a:r>
            <a:r>
              <a:rPr lang="en-US" sz="1400" dirty="0">
                <a:solidFill>
                  <a:schemeClr val="bg1">
                    <a:lumMod val="50000"/>
                  </a:schemeClr>
                </a:solidFill>
              </a:rPr>
              <a:t>(possible dates, tbd)</a:t>
            </a:r>
          </a:p>
          <a:p>
            <a:pPr lvl="2">
              <a:spcBef>
                <a:spcPts val="0"/>
              </a:spcBef>
              <a:buFont typeface="Arial" panose="020B0604020202020204" pitchFamily="34" charset="0"/>
              <a:buChar char="•"/>
            </a:pPr>
            <a:r>
              <a:rPr lang="en-US" sz="1400" dirty="0"/>
              <a:t>First draft								</a:t>
            </a:r>
            <a:r>
              <a:rPr lang="en-US" sz="1400" dirty="0">
                <a:solidFill>
                  <a:schemeClr val="bg1">
                    <a:lumMod val="50000"/>
                  </a:schemeClr>
                </a:solidFill>
              </a:rPr>
              <a:t>(06 December)</a:t>
            </a:r>
            <a:r>
              <a:rPr lang="en-US" sz="1400" dirty="0"/>
              <a:t>	</a:t>
            </a:r>
          </a:p>
          <a:p>
            <a:pPr lvl="2">
              <a:spcBef>
                <a:spcPts val="0"/>
              </a:spcBef>
              <a:buFont typeface="Arial" panose="020B0604020202020204" pitchFamily="34" charset="0"/>
              <a:buChar char="•"/>
            </a:pPr>
            <a:r>
              <a:rPr lang="en-US" sz="1400" dirty="0"/>
              <a:t>EC preview  				Due date - 4 weeks  	</a:t>
            </a:r>
            <a:r>
              <a:rPr lang="en-US" sz="1400" dirty="0">
                <a:solidFill>
                  <a:schemeClr val="bg1">
                    <a:lumMod val="50000"/>
                  </a:schemeClr>
                </a:solidFill>
              </a:rPr>
              <a:t>(20 December)</a:t>
            </a:r>
          </a:p>
          <a:p>
            <a:pPr lvl="2">
              <a:spcBef>
                <a:spcPts val="0"/>
              </a:spcBef>
              <a:buFont typeface="Arial" panose="020B0604020202020204" pitchFamily="34" charset="0"/>
              <a:buChar char="•"/>
            </a:pPr>
            <a:r>
              <a:rPr lang="en-US" sz="1400" dirty="0"/>
              <a:t>Go to EC for approval		Due date - 2 weeks  	</a:t>
            </a:r>
            <a:r>
              <a:rPr lang="en-US" sz="1400" dirty="0">
                <a:solidFill>
                  <a:schemeClr val="bg1">
                    <a:lumMod val="50000"/>
                  </a:schemeClr>
                </a:solidFill>
              </a:rPr>
              <a:t>(03 January (5 day))</a:t>
            </a:r>
          </a:p>
          <a:p>
            <a:pPr lvl="2">
              <a:spcBef>
                <a:spcPts val="0"/>
              </a:spcBef>
              <a:buFont typeface="Arial" panose="020B0604020202020204" pitchFamily="34" charset="0"/>
              <a:buChar char="•"/>
            </a:pPr>
            <a:r>
              <a:rPr lang="en-US" sz="1400" dirty="0"/>
              <a:t>Due date					_______			</a:t>
            </a:r>
            <a:r>
              <a:rPr lang="en-US" sz="1400" dirty="0">
                <a:solidFill>
                  <a:schemeClr val="bg1">
                    <a:lumMod val="50000"/>
                  </a:schemeClr>
                </a:solidFill>
              </a:rPr>
              <a:t>(Could be 15 January)</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2203285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-2</a:t>
            </a:r>
            <a:endParaRPr lang="en-US" sz="2400" dirty="0"/>
          </a:p>
        </p:txBody>
      </p:sp>
      <p:sp>
        <p:nvSpPr>
          <p:cNvPr id="3" name="Content Placeholder 2"/>
          <p:cNvSpPr>
            <a:spLocks noGrp="1"/>
          </p:cNvSpPr>
          <p:nvPr>
            <p:ph idx="1"/>
          </p:nvPr>
        </p:nvSpPr>
        <p:spPr>
          <a:xfrm>
            <a:off x="685800" y="838200"/>
            <a:ext cx="8153400" cy="5637213"/>
          </a:xfrm>
        </p:spPr>
        <p:txBody>
          <a:bodyPr/>
          <a:lstStyle/>
          <a:p>
            <a:pPr marL="0" indent="0">
              <a:spcBef>
                <a:spcPts val="0"/>
              </a:spcBef>
            </a:pPr>
            <a:endParaRPr lang="en-US" sz="2000" dirty="0"/>
          </a:p>
          <a:p>
            <a:pPr marL="1828800" lvl="4" indent="0">
              <a:spcBef>
                <a:spcPts val="0"/>
              </a:spcBef>
            </a:pPr>
            <a:endParaRPr lang="en-US" sz="1200" dirty="0"/>
          </a:p>
          <a:p>
            <a:pPr>
              <a:spcBef>
                <a:spcPts val="0"/>
              </a:spcBef>
              <a:buFont typeface="Arial" panose="020B0604020202020204" pitchFamily="34" charset="0"/>
              <a:buChar char="•"/>
            </a:pPr>
            <a:r>
              <a:rPr lang="en-US" sz="2000" dirty="0"/>
              <a:t>Presidential Memorandum on Developing a Sustainable Spectrum Strategy for America's Future</a:t>
            </a:r>
          </a:p>
          <a:p>
            <a:pPr lvl="1">
              <a:spcBef>
                <a:spcPts val="0"/>
              </a:spcBef>
              <a:buFont typeface="Arial" panose="020B0604020202020204" pitchFamily="34" charset="0"/>
              <a:buChar char="•"/>
            </a:pPr>
            <a:r>
              <a:rPr lang="en-US" sz="1600" dirty="0">
                <a:hlinkClick r:id="rId3"/>
              </a:rPr>
              <a:t>https://mentor.ieee.org/802.18/dcn/18/18-18-0134-00-0000-developing-a-sustainable-spectrum-strategy-for-america-s-future.docx</a:t>
            </a:r>
            <a:r>
              <a:rPr lang="en-US" sz="160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A couple of highlights: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In the growing digital economy, wireless technologies expand opportunities to increase economic output of rural communities and connect them with urban markets, and offer safety benefits that save lives, prevent injuries, and reduce the cost of transportation incidents. </a:t>
            </a:r>
          </a:p>
          <a:p>
            <a:pPr lvl="1">
              <a:spcBef>
                <a:spcPts val="0"/>
              </a:spcBef>
              <a:buFont typeface="Arial" panose="020B0604020202020204" pitchFamily="34" charset="0"/>
              <a:buChar char="•"/>
            </a:pPr>
            <a:r>
              <a:rPr lang="en-US" sz="1600" dirty="0"/>
              <a:t>Moreover, it is imperative that America be first in fifth-generation (5G) wireless technologies -- wireless technologies capable of meeting the high-capacity, low-latency, and high-speed requirements that can unleash innovation broadly across diverse sectors of the economy and the public sector.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There are more.</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Some points we can point to this memorandum with outer comments, like the current 6 GHz NPRM.  </a:t>
            </a:r>
          </a:p>
          <a:p>
            <a:pPr lvl="1">
              <a:spcBef>
                <a:spcPts val="0"/>
              </a:spcBef>
              <a:buFont typeface="Arial" panose="020B0604020202020204" pitchFamily="34" charset="0"/>
              <a:buChar char="•"/>
            </a:pP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2192786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a:p>
            <a:pPr>
              <a:buFont typeface="Arial" panose="020B0604020202020204" pitchFamily="34" charset="0"/>
              <a:buChar char="•"/>
            </a:pPr>
            <a:r>
              <a:rPr lang="en-US" altLang="en-US" sz="2000" dirty="0"/>
              <a:t>Voters: </a:t>
            </a:r>
            <a:r>
              <a:rPr lang="en-US" altLang="en-US" sz="1800" dirty="0"/>
              <a:t>40 (9 on EC)</a:t>
            </a:r>
            <a:r>
              <a:rPr lang="en-US" altLang="en-US" sz="1800" dirty="0">
                <a:solidFill>
                  <a:schemeClr val="tx1"/>
                </a:solidFill>
              </a:rPr>
              <a:t>;  Nearly Voter</a:t>
            </a:r>
            <a:r>
              <a:rPr lang="en-US" altLang="en-US" sz="1800">
                <a:solidFill>
                  <a:schemeClr val="tx1"/>
                </a:solidFill>
              </a:rPr>
              <a:t>: 2; </a:t>
            </a:r>
            <a:r>
              <a:rPr lang="en-US" altLang="en-US" sz="1800" dirty="0">
                <a:solidFill>
                  <a:schemeClr val="tx1"/>
                </a:solidFill>
              </a:rPr>
              <a:t>Aspirant members</a:t>
            </a:r>
            <a:r>
              <a:rPr lang="en-US" altLang="en-US" sz="1800">
                <a:solidFill>
                  <a:schemeClr val="tx1"/>
                </a:solidFill>
              </a:rPr>
              <a:t>: 12</a:t>
            </a:r>
          </a:p>
          <a:p>
            <a:pPr lvl="1">
              <a:buFont typeface="Arial" panose="020B0604020202020204" pitchFamily="34" charset="0"/>
              <a:buChar char="•"/>
            </a:pPr>
            <a:r>
              <a:rPr lang="en-US" sz="1400" dirty="0">
                <a:solidFill>
                  <a:schemeClr val="tx1"/>
                </a:solidFill>
              </a:rPr>
              <a:t>With teleconferences approval on 12 July 2018, quorum is met.</a:t>
            </a:r>
            <a:r>
              <a:rPr lang="en-US" sz="1400" dirty="0">
                <a:solidFill>
                  <a:schemeClr val="bg1"/>
                </a:solidFill>
              </a:rPr>
              <a:t> After aug31,  after 12 July 2018. </a:t>
            </a:r>
          </a:p>
          <a:p>
            <a:pPr lvl="3">
              <a:buFont typeface="Arial" panose="020B0604020202020204" pitchFamily="34" charset="0"/>
              <a:buChar char="•"/>
            </a:pPr>
            <a:r>
              <a:rPr lang="en-US" sz="800" dirty="0">
                <a:solidFill>
                  <a:schemeClr val="bg1"/>
                </a:solidFill>
              </a:rPr>
              <a:t>A quorum is met since this meeting was announced more then 45 days ago.</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a:t>25 Oct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747"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9169" y="1265048"/>
            <a:ext cx="8150031" cy="5059552"/>
          </a:xfrm>
        </p:spPr>
        <p:txBody>
          <a:bodyPr/>
          <a:lstStyle/>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r>
              <a:rPr lang="en-US" altLang="en-US" sz="1800" dirty="0">
                <a:solidFill>
                  <a:srgbClr val="00B0F0"/>
                </a:solidFill>
              </a:rPr>
              <a:t>Review the NPRM</a:t>
            </a:r>
          </a:p>
          <a:p>
            <a:pPr>
              <a:spcBef>
                <a:spcPts val="0"/>
              </a:spcBef>
              <a:buFont typeface="Arial" panose="020B0604020202020204" pitchFamily="34" charset="0"/>
              <a:buChar char="•"/>
            </a:pPr>
            <a:r>
              <a:rPr lang="en-US" altLang="en-US" sz="1800" dirty="0">
                <a:solidFill>
                  <a:srgbClr val="00B0F0"/>
                </a:solidFill>
              </a:rPr>
              <a:t>Be thinking about how IEEE 802 as a whole should respond to the major points. </a:t>
            </a: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Monitor: </a:t>
            </a:r>
          </a:p>
          <a:p>
            <a:pPr lvl="1">
              <a:spcBef>
                <a:spcPts val="0"/>
              </a:spcBef>
              <a:buFont typeface="Arial" panose="020B0604020202020204" pitchFamily="34" charset="0"/>
              <a:buChar char="•"/>
            </a:pPr>
            <a:r>
              <a:rPr lang="en-US" altLang="en-US" sz="1600" dirty="0"/>
              <a:t>The 5.9 GHz / DSRC ex </a:t>
            </a:r>
            <a:r>
              <a:rPr lang="en-US" altLang="en-US" sz="1600" dirty="0" err="1"/>
              <a:t>parte</a:t>
            </a:r>
            <a:r>
              <a:rPr lang="en-US" altLang="en-US" sz="1600" dirty="0"/>
              <a:t>. </a:t>
            </a:r>
          </a:p>
          <a:p>
            <a:pPr lvl="1">
              <a:spcBef>
                <a:spcPts val="0"/>
              </a:spcBef>
              <a:buFont typeface="Arial" panose="020B0604020202020204" pitchFamily="34" charset="0"/>
              <a:buChar char="•"/>
            </a:pPr>
            <a:r>
              <a:rPr lang="en-US" altLang="en-US" sz="1600" dirty="0"/>
              <a:t>Sharing and license-exempt; </a:t>
            </a:r>
          </a:p>
          <a:p>
            <a:pPr lvl="2">
              <a:spcBef>
                <a:spcPts val="0"/>
              </a:spcBef>
              <a:buFont typeface="Arial" panose="020B0604020202020204" pitchFamily="34" charset="0"/>
              <a:buChar char="•"/>
            </a:pPr>
            <a:r>
              <a:rPr lang="en-US" sz="1400" dirty="0"/>
              <a:t>Additional Fixed Service (FS) Protection ex </a:t>
            </a:r>
            <a:r>
              <a:rPr lang="en-US" sz="1400" dirty="0" err="1"/>
              <a:t>parte</a:t>
            </a:r>
            <a:r>
              <a:rPr lang="en-US" sz="1400" dirty="0"/>
              <a:t> </a:t>
            </a:r>
            <a:r>
              <a:rPr lang="en-US" sz="1400" dirty="0">
                <a:hlinkClick r:id="rId2"/>
              </a:rPr>
              <a:t>&lt;doc&gt;</a:t>
            </a:r>
            <a:endParaRPr lang="en-US" sz="1400" dirty="0"/>
          </a:p>
          <a:p>
            <a:pPr lvl="2">
              <a:spcBef>
                <a:spcPts val="0"/>
              </a:spcBef>
              <a:buFont typeface="Arial" panose="020B0604020202020204" pitchFamily="34" charset="0"/>
              <a:buChar char="•"/>
            </a:pPr>
            <a:r>
              <a:rPr lang="en-US" sz="1400" dirty="0"/>
              <a:t>Next Generation Spectrum Management (NGSM) </a:t>
            </a:r>
            <a:r>
              <a:rPr lang="en-US" altLang="en-US" sz="1400" dirty="0">
                <a:hlinkClick r:id="rId3"/>
              </a:rPr>
              <a:t>&lt;doc&gt;</a:t>
            </a:r>
            <a:endParaRPr lang="en-US" altLang="en-US" sz="1400" dirty="0"/>
          </a:p>
          <a:p>
            <a:pPr lvl="2">
              <a:spcBef>
                <a:spcPts val="0"/>
              </a:spcBef>
              <a:buFont typeface="Arial" panose="020B0604020202020204" pitchFamily="34" charset="0"/>
              <a:buChar char="•"/>
            </a:pPr>
            <a:r>
              <a:rPr lang="en-US" altLang="en-US" sz="1400" dirty="0"/>
              <a:t>802.11 WNG proposal on Future of Unlicensed Spectrum </a:t>
            </a:r>
            <a:r>
              <a:rPr lang="en-US" altLang="en-US" sz="1400" dirty="0">
                <a:hlinkClick r:id="rId4"/>
              </a:rPr>
              <a:t>&lt;doc&gt;</a:t>
            </a:r>
            <a:r>
              <a:rPr lang="en-US" altLang="en-US" sz="1400" dirty="0"/>
              <a:t> </a:t>
            </a:r>
          </a:p>
          <a:p>
            <a:pPr lvl="2">
              <a:spcBef>
                <a:spcPts val="0"/>
              </a:spcBef>
              <a:buFont typeface="Arial" panose="020B0604020202020204" pitchFamily="34" charset="0"/>
              <a:buChar char="•"/>
            </a:pPr>
            <a:r>
              <a:rPr lang="en-US" altLang="en-US" sz="1400" dirty="0"/>
              <a:t>A perspective on regardless of everything we do, the available spectrum has a hard limit </a:t>
            </a:r>
            <a:r>
              <a:rPr lang="en-US" altLang="en-US" sz="1400" dirty="0">
                <a:hlinkClick r:id="rId5"/>
              </a:rPr>
              <a:t>&lt;doc&gt;</a:t>
            </a:r>
            <a:r>
              <a:rPr lang="en-US" altLang="en-US" sz="1400" dirty="0"/>
              <a:t>              </a:t>
            </a:r>
          </a:p>
          <a:p>
            <a:pPr lvl="2">
              <a:spcBef>
                <a:spcPts val="0"/>
              </a:spcBef>
              <a:buFont typeface="Arial" panose="020B0604020202020204" pitchFamily="34" charset="0"/>
              <a:buChar char="•"/>
            </a:pPr>
            <a:r>
              <a:rPr lang="en-US" altLang="en-US" sz="1400" dirty="0"/>
              <a:t>Including push to bi-directional sharing </a:t>
            </a:r>
            <a:r>
              <a:rPr lang="en-US" altLang="en-US" sz="1400" dirty="0">
                <a:hlinkClick r:id="rId6"/>
              </a:rPr>
              <a:t>&lt;doc&gt;</a:t>
            </a:r>
            <a:r>
              <a:rPr lang="en-US" altLang="en-US" sz="14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25 Oct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t>None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25 Oct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01 Nov 2018 – </a:t>
            </a:r>
            <a:r>
              <a:rPr lang="en-US" sz="2000" i="1" u="sng" dirty="0"/>
              <a:t>15:00 – &lt;15:55</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https://mentor.ieee.org/802.18/dcn/16/18-16-0038-10-0000-teleconference-call-in-info.pptx</a:t>
            </a:r>
            <a:r>
              <a:rPr lang="en-US" sz="1800" dirty="0"/>
              <a:t>  </a:t>
            </a:r>
            <a:r>
              <a:rPr lang="en-US" altLang="en-US" sz="1800" b="1" dirty="0"/>
              <a:t>(</a:t>
            </a:r>
            <a:r>
              <a:rPr lang="en-US" altLang="en-US" sz="1800" b="1" i="1" u="sng" dirty="0"/>
              <a:t>or latest)</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15:51ET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Plenary 11-16 Nov 2018 at the, Marriott Marquis Bangkok, Thailand.</a:t>
            </a:r>
          </a:p>
          <a:p>
            <a:pPr lvl="1">
              <a:buFont typeface="Arial" panose="020B0604020202020204" pitchFamily="34" charset="0"/>
              <a:buChar char="•"/>
            </a:pPr>
            <a:r>
              <a:rPr lang="en-US" sz="1600" dirty="0"/>
              <a:t>Time slots, Tuesday AM2 and Thursday AM1 (and AM2 as extra) </a:t>
            </a:r>
          </a:p>
          <a:p>
            <a:pPr lvl="4">
              <a:buFont typeface="Arial" panose="020B0604020202020204" pitchFamily="34" charset="0"/>
              <a:buChar char="•"/>
            </a:pPr>
            <a:endParaRPr lang="en-US" sz="1200" dirty="0"/>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25 Oct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88156"/>
          </a:xfrm>
        </p:spPr>
        <p:txBody>
          <a:bodyPr/>
          <a:lstStyle/>
          <a:p>
            <a:r>
              <a:rPr lang="en-US" altLang="en-US" sz="2400" dirty="0"/>
              <a:t>6 GHz and single voice from IEEE 802, </a:t>
            </a:r>
            <a:r>
              <a:rPr lang="en-US" altLang="en-US" sz="2400" u="sng" dirty="0"/>
              <a:t>references</a:t>
            </a:r>
            <a:r>
              <a:rPr lang="en-US" altLang="en-US" sz="2400" dirty="0"/>
              <a:t> 1 of 2</a:t>
            </a:r>
            <a:endParaRPr lang="en-US" sz="1200" dirty="0"/>
          </a:p>
        </p:txBody>
      </p:sp>
      <p:sp>
        <p:nvSpPr>
          <p:cNvPr id="3" name="Content Placeholder 2"/>
          <p:cNvSpPr>
            <a:spLocks noGrp="1"/>
          </p:cNvSpPr>
          <p:nvPr>
            <p:ph idx="1"/>
          </p:nvPr>
        </p:nvSpPr>
        <p:spPr>
          <a:xfrm>
            <a:off x="228600" y="990600"/>
            <a:ext cx="8690113" cy="5371307"/>
          </a:xfrm>
        </p:spPr>
        <p:txBody>
          <a:bodyPr/>
          <a:lstStyle/>
          <a:p>
            <a:pPr>
              <a:spcBef>
                <a:spcPts val="0"/>
              </a:spcBef>
              <a:buFont typeface="Arial" panose="020B0604020202020204" pitchFamily="34" charset="0"/>
              <a:buChar char="•"/>
            </a:pPr>
            <a:r>
              <a:rPr lang="en-US" altLang="en-US" sz="1400" dirty="0"/>
              <a:t>Here are some of the more important filings to help show the direction the filing is going, considering the different interest groups. </a:t>
            </a:r>
          </a:p>
          <a:p>
            <a:pPr lvl="1">
              <a:spcBef>
                <a:spcPts val="0"/>
              </a:spcBef>
              <a:buFont typeface="Arial" panose="020B0604020202020204" pitchFamily="34" charset="0"/>
              <a:buChar char="•"/>
            </a:pPr>
            <a:r>
              <a:rPr lang="en-US" altLang="en-US" sz="1400" dirty="0">
                <a:hlinkClick r:id="rId3"/>
              </a:rPr>
              <a:t>https://ecfsapi.fcc.gov/file/109113089205438/SPA%20Comments%20(Sep%2011%202018)(FINAL).pdf</a:t>
            </a:r>
            <a:endParaRPr lang="en-US" altLang="en-US" sz="1400" dirty="0"/>
          </a:p>
          <a:p>
            <a:pPr lvl="2">
              <a:spcBef>
                <a:spcPts val="0"/>
              </a:spcBef>
              <a:buFont typeface="Arial" panose="020B0604020202020204" pitchFamily="34" charset="0"/>
              <a:buChar char="•"/>
            </a:pPr>
            <a:r>
              <a:rPr lang="en-US" altLang="en-US" sz="1600" dirty="0"/>
              <a:t> </a:t>
            </a:r>
            <a:r>
              <a:rPr lang="en-US" altLang="en-US" sz="1400" dirty="0"/>
              <a:t>Response to FWCC and </a:t>
            </a:r>
            <a:r>
              <a:rPr lang="en-US" altLang="en-US" sz="1400" dirty="0" err="1"/>
              <a:t>Comscope</a:t>
            </a:r>
            <a:r>
              <a:rPr lang="en-US" altLang="en-US" sz="1400" dirty="0"/>
              <a:t>.</a:t>
            </a:r>
            <a:endParaRPr lang="en-US" altLang="en-US" sz="1600" dirty="0"/>
          </a:p>
          <a:p>
            <a:pPr lvl="1">
              <a:spcBef>
                <a:spcPts val="0"/>
              </a:spcBef>
              <a:buFont typeface="Arial" panose="020B0604020202020204" pitchFamily="34" charset="0"/>
              <a:buChar char="•"/>
            </a:pPr>
            <a:r>
              <a:rPr lang="en-US" altLang="en-US" sz="1400" dirty="0">
                <a:hlinkClick r:id="rId4"/>
              </a:rPr>
              <a:t>https://ecfsapi.fcc.gov/file/109112152615349/Wi-Fi%20Alliance%20Comments%20on%20Spectrum%20Pipeline%20Act%20Report.pdf</a:t>
            </a:r>
            <a:r>
              <a:rPr lang="en-US" altLang="en-US" sz="1400" dirty="0"/>
              <a:t>  </a:t>
            </a:r>
          </a:p>
          <a:p>
            <a:pPr lvl="2">
              <a:spcBef>
                <a:spcPts val="0"/>
              </a:spcBef>
              <a:buFont typeface="Arial" panose="020B0604020202020204" pitchFamily="34" charset="0"/>
              <a:buChar char="•"/>
            </a:pPr>
            <a:r>
              <a:rPr lang="en-US" altLang="en-US" sz="1400" dirty="0"/>
              <a:t>This is the refined position, with some changes. </a:t>
            </a:r>
          </a:p>
          <a:p>
            <a:pPr lvl="1">
              <a:spcBef>
                <a:spcPts val="0"/>
              </a:spcBef>
              <a:buFont typeface="Arial" panose="020B0604020202020204" pitchFamily="34" charset="0"/>
              <a:buChar char="•"/>
            </a:pPr>
            <a:r>
              <a:rPr lang="en-US" altLang="en-US" sz="1400" dirty="0">
                <a:hlinkClick r:id="rId5"/>
              </a:rPr>
              <a:t>https://ecfsapi.fcc.gov/file/1090794008994/WInnForum%20Comments%20on%20Spectrum%20Pipeline%20Act%20PN%20-%20Final.pdf</a:t>
            </a:r>
            <a:r>
              <a:rPr lang="en-US" altLang="en-US" sz="1400" dirty="0"/>
              <a:t> </a:t>
            </a:r>
          </a:p>
          <a:p>
            <a:pPr lvl="2">
              <a:spcBef>
                <a:spcPts val="0"/>
              </a:spcBef>
              <a:buFont typeface="Arial" panose="020B0604020202020204" pitchFamily="34" charset="0"/>
              <a:buChar char="•"/>
            </a:pPr>
            <a:r>
              <a:rPr lang="en-US" altLang="en-US" sz="1400" dirty="0"/>
              <a:t> Wanting to make 6 GHz like the 3.5 GHz for sharing. </a:t>
            </a:r>
          </a:p>
          <a:p>
            <a:pPr lvl="1">
              <a:spcBef>
                <a:spcPts val="0"/>
              </a:spcBef>
              <a:buFont typeface="Arial" panose="020B0604020202020204" pitchFamily="34" charset="0"/>
              <a:buChar char="•"/>
            </a:pPr>
            <a:r>
              <a:rPr lang="en-US" altLang="en-US" sz="1400" dirty="0">
                <a:hlinkClick r:id="rId6"/>
              </a:rPr>
              <a:t>https://ecfsapi.fcc.gov/file/1082899870012/2018-08-28%20ExP%20RLAN%20issues%20AS%20FILED%20(01229194xB3D1E).pdf</a:t>
            </a:r>
            <a:endParaRPr lang="en-US" altLang="en-US" sz="1400" dirty="0"/>
          </a:p>
          <a:p>
            <a:pPr lvl="2">
              <a:spcBef>
                <a:spcPts val="0"/>
              </a:spcBef>
              <a:buFont typeface="Arial" panose="020B0604020202020204" pitchFamily="34" charset="0"/>
              <a:buChar char="•"/>
            </a:pPr>
            <a:r>
              <a:rPr lang="en-US" altLang="en-US" sz="1400" dirty="0"/>
              <a:t>The 4 big mobile operators.   1000 new receivers that are activated per year, now, under current rules. Doesn’t include all the changes also going on. </a:t>
            </a:r>
          </a:p>
          <a:p>
            <a:pPr lvl="1">
              <a:spcBef>
                <a:spcPts val="0"/>
              </a:spcBef>
              <a:buFont typeface="Arial" panose="020B0604020202020204" pitchFamily="34" charset="0"/>
              <a:buChar char="•"/>
            </a:pPr>
            <a:r>
              <a:rPr lang="en-US" altLang="en-US" sz="1400" dirty="0">
                <a:hlinkClick r:id="rId7"/>
              </a:rPr>
              <a:t>https://ecfsapi.fcc.gov/file/10824085329605/Commscope%208.22.18%20Mtg%20Ex%20Parte.pdf</a:t>
            </a:r>
            <a:r>
              <a:rPr lang="en-US" altLang="en-US" sz="1400" dirty="0"/>
              <a:t> </a:t>
            </a:r>
          </a:p>
          <a:p>
            <a:pPr lvl="2">
              <a:spcBef>
                <a:spcPts val="0"/>
              </a:spcBef>
              <a:buFont typeface="Arial" panose="020B0604020202020204" pitchFamily="34" charset="0"/>
              <a:buChar char="•"/>
            </a:pPr>
            <a:r>
              <a:rPr lang="en-US" altLang="en-US" sz="1400" dirty="0"/>
              <a:t>Primary frequency coordination, so has lots of history/experience for frequency coordination..</a:t>
            </a:r>
          </a:p>
          <a:p>
            <a:pPr lvl="1">
              <a:spcBef>
                <a:spcPts val="0"/>
              </a:spcBef>
              <a:buFont typeface="Arial" panose="020B0604020202020204" pitchFamily="34" charset="0"/>
              <a:buChar char="•"/>
            </a:pPr>
            <a:r>
              <a:rPr lang="en-US" altLang="en-US" sz="1400" dirty="0">
                <a:hlinkClick r:id="rId8"/>
              </a:rPr>
              <a:t>https://ecfsapi.fcc.gov/file/108080219920074/WFA%20Ex%20Parte%20Letter.pdf</a:t>
            </a:r>
            <a:r>
              <a:rPr lang="en-US" altLang="en-US" sz="1400" dirty="0"/>
              <a:t>  </a:t>
            </a:r>
          </a:p>
          <a:p>
            <a:pPr lvl="2">
              <a:spcBef>
                <a:spcPts val="0"/>
              </a:spcBef>
              <a:buFont typeface="Arial" panose="020B0604020202020204" pitchFamily="34" charset="0"/>
              <a:buChar char="•"/>
            </a:pPr>
            <a:r>
              <a:rPr lang="en-US" altLang="en-US" sz="1400" dirty="0"/>
              <a:t>How to protect incumbents.  </a:t>
            </a:r>
          </a:p>
          <a:p>
            <a:pPr lvl="1">
              <a:spcBef>
                <a:spcPts val="0"/>
              </a:spcBef>
              <a:buFont typeface="Arial" panose="020B0604020202020204" pitchFamily="34" charset="0"/>
              <a:buChar char="•"/>
            </a:pPr>
            <a:r>
              <a:rPr lang="en-US" altLang="en-US" sz="1400" dirty="0">
                <a:hlinkClick r:id="rId9"/>
              </a:rPr>
              <a:t>https://ecfsapi.fcc.gov/file/10717207604667/17-183%20FWCC%20ExP%20Notice%202018-07-17%20--%20AS%20FILED.pdf</a:t>
            </a:r>
            <a:r>
              <a:rPr lang="en-US" altLang="en-US" sz="1400" dirty="0"/>
              <a:t> </a:t>
            </a:r>
          </a:p>
          <a:p>
            <a:pPr lvl="2">
              <a:spcBef>
                <a:spcPts val="0"/>
              </a:spcBef>
              <a:buFont typeface="Arial" panose="020B0604020202020204" pitchFamily="34" charset="0"/>
              <a:buChar char="•"/>
            </a:pPr>
            <a:r>
              <a:rPr lang="en-US" altLang="en-US" sz="1400" dirty="0"/>
              <a:t>Read attachment.  </a:t>
            </a:r>
          </a:p>
          <a:p>
            <a:pPr lvl="1">
              <a:spcBef>
                <a:spcPts val="0"/>
              </a:spcBef>
              <a:buFont typeface="Arial" panose="020B0604020202020204" pitchFamily="34" charset="0"/>
              <a:buChar char="•"/>
            </a:pPr>
            <a:r>
              <a:rPr lang="en-US" altLang="en-US" sz="1400" dirty="0">
                <a:hlinkClick r:id="rId10"/>
              </a:rPr>
              <a:t>https://ecfsapi.fcc.gov/file/1070541429397/7-5-18%20SES-Intelsat%20ex%20parte%20for%20McGrath%20and%20Javed.pdf</a:t>
            </a:r>
            <a:r>
              <a:rPr lang="en-US" altLang="en-US" sz="1400" dirty="0"/>
              <a:t> </a:t>
            </a:r>
          </a:p>
          <a:p>
            <a:pPr lvl="2">
              <a:spcBef>
                <a:spcPts val="0"/>
              </a:spcBef>
              <a:buFont typeface="Arial" panose="020B0604020202020204" pitchFamily="34" charset="0"/>
              <a:buChar char="•"/>
            </a:pPr>
            <a:r>
              <a:rPr lang="en-US" altLang="en-US" sz="1400" dirty="0"/>
              <a:t>Other 2 satellite operators. </a:t>
            </a:r>
          </a:p>
          <a:p>
            <a:pPr lvl="1">
              <a:spcBef>
                <a:spcPts val="0"/>
              </a:spcBef>
              <a:buFont typeface="Arial" panose="020B0604020202020204" pitchFamily="34" charset="0"/>
              <a:buChar char="•"/>
            </a:pPr>
            <a:endParaRPr lang="en-US" altLang="en-US" sz="1600" dirty="0"/>
          </a:p>
          <a:p>
            <a:pPr lvl="2">
              <a:spcBef>
                <a:spcPts val="0"/>
              </a:spcBef>
              <a:buFont typeface="Arial" panose="020B0604020202020204" pitchFamily="34" charset="0"/>
              <a:buChar char="•"/>
            </a:pPr>
            <a:endParaRPr lang="en-US" alt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12291777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7" y="454680"/>
            <a:ext cx="7770813" cy="685800"/>
          </a:xfrm>
        </p:spPr>
        <p:txBody>
          <a:bodyPr/>
          <a:lstStyle/>
          <a:p>
            <a:r>
              <a:rPr lang="en-US" altLang="en-US" sz="2400" dirty="0"/>
              <a:t>6 GHz and single voice from IEEE 802, </a:t>
            </a:r>
            <a:r>
              <a:rPr lang="en-US" altLang="en-US" sz="2400" u="sng" dirty="0"/>
              <a:t>references</a:t>
            </a:r>
            <a:r>
              <a:rPr lang="en-US" altLang="en-US" sz="2400" dirty="0"/>
              <a:t> 2 of 2</a:t>
            </a:r>
            <a:endParaRPr lang="en-US" sz="1200" dirty="0"/>
          </a:p>
        </p:txBody>
      </p:sp>
      <p:sp>
        <p:nvSpPr>
          <p:cNvPr id="3" name="Content Placeholder 2"/>
          <p:cNvSpPr>
            <a:spLocks noGrp="1"/>
          </p:cNvSpPr>
          <p:nvPr>
            <p:ph idx="1"/>
          </p:nvPr>
        </p:nvSpPr>
        <p:spPr>
          <a:xfrm>
            <a:off x="533400" y="1307777"/>
            <a:ext cx="8534400" cy="5371307"/>
          </a:xfrm>
        </p:spPr>
        <p:txBody>
          <a:bodyPr/>
          <a:lstStyle/>
          <a:p>
            <a:pPr>
              <a:spcBef>
                <a:spcPts val="0"/>
              </a:spcBef>
              <a:buFont typeface="Arial" panose="020B0604020202020204" pitchFamily="34" charset="0"/>
              <a:buChar char="•"/>
            </a:pPr>
            <a:r>
              <a:rPr lang="en-US" altLang="en-US" sz="1800" dirty="0"/>
              <a:t>More:</a:t>
            </a:r>
          </a:p>
          <a:p>
            <a:pPr lvl="1">
              <a:spcBef>
                <a:spcPts val="0"/>
              </a:spcBef>
              <a:buFont typeface="Arial" panose="020B0604020202020204" pitchFamily="34" charset="0"/>
              <a:buChar char="•"/>
            </a:pPr>
            <a:r>
              <a:rPr lang="en-US" altLang="en-US" sz="1600" dirty="0">
                <a:hlinkClick r:id="rId3"/>
              </a:rPr>
              <a:t>https://ecfsapi.fcc.gov/file/104120372328746/6%20GHz%20OET%20and%20Bureaus%20Ex%20Parte%20(Apr.%2012%2C%202018).pdf</a:t>
            </a:r>
            <a:r>
              <a:rPr lang="en-US" altLang="en-US" sz="1600" dirty="0"/>
              <a:t> </a:t>
            </a:r>
          </a:p>
          <a:p>
            <a:pPr lvl="2">
              <a:spcBef>
                <a:spcPts val="0"/>
              </a:spcBef>
              <a:buFont typeface="Arial" panose="020B0604020202020204" pitchFamily="34" charset="0"/>
              <a:buChar char="•"/>
            </a:pPr>
            <a:r>
              <a:rPr lang="en-US" altLang="en-US" sz="1400" dirty="0"/>
              <a:t> OET debriefing, lots of points covered. Gets you up to April 2018. </a:t>
            </a:r>
          </a:p>
          <a:p>
            <a:pPr lvl="1">
              <a:spcBef>
                <a:spcPts val="0"/>
              </a:spcBef>
              <a:buFont typeface="Arial" panose="020B0604020202020204" pitchFamily="34" charset="0"/>
              <a:buChar char="•"/>
            </a:pPr>
            <a:r>
              <a:rPr lang="en-US" sz="1600" dirty="0">
                <a:hlinkClick r:id="rId4"/>
              </a:rPr>
              <a:t>https://ecfsapi.fcc.gov/file/101261169015803/6%20GHz%20Ex%20Parte%20(Bureaus).pdf</a:t>
            </a:r>
            <a:r>
              <a:rPr lang="en-US" sz="1600" dirty="0"/>
              <a:t> </a:t>
            </a:r>
            <a:r>
              <a:rPr lang="en-US" altLang="en-US" sz="1600" dirty="0"/>
              <a:t> </a:t>
            </a:r>
          </a:p>
          <a:p>
            <a:pPr lvl="2">
              <a:spcBef>
                <a:spcPts val="0"/>
              </a:spcBef>
              <a:buFont typeface="Arial" panose="020B0604020202020204" pitchFamily="34" charset="0"/>
              <a:buChar char="•"/>
            </a:pPr>
            <a:r>
              <a:rPr lang="en-US" sz="1400" dirty="0"/>
              <a:t>For 6 GHz interest, we should begin with the RKF Study for sharing 1200 MHz above 5925 MHz</a:t>
            </a:r>
            <a:endParaRPr lang="en-US" altLang="en-US" sz="1400" dirty="0"/>
          </a:p>
          <a:p>
            <a:pPr>
              <a:spcBef>
                <a:spcPts val="0"/>
              </a:spcBef>
              <a:buFont typeface="Arial" panose="020B0604020202020204" pitchFamily="34" charset="0"/>
              <a:buChar char="•"/>
            </a:pPr>
            <a:r>
              <a:rPr lang="en-US" altLang="en-US" sz="1800" dirty="0"/>
              <a:t>Some of the primary interest groups. </a:t>
            </a:r>
          </a:p>
          <a:p>
            <a:pPr lvl="1">
              <a:spcBef>
                <a:spcPts val="0"/>
              </a:spcBef>
              <a:buFont typeface="Arial" panose="020B0604020202020204" pitchFamily="34" charset="0"/>
              <a:buChar char="•"/>
            </a:pPr>
            <a:r>
              <a:rPr lang="en-US" altLang="en-US" sz="1600" dirty="0"/>
              <a:t>Broadcast</a:t>
            </a:r>
          </a:p>
          <a:p>
            <a:pPr lvl="1">
              <a:spcBef>
                <a:spcPts val="0"/>
              </a:spcBef>
              <a:buFont typeface="Arial" panose="020B0604020202020204" pitchFamily="34" charset="0"/>
              <a:buChar char="•"/>
            </a:pPr>
            <a:r>
              <a:rPr lang="en-US" altLang="en-US" sz="1600" dirty="0"/>
              <a:t>Satellite </a:t>
            </a:r>
          </a:p>
          <a:p>
            <a:pPr lvl="1">
              <a:spcBef>
                <a:spcPts val="0"/>
              </a:spcBef>
              <a:buFont typeface="Arial" panose="020B0604020202020204" pitchFamily="34" charset="0"/>
              <a:buChar char="•"/>
            </a:pPr>
            <a:r>
              <a:rPr lang="en-US" altLang="en-US" sz="1600" dirty="0"/>
              <a:t>Coordinator </a:t>
            </a:r>
          </a:p>
          <a:p>
            <a:pPr lvl="1">
              <a:spcBef>
                <a:spcPts val="0"/>
              </a:spcBef>
              <a:buFont typeface="Arial" panose="020B0604020202020204" pitchFamily="34" charset="0"/>
              <a:buChar char="•"/>
            </a:pPr>
            <a:r>
              <a:rPr lang="en-US" altLang="en-US" sz="1600" dirty="0"/>
              <a:t>Skipped over utilities (will be protected; looking further asking for protection) </a:t>
            </a:r>
            <a:r>
              <a:rPr lang="en-US" altLang="en-US" sz="1400" dirty="0">
                <a:hlinkClick r:id="rId5"/>
              </a:rPr>
              <a:t>&lt;see latest&gt;</a:t>
            </a:r>
            <a:r>
              <a:rPr lang="en-US" altLang="en-US" sz="1400" dirty="0"/>
              <a:t> </a:t>
            </a:r>
          </a:p>
          <a:p>
            <a:pPr lvl="1">
              <a:spcBef>
                <a:spcPts val="0"/>
              </a:spcBef>
              <a:buFont typeface="Arial" panose="020B0604020202020204" pitchFamily="34" charset="0"/>
              <a:buChar char="•"/>
            </a:pPr>
            <a:r>
              <a:rPr lang="en-US" altLang="en-US" sz="1600" dirty="0"/>
              <a:t>Skipped over public safety (going to First Net) (some discussion how backbone will work)</a:t>
            </a:r>
          </a:p>
          <a:p>
            <a:pPr lvl="1">
              <a:spcBef>
                <a:spcPts val="0"/>
              </a:spcBef>
              <a:buFont typeface="Arial" panose="020B0604020202020204" pitchFamily="34" charset="0"/>
              <a:buChar char="•"/>
            </a:pPr>
            <a:r>
              <a:rPr lang="en-US" altLang="en-US" sz="1600" dirty="0"/>
              <a:t> No federal government uses </a:t>
            </a:r>
            <a:endParaRPr lang="en-US" altLang="en-US" sz="1800" dirty="0"/>
          </a:p>
          <a:p>
            <a:pPr lvl="3">
              <a:spcBef>
                <a:spcPts val="0"/>
              </a:spcBef>
              <a:buFont typeface="Arial" panose="020B0604020202020204" pitchFamily="34" charset="0"/>
              <a:buChar char="•"/>
            </a:pPr>
            <a:endParaRPr lang="en-US" altLang="en-US" sz="1000" dirty="0"/>
          </a:p>
          <a:p>
            <a:pPr>
              <a:spcBef>
                <a:spcPts val="0"/>
              </a:spcBef>
              <a:buFont typeface="Arial" panose="020B0604020202020204" pitchFamily="34" charset="0"/>
              <a:buChar char="•"/>
            </a:pPr>
            <a:r>
              <a:rPr lang="en-US" altLang="en-US" sz="1800" dirty="0"/>
              <a:t>Some additional notes. </a:t>
            </a:r>
          </a:p>
          <a:p>
            <a:pPr lvl="1">
              <a:spcBef>
                <a:spcPts val="0"/>
              </a:spcBef>
              <a:buFont typeface="Arial" panose="020B0604020202020204" pitchFamily="34" charset="0"/>
              <a:buChar char="•"/>
            </a:pPr>
            <a:r>
              <a:rPr lang="en-US" altLang="en-US" sz="1600" dirty="0"/>
              <a:t>This band with 9 sets of rules is a very unique band in that respect.</a:t>
            </a:r>
          </a:p>
          <a:p>
            <a:pPr lvl="1">
              <a:spcBef>
                <a:spcPts val="0"/>
              </a:spcBef>
              <a:buFont typeface="Arial" panose="020B0604020202020204" pitchFamily="34" charset="0"/>
              <a:buChar char="•"/>
            </a:pPr>
            <a:r>
              <a:rPr lang="en-US" altLang="en-US" sz="1600" b="1" u="sng" dirty="0"/>
              <a:t>To add to the possible list of option for a single voice for IEEE 802: have a view on spectrum management of the band. (and maybe more silent on the rest).   </a:t>
            </a:r>
          </a:p>
          <a:p>
            <a:pPr lvl="4">
              <a:spcBef>
                <a:spcPts val="0"/>
              </a:spcBef>
              <a:buFont typeface="Arial" panose="020B0604020202020204" pitchFamily="34" charset="0"/>
              <a:buChar char="•"/>
            </a:pPr>
            <a:endParaRPr lang="en-US" altLang="en-US" sz="1000" dirty="0"/>
          </a:p>
          <a:p>
            <a:pPr lvl="1">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6444323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7" y="454680"/>
            <a:ext cx="7770813" cy="685800"/>
          </a:xfrm>
        </p:spPr>
        <p:txBody>
          <a:bodyPr/>
          <a:lstStyle/>
          <a:p>
            <a:r>
              <a:rPr lang="en-US" altLang="en-US" sz="2400" dirty="0"/>
              <a:t>6 GHz and single voice from IEEE 802, </a:t>
            </a:r>
            <a:r>
              <a:rPr lang="en-US" altLang="en-US" sz="2400" u="sng" dirty="0"/>
              <a:t>references</a:t>
            </a:r>
            <a:r>
              <a:rPr lang="en-US" altLang="en-US" sz="2400" dirty="0"/>
              <a:t> cont.</a:t>
            </a:r>
            <a:endParaRPr lang="en-US" sz="1200" dirty="0"/>
          </a:p>
        </p:txBody>
      </p:sp>
      <p:sp>
        <p:nvSpPr>
          <p:cNvPr id="3" name="Content Placeholder 2"/>
          <p:cNvSpPr>
            <a:spLocks noGrp="1"/>
          </p:cNvSpPr>
          <p:nvPr>
            <p:ph idx="1"/>
          </p:nvPr>
        </p:nvSpPr>
        <p:spPr>
          <a:xfrm>
            <a:off x="533400" y="1307777"/>
            <a:ext cx="8534400" cy="4483423"/>
          </a:xfrm>
        </p:spPr>
        <p:txBody>
          <a:bodyPr/>
          <a:lstStyle/>
          <a:p>
            <a:pPr lvl="1"/>
            <a:r>
              <a:rPr lang="en-US" dirty="0"/>
              <a:t>Some references on past EU UWB actions:  </a:t>
            </a:r>
          </a:p>
          <a:p>
            <a:pPr lvl="2"/>
            <a:r>
              <a:rPr lang="en-GB" dirty="0"/>
              <a:t>February 27, 2007 </a:t>
            </a:r>
            <a:r>
              <a:rPr lang="en-GB" u="sng" dirty="0">
                <a:hlinkClick r:id="rId3"/>
              </a:rPr>
              <a:t>https://www.anacom.pt/render.jsp?contentId=987504</a:t>
            </a:r>
            <a:r>
              <a:rPr lang="en-GB" dirty="0"/>
              <a:t> </a:t>
            </a:r>
            <a:endParaRPr lang="en-US" dirty="0"/>
          </a:p>
          <a:p>
            <a:pPr lvl="2"/>
            <a:r>
              <a:rPr lang="en-GB" dirty="0"/>
              <a:t>April 21, 2009 </a:t>
            </a:r>
            <a:r>
              <a:rPr lang="en-GB" u="sng" dirty="0">
                <a:hlinkClick r:id="rId4"/>
              </a:rPr>
              <a:t>https://www.mtitc.government.bg/upload/docs/Reshenie_343_ot_21_April_2009___EN.pdf</a:t>
            </a:r>
            <a:r>
              <a:rPr lang="en-GB" dirty="0"/>
              <a:t> </a:t>
            </a:r>
            <a:endParaRPr lang="en-US" dirty="0"/>
          </a:p>
          <a:p>
            <a:pPr lvl="2"/>
            <a:r>
              <a:rPr lang="en-GB" dirty="0"/>
              <a:t>October 7, 2014  </a:t>
            </a:r>
            <a:r>
              <a:rPr lang="en-GB" u="sng" dirty="0">
                <a:hlinkClick r:id="rId5"/>
              </a:rPr>
              <a:t>https://www.anacom.pt/render.jsp?contentId=1338515</a:t>
            </a:r>
            <a:r>
              <a:rPr lang="en-GB" dirty="0"/>
              <a:t> </a:t>
            </a:r>
            <a:endParaRPr lang="en-US" dirty="0"/>
          </a:p>
          <a:p>
            <a:pPr lvl="2"/>
            <a:r>
              <a:rPr lang="en-GB" dirty="0"/>
              <a:t>August 4, 2017 </a:t>
            </a:r>
            <a:r>
              <a:rPr lang="en-GB" u="sng" dirty="0">
                <a:hlinkClick r:id="rId6"/>
              </a:rPr>
              <a:t>https://www.anacom.pt/render.jsp?contentId=1415687</a:t>
            </a:r>
            <a:r>
              <a:rPr lang="en-GB" dirty="0"/>
              <a:t> </a:t>
            </a:r>
            <a:endParaRPr lang="en-US" dirty="0"/>
          </a:p>
          <a:p>
            <a:pPr lvl="2"/>
            <a:r>
              <a:rPr lang="en-GB" dirty="0"/>
              <a:t>UWB is Always treated as equipment, not a service.</a:t>
            </a: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666082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-1</a:t>
            </a:r>
            <a:endParaRPr lang="en-US" sz="2400" dirty="0"/>
          </a:p>
        </p:txBody>
      </p:sp>
      <p:sp>
        <p:nvSpPr>
          <p:cNvPr id="3" name="Content Placeholder 2"/>
          <p:cNvSpPr>
            <a:spLocks noGrp="1"/>
          </p:cNvSpPr>
          <p:nvPr>
            <p:ph idx="1"/>
          </p:nvPr>
        </p:nvSpPr>
        <p:spPr>
          <a:xfrm>
            <a:off x="685800" y="838200"/>
            <a:ext cx="8153400" cy="5637213"/>
          </a:xfrm>
        </p:spPr>
        <p:txBody>
          <a:bodyPr/>
          <a:lstStyle/>
          <a:p>
            <a:pPr marL="0" indent="0">
              <a:spcBef>
                <a:spcPts val="0"/>
              </a:spcBef>
            </a:pPr>
            <a:r>
              <a:rPr lang="en-US" altLang="en-US" sz="2000" dirty="0"/>
              <a:t> </a:t>
            </a:r>
            <a:endParaRPr lang="en-US" sz="2000" dirty="0"/>
          </a:p>
          <a:p>
            <a:pPr>
              <a:spcBef>
                <a:spcPts val="0"/>
              </a:spcBef>
              <a:buFont typeface="Arial" panose="020B0604020202020204" pitchFamily="34" charset="0"/>
              <a:buChar char="•"/>
            </a:pPr>
            <a:r>
              <a:rPr lang="en-US" sz="2000" dirty="0"/>
              <a:t>Additional Fixed Service (FS) Protection ex </a:t>
            </a:r>
            <a:r>
              <a:rPr lang="en-US" sz="2000" dirty="0" err="1"/>
              <a:t>parte</a:t>
            </a:r>
            <a:endParaRPr lang="en-US" sz="2000" dirty="0"/>
          </a:p>
          <a:p>
            <a:pPr lvl="1">
              <a:spcBef>
                <a:spcPts val="0"/>
              </a:spcBef>
              <a:buFont typeface="Arial" panose="020B0604020202020204" pitchFamily="34" charset="0"/>
              <a:buChar char="•"/>
            </a:pPr>
            <a:r>
              <a:rPr lang="en-US" sz="1800" dirty="0"/>
              <a:t>An ex </a:t>
            </a:r>
            <a:r>
              <a:rPr lang="en-US" sz="1800" dirty="0" err="1"/>
              <a:t>parte</a:t>
            </a:r>
            <a:r>
              <a:rPr lang="en-US" sz="1800" dirty="0"/>
              <a:t> filing given to the FCC on July 31</a:t>
            </a:r>
            <a:r>
              <a:rPr lang="en-US" sz="1800" baseline="30000" dirty="0"/>
              <a:t>st </a:t>
            </a:r>
            <a:r>
              <a:rPr lang="en-US" sz="1800" dirty="0"/>
              <a:t>on sharing</a:t>
            </a:r>
          </a:p>
          <a:p>
            <a:pPr lvl="2">
              <a:spcBef>
                <a:spcPts val="0"/>
              </a:spcBef>
              <a:buFont typeface="Arial" panose="020B0604020202020204" pitchFamily="34" charset="0"/>
              <a:buChar char="•"/>
            </a:pPr>
            <a:r>
              <a:rPr lang="en-US" sz="1400" dirty="0">
                <a:hlinkClick r:id="rId3"/>
              </a:rPr>
              <a:t>https://mentor.ieee.org/802.18/dcn/18/18-18-0097-00-0000-ex-parte-next-data-base-6-ghz-additional-fs-protection-discussion.pdf</a:t>
            </a:r>
            <a:endParaRPr lang="en-US" sz="1400" dirty="0"/>
          </a:p>
          <a:p>
            <a:pPr lvl="5">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r>
              <a:rPr lang="en-US" sz="1800" dirty="0"/>
              <a:t>The proposal is to add a third database to the current TV White Space and CBRS databases. </a:t>
            </a:r>
          </a:p>
          <a:p>
            <a:pPr lvl="2">
              <a:spcBef>
                <a:spcPts val="0"/>
              </a:spcBef>
              <a:buFont typeface="Arial" panose="020B0604020202020204" pitchFamily="34" charset="0"/>
              <a:buChar char="•"/>
            </a:pPr>
            <a:r>
              <a:rPr lang="en-US" sz="1600" dirty="0"/>
              <a:t>Automatic Frequency Coordination. </a:t>
            </a:r>
          </a:p>
          <a:p>
            <a:pPr lvl="4">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r>
              <a:rPr lang="en-US" sz="1800" dirty="0"/>
              <a:t>Anyone familiar with the Frankenstein mess of automotive emissions controls knows that a piecemeal approach has a troubled future. Now is the time for us to plan for spectrum management for the next 20 years.</a:t>
            </a:r>
          </a:p>
          <a:p>
            <a:pPr lvl="2">
              <a:spcBef>
                <a:spcPts val="0"/>
              </a:spcBef>
              <a:buFont typeface="Arial" panose="020B0604020202020204" pitchFamily="34" charset="0"/>
              <a:buChar char="•"/>
            </a:pPr>
            <a:r>
              <a:rPr lang="en-US" sz="1600" dirty="0"/>
              <a:t>We don’t need to stop current database developments, but must keep an eye to a future where all spectrum is controlled this way</a:t>
            </a:r>
          </a:p>
          <a:p>
            <a:pPr lvl="2">
              <a:spcBef>
                <a:spcPts val="0"/>
              </a:spcBef>
              <a:buFont typeface="Arial" panose="020B0604020202020204" pitchFamily="34" charset="0"/>
              <a:buChar char="•"/>
            </a:pPr>
            <a:r>
              <a:rPr lang="en-US" sz="1600" dirty="0"/>
              <a:t>CBRS, 6 GHz, TVWS…</a:t>
            </a:r>
          </a:p>
          <a:p>
            <a:pPr lvl="4">
              <a:spcBef>
                <a:spcPts val="0"/>
              </a:spcBef>
              <a:buFont typeface="Arial" panose="020B0604020202020204" pitchFamily="34" charset="0"/>
              <a:buChar char="•"/>
            </a:pPr>
            <a:endParaRPr lang="en-US" altLang="en-US" sz="1400" dirty="0"/>
          </a:p>
          <a:p>
            <a:pPr lvl="1">
              <a:spcBef>
                <a:spcPts val="0"/>
              </a:spcBef>
              <a:buFont typeface="Arial" panose="020B0604020202020204" pitchFamily="34" charset="0"/>
              <a:buChar char="•"/>
            </a:pPr>
            <a:r>
              <a:rPr lang="en-US" altLang="en-US" dirty="0">
                <a:solidFill>
                  <a:srgbClr val="00B0F0"/>
                </a:solidFill>
              </a:rPr>
              <a:t>What are thoughts from all on adding another coordination data base? </a:t>
            </a:r>
          </a:p>
          <a:p>
            <a:pPr lvl="1">
              <a:spcBef>
                <a:spcPts val="0"/>
              </a:spcBef>
              <a:buFont typeface="Arial" panose="020B0604020202020204" pitchFamily="34" charset="0"/>
              <a:buChar char="•"/>
            </a:pPr>
            <a:r>
              <a:rPr lang="en-US" altLang="en-US" sz="1600" dirty="0"/>
              <a:t>Note: the NPRM on 3.7 – 4.2GHz is asking about the database used for CBRS.  </a:t>
            </a:r>
          </a:p>
          <a:p>
            <a:pPr lvl="1">
              <a:spcBef>
                <a:spcPts val="0"/>
              </a:spcBef>
              <a:buFont typeface="Arial" panose="020B0604020202020204" pitchFamily="34" charset="0"/>
              <a:buChar char="•"/>
            </a:pPr>
            <a:r>
              <a:rPr lang="en-US" altLang="en-US" sz="1600" dirty="0"/>
              <a:t>Looks like a 4</a:t>
            </a:r>
            <a:r>
              <a:rPr lang="en-US" altLang="en-US" sz="1600" baseline="30000" dirty="0"/>
              <a:t>th</a:t>
            </a:r>
            <a:r>
              <a:rPr lang="en-US" altLang="en-US" sz="1600" dirty="0"/>
              <a:t> data base is being proposed and is this a good thing?  	</a:t>
            </a:r>
          </a:p>
          <a:p>
            <a:pPr lvl="2">
              <a:spcBef>
                <a:spcPts val="0"/>
              </a:spcBef>
              <a:buFont typeface="Arial" panose="020B0604020202020204" pitchFamily="34" charset="0"/>
              <a:buChar char="•"/>
            </a:pPr>
            <a:r>
              <a:rPr lang="en-US" altLang="en-US" sz="1400" dirty="0"/>
              <a:t>11y, TVWS, CBRS, This one (6 GHz),  (and a 5</a:t>
            </a:r>
            <a:r>
              <a:rPr lang="en-US" altLang="en-US" sz="1400" baseline="30000" dirty="0"/>
              <a:t>th</a:t>
            </a:r>
            <a:r>
              <a:rPr lang="en-US" altLang="en-US" sz="1400" dirty="0"/>
              <a:t> possibly at 3.7 to 4.2GHz.) </a:t>
            </a:r>
          </a:p>
          <a:p>
            <a:pPr lvl="1">
              <a:spcBef>
                <a:spcPts val="0"/>
              </a:spcBef>
              <a:buFont typeface="Arial" panose="020B0604020202020204" pitchFamily="34" charset="0"/>
              <a:buChar char="•"/>
            </a:pPr>
            <a:r>
              <a:rPr lang="en-US" altLang="en-US" sz="1600" dirty="0"/>
              <a:t>A paper is being worked to cover this more completely.   </a:t>
            </a:r>
          </a:p>
          <a:p>
            <a:pPr lvl="1">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12190041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3820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25 Oct 2018</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47108" cy="685800"/>
          </a:xfrm>
        </p:spPr>
        <p:txBody>
          <a:bodyPr/>
          <a:lstStyle/>
          <a:p>
            <a:r>
              <a:rPr lang="en-US" sz="2400" dirty="0"/>
              <a:t>IEEE EU position statement on spectrum management</a:t>
            </a:r>
            <a:endParaRPr lang="en-US" sz="1200" dirty="0"/>
          </a:p>
        </p:txBody>
      </p:sp>
      <p:sp>
        <p:nvSpPr>
          <p:cNvPr id="3" name="Content Placeholder 2"/>
          <p:cNvSpPr>
            <a:spLocks noGrp="1"/>
          </p:cNvSpPr>
          <p:nvPr>
            <p:ph idx="1"/>
          </p:nvPr>
        </p:nvSpPr>
        <p:spPr>
          <a:xfrm>
            <a:off x="685800" y="1324006"/>
            <a:ext cx="8147108" cy="4494213"/>
          </a:xfrm>
        </p:spPr>
        <p:txBody>
          <a:bodyPr/>
          <a:lstStyle/>
          <a:p>
            <a:pPr>
              <a:buFont typeface="Arial" panose="020B0604020202020204" pitchFamily="34" charset="0"/>
              <a:buChar char="•"/>
            </a:pPr>
            <a:r>
              <a:rPr lang="en-US" sz="2000" dirty="0"/>
              <a:t>From earlier teleconferences:  </a:t>
            </a:r>
          </a:p>
          <a:p>
            <a:pPr lvl="1">
              <a:buFont typeface="Arial" panose="020B0604020202020204" pitchFamily="34" charset="0"/>
              <a:buChar char="•"/>
            </a:pPr>
            <a:r>
              <a:rPr lang="en-US" sz="1800" dirty="0"/>
              <a:t>IEEE European Public Policy Position Statement on Spectrum Management</a:t>
            </a:r>
          </a:p>
          <a:p>
            <a:pPr lvl="2">
              <a:buFont typeface="Arial" panose="020B0604020202020204" pitchFamily="34" charset="0"/>
              <a:buChar char="•"/>
            </a:pPr>
            <a:r>
              <a:rPr lang="en-US" sz="1600" dirty="0">
                <a:hlinkClick r:id="rId3"/>
              </a:rPr>
              <a:t>https://mentor.ieee.org/802.18/dcn/18/18-18-0028-01-0000-draft-ieee-european-public-policy-position-statement-on-spectrum-management.pdf</a:t>
            </a:r>
            <a:r>
              <a:rPr lang="en-US" sz="1600" dirty="0"/>
              <a:t>   (old rev)</a:t>
            </a:r>
          </a:p>
          <a:p>
            <a:pPr lvl="2">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3">
              <a:buFont typeface="Arial" panose="020B0604020202020204" pitchFamily="34" charset="0"/>
              <a:buChar char="•"/>
            </a:pPr>
            <a:r>
              <a:rPr lang="en-US" dirty="0">
                <a:solidFill>
                  <a:schemeClr val="tx1"/>
                </a:solidFill>
              </a:rPr>
              <a:t>Document 18-18/0028rxx, latest revision is our current review markup.</a:t>
            </a:r>
          </a:p>
          <a:p>
            <a:pPr lvl="2">
              <a:buFont typeface="Arial" panose="020B0604020202020204" pitchFamily="34" charset="0"/>
              <a:buChar char="•"/>
            </a:pPr>
            <a:r>
              <a:rPr lang="en-US" sz="1600" dirty="0">
                <a:solidFill>
                  <a:srgbClr val="00B0F0"/>
                </a:solidFill>
              </a:rPr>
              <a:t>Please send comments to .18 chair, to integrate, to be reviewed by the TAG. </a:t>
            </a:r>
          </a:p>
          <a:p>
            <a:pPr lvl="1">
              <a:buFont typeface="Arial" panose="020B0604020202020204" pitchFamily="34" charset="0"/>
              <a:buChar char="•"/>
            </a:pPr>
            <a:r>
              <a:rPr lang="en-US" sz="1800" b="0" dirty="0">
                <a:solidFill>
                  <a:schemeClr val="tx1"/>
                </a:solidFill>
              </a:rPr>
              <a:t>Becoming clearer the starting premise of the current paper is from several years ago and input is coming in the premise has changed in recent years. </a:t>
            </a:r>
          </a:p>
          <a:p>
            <a:pPr>
              <a:spcBef>
                <a:spcPts val="0"/>
              </a:spcBef>
              <a:buFont typeface="Arial" panose="020B0604020202020204" pitchFamily="34" charset="0"/>
              <a:buChar char="•"/>
            </a:pPr>
            <a:endParaRPr lang="en-US" sz="1800" i="1" dirty="0"/>
          </a:p>
          <a:p>
            <a:pPr lvl="1">
              <a:spcBef>
                <a:spcPts val="0"/>
              </a:spcBef>
              <a:buFont typeface="Arial" panose="020B0604020202020204" pitchFamily="34" charset="0"/>
              <a:buChar char="•"/>
            </a:pPr>
            <a:r>
              <a:rPr lang="en-US" sz="1800" dirty="0"/>
              <a:t>Considering the question on older premise, it has on the statement: </a:t>
            </a:r>
          </a:p>
          <a:p>
            <a:pPr lvl="2">
              <a:spcBef>
                <a:spcPts val="0"/>
              </a:spcBef>
              <a:buFont typeface="Arial" panose="020B0604020202020204" pitchFamily="34" charset="0"/>
              <a:buChar char="•"/>
            </a:pPr>
            <a:r>
              <a:rPr lang="en-US" sz="1600" i="1" dirty="0"/>
              <a:t>This statement was developed by the IEEE European Public Policy Committee Working Group on ICT and represents the considered judgment of a broad group of European IEEE members with expertise in the subject field.  </a:t>
            </a:r>
            <a:endParaRPr lang="en-US" sz="1600" dirty="0"/>
          </a:p>
          <a:p>
            <a:pPr lvl="4">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endParaRPr lang="en-US" sz="2000" dirty="0"/>
          </a:p>
          <a:p>
            <a:pPr lvl="2">
              <a:spcBef>
                <a:spcPts val="0"/>
              </a:spcBef>
              <a:buFont typeface="Arial" panose="020B0604020202020204" pitchFamily="34" charset="0"/>
              <a:buChar char="•"/>
            </a:pPr>
            <a:endParaRPr lang="en-US" sz="1400" dirty="0"/>
          </a:p>
          <a:p>
            <a:pPr lvl="2">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endParaRPr lang="en-US" altLang="en-US" sz="16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19214772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685800"/>
          </a:xfrm>
        </p:spPr>
        <p:txBody>
          <a:bodyPr/>
          <a:lstStyle/>
          <a:p>
            <a:r>
              <a:rPr lang="en-US" sz="2400" dirty="0"/>
              <a:t>IEEE EU spectrum management statement</a:t>
            </a:r>
            <a:endParaRPr lang="en-US" sz="1200" dirty="0"/>
          </a:p>
        </p:txBody>
      </p:sp>
      <p:sp>
        <p:nvSpPr>
          <p:cNvPr id="3" name="Content Placeholder 2"/>
          <p:cNvSpPr>
            <a:spLocks noGrp="1"/>
          </p:cNvSpPr>
          <p:nvPr>
            <p:ph idx="1"/>
          </p:nvPr>
        </p:nvSpPr>
        <p:spPr>
          <a:xfrm>
            <a:off x="685800" y="925460"/>
            <a:ext cx="8147108" cy="5293520"/>
          </a:xfrm>
        </p:spPr>
        <p:txBody>
          <a:bodyPr/>
          <a:lstStyle/>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t>What was sent to the IEEE 802 chair for a short write up on our overall view and what is needed: </a:t>
            </a:r>
          </a:p>
          <a:p>
            <a:pPr lvl="5">
              <a:spcBef>
                <a:spcPts val="0"/>
              </a:spcBef>
              <a:buFont typeface="Arial" panose="020B0604020202020204" pitchFamily="34" charset="0"/>
              <a:buChar char="•"/>
            </a:pPr>
            <a:endParaRPr lang="en-US" altLang="en-US" sz="800" dirty="0">
              <a:solidFill>
                <a:srgbClr val="00B0F0"/>
              </a:solidFill>
            </a:endParaRPr>
          </a:p>
          <a:p>
            <a:pPr lvl="2">
              <a:spcBef>
                <a:spcPts val="0"/>
              </a:spcBef>
              <a:buFont typeface="Arial" panose="020B0604020202020204" pitchFamily="34" charset="0"/>
              <a:buChar char="•"/>
            </a:pPr>
            <a:r>
              <a:rPr lang="en-US" altLang="en-US" sz="1600" dirty="0"/>
              <a:t>In our opinion spectrum policy cannot be based on measuring 3-D occupancy and then enforce corrections.   Spectrum policy needs to allow for dynamic sharing and allocation with the technologies available today and coming in the future.  In </a:t>
            </a:r>
            <a:r>
              <a:rPr lang="en-US" altLang="en-US" sz="1600" dirty="0">
                <a:solidFill>
                  <a:schemeClr val="tx1"/>
                </a:solidFill>
              </a:rPr>
              <a:t>addition, s</a:t>
            </a:r>
            <a:r>
              <a:rPr lang="en-US" sz="1600" dirty="0">
                <a:solidFill>
                  <a:schemeClr val="tx1"/>
                </a:solidFill>
              </a:rPr>
              <a:t>ociety’s goals are not that all spectrum is occupied in high-value locations, rather that services are available in high-value locations, meeting what users are expecting.</a:t>
            </a:r>
          </a:p>
          <a:p>
            <a:pPr lvl="4">
              <a:spcBef>
                <a:spcPts val="0"/>
              </a:spcBef>
              <a:buFont typeface="Arial" panose="020B0604020202020204" pitchFamily="34" charset="0"/>
              <a:buChar char="•"/>
            </a:pPr>
            <a:endParaRPr lang="en-US" sz="800" dirty="0"/>
          </a:p>
          <a:p>
            <a:pPr lvl="1">
              <a:spcBef>
                <a:spcPts val="0"/>
              </a:spcBef>
              <a:buFont typeface="Arial" panose="020B0604020202020204" pitchFamily="34" charset="0"/>
              <a:buChar char="•"/>
            </a:pPr>
            <a:r>
              <a:rPr lang="en-US" sz="1800" dirty="0"/>
              <a:t>And there is agreement to propose using the SA statement for this need also, as it will work globally.  </a:t>
            </a:r>
          </a:p>
          <a:p>
            <a:pPr lvl="2">
              <a:spcBef>
                <a:spcPts val="0"/>
              </a:spcBef>
              <a:buFont typeface="Arial" panose="020B0604020202020204" pitchFamily="34" charset="0"/>
              <a:buChar char="•"/>
            </a:pPr>
            <a:r>
              <a:rPr lang="en-US" sz="1600" dirty="0"/>
              <a:t>Discussed even if SA wants to keep separate from the other Operating Units, we still feel this statement could work for the EU (and globally). </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r>
              <a:rPr lang="en-US" sz="1800" dirty="0">
                <a:solidFill>
                  <a:schemeClr val="tx1"/>
                </a:solidFill>
              </a:rPr>
              <a:t>Email sent to GPPC and cc: the EU spectrum group contact. </a:t>
            </a:r>
          </a:p>
          <a:p>
            <a:pPr>
              <a:spcBef>
                <a:spcPts val="0"/>
              </a:spcBef>
              <a:buFont typeface="Arial" panose="020B0604020202020204" pitchFamily="34" charset="0"/>
              <a:buChar char="•"/>
            </a:pPr>
            <a:r>
              <a:rPr lang="en-US" sz="1800" b="0" dirty="0">
                <a:solidFill>
                  <a:schemeClr val="tx1"/>
                </a:solidFill>
              </a:rPr>
              <a:t>And, nothing at this point.</a:t>
            </a:r>
          </a:p>
          <a:p>
            <a:pPr>
              <a:spcBef>
                <a:spcPts val="0"/>
              </a:spcBef>
              <a:buFont typeface="Arial" panose="020B0604020202020204" pitchFamily="34" charset="0"/>
              <a:buChar char="•"/>
            </a:pPr>
            <a:endParaRPr lang="en-US" sz="2200" dirty="0"/>
          </a:p>
          <a:p>
            <a:pPr marL="457200" lvl="1" indent="0">
              <a:spcBef>
                <a:spcPts val="0"/>
              </a:spcBef>
            </a:pPr>
            <a:endParaRPr lang="en-US" altLang="en-US" sz="14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2593753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 – from last week</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mutuall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r>
              <a:rPr lang="en-US" altLang="en-US" sz="2000" b="0" dirty="0"/>
              <a:t>   (more regulatory based) </a:t>
            </a:r>
          </a:p>
          <a:p>
            <a:pPr>
              <a:buFont typeface="Arial" panose="020B0604020202020204" pitchFamily="34" charset="0"/>
              <a:buChar char="•"/>
            </a:pPr>
            <a:r>
              <a:rPr lang="en-US" altLang="en-US" sz="2000" dirty="0"/>
              <a:t>The most recent document is:  11-18/1055rxx </a:t>
            </a:r>
            <a:r>
              <a:rPr lang="en-US" altLang="en-US" sz="2000" b="0" dirty="0"/>
              <a:t>(more standards based)</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We reviewed and discussed the latest .11 version for Plenary WNG in San Diego. </a:t>
            </a:r>
          </a:p>
          <a:p>
            <a:pPr>
              <a:buFont typeface="Arial" panose="020B0604020202020204" pitchFamily="34" charset="0"/>
              <a:buChar char="•"/>
            </a:pPr>
            <a:r>
              <a:rPr lang="en-US" altLang="en-US" sz="1600" b="0" dirty="0"/>
              <a:t>The idea  is to cover the entire spectrum in the database, all of it.</a:t>
            </a:r>
          </a:p>
          <a:p>
            <a:pPr lvl="1">
              <a:buFont typeface="Arial" panose="020B0604020202020204" pitchFamily="34" charset="0"/>
              <a:buChar char="•"/>
            </a:pPr>
            <a:r>
              <a:rPr lang="en-US" altLang="en-US" sz="1400" dirty="0"/>
              <a:t>Then knowing what frequency range the device is in and geographic location, can manage the users. </a:t>
            </a:r>
            <a:r>
              <a:rPr lang="en-US" altLang="en-US" sz="1400" b="0" dirty="0"/>
              <a:t>   </a:t>
            </a:r>
          </a:p>
          <a:p>
            <a:pPr>
              <a:buFont typeface="Arial" panose="020B0604020202020204" pitchFamily="34" charset="0"/>
              <a:buChar char="•"/>
            </a:pPr>
            <a:r>
              <a:rPr lang="en-US" altLang="en-US" sz="1600" b="0" dirty="0"/>
              <a:t>Similar idea years back were not fully accepted, though with recent actions, e.g. 6GHz, a data base maybe viewed differently now. </a:t>
            </a:r>
          </a:p>
          <a:p>
            <a:pPr>
              <a:buFont typeface="Arial" panose="020B0604020202020204" pitchFamily="34" charset="0"/>
              <a:buChar char="•"/>
            </a:pPr>
            <a:r>
              <a:rPr lang="en-US" altLang="en-US" sz="1600" b="0" dirty="0"/>
              <a:t>A perspective on regardless of everything we do to develop new, better, faster wireless technologies, the available spectrum has a hard limit</a:t>
            </a:r>
          </a:p>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20375231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2839676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25 Oct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25 Oct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6912" y="1050803"/>
            <a:ext cx="3772457"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2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200" dirty="0">
                <a:solidFill>
                  <a:schemeClr val="bg1"/>
                </a:solidFill>
              </a:rPr>
              <a:t>Need a recording secretary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200" dirty="0">
                <a:solidFill>
                  <a:schemeClr val="bg1"/>
                </a:solidFill>
              </a:rPr>
              <a:t>Any interest in being the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600" dirty="0">
                <a:solidFill>
                  <a:schemeClr val="tx1"/>
                </a:solidFill>
              </a:rPr>
              <a:t>EU Items</a:t>
            </a:r>
          </a:p>
          <a:p>
            <a:pPr lvl="1">
              <a:buFont typeface="Arial" panose="020B0604020202020204" pitchFamily="34" charset="0"/>
              <a:buChar char="•"/>
            </a:pPr>
            <a:r>
              <a:rPr lang="en-US" sz="1600" dirty="0"/>
              <a:t>6 GHz and single voice from IEEE 802</a:t>
            </a:r>
          </a:p>
          <a:p>
            <a:pPr lvl="2">
              <a:buFont typeface="Arial" panose="020B0604020202020204" pitchFamily="34" charset="0"/>
              <a:buChar char="•"/>
            </a:pPr>
            <a:r>
              <a:rPr lang="en-US" sz="1400" dirty="0"/>
              <a:t>Limit discussion to xx:40-45</a:t>
            </a:r>
          </a:p>
          <a:p>
            <a:pPr lvl="1">
              <a:buFont typeface="Arial" panose="020B0604020202020204" pitchFamily="34" charset="0"/>
              <a:buChar char="•"/>
            </a:pPr>
            <a:r>
              <a:rPr lang="en-US" altLang="en-US" sz="1600" dirty="0">
                <a:solidFill>
                  <a:schemeClr val="tx1"/>
                </a:solidFill>
              </a:rPr>
              <a:t>General Discussion Items</a:t>
            </a:r>
            <a:endParaRPr lang="en-US" altLang="en-US" dirty="0">
              <a:solidFill>
                <a:schemeClr val="tx1"/>
              </a:solidFill>
            </a:endParaRP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600" dirty="0">
                <a:solidFill>
                  <a:schemeClr val="tx1"/>
                </a:solidFill>
              </a:rPr>
              <a:t>tbd </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114800" y="992187"/>
            <a:ext cx="4968877" cy="54832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lvl="1">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sz="1400" b="0" dirty="0"/>
              <a:t>6 GHz and single voice from IEEE 802</a:t>
            </a:r>
          </a:p>
          <a:p>
            <a:pPr lvl="1">
              <a:spcBef>
                <a:spcPts val="0"/>
              </a:spcBef>
              <a:buFont typeface="Arial" panose="020B0604020202020204" pitchFamily="34" charset="0"/>
              <a:buChar char="•"/>
            </a:pPr>
            <a:r>
              <a:rPr lang="en-US" sz="1400" dirty="0"/>
              <a:t>Reference items</a:t>
            </a:r>
          </a:p>
          <a:p>
            <a:pPr lvl="1">
              <a:spcBef>
                <a:spcPts val="0"/>
              </a:spcBef>
              <a:buFont typeface="Arial" panose="020B0604020202020204" pitchFamily="34" charset="0"/>
              <a:buChar char="•"/>
            </a:pPr>
            <a:r>
              <a:rPr lang="en-US" altLang="en-US" sz="1400" kern="0" dirty="0"/>
              <a:t>Primary option 1 filing both views</a:t>
            </a:r>
          </a:p>
          <a:p>
            <a:pPr lvl="1">
              <a:spcBef>
                <a:spcPts val="0"/>
              </a:spcBef>
              <a:buFont typeface="Arial" panose="020B0604020202020204" pitchFamily="34" charset="0"/>
              <a:buChar char="•"/>
            </a:pPr>
            <a:r>
              <a:rPr lang="en-US" sz="1400" b="0" dirty="0"/>
              <a:t>Major points </a:t>
            </a:r>
          </a:p>
          <a:p>
            <a:pPr lvl="1">
              <a:spcBef>
                <a:spcPts val="0"/>
              </a:spcBef>
              <a:buFont typeface="Arial" panose="020B0604020202020204" pitchFamily="34" charset="0"/>
              <a:buChar char="•"/>
            </a:pPr>
            <a:r>
              <a:rPr lang="en-US" sz="1400" dirty="0"/>
              <a:t>Options for IEEE 802</a:t>
            </a:r>
            <a:endParaRPr lang="en-US" sz="1400" b="0" dirty="0"/>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buFont typeface="Arial" panose="020B0604020202020204" pitchFamily="34" charset="0"/>
              <a:buChar char="•"/>
            </a:pPr>
            <a:r>
              <a:rPr lang="en-US" sz="1400" dirty="0"/>
              <a:t>Presidential Memorandum on Developing a Sustainable Spectrum Strategy for America's Future</a:t>
            </a:r>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1142999"/>
            <a:ext cx="7772400" cy="5332413"/>
          </a:xfrm>
        </p:spPr>
        <p:txBody>
          <a:bodyPr/>
          <a:lstStyle/>
          <a:p>
            <a:pPr>
              <a:buFont typeface="Arial" panose="020B0604020202020204" pitchFamily="34" charset="0"/>
              <a:buChar char="•"/>
            </a:pPr>
            <a:r>
              <a:rPr lang="en-US" altLang="en-US" sz="1600" dirty="0">
                <a:solidFill>
                  <a:schemeClr val="bg1"/>
                </a:solidFill>
              </a:rPr>
              <a:t>Need a recording secretary today    for the Wireless Interim in Waikoloa, anyone?  </a:t>
            </a:r>
          </a:p>
          <a:p>
            <a:pPr lvl="1">
              <a:buFont typeface="Arial" panose="020B0604020202020204" pitchFamily="34" charset="0"/>
              <a:buChar char="•"/>
            </a:pPr>
            <a:r>
              <a:rPr lang="en-US" altLang="en-US" sz="1200" dirty="0">
                <a:solidFill>
                  <a:schemeClr val="bg1"/>
                </a:solidFill>
              </a:rPr>
              <a:t>Ben Rolf (Blind Creek and UWB Alliance) </a:t>
            </a:r>
          </a:p>
          <a:p>
            <a:pPr>
              <a:buFont typeface="Arial" panose="020B0604020202020204" pitchFamily="34" charset="0"/>
              <a:buChar char="•"/>
            </a:pPr>
            <a:endParaRPr lang="en-US" altLang="en-US" sz="1600" u="sng" dirty="0">
              <a:solidFill>
                <a:schemeClr val="tx1"/>
              </a:solidFill>
            </a:endParaRPr>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t>Moved by:  	</a:t>
            </a:r>
            <a:r>
              <a:rPr lang="en-US" altLang="en-US" sz="1600" dirty="0">
                <a:solidFill>
                  <a:schemeClr val="tx1"/>
                </a:solidFill>
              </a:rPr>
              <a:t>Peter Ecclesine (Cisco) </a:t>
            </a:r>
          </a:p>
          <a:p>
            <a:r>
              <a:rPr lang="en-US" altLang="en-US" sz="1600" b="1" dirty="0"/>
              <a:t>		Seconded by:	</a:t>
            </a:r>
            <a:r>
              <a:rPr lang="en-US" altLang="en-US" sz="1600" b="1" dirty="0">
                <a:solidFill>
                  <a:schemeClr val="tx1"/>
                </a:solidFill>
              </a:rPr>
              <a:t>Allan Zhu (Huawei) </a:t>
            </a:r>
            <a:endParaRPr lang="en-US" altLang="en-US" sz="1600" dirty="0">
              <a:solidFill>
                <a:schemeClr val="tx1"/>
              </a:solidFill>
            </a:endParaRPr>
          </a:p>
          <a:p>
            <a:pPr lvl="1"/>
            <a:r>
              <a:rPr lang="en-US" altLang="en-US" sz="1600" b="1" dirty="0"/>
              <a:t>Discussion?  </a:t>
            </a:r>
          </a:p>
          <a:p>
            <a:pPr lvl="1"/>
            <a:r>
              <a:rPr lang="en-US" altLang="en-US" sz="1600" b="1" dirty="0"/>
              <a:t>Vote:  </a:t>
            </a:r>
            <a:r>
              <a:rPr lang="en-US" altLang="en-US" sz="1600" b="1" dirty="0">
                <a:solidFill>
                  <a:schemeClr val="tx1"/>
                </a:solidFill>
              </a:rPr>
              <a:t>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on 18 Oct 2018 in document:  </a:t>
            </a:r>
            <a:r>
              <a:rPr lang="en-US" altLang="en-US" sz="1600" dirty="0">
                <a:hlinkClick r:id="rId2"/>
              </a:rPr>
              <a:t>https://mentor.ieee.org/802.18/dcn/18/18-18-0131-00-0000-minutes-18oct18-rr-tag-teleconference.doc</a:t>
            </a:r>
            <a:r>
              <a:rPr lang="en-US" altLang="en-US" sz="1600" dirty="0"/>
              <a:t> </a:t>
            </a:r>
            <a:r>
              <a:rPr lang="en-US" altLang="en-US" sz="1600" b="1" dirty="0"/>
              <a:t>Posted</a:t>
            </a:r>
            <a:r>
              <a:rPr lang="en-US" altLang="en-US" sz="1600" dirty="0"/>
              <a:t>:  </a:t>
            </a:r>
            <a:r>
              <a:rPr lang="en-US" sz="1600" b="0" dirty="0"/>
              <a:t>22-Oct-2018 12:30:03 ET</a:t>
            </a:r>
          </a:p>
          <a:p>
            <a:pPr marL="0" indent="0"/>
            <a:r>
              <a:rPr lang="en-US" altLang="en-US" sz="1400" b="0" dirty="0"/>
              <a:t>	</a:t>
            </a:r>
            <a:r>
              <a:rPr lang="en-US" altLang="en-US" sz="1600" b="1" dirty="0"/>
              <a:t>Moved by: 	</a:t>
            </a:r>
            <a:r>
              <a:rPr lang="en-US" altLang="en-US" sz="1600" dirty="0">
                <a:solidFill>
                  <a:schemeClr val="tx1"/>
                </a:solidFill>
              </a:rPr>
              <a:t>Vijay Auluck (Self)</a:t>
            </a:r>
          </a:p>
          <a:p>
            <a:r>
              <a:rPr lang="en-US" altLang="en-US" sz="1600" dirty="0"/>
              <a:t>	  </a:t>
            </a:r>
            <a:r>
              <a:rPr lang="en-US" altLang="en-US" sz="1600" b="1" dirty="0"/>
              <a:t>Seconded by: 	Billy Verso (</a:t>
            </a:r>
            <a:r>
              <a:rPr lang="en-US" altLang="en-US" sz="1600" b="1" dirty="0" err="1"/>
              <a:t>DecaWave</a:t>
            </a:r>
            <a:r>
              <a:rPr lang="en-US" altLang="en-US" sz="1600" b="1" dirty="0"/>
              <a:t>) </a:t>
            </a:r>
          </a:p>
          <a:p>
            <a:r>
              <a:rPr lang="en-US" altLang="en-US" sz="1600" dirty="0"/>
              <a:t>	  </a:t>
            </a:r>
            <a:r>
              <a:rPr lang="en-US" altLang="en-US" sz="1600" b="1" dirty="0"/>
              <a:t>Discussion? 	</a:t>
            </a:r>
            <a:r>
              <a:rPr lang="en-US" altLang="en-US" sz="1400" b="1" dirty="0"/>
              <a:t> </a:t>
            </a:r>
            <a:endParaRPr lang="en-US" altLang="en-US" sz="1600" b="1" dirty="0"/>
          </a:p>
          <a:p>
            <a:pPr lvl="1"/>
            <a:r>
              <a:rPr lang="en-US" altLang="en-US" sz="1600" b="1" dirty="0"/>
              <a:t>Vote</a:t>
            </a:r>
            <a:r>
              <a:rPr lang="en-US" altLang="en-US" sz="1600" b="1" dirty="0">
                <a:solidFill>
                  <a:schemeClr val="tx1"/>
                </a:solidFill>
              </a:rPr>
              <a:t>:  Unanimous consent</a:t>
            </a:r>
          </a:p>
          <a:p>
            <a:pPr lvl="1"/>
            <a:endParaRPr lang="en-US" altLang="en-US" sz="1000" dirty="0">
              <a:solidFill>
                <a:schemeClr val="bg1"/>
              </a:solidFill>
            </a:endParaRPr>
          </a:p>
          <a:p>
            <a:pPr lvl="1"/>
            <a:r>
              <a:rPr lang="en-US" altLang="en-US" sz="1000" dirty="0">
                <a:solidFill>
                  <a:schemeClr val="bg1"/>
                </a:solidFill>
              </a:rPr>
              <a:t>Does anyone have an interest in being the 802.18 Vice-Chair? </a:t>
            </a:r>
          </a:p>
          <a:p>
            <a:pPr lvl="1"/>
            <a:r>
              <a:rPr lang="en-US" altLang="en-US" sz="1000" dirty="0">
                <a:solidFill>
                  <a:schemeClr val="bg1"/>
                </a:solidFill>
              </a:rPr>
              <a:t>Needs to be a member of the SA and a declaration 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25 Oct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a:spcBef>
                <a:spcPts val="0"/>
              </a:spcBef>
              <a:buFont typeface="Arial" panose="020B0604020202020204" pitchFamily="34" charset="0"/>
              <a:buChar char="•"/>
            </a:pPr>
            <a:r>
              <a:rPr lang="en-US" sz="1800" dirty="0">
                <a:solidFill>
                  <a:schemeClr val="tx1"/>
                </a:solidFill>
              </a:rPr>
              <a:t>General EU news?</a:t>
            </a:r>
          </a:p>
          <a:p>
            <a:pPr lvl="1">
              <a:spcBef>
                <a:spcPts val="0"/>
              </a:spcBef>
              <a:buFont typeface="Arial" panose="020B0604020202020204" pitchFamily="34" charset="0"/>
              <a:buChar char="•"/>
            </a:pPr>
            <a:r>
              <a:rPr lang="en-US" sz="1600" dirty="0">
                <a:solidFill>
                  <a:schemeClr val="tx1"/>
                </a:solidFill>
              </a:rPr>
              <a:t>Nothing of note the past week.  </a:t>
            </a: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BRAN – next meeting #100 - 17-20 Dec. 2018, Sophia Antipolis</a:t>
            </a:r>
          </a:p>
          <a:p>
            <a:pPr lvl="1">
              <a:spcBef>
                <a:spcPts val="0"/>
              </a:spcBef>
              <a:buFont typeface="Arial" panose="020B0604020202020204" pitchFamily="34" charset="0"/>
              <a:buChar char="•"/>
            </a:pPr>
            <a:r>
              <a:rPr lang="en-US" sz="1600" dirty="0">
                <a:solidFill>
                  <a:schemeClr val="tx1"/>
                </a:solidFill>
              </a:rPr>
              <a:t>Nothing of note the past week. </a:t>
            </a:r>
            <a:endParaRPr lang="en-US" sz="1800" dirty="0">
              <a:solidFill>
                <a:schemeClr val="tx1"/>
              </a:solidFill>
            </a:endParaRP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TG-11 – next meeting # 55 - 08-11 Apr 2019, Sophia Antipolis</a:t>
            </a:r>
          </a:p>
          <a:p>
            <a:pPr lvl="1">
              <a:spcBef>
                <a:spcPts val="0"/>
              </a:spcBef>
              <a:buFont typeface="Arial" panose="020B0604020202020204" pitchFamily="34" charset="0"/>
              <a:buChar char="•"/>
            </a:pPr>
            <a:r>
              <a:rPr lang="en-US" sz="1600" dirty="0">
                <a:solidFill>
                  <a:schemeClr val="tx1"/>
                </a:solidFill>
              </a:rPr>
              <a:t>Nothing of note the past week.</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707424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SE45 - </a:t>
            </a:r>
            <a:r>
              <a:rPr lang="en-US" sz="1600" dirty="0"/>
              <a:t>Next f2f   #6 in Bonn Germany, 10 – 12 December 2018</a:t>
            </a:r>
          </a:p>
          <a:p>
            <a:pPr lvl="1">
              <a:buFont typeface="Arial" panose="020B0604020202020204" pitchFamily="34" charset="0"/>
              <a:buChar char="•"/>
            </a:pPr>
            <a:r>
              <a:rPr lang="en-US" sz="1600" dirty="0"/>
              <a:t>Anything from all last week on Body Loss?</a:t>
            </a:r>
          </a:p>
          <a:p>
            <a:pPr lvl="1">
              <a:buFont typeface="Arial" panose="020B0604020202020204" pitchFamily="34" charset="0"/>
              <a:buChar char="•"/>
            </a:pPr>
            <a:r>
              <a:rPr lang="en-US" sz="1600" dirty="0"/>
              <a:t>Yes, Contribution by multiple companies, was adopted.  </a:t>
            </a:r>
          </a:p>
          <a:p>
            <a:pPr marL="457200" lvl="1" indent="0"/>
            <a:r>
              <a:rPr lang="en-US" sz="1400" dirty="0"/>
              <a:t> </a:t>
            </a:r>
          </a:p>
          <a:p>
            <a:pPr>
              <a:buFont typeface="Arial" panose="020B0604020202020204" pitchFamily="34" charset="0"/>
              <a:buChar char="•"/>
            </a:pPr>
            <a:r>
              <a:rPr lang="en-US" sz="1800" dirty="0">
                <a:solidFill>
                  <a:schemeClr val="tx1"/>
                </a:solidFill>
              </a:rPr>
              <a:t>CEPT – ECC FM57 -</a:t>
            </a:r>
            <a:r>
              <a:rPr lang="en-US" sz="1600" dirty="0">
                <a:solidFill>
                  <a:schemeClr val="tx1"/>
                </a:solidFill>
              </a:rPr>
              <a:t> </a:t>
            </a:r>
            <a:r>
              <a:rPr lang="en-US" sz="1600" dirty="0"/>
              <a:t>Next f2f  #4 in Bonn Germany, 11 – 13 December 2018</a:t>
            </a:r>
          </a:p>
          <a:p>
            <a:pPr lvl="1">
              <a:buFont typeface="Arial" panose="020B0604020202020204" pitchFamily="34" charset="0"/>
              <a:buChar char="•"/>
            </a:pPr>
            <a:r>
              <a:rPr lang="en-US" sz="1600" dirty="0"/>
              <a:t> Nothing of note this week.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374650"/>
          </a:xfrm>
        </p:spPr>
        <p:txBody>
          <a:bodyPr/>
          <a:lstStyle/>
          <a:p>
            <a:r>
              <a:rPr lang="en-US" altLang="en-US" sz="2400" dirty="0"/>
              <a:t>6 GHz and single voice from IEEE 802 </a:t>
            </a:r>
            <a:r>
              <a:rPr lang="en-US" altLang="en-US" sz="1200" dirty="0"/>
              <a:t>- reference</a:t>
            </a:r>
            <a:endParaRPr lang="en-US" sz="1200" dirty="0"/>
          </a:p>
        </p:txBody>
      </p:sp>
      <p:sp>
        <p:nvSpPr>
          <p:cNvPr id="3" name="Content Placeholder 2"/>
          <p:cNvSpPr>
            <a:spLocks noGrp="1"/>
          </p:cNvSpPr>
          <p:nvPr>
            <p:ph idx="1"/>
          </p:nvPr>
        </p:nvSpPr>
        <p:spPr>
          <a:xfrm>
            <a:off x="685800" y="1006267"/>
            <a:ext cx="8153400" cy="5546933"/>
          </a:xfrm>
        </p:spPr>
        <p:txBody>
          <a:bodyPr/>
          <a:lstStyle/>
          <a:p>
            <a:pPr>
              <a:spcBef>
                <a:spcPts val="0"/>
              </a:spcBef>
              <a:buFont typeface="Arial" panose="020B0604020202020204" pitchFamily="34" charset="0"/>
              <a:buChar char="•"/>
            </a:pPr>
            <a:r>
              <a:rPr lang="en-US" altLang="en-US" sz="1800" dirty="0"/>
              <a:t>Docket 18-295 for this specific NPRM is now active. </a:t>
            </a:r>
          </a:p>
          <a:p>
            <a:pPr>
              <a:spcBef>
                <a:spcPts val="0"/>
              </a:spcBef>
              <a:buFont typeface="Arial" panose="020B0604020202020204" pitchFamily="34" charset="0"/>
              <a:buChar char="•"/>
            </a:pPr>
            <a:r>
              <a:rPr lang="en-US" altLang="en-US" sz="1600" dirty="0">
                <a:hlinkClick r:id="rId3"/>
              </a:rPr>
              <a:t>https://www.fcc.gov/ecfs/search/filings?proceedings_name=18-295&amp;sort=date_disseminated,DESC</a:t>
            </a:r>
            <a:r>
              <a:rPr lang="en-US" altLang="en-US" sz="1600" dirty="0"/>
              <a:t>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1800" dirty="0"/>
              <a:t>Final NPRM did come out: </a:t>
            </a:r>
            <a:endParaRPr lang="en-US" altLang="en-US" sz="2000" dirty="0"/>
          </a:p>
          <a:p>
            <a:pPr lvl="1">
              <a:spcBef>
                <a:spcPts val="0"/>
              </a:spcBef>
              <a:buFont typeface="Arial" panose="020B0604020202020204" pitchFamily="34" charset="0"/>
              <a:buChar char="•"/>
            </a:pPr>
            <a:r>
              <a:rPr lang="en-US" altLang="en-US" sz="1600" dirty="0">
                <a:hlinkClick r:id="rId4"/>
              </a:rPr>
              <a:t>https://www.fcc.gov/document/6-ghz-unlicensed-nprm</a:t>
            </a:r>
            <a:r>
              <a:rPr lang="en-US" altLang="en-US" sz="1600" dirty="0"/>
              <a:t> </a:t>
            </a:r>
          </a:p>
          <a:p>
            <a:pPr lvl="1">
              <a:spcBef>
                <a:spcPts val="0"/>
              </a:spcBef>
              <a:buFont typeface="Arial" panose="020B0604020202020204" pitchFamily="34" charset="0"/>
              <a:buChar char="•"/>
            </a:pPr>
            <a:r>
              <a:rPr lang="en-US" altLang="en-US" sz="1600" dirty="0">
                <a:hlinkClick r:id="rId5"/>
              </a:rPr>
              <a:t>https://mentor.ieee.org/802.18/dcn/18/18-18-0133-00-0000-nprm-6ghz-et-18-295.docx</a:t>
            </a:r>
            <a:endParaRPr lang="en-US" altLang="en-US" sz="1600" dirty="0"/>
          </a:p>
          <a:p>
            <a:pPr lvl="2">
              <a:spcBef>
                <a:spcPts val="0"/>
              </a:spcBef>
              <a:buFont typeface="Arial" panose="020B0604020202020204" pitchFamily="34" charset="0"/>
              <a:buChar char="•"/>
            </a:pPr>
            <a:r>
              <a:rPr lang="en-US" altLang="en-US" sz="1400" dirty="0"/>
              <a:t>Note: the 18-0133r01 has most of the updates from the draft highlighted.  </a:t>
            </a:r>
          </a:p>
          <a:p>
            <a:pPr lvl="1">
              <a:spcBef>
                <a:spcPts val="0"/>
              </a:spcBef>
              <a:buFont typeface="Arial" panose="020B0604020202020204" pitchFamily="34" charset="0"/>
              <a:buChar char="•"/>
            </a:pPr>
            <a:r>
              <a:rPr lang="en-US" altLang="en-US" sz="1600" dirty="0"/>
              <a:t>Comments will be 60 days and Reply comments 30 days later.</a:t>
            </a:r>
          </a:p>
          <a:p>
            <a:pPr lvl="2">
              <a:spcBef>
                <a:spcPts val="0"/>
              </a:spcBef>
              <a:buFont typeface="Arial" panose="020B0604020202020204" pitchFamily="34" charset="0"/>
              <a:buChar char="•"/>
            </a:pPr>
            <a:r>
              <a:rPr lang="en-US" altLang="en-US" sz="1400" dirty="0"/>
              <a:t>Recent Federal Register time lines is about 20 days.  (Check the calendar, if that happens here.) </a:t>
            </a:r>
          </a:p>
          <a:p>
            <a:pPr lvl="1">
              <a:spcBef>
                <a:spcPts val="0"/>
              </a:spcBef>
              <a:buFont typeface="Arial" panose="020B0604020202020204" pitchFamily="34" charset="0"/>
              <a:buChar char="•"/>
            </a:pPr>
            <a:r>
              <a:rPr lang="en-US" altLang="en-US" sz="1600" dirty="0"/>
              <a:t>57 seek comments; 144 question marks</a:t>
            </a:r>
          </a:p>
          <a:p>
            <a:pPr marL="0" indent="0">
              <a:spcBef>
                <a:spcPts val="0"/>
              </a:spcBef>
            </a:pPr>
            <a:r>
              <a:rPr lang="en-US" altLang="en-US" sz="2000" dirty="0"/>
              <a:t> </a:t>
            </a:r>
          </a:p>
          <a:p>
            <a:pPr>
              <a:spcBef>
                <a:spcPts val="0"/>
              </a:spcBef>
              <a:buFont typeface="Arial" panose="020B0604020202020204" pitchFamily="34" charset="0"/>
              <a:buChar char="•"/>
            </a:pPr>
            <a:r>
              <a:rPr lang="en-US" altLang="en-US" sz="1800" dirty="0"/>
              <a:t>EC document discussed at July Plenary with EC Chairs, w/some background.  </a:t>
            </a:r>
          </a:p>
          <a:p>
            <a:pPr lvl="1">
              <a:spcBef>
                <a:spcPts val="0"/>
              </a:spcBef>
              <a:buFont typeface="Arial" panose="020B0604020202020204" pitchFamily="34" charset="0"/>
              <a:buChar char="•"/>
            </a:pPr>
            <a:r>
              <a:rPr lang="en-US" altLang="en-US" sz="1400" dirty="0">
                <a:hlinkClick r:id="rId6"/>
              </a:rPr>
              <a:t>&lt;ec-18-0133-00-00EC-how-can-ieee-802-get-to-a-single-voice-for-6ghz-band.pptx&gt;</a:t>
            </a:r>
            <a:r>
              <a:rPr lang="en-US" altLang="en-US" sz="1400" dirty="0"/>
              <a:t>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Basic layout of the ranges the NPMR is addressing</a:t>
            </a:r>
            <a:endParaRPr lang="en-US" altLang="en-US" sz="1600" dirty="0"/>
          </a:p>
          <a:p>
            <a:pPr>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graphicFrame>
        <p:nvGraphicFramePr>
          <p:cNvPr id="7" name="Table 6">
            <a:extLst>
              <a:ext uri="{FF2B5EF4-FFF2-40B4-BE49-F238E27FC236}">
                <a16:creationId xmlns:a16="http://schemas.microsoft.com/office/drawing/2014/main" id="{1EFE4456-7FCD-4DEE-A39C-7870AE62DE4B}"/>
              </a:ext>
            </a:extLst>
          </p:cNvPr>
          <p:cNvGraphicFramePr>
            <a:graphicFrameLocks noGrp="1"/>
          </p:cNvGraphicFramePr>
          <p:nvPr>
            <p:extLst>
              <p:ext uri="{D42A27DB-BD31-4B8C-83A1-F6EECF244321}">
                <p14:modId xmlns:p14="http://schemas.microsoft.com/office/powerpoint/2010/main" val="3127610381"/>
              </p:ext>
            </p:extLst>
          </p:nvPr>
        </p:nvGraphicFramePr>
        <p:xfrm>
          <a:off x="685801" y="5321500"/>
          <a:ext cx="8000999" cy="1044362"/>
        </p:xfrm>
        <a:graphic>
          <a:graphicData uri="http://schemas.openxmlformats.org/drawingml/2006/table">
            <a:tbl>
              <a:tblPr firstRow="1" firstCol="1" lastRow="1" lastCol="1" bandRow="1" bandCol="1">
                <a:tableStyleId>{5C22544A-7EE6-4342-B048-85BDC9FD1C3A}</a:tableStyleId>
              </a:tblPr>
              <a:tblGrid>
                <a:gridCol w="1212273">
                  <a:extLst>
                    <a:ext uri="{9D8B030D-6E8A-4147-A177-3AD203B41FA5}">
                      <a16:colId xmlns:a16="http://schemas.microsoft.com/office/drawing/2014/main" val="705508007"/>
                    </a:ext>
                  </a:extLst>
                </a:gridCol>
                <a:gridCol w="2020454">
                  <a:extLst>
                    <a:ext uri="{9D8B030D-6E8A-4147-A177-3AD203B41FA5}">
                      <a16:colId xmlns:a16="http://schemas.microsoft.com/office/drawing/2014/main" val="3182273418"/>
                    </a:ext>
                  </a:extLst>
                </a:gridCol>
                <a:gridCol w="2343726">
                  <a:extLst>
                    <a:ext uri="{9D8B030D-6E8A-4147-A177-3AD203B41FA5}">
                      <a16:colId xmlns:a16="http://schemas.microsoft.com/office/drawing/2014/main" val="3058705944"/>
                    </a:ext>
                  </a:extLst>
                </a:gridCol>
                <a:gridCol w="2424546">
                  <a:extLst>
                    <a:ext uri="{9D8B030D-6E8A-4147-A177-3AD203B41FA5}">
                      <a16:colId xmlns:a16="http://schemas.microsoft.com/office/drawing/2014/main" val="2575005258"/>
                    </a:ext>
                  </a:extLst>
                </a:gridCol>
              </a:tblGrid>
              <a:tr h="180381">
                <a:tc>
                  <a:txBody>
                    <a:bodyPr/>
                    <a:lstStyle/>
                    <a:p>
                      <a:pPr marL="205105" marR="212725" algn="ctr">
                        <a:spcBef>
                          <a:spcPts val="935"/>
                        </a:spcBef>
                        <a:spcAft>
                          <a:spcPts val="0"/>
                        </a:spcAft>
                      </a:pPr>
                      <a:r>
                        <a:rPr lang="en-US" sz="1100" dirty="0">
                          <a:solidFill>
                            <a:schemeClr val="tx1"/>
                          </a:solidFill>
                          <a:effectLst/>
                        </a:rPr>
                        <a:t>Band (GHz)</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74320" marR="262890" indent="96520" algn="ctr">
                        <a:spcBef>
                          <a:spcPts val="305"/>
                        </a:spcBef>
                        <a:spcAft>
                          <a:spcPts val="0"/>
                        </a:spcAft>
                      </a:pPr>
                      <a:r>
                        <a:rPr lang="en-US" sz="1100" dirty="0">
                          <a:solidFill>
                            <a:schemeClr val="tx1"/>
                          </a:solidFill>
                          <a:effectLst/>
                        </a:rPr>
                        <a:t>Primary Allocations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15900" marR="208915" indent="4445" algn="ctr">
                        <a:lnSpc>
                          <a:spcPct val="115000"/>
                        </a:lnSpc>
                        <a:spcBef>
                          <a:spcPts val="200"/>
                        </a:spcBef>
                        <a:spcAft>
                          <a:spcPts val="0"/>
                        </a:spcAft>
                      </a:pPr>
                      <a:r>
                        <a:rPr lang="en-US" sz="1100" dirty="0">
                          <a:solidFill>
                            <a:schemeClr val="tx1"/>
                          </a:solidFill>
                          <a:effectLst/>
                        </a:rPr>
                        <a:t>Reference used in this NPRM</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89560" marR="285750" algn="ctr">
                        <a:spcBef>
                          <a:spcPts val="935"/>
                        </a:spcBef>
                        <a:spcAft>
                          <a:spcPts val="0"/>
                        </a:spcAft>
                      </a:pPr>
                      <a:r>
                        <a:rPr lang="en-US" sz="1100">
                          <a:solidFill>
                            <a:schemeClr val="tx1"/>
                          </a:solidFill>
                          <a:effectLst/>
                        </a:rPr>
                        <a:t>Devices</a:t>
                      </a:r>
                      <a:endParaRPr lang="en-U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3779291863"/>
                  </a:ext>
                </a:extLst>
              </a:tr>
              <a:tr h="181883">
                <a:tc>
                  <a:txBody>
                    <a:bodyPr/>
                    <a:lstStyle/>
                    <a:p>
                      <a:pPr marL="205105" marR="210820" algn="ctr">
                        <a:spcBef>
                          <a:spcPts val="825"/>
                        </a:spcBef>
                        <a:spcAft>
                          <a:spcPts val="0"/>
                        </a:spcAft>
                      </a:pPr>
                      <a:r>
                        <a:rPr lang="en-US" sz="1100" dirty="0">
                          <a:solidFill>
                            <a:schemeClr val="tx1"/>
                          </a:solidFill>
                          <a:effectLst/>
                        </a:rPr>
                        <a:t>5.925-6.425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480060" marR="198120" indent="-269240" algn="ctr">
                        <a:spcBef>
                          <a:spcPts val="195"/>
                        </a:spcBef>
                        <a:spcAft>
                          <a:spcPts val="0"/>
                        </a:spcAft>
                      </a:pPr>
                      <a:r>
                        <a:rPr lang="en-US" sz="1100" dirty="0">
                          <a:solidFill>
                            <a:schemeClr val="tx1"/>
                          </a:solidFill>
                          <a:effectLst/>
                        </a:rPr>
                        <a:t>Fixed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420370" algn="ctr">
                        <a:spcBef>
                          <a:spcPts val="825"/>
                        </a:spcBef>
                        <a:spcAft>
                          <a:spcPts val="0"/>
                        </a:spcAft>
                      </a:pPr>
                      <a:r>
                        <a:rPr lang="en-US" sz="1100" dirty="0">
                          <a:solidFill>
                            <a:schemeClr val="tx1"/>
                          </a:solidFill>
                          <a:effectLst/>
                        </a:rPr>
                        <a:t>U-NII-5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2100" marR="285750" algn="ctr">
                        <a:spcBef>
                          <a:spcPts val="195"/>
                        </a:spcBef>
                        <a:spcAft>
                          <a:spcPts val="0"/>
                        </a:spcAft>
                      </a:pPr>
                      <a:r>
                        <a:rPr lang="en-US" sz="1100" dirty="0">
                          <a:solidFill>
                            <a:schemeClr val="tx1"/>
                          </a:solidFill>
                          <a:effectLst/>
                        </a:rPr>
                        <a:t>Standard-Power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1822773757"/>
                  </a:ext>
                </a:extLst>
              </a:tr>
              <a:tr h="179178">
                <a:tc>
                  <a:txBody>
                    <a:bodyPr/>
                    <a:lstStyle/>
                    <a:p>
                      <a:pPr marL="205105" marR="210820" algn="ctr">
                        <a:spcBef>
                          <a:spcPts val="830"/>
                        </a:spcBef>
                        <a:spcAft>
                          <a:spcPts val="0"/>
                        </a:spcAft>
                      </a:pPr>
                      <a:r>
                        <a:rPr lang="en-US" sz="1100">
                          <a:solidFill>
                            <a:schemeClr val="tx1"/>
                          </a:solidFill>
                          <a:effectLst/>
                        </a:rPr>
                        <a:t>6.425-6.525</a:t>
                      </a:r>
                      <a:endParaRPr lang="en-U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480060" marR="155575" indent="-311785" algn="ctr">
                        <a:spcBef>
                          <a:spcPts val="195"/>
                        </a:spcBef>
                        <a:spcAft>
                          <a:spcPts val="0"/>
                        </a:spcAft>
                      </a:pPr>
                      <a:r>
                        <a:rPr lang="en-US" sz="1100" dirty="0">
                          <a:solidFill>
                            <a:schemeClr val="tx1"/>
                          </a:solidFill>
                          <a:effectLst/>
                        </a:rPr>
                        <a:t>Mobile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420370" algn="ctr">
                        <a:spcBef>
                          <a:spcPts val="830"/>
                        </a:spcBef>
                        <a:spcAft>
                          <a:spcPts val="0"/>
                        </a:spcAft>
                      </a:pPr>
                      <a:r>
                        <a:rPr lang="en-US" sz="1100" dirty="0">
                          <a:solidFill>
                            <a:schemeClr val="tx1"/>
                          </a:solidFill>
                          <a:effectLst/>
                        </a:rPr>
                        <a:t>U-NII-6</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0830" marR="285750" algn="ctr">
                        <a:spcBef>
                          <a:spcPts val="200"/>
                        </a:spcBef>
                        <a:spcAft>
                          <a:spcPts val="0"/>
                        </a:spcAft>
                      </a:pPr>
                      <a:r>
                        <a:rPr lang="en-US" sz="1100" dirty="0">
                          <a:solidFill>
                            <a:schemeClr val="tx1"/>
                          </a:solidFill>
                          <a:effectLst/>
                        </a:rPr>
                        <a:t>Low-Power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558404561"/>
                  </a:ext>
                </a:extLst>
              </a:tr>
              <a:tr h="126868">
                <a:tc>
                  <a:txBody>
                    <a:bodyPr/>
                    <a:lstStyle/>
                    <a:p>
                      <a:pPr marL="205105" marR="210820" algn="ctr">
                        <a:spcBef>
                          <a:spcPts val="830"/>
                        </a:spcBef>
                        <a:spcAft>
                          <a:spcPts val="0"/>
                        </a:spcAft>
                      </a:pPr>
                      <a:r>
                        <a:rPr lang="en-US" sz="1100">
                          <a:solidFill>
                            <a:schemeClr val="tx1"/>
                          </a:solidFill>
                          <a:effectLst/>
                        </a:rPr>
                        <a:t>6.525-6.875</a:t>
                      </a:r>
                      <a:endParaRPr lang="en-U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480060" marR="198120" indent="-269240" algn="ctr">
                        <a:spcBef>
                          <a:spcPts val="195"/>
                        </a:spcBef>
                        <a:spcAft>
                          <a:spcPts val="0"/>
                        </a:spcAft>
                      </a:pPr>
                      <a:r>
                        <a:rPr lang="en-US" sz="1100">
                          <a:solidFill>
                            <a:schemeClr val="tx1"/>
                          </a:solidFill>
                          <a:effectLst/>
                        </a:rPr>
                        <a:t>Fixed Service FSS</a:t>
                      </a:r>
                      <a:endParaRPr lang="en-U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420370" algn="ctr">
                        <a:spcBef>
                          <a:spcPts val="830"/>
                        </a:spcBef>
                        <a:spcAft>
                          <a:spcPts val="0"/>
                        </a:spcAft>
                      </a:pPr>
                      <a:r>
                        <a:rPr lang="en-US" sz="1100" dirty="0">
                          <a:solidFill>
                            <a:schemeClr val="tx1"/>
                          </a:solidFill>
                          <a:effectLst/>
                        </a:rPr>
                        <a:t>U-NII-7</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2100" marR="285750" algn="ctr">
                        <a:spcBef>
                          <a:spcPts val="195"/>
                        </a:spcBef>
                        <a:spcAft>
                          <a:spcPts val="0"/>
                        </a:spcAft>
                      </a:pPr>
                      <a:r>
                        <a:rPr lang="en-US" sz="1100" dirty="0">
                          <a:solidFill>
                            <a:schemeClr val="tx1"/>
                          </a:solidFill>
                          <a:effectLst/>
                        </a:rPr>
                        <a:t>Standard-Power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4008535293"/>
                  </a:ext>
                </a:extLst>
              </a:tr>
              <a:tr h="258546">
                <a:tc>
                  <a:txBody>
                    <a:bodyPr/>
                    <a:lstStyle/>
                    <a:p>
                      <a:pPr marL="0" marR="0" algn="ctr">
                        <a:spcBef>
                          <a:spcPts val="30"/>
                        </a:spcBef>
                        <a:spcAft>
                          <a:spcPts val="0"/>
                        </a:spcAft>
                      </a:pPr>
                      <a:r>
                        <a:rPr lang="en-US" sz="1100" dirty="0">
                          <a:solidFill>
                            <a:schemeClr val="tx1"/>
                          </a:solidFill>
                          <a:effectLst/>
                        </a:rPr>
                        <a:t> </a:t>
                      </a:r>
                    </a:p>
                    <a:p>
                      <a:pPr marL="205105" marR="210820" algn="ctr">
                        <a:spcBef>
                          <a:spcPts val="0"/>
                        </a:spcBef>
                        <a:spcAft>
                          <a:spcPts val="0"/>
                        </a:spcAft>
                      </a:pPr>
                      <a:r>
                        <a:rPr lang="en-US" sz="1100" dirty="0">
                          <a:solidFill>
                            <a:schemeClr val="tx1"/>
                          </a:solidFill>
                          <a:effectLst/>
                        </a:rPr>
                        <a:t>6.875-7.125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168275" marR="167005" indent="635" algn="ctr">
                        <a:spcBef>
                          <a:spcPts val="200"/>
                        </a:spcBef>
                        <a:spcAft>
                          <a:spcPts val="0"/>
                        </a:spcAft>
                      </a:pPr>
                      <a:r>
                        <a:rPr lang="en-US" sz="1100" b="0" dirty="0">
                          <a:solidFill>
                            <a:schemeClr val="tx1"/>
                          </a:solidFill>
                          <a:effectLst/>
                        </a:rPr>
                        <a:t>Fixed Service </a:t>
                      </a:r>
                      <a:br>
                        <a:rPr lang="en-US" sz="1100" b="0" dirty="0">
                          <a:solidFill>
                            <a:schemeClr val="tx1"/>
                          </a:solidFill>
                          <a:effectLst/>
                        </a:rPr>
                      </a:br>
                      <a:r>
                        <a:rPr lang="en-US" sz="1100" b="0" dirty="0">
                          <a:solidFill>
                            <a:schemeClr val="tx1"/>
                          </a:solidFill>
                          <a:effectLst/>
                        </a:rPr>
                        <a:t>Mobile Service FSS</a:t>
                      </a:r>
                      <a:endParaRPr lang="en-US" sz="11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0" algn="ctr">
                        <a:spcBef>
                          <a:spcPts val="30"/>
                        </a:spcBef>
                        <a:spcAft>
                          <a:spcPts val="0"/>
                        </a:spcAft>
                      </a:pPr>
                      <a:r>
                        <a:rPr lang="en-US" sz="1100" dirty="0">
                          <a:solidFill>
                            <a:schemeClr val="tx1"/>
                          </a:solidFill>
                          <a:effectLst/>
                        </a:rPr>
                        <a:t> </a:t>
                      </a:r>
                    </a:p>
                    <a:p>
                      <a:pPr marL="0" marR="420370" algn="ctr">
                        <a:spcBef>
                          <a:spcPts val="0"/>
                        </a:spcBef>
                        <a:spcAft>
                          <a:spcPts val="0"/>
                        </a:spcAft>
                      </a:pPr>
                      <a:r>
                        <a:rPr lang="en-US" sz="1100" b="0" dirty="0">
                          <a:solidFill>
                            <a:schemeClr val="tx1"/>
                          </a:solidFill>
                          <a:effectLst/>
                        </a:rPr>
                        <a:t>U-NII-8</a:t>
                      </a:r>
                      <a:endParaRPr lang="en-US" sz="11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0830" marR="285750" algn="ctr">
                        <a:spcBef>
                          <a:spcPts val="830"/>
                        </a:spcBef>
                        <a:spcAft>
                          <a:spcPts val="0"/>
                        </a:spcAft>
                      </a:pPr>
                      <a:br>
                        <a:rPr lang="en-US" sz="1100" dirty="0">
                          <a:solidFill>
                            <a:schemeClr val="tx1"/>
                          </a:solidFill>
                          <a:effectLst/>
                        </a:rPr>
                      </a:br>
                      <a:r>
                        <a:rPr lang="en-US" sz="1100" dirty="0">
                          <a:solidFill>
                            <a:schemeClr val="tx1"/>
                          </a:solidFill>
                          <a:effectLst/>
                        </a:rPr>
                        <a:t>Low-Power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4273602827"/>
                  </a:ext>
                </a:extLst>
              </a:tr>
            </a:tbl>
          </a:graphicData>
        </a:graphic>
      </p:graphicFrame>
    </p:spTree>
    <p:extLst>
      <p:ext uri="{BB962C8B-B14F-4D97-AF65-F5344CB8AC3E}">
        <p14:creationId xmlns:p14="http://schemas.microsoft.com/office/powerpoint/2010/main" val="406871275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29655</TotalTime>
  <Words>6182</Words>
  <Application>Microsoft Office PowerPoint</Application>
  <PresentationFormat>On-screen Show (4:3)</PresentationFormat>
  <Paragraphs>759</Paragraphs>
  <Slides>38</Slides>
  <Notes>20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38</vt:i4>
      </vt:variant>
    </vt:vector>
  </HeadingPairs>
  <TitlesOfParts>
    <vt:vector size="50"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Administrative – Motions and more</vt:lpstr>
      <vt:lpstr>EU items to share </vt:lpstr>
      <vt:lpstr>EU items -2 </vt:lpstr>
      <vt:lpstr>6 GHz and single voice from IEEE 802 - reference</vt:lpstr>
      <vt:lpstr>6 GHz and single voice from IEEE 802 - process</vt:lpstr>
      <vt:lpstr>6 GHz and single voice from IEEE 802 – major draft points 1 of 6</vt:lpstr>
      <vt:lpstr>6 GHz and single voice from IEEE 802 – major draft points 2 of 6</vt:lpstr>
      <vt:lpstr>6 GHz and single voice from IEEE 802 – major draft points 3 of 6</vt:lpstr>
      <vt:lpstr>6 GHz and single voice from IEEE 802 – major draft points 4 of 6</vt:lpstr>
      <vt:lpstr>6 GHz and single voice from IEEE 802 – major draft points 5 of 6</vt:lpstr>
      <vt:lpstr>6 GHz and single voice from IEEE 802 – major draft points 6 of 6</vt:lpstr>
      <vt:lpstr>6 GHz and single voice from IEEE 802 - options - backup</vt:lpstr>
      <vt:lpstr>General Discussion Items -1</vt:lpstr>
      <vt:lpstr>General Discussion Items -2</vt:lpstr>
      <vt:lpstr>Actions Required</vt:lpstr>
      <vt:lpstr>Any Other Business</vt:lpstr>
      <vt:lpstr>Adjourn</vt:lpstr>
      <vt:lpstr>PowerPoint Presentation</vt:lpstr>
      <vt:lpstr>6 GHz and single voice from IEEE 802, references 1 of 2</vt:lpstr>
      <vt:lpstr>6 GHz and single voice from IEEE 802, references 2 of 2</vt:lpstr>
      <vt:lpstr>6 GHz and single voice from IEEE 802, references cont.</vt:lpstr>
      <vt:lpstr>General Discussion Items -1</vt:lpstr>
      <vt:lpstr>General Discussion Items -4</vt:lpstr>
      <vt:lpstr>WiFi / UWB Coexistence -1</vt:lpstr>
      <vt:lpstr>WiFi / UWB Coexistence  -2</vt:lpstr>
      <vt:lpstr>IEEE EU position statement on spectrum management</vt:lpstr>
      <vt:lpstr>IEEE EU Position Statement -2</vt:lpstr>
      <vt:lpstr>IEEE EU spectrum management statement</vt:lpstr>
      <vt:lpstr>A Future For Unlicensed Spectrum – from last week</vt:lpstr>
      <vt:lpstr>A Future For Unlicensed Spectrum</vt:lpstr>
      <vt:lpstr>IEEE – not connected and underserved (from last week)</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893</cp:revision>
  <cp:lastPrinted>1601-01-01T00:00:00Z</cp:lastPrinted>
  <dcterms:created xsi:type="dcterms:W3CDTF">2016-03-03T14:54:45Z</dcterms:created>
  <dcterms:modified xsi:type="dcterms:W3CDTF">2018-10-27T17:37:20Z</dcterms:modified>
</cp:coreProperties>
</file>