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319" r:id="rId6"/>
    <p:sldId id="331" r:id="rId7"/>
    <p:sldId id="480" r:id="rId8"/>
    <p:sldId id="486" r:id="rId9"/>
    <p:sldId id="492" r:id="rId10"/>
    <p:sldId id="508" r:id="rId11"/>
    <p:sldId id="487" r:id="rId12"/>
    <p:sldId id="503" r:id="rId13"/>
    <p:sldId id="501" r:id="rId14"/>
    <p:sldId id="495" r:id="rId15"/>
    <p:sldId id="499" r:id="rId16"/>
    <p:sldId id="497" r:id="rId17"/>
    <p:sldId id="507" r:id="rId18"/>
    <p:sldId id="505" r:id="rId19"/>
    <p:sldId id="419" r:id="rId20"/>
    <p:sldId id="498" r:id="rId21"/>
    <p:sldId id="402" r:id="rId22"/>
    <p:sldId id="403" r:id="rId23"/>
    <p:sldId id="490" r:id="rId24"/>
    <p:sldId id="488" r:id="rId25"/>
    <p:sldId id="500" r:id="rId26"/>
    <p:sldId id="491" r:id="rId27"/>
    <p:sldId id="477" r:id="rId28"/>
    <p:sldId id="417" r:id="rId29"/>
    <p:sldId id="418" r:id="rId30"/>
    <p:sldId id="468" r:id="rId31"/>
    <p:sldId id="428" r:id="rId32"/>
    <p:sldId id="465" r:id="rId33"/>
    <p:sldId id="435" r:id="rId34"/>
    <p:sldId id="451" r:id="rId35"/>
    <p:sldId id="452"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09" d="100"/>
          <a:sy n="109" d="100"/>
        </p:scale>
        <p:origin x="522"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438125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858907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5222308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140010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57963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318431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118993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625480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802.18-18/0130r00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urldefense.proofpoint.com/v2/url?u=https-3A__www.anacom.pt_render.jsp-3FcontentId-3D987504&amp;d=DwMFAg&amp;c=pqcuzKEN_84c78MOSc5_fw&amp;r=z8R-nWJ8GIxwjOjNKhEFByb-tZ6XE3GZXWSggNdVo-w&amp;m=hDKCp-jpR3E4t7kZWHi_dp9i6lRLmzTnKcAg1IB_NRk&amp;s=Oes1gKiIQe2uktNt8lo1a2aRLZxggOjP2VcGT58ONkw&amp;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urldefense.proofpoint.com/v2/url?u=https-3A__www.anacom.pt_render.jsp-3FcontentId-3D1415687&amp;d=DwMFAg&amp;c=pqcuzKEN_84c78MOSc5_fw&amp;r=z8R-nWJ8GIxwjOjNKhEFByb-tZ6XE3GZXWSggNdVo-w&amp;m=hDKCp-jpR3E4t7kZWHi_dp9i6lRLmzTnKcAg1IB_NRk&amp;s=BlINyF7_dZek53n5pUrfCsk_hwM5n4EU1RXSqiOKrvE&amp;e=" TargetMode="External"/><Relationship Id="rId5" Type="http://schemas.openxmlformats.org/officeDocument/2006/relationships/hyperlink" Target="https://urldefense.proofpoint.com/v2/url?u=https-3A__www.anacom.pt_render.jsp-3FcontentId-3D1338515&amp;d=DwMFAg&amp;c=pqcuzKEN_84c78MOSc5_fw&amp;r=z8R-nWJ8GIxwjOjNKhEFByb-tZ6XE3GZXWSggNdVo-w&amp;m=hDKCp-jpR3E4t7kZWHi_dp9i6lRLmzTnKcAg1IB_NRk&amp;s=Jz9lSZYhUaKchJgfYEpaaAunYpbOYE1xSrbwVpOdzPQ&amp;e=" TargetMode="External"/><Relationship Id="rId4" Type="http://schemas.openxmlformats.org/officeDocument/2006/relationships/hyperlink" Target="https://urldefense.proofpoint.com/v2/url?u=https-3A__www.mtitc.government.bg_upload_docs_Reshenie-5F343-5Fot-5F21-5FApril-5F2009-5F-5F-5FEN.pdf&amp;d=DwMFAg&amp;c=pqcuzKEN_84c78MOSc5_fw&amp;r=z8R-nWJ8GIxwjOjNKhEFByb-tZ6XE3GZXWSggNdVo-w&amp;m=hDKCp-jpR3E4t7kZWHi_dp9i6lRLmzTnKcAg1IB_NRk&amp;s=p1Mujev-IxxHtKP1sOOYoi6QtL08YxG2vxIxbVV3scM&amp;e="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31-00-0000-minutes-18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25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837"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process</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Proposed plan for IEEE 802 response  </a:t>
            </a:r>
          </a:p>
          <a:p>
            <a:pPr lvl="1">
              <a:spcBef>
                <a:spcPts val="0"/>
              </a:spcBef>
              <a:buFont typeface="Arial" panose="020B0604020202020204" pitchFamily="34" charset="0"/>
              <a:buChar char="•"/>
            </a:pPr>
            <a:r>
              <a:rPr lang="en-US" altLang="en-US" sz="1600" dirty="0"/>
              <a:t>Review the final NPRM,  e.g. changes from draft.</a:t>
            </a:r>
          </a:p>
          <a:p>
            <a:pPr lvl="2">
              <a:spcBef>
                <a:spcPts val="0"/>
              </a:spcBef>
              <a:buFont typeface="Arial" panose="020B0604020202020204" pitchFamily="34" charset="0"/>
              <a:buChar char="•"/>
            </a:pPr>
            <a:r>
              <a:rPr lang="en-US" altLang="en-US" sz="1400" dirty="0"/>
              <a:t>Suggestion is to work off the NPRM itself with comments added on the side, like we did Ofcom comments.</a:t>
            </a:r>
          </a:p>
          <a:p>
            <a:pPr lvl="1">
              <a:spcBef>
                <a:spcPts val="0"/>
              </a:spcBef>
              <a:buFont typeface="Arial" panose="020B0604020202020204" pitchFamily="34" charset="0"/>
              <a:buChar char="•"/>
            </a:pPr>
            <a:r>
              <a:rPr lang="en-US" altLang="en-US" sz="1600" dirty="0"/>
              <a:t>Identify topics of interest for IEEE 802 as a whole should consider to respond to. </a:t>
            </a:r>
          </a:p>
          <a:p>
            <a:pPr lvl="1">
              <a:spcBef>
                <a:spcPts val="0"/>
              </a:spcBef>
              <a:buFont typeface="Arial" panose="020B0604020202020204" pitchFamily="34" charset="0"/>
              <a:buChar char="•"/>
            </a:pPr>
            <a:r>
              <a:rPr lang="en-US" altLang="en-US" sz="1600" dirty="0"/>
              <a:t>Focus on suggested primary option,  one filing all (both) IEEE 802 sides</a:t>
            </a:r>
          </a:p>
          <a:p>
            <a:pPr lvl="2">
              <a:spcBef>
                <a:spcPts val="0"/>
              </a:spcBef>
              <a:buFont typeface="Arial" panose="020B0604020202020204" pitchFamily="34" charset="0"/>
              <a:buChar char="•"/>
            </a:pPr>
            <a:r>
              <a:rPr lang="en-US" altLang="en-US" sz="1600" dirty="0"/>
              <a:t>Outline topics to cover in IEEE 802 response</a:t>
            </a:r>
          </a:p>
          <a:p>
            <a:pPr lvl="2">
              <a:spcBef>
                <a:spcPts val="0"/>
              </a:spcBef>
              <a:buFont typeface="Arial" panose="020B0604020202020204" pitchFamily="34" charset="0"/>
              <a:buChar char="•"/>
            </a:pPr>
            <a:r>
              <a:rPr lang="en-US" altLang="en-US" sz="1600" dirty="0"/>
              <a:t>How to organize topics in the filing.</a:t>
            </a:r>
          </a:p>
          <a:p>
            <a:pPr lvl="2">
              <a:spcBef>
                <a:spcPts val="0"/>
              </a:spcBef>
              <a:buFont typeface="Arial" panose="020B0604020202020204" pitchFamily="34" charset="0"/>
              <a:buChar char="•"/>
            </a:pPr>
            <a:r>
              <a:rPr lang="en-US" altLang="en-US" sz="1600" dirty="0"/>
              <a:t>Watching for:  If this primary option is not going to work, and need to change? </a:t>
            </a:r>
          </a:p>
          <a:p>
            <a:pPr lvl="1">
              <a:spcBef>
                <a:spcPts val="0"/>
              </a:spcBef>
              <a:buFont typeface="Arial" panose="020B0604020202020204" pitchFamily="34" charset="0"/>
              <a:buChar char="•"/>
            </a:pPr>
            <a:r>
              <a:rPr lang="en-US" altLang="en-US" sz="1600" dirty="0"/>
              <a:t>What else? </a:t>
            </a:r>
          </a:p>
          <a:p>
            <a:pPr lvl="1">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Should considering starting email threads on moving toward a response.   May need to be done early January. </a:t>
            </a:r>
          </a:p>
          <a:p>
            <a:pPr lvl="1">
              <a:spcBef>
                <a:spcPts val="0"/>
              </a:spcBef>
              <a:buFont typeface="Arial" panose="020B0604020202020204" pitchFamily="34" charset="0"/>
              <a:buChar char="•"/>
            </a:pPr>
            <a:r>
              <a:rPr lang="en-US" altLang="en-US" sz="1600" dirty="0"/>
              <a:t>What points we should focus on. </a:t>
            </a:r>
          </a:p>
          <a:p>
            <a:pPr lvl="1">
              <a:spcBef>
                <a:spcPts val="0"/>
              </a:spcBef>
              <a:buFont typeface="Arial" panose="020B0604020202020204" pitchFamily="34" charset="0"/>
              <a:buChar char="•"/>
            </a:pPr>
            <a:r>
              <a:rPr lang="en-US" altLang="en-US" sz="1600" dirty="0"/>
              <a:t>What has changed from the draft. </a:t>
            </a:r>
          </a:p>
          <a:p>
            <a:pPr lvl="1">
              <a:spcBef>
                <a:spcPts val="0"/>
              </a:spcBef>
              <a:buFont typeface="Arial" panose="020B0604020202020204" pitchFamily="34" charset="0"/>
              <a:buChar char="•"/>
            </a:pPr>
            <a:r>
              <a:rPr lang="en-US" altLang="en-US" sz="1600" dirty="0"/>
              <a:t>What to put in outline for comments to start bleeding on. </a:t>
            </a:r>
          </a:p>
          <a:p>
            <a:pPr>
              <a:spcBef>
                <a:spcPts val="0"/>
              </a:spcBef>
              <a:buFont typeface="Arial" panose="020B0604020202020204" pitchFamily="34" charset="0"/>
              <a:buChar char="•"/>
            </a:pPr>
            <a:endParaRPr lang="en-US" altLang="en-US" sz="2000" dirty="0"/>
          </a:p>
          <a:p>
            <a:pPr>
              <a:buFont typeface="Arial" panose="020B0604020202020204" pitchFamily="34" charset="0"/>
              <a:buChar char="•"/>
            </a:pPr>
            <a:r>
              <a:rPr lang="en-US" altLang="en-US" sz="1800" dirty="0"/>
              <a:t>Also need to connect with the IEEE Broadcast Technology Society (BTS)</a:t>
            </a:r>
          </a:p>
          <a:p>
            <a:pPr lvl="2">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400" dirty="0"/>
              <a:t>major draft points 1 of 6</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altLang="en-US" sz="1800" u="sng" dirty="0"/>
              <a:t>The following slides is from the discussions with the Draft.</a:t>
            </a:r>
          </a:p>
          <a:p>
            <a:pPr lvl="1">
              <a:spcBef>
                <a:spcPts val="0"/>
              </a:spcBef>
              <a:buFont typeface="Arial" panose="020B0604020202020204" pitchFamily="34" charset="0"/>
              <a:buChar char="•"/>
            </a:pPr>
            <a:r>
              <a:rPr lang="en-US" altLang="en-US" sz="1400" b="1" dirty="0"/>
              <a:t>Will consider to move to a marked up NPRM after this week, to discuss against.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What was in the draft NPRM on UWB: </a:t>
            </a:r>
          </a:p>
          <a:p>
            <a:pPr lvl="1">
              <a:spcBef>
                <a:spcPts val="0"/>
              </a:spcBef>
              <a:buFont typeface="Arial" panose="020B0604020202020204" pitchFamily="34" charset="0"/>
              <a:buChar char="•"/>
            </a:pPr>
            <a:r>
              <a:rPr lang="en-US" sz="1600" dirty="0"/>
              <a:t>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 </a:t>
            </a:r>
          </a:p>
          <a:p>
            <a:pPr lvl="1">
              <a:spcBef>
                <a:spcPts val="0"/>
              </a:spcBef>
              <a:buFont typeface="Arial" panose="020B0604020202020204" pitchFamily="34" charset="0"/>
              <a:buChar char="•"/>
            </a:pPr>
            <a:r>
              <a:rPr lang="en-US" sz="1600" dirty="0"/>
              <a:t>And Footnote 36. 	Interested parties can discuss their existing unlicensed use models in relation to our specific proposals during the comment and reply pleading cycle.</a:t>
            </a:r>
            <a:r>
              <a:rPr lang="en-US" altLang="en-US" sz="1600" dirty="0"/>
              <a:t> </a:t>
            </a:r>
          </a:p>
          <a:p>
            <a:pPr>
              <a:spcBef>
                <a:spcPts val="0"/>
              </a:spcBef>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41630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2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coordination   (AFC) system</a:t>
            </a:r>
            <a:r>
              <a:rPr lang="en-US" altLang="en-US" sz="1600" dirty="0"/>
              <a:t>  </a:t>
            </a:r>
          </a:p>
          <a:p>
            <a:pPr lvl="1">
              <a:spcBef>
                <a:spcPts val="0"/>
              </a:spcBef>
              <a:buFont typeface="Arial" panose="020B0604020202020204" pitchFamily="34" charset="0"/>
              <a:buChar char="•"/>
            </a:pPr>
            <a:r>
              <a:rPr lang="en-US" sz="1600" dirty="0"/>
              <a:t>Note: in the fact sheet they call it:  automated frequency control (AFC) system</a:t>
            </a:r>
          </a:p>
          <a:p>
            <a:pPr lvl="1">
              <a:spcBef>
                <a:spcPts val="0"/>
              </a:spcBef>
              <a:buFont typeface="Arial" panose="020B0604020202020204" pitchFamily="34" charset="0"/>
              <a:buChar char="•"/>
            </a:pPr>
            <a:r>
              <a:rPr lang="en-US" sz="1600" dirty="0"/>
              <a:t>However through the rest of the NPRM and proposed rules, they say coordination. </a:t>
            </a:r>
            <a:endParaRPr lang="en-US" altLang="en-US" sz="1600" b="0" dirty="0"/>
          </a:p>
          <a:p>
            <a:pPr lvl="1">
              <a:spcBef>
                <a:spcPts val="0"/>
              </a:spcBef>
              <a:buFont typeface="Arial" panose="020B0604020202020204" pitchFamily="34" charset="0"/>
              <a:buChar char="•"/>
            </a:pPr>
            <a:r>
              <a:rPr lang="en-US" altLang="en-US" sz="1600" b="0" dirty="0"/>
              <a:t>Protection is broken into bands on what protection they are proposing. There are 2 primary protection schemes, dependin</a:t>
            </a:r>
            <a:r>
              <a:rPr lang="en-US" altLang="en-US" sz="1600" dirty="0"/>
              <a:t>g on pairs of ranges. </a:t>
            </a:r>
            <a:endParaRPr lang="en-US" altLang="en-US" sz="1600" b="0" dirty="0"/>
          </a:p>
          <a:p>
            <a:pPr lvl="1">
              <a:spcBef>
                <a:spcPts val="0"/>
              </a:spcBef>
              <a:buFont typeface="Arial" panose="020B0604020202020204" pitchFamily="34" charset="0"/>
              <a:buChar char="•"/>
            </a:pPr>
            <a:r>
              <a:rPr lang="en-US" altLang="en-US" sz="1600" b="1" dirty="0"/>
              <a:t> </a:t>
            </a:r>
          </a:p>
          <a:p>
            <a:pPr lvl="1">
              <a:spcBef>
                <a:spcPts val="0"/>
              </a:spcBef>
              <a:buFont typeface="Arial" panose="020B0604020202020204" pitchFamily="34" charset="0"/>
              <a:buChar char="•"/>
            </a:pPr>
            <a:r>
              <a:rPr lang="en-US" altLang="en-US" sz="1600" b="1" dirty="0"/>
              <a:t>  </a:t>
            </a:r>
          </a:p>
          <a:p>
            <a:pPr>
              <a:spcBef>
                <a:spcPts val="0"/>
              </a:spcBef>
              <a:buFont typeface="Arial" panose="020B0604020202020204" pitchFamily="34" charset="0"/>
              <a:buChar char="•"/>
            </a:pPr>
            <a:r>
              <a:rPr lang="en-US" sz="1600" dirty="0"/>
              <a:t>Mobile hot spots are not permitted anywhere.  Nothing in mobile or moving.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a:spcBef>
                <a:spcPts val="0"/>
              </a:spcBef>
              <a:buFont typeface="Arial" panose="020B0604020202020204" pitchFamily="34" charset="0"/>
              <a:buChar char="•"/>
            </a:pPr>
            <a:r>
              <a:rPr lang="en-US" altLang="en-US" sz="1600" dirty="0"/>
              <a:t>15. … </a:t>
            </a:r>
            <a:r>
              <a:rPr lang="en-US" sz="1600" dirty="0"/>
              <a:t>The Commission also asked whether the 6.425-7.125 GHz band, or specific subsets of this band, would be a viable expansion opportunity for U-NII or other unlicensed operations.</a:t>
            </a:r>
            <a:r>
              <a:rPr lang="en-US" altLang="en-US" sz="1600" dirty="0"/>
              <a:t> There is also reference to IoT devices also later on.</a:t>
            </a:r>
            <a:endParaRPr lang="en-US" sz="1600" dirty="0"/>
          </a:p>
          <a:p>
            <a:pPr lvl="1">
              <a:spcBef>
                <a:spcPts val="0"/>
              </a:spcBef>
              <a:buFont typeface="Arial" panose="020B0604020202020204" pitchFamily="34" charset="0"/>
              <a:buChar char="•"/>
            </a:pPr>
            <a:r>
              <a:rPr lang="en-US" sz="1600" dirty="0"/>
              <a:t> </a:t>
            </a:r>
          </a:p>
          <a:p>
            <a:pPr marL="457200" lvl="1" indent="0">
              <a:spcBef>
                <a:spcPts val="0"/>
              </a:spcBef>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18133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3 of 6</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lvl="4">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600" dirty="0"/>
              <a:t>p/o 71. … client devices are even lower power (5 mW/MHz EIRP) and are required to only operate in the U-NII-6 and U-NII-8 bands after receiving an authorization from a low-power access point.</a:t>
            </a:r>
          </a:p>
          <a:p>
            <a:pPr lvl="1">
              <a:spcBef>
                <a:spcPts val="0"/>
              </a:spcBef>
              <a:buFont typeface="Arial" panose="020B0604020202020204" pitchFamily="34" charset="0"/>
              <a:buChar char="•"/>
            </a:pPr>
            <a:r>
              <a:rPr lang="en-US" sz="1600" dirty="0"/>
              <a:t>This is the only place 5mW/MHz is mentioned;  it seems to be from 11ax resource units, which could be to 10 mW. </a:t>
            </a:r>
          </a:p>
          <a:p>
            <a:pPr lvl="1">
              <a:spcBef>
                <a:spcPts val="0"/>
              </a:spcBef>
              <a:buFont typeface="Arial" panose="020B0604020202020204" pitchFamily="34" charset="0"/>
              <a:buChar char="•"/>
            </a:pPr>
            <a:r>
              <a:rPr lang="en-US" sz="1600" dirty="0"/>
              <a:t>Even at this proposed low power, the FCC still wants clients to be under a master control. </a:t>
            </a:r>
          </a:p>
          <a:p>
            <a:pPr lvl="2">
              <a:spcBef>
                <a:spcPts val="0"/>
              </a:spcBef>
              <a:buFont typeface="Arial" panose="020B0604020202020204" pitchFamily="34" charset="0"/>
              <a:buChar char="•"/>
            </a:pPr>
            <a:r>
              <a:rPr lang="en-US" sz="1600" dirty="0"/>
              <a:t>It is due to location of the incumbents is just not known. </a:t>
            </a:r>
          </a:p>
          <a:p>
            <a:pPr lvl="2">
              <a:spcBef>
                <a:spcPts val="0"/>
              </a:spcBef>
              <a:buFont typeface="Arial" panose="020B0604020202020204" pitchFamily="34" charset="0"/>
              <a:buChar char="•"/>
            </a:pPr>
            <a:r>
              <a:rPr lang="en-US" sz="1600" dirty="0"/>
              <a:t>So WiFi direct case (client to client ) would not be possible with the client under master control.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286348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4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59. Lower Power Indoor Unlicensed Devices in the U-NII-6 and U-NII-8 Bands</a:t>
            </a:r>
          </a:p>
          <a:p>
            <a:pPr lvl="1">
              <a:spcBef>
                <a:spcPts val="0"/>
              </a:spcBef>
              <a:buFont typeface="Arial" panose="020B0604020202020204" pitchFamily="34" charset="0"/>
              <a:buChar char="•"/>
            </a:pPr>
            <a:r>
              <a:rPr lang="en-US" sz="1600" dirty="0"/>
              <a:t>Apple talked to FCC on 04 oct. on this paragraph.  Though the ex </a:t>
            </a:r>
            <a:r>
              <a:rPr lang="en-US" sz="1600" dirty="0" err="1"/>
              <a:t>parte</a:t>
            </a:r>
            <a:r>
              <a:rPr lang="en-US" sz="1600" dirty="0"/>
              <a:t> doesn’t have much detail.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71. </a:t>
            </a:r>
            <a:r>
              <a:rPr lang="en-US" sz="1600" dirty="0"/>
              <a:t>Are there other methods or equipment form-factors that would discourage outdoor usage of low-power access point unlicensed devices that we should consider? </a:t>
            </a:r>
          </a:p>
          <a:p>
            <a:pPr lvl="1">
              <a:spcBef>
                <a:spcPts val="0"/>
              </a:spcBef>
              <a:buFont typeface="Arial" panose="020B0604020202020204" pitchFamily="34" charset="0"/>
              <a:buChar char="•"/>
            </a:pPr>
            <a:r>
              <a:rPr lang="en-US" sz="1600" dirty="0"/>
              <a:t>For example if the device can see GPS, then they would be outdoor. </a:t>
            </a:r>
          </a:p>
          <a:p>
            <a:pPr lvl="1">
              <a:spcBef>
                <a:spcPts val="0"/>
              </a:spcBef>
              <a:buFont typeface="Arial" panose="020B0604020202020204" pitchFamily="34" charset="0"/>
              <a:buChar char="•"/>
            </a:pPr>
            <a:r>
              <a:rPr lang="en-US" sz="1600" dirty="0"/>
              <a:t>If plugged into mains they would be indoor. </a:t>
            </a:r>
          </a:p>
          <a:p>
            <a:pPr lvl="1">
              <a:spcBef>
                <a:spcPts val="0"/>
              </a:spcBef>
              <a:buFont typeface="Arial" panose="020B0604020202020204" pitchFamily="34" charset="0"/>
              <a:buChar char="•"/>
            </a:pPr>
            <a:r>
              <a:rPr lang="en-US" sz="1600" dirty="0"/>
              <a:t>However all these can be worked around easily. </a:t>
            </a:r>
          </a:p>
          <a:p>
            <a:pPr lvl="1">
              <a:spcBef>
                <a:spcPts val="0"/>
              </a:spcBef>
              <a:buFont typeface="Arial" panose="020B0604020202020204" pitchFamily="34" charset="0"/>
              <a:buChar char="•"/>
            </a:pPr>
            <a:r>
              <a:rPr lang="en-US" sz="1600" dirty="0"/>
              <a:t>So the FCC is asking for ways to help confirm a device is indoors. </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endParaRPr lang="en-US" altLang="en-US" sz="1400" b="0" dirty="0"/>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5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lvl="1">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600" i="1" dirty="0"/>
              <a:t>72. Low Power Indoor Operation at U-NII-5 and U-NII-7</a:t>
            </a:r>
            <a:r>
              <a:rPr lang="en-US" sz="16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600" dirty="0"/>
              <a:t>This is w/o AFC. (Need to review the context on this further.) </a:t>
            </a:r>
          </a:p>
          <a:p>
            <a:pPr lvl="1">
              <a:spcBef>
                <a:spcPts val="0"/>
              </a:spcBef>
              <a:buFont typeface="Arial" panose="020B0604020202020204" pitchFamily="34" charset="0"/>
              <a:buChar char="•"/>
            </a:pPr>
            <a:r>
              <a:rPr lang="en-US" sz="1600" dirty="0"/>
              <a:t>Seems the question is how well or consistent indoor use will really protect incumbents outside. </a:t>
            </a:r>
          </a:p>
          <a:p>
            <a:pPr lvl="1">
              <a:spcBef>
                <a:spcPts val="0"/>
              </a:spcBef>
              <a:buFont typeface="Arial" panose="020B0604020202020204" pitchFamily="34" charset="0"/>
              <a:buChar char="•"/>
            </a:pPr>
            <a:r>
              <a:rPr lang="en-US" sz="1600" dirty="0"/>
              <a:t>One reference that is already out there is ITU P2346 report used to create the penetration loss regulations.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600" dirty="0"/>
              <a:t>73. </a:t>
            </a:r>
            <a:r>
              <a:rPr lang="en-US" sz="1600" i="1" dirty="0"/>
              <a:t>High Power Operation at U-NII-6 and U-NII-8</a:t>
            </a:r>
            <a:r>
              <a:rPr lang="en-US" sz="1600" dirty="0"/>
              <a:t>.—We seek comment on whether there are any ways to protect incumbent mobile operations.  </a:t>
            </a:r>
          </a:p>
          <a:p>
            <a:pPr lvl="1">
              <a:spcBef>
                <a:spcPts val="0"/>
              </a:spcBef>
              <a:buFont typeface="Arial" panose="020B0604020202020204" pitchFamily="34" charset="0"/>
              <a:buChar char="•"/>
            </a:pPr>
            <a:r>
              <a:rPr lang="en-US" sz="1600" dirty="0"/>
              <a:t>U</a:t>
            </a:r>
            <a:r>
              <a:rPr lang="en-US" sz="1600" b="0" dirty="0"/>
              <a:t>nrestricted,  outdoor… </a:t>
            </a:r>
            <a:r>
              <a:rPr lang="en-US" sz="1600" dirty="0"/>
              <a:t>(Need to review the context on this further.)</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600" dirty="0"/>
              <a:t>The %s reported in the NPRM is not the whole story, as one user could cover the entire NYC market, across the entire UNI-8 band.  </a:t>
            </a:r>
          </a:p>
          <a:p>
            <a:pPr lvl="1">
              <a:spcBef>
                <a:spcPts val="0"/>
              </a:spcBef>
              <a:buFont typeface="Arial" panose="020B0604020202020204" pitchFamily="34" charset="0"/>
              <a:buChar char="•"/>
            </a:pPr>
            <a:r>
              <a:rPr lang="en-US" altLang="en-US" sz="1600" b="0" dirty="0"/>
              <a:t> </a:t>
            </a:r>
          </a:p>
          <a:p>
            <a:pPr lvl="1">
              <a:spcBef>
                <a:spcPts val="0"/>
              </a:spcBef>
              <a:buFont typeface="Arial" panose="020B0604020202020204" pitchFamily="34" charset="0"/>
              <a:buChar char="•"/>
            </a:pPr>
            <a:r>
              <a:rPr lang="en-US" altLang="en-US" sz="14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213374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a:t>
            </a:r>
            <a:r>
              <a:rPr lang="en-US" altLang="en-US" sz="1400" dirty="0"/>
              <a:t>major draft points 6 of 6</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marL="0" indent="0">
              <a:spcBef>
                <a:spcPts val="0"/>
              </a:spcBef>
            </a:pPr>
            <a:endParaRPr lang="en-US" sz="1400" i="1" dirty="0"/>
          </a:p>
          <a:p>
            <a:pPr>
              <a:spcBef>
                <a:spcPts val="0"/>
              </a:spcBef>
              <a:buFont typeface="Arial" panose="020B0604020202020204" pitchFamily="34" charset="0"/>
              <a:buChar char="•"/>
            </a:pPr>
            <a:r>
              <a:rPr lang="en-US" sz="1600" i="1" dirty="0"/>
              <a:t>76. U-NII-5 and U-NII-7 Standard-Power Access Points</a:t>
            </a:r>
            <a:r>
              <a:rPr lang="en-US" sz="1600" dirty="0"/>
              <a:t>. The maximum conducted output power is 1 watt and maximum power spectral density is 17 dBm in any 1 megahertz band. </a:t>
            </a:r>
          </a:p>
          <a:p>
            <a:pPr lvl="1">
              <a:spcBef>
                <a:spcPts val="0"/>
              </a:spcBef>
              <a:buFont typeface="Arial" panose="020B0604020202020204" pitchFamily="34" charset="0"/>
              <a:buChar char="•"/>
            </a:pPr>
            <a:r>
              <a:rPr lang="en-US" sz="1600" i="1" dirty="0"/>
              <a:t> </a:t>
            </a:r>
          </a:p>
          <a:p>
            <a:pPr lvl="1">
              <a:spcBef>
                <a:spcPts val="0"/>
              </a:spcBef>
              <a:buFont typeface="Arial" panose="020B0604020202020204" pitchFamily="34" charset="0"/>
              <a:buChar char="•"/>
            </a:pPr>
            <a:r>
              <a:rPr lang="en-US" sz="1600" i="1" dirty="0"/>
              <a:t> </a:t>
            </a:r>
          </a:p>
          <a:p>
            <a:pPr>
              <a:spcBef>
                <a:spcPts val="0"/>
              </a:spcBef>
              <a:buFont typeface="Arial" panose="020B0604020202020204" pitchFamily="34" charset="0"/>
              <a:buChar char="•"/>
            </a:pPr>
            <a:endParaRPr lang="en-US" sz="1600" i="1" dirty="0"/>
          </a:p>
          <a:p>
            <a:pPr>
              <a:spcBef>
                <a:spcPts val="0"/>
              </a:spcBef>
              <a:buFont typeface="Arial" panose="020B0604020202020204" pitchFamily="34" charset="0"/>
              <a:buChar char="•"/>
            </a:pPr>
            <a:r>
              <a:rPr lang="en-US" sz="1600" i="1" dirty="0"/>
              <a:t>U-NII-6 and U-NII-8 band Low-Power Access Points</a:t>
            </a:r>
            <a:r>
              <a:rPr lang="en-US" sz="1600" dirty="0"/>
              <a:t>. The maximum conducted output power is 250 milliwatts and maximum power spectral density is 11 dBm in any 1 megahertz band.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82. We propose that unlicensed access points (both standard-power access point and low- power access point) be prohibited from operating in moving vehicles such as cars, trains, or aircraft</a:t>
            </a:r>
          </a:p>
          <a:p>
            <a:pPr lvl="1">
              <a:spcBef>
                <a:spcPts val="0"/>
              </a:spcBef>
              <a:buFont typeface="Arial" panose="020B0604020202020204" pitchFamily="34" charset="0"/>
              <a:buChar char="•"/>
            </a:pPr>
            <a:r>
              <a:rPr lang="en-US" altLang="en-US" sz="1600" b="0" dirty="0"/>
              <a:t>There are asking about feedback on MIMO, as not specific in the proposals.  </a:t>
            </a:r>
          </a:p>
          <a:p>
            <a:pPr lvl="1">
              <a:spcBef>
                <a:spcPts val="0"/>
              </a:spcBef>
              <a:buFont typeface="Arial" panose="020B0604020202020204" pitchFamily="34" charset="0"/>
              <a:buChar char="•"/>
            </a:pPr>
            <a:r>
              <a:rPr lang="en-US" altLang="en-US" sz="1600" dirty="0"/>
              <a:t> </a:t>
            </a:r>
            <a:endParaRPr lang="en-US" altLang="en-US" sz="1600" b="0" dirty="0"/>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 backup</a:t>
            </a:r>
            <a:endParaRPr lang="en-US" sz="1200" dirty="0"/>
          </a:p>
        </p:txBody>
      </p:sp>
      <p:sp>
        <p:nvSpPr>
          <p:cNvPr id="3" name="Content Placeholder 2"/>
          <p:cNvSpPr>
            <a:spLocks noGrp="1"/>
          </p:cNvSpPr>
          <p:nvPr>
            <p:ph idx="1"/>
          </p:nvPr>
        </p:nvSpPr>
        <p:spPr>
          <a:xfrm>
            <a:off x="685800" y="1075203"/>
            <a:ext cx="8229600" cy="5371307"/>
          </a:xfrm>
        </p:spPr>
        <p:txBody>
          <a:bodyPr/>
          <a:lstStyle/>
          <a:p>
            <a:pPr>
              <a:buFont typeface="Arial" panose="020B0604020202020204" pitchFamily="34" charset="0"/>
              <a:buChar char="•"/>
            </a:pPr>
            <a:endParaRPr lang="en-US" sz="1400" dirty="0"/>
          </a:p>
          <a:p>
            <a:pPr>
              <a:buFont typeface="Arial" panose="020B0604020202020204" pitchFamily="34" charset="0"/>
              <a:buChar char="•"/>
            </a:pPr>
            <a:r>
              <a:rPr lang="en-US" sz="1800" dirty="0"/>
              <a:t>Other possible options on NPRM response from IEEE 802. </a:t>
            </a:r>
          </a:p>
          <a:p>
            <a:pPr>
              <a:buFont typeface="Arial" panose="020B0604020202020204" pitchFamily="34" charset="0"/>
              <a:buChar char="•"/>
            </a:pPr>
            <a:endParaRPr lang="en-US" sz="1800" dirty="0"/>
          </a:p>
          <a:p>
            <a:pPr>
              <a:buFont typeface="Arial" panose="020B0604020202020204" pitchFamily="34" charset="0"/>
              <a:buChar char="•"/>
            </a:pPr>
            <a:r>
              <a:rPr lang="en-US" sz="1800" dirty="0"/>
              <a:t>Consensus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 and not recommended by some on EC. </a:t>
            </a:r>
          </a:p>
          <a:p>
            <a:pPr>
              <a:buFont typeface="Arial" panose="020B0604020202020204" pitchFamily="34" charset="0"/>
              <a:buChar char="•"/>
            </a:pPr>
            <a:endParaRPr lang="en-US" sz="1800" dirty="0"/>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 with no objections from ED. </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199493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 Meetings in Bangkok.  </a:t>
            </a:r>
          </a:p>
          <a:p>
            <a:pPr lvl="1">
              <a:spcBef>
                <a:spcPts val="0"/>
              </a:spcBef>
              <a:buFont typeface="Arial" panose="020B0604020202020204" pitchFamily="34" charset="0"/>
              <a:buChar char="•"/>
            </a:pPr>
            <a:r>
              <a:rPr lang="en-US" sz="1600" dirty="0"/>
              <a:t>Was not able to get larger room for Tuesday AM1, only 30.  Did get larger room for Thursday. </a:t>
            </a:r>
          </a:p>
          <a:p>
            <a:pPr lvl="1">
              <a:spcBef>
                <a:spcPts val="0"/>
              </a:spcBef>
              <a:buFont typeface="Arial" panose="020B0604020202020204" pitchFamily="34" charset="0"/>
              <a:buChar char="•"/>
            </a:pPr>
            <a:r>
              <a:rPr lang="en-US" sz="1600" dirty="0"/>
              <a:t>Suggestions on how to approach the week in Bangkok?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All continue to review the NPRM on the major points discussed and what context should we add to clarify. </a:t>
            </a:r>
          </a:p>
          <a:p>
            <a:pPr>
              <a:spcBef>
                <a:spcPts val="0"/>
              </a:spcBef>
              <a:buFont typeface="Arial" panose="020B0604020202020204" pitchFamily="34" charset="0"/>
              <a:buChar char="•"/>
            </a:pPr>
            <a:r>
              <a:rPr lang="en-US" altLang="en-US" sz="1800" dirty="0">
                <a:solidFill>
                  <a:srgbClr val="00B0F0"/>
                </a:solidFill>
              </a:rPr>
              <a:t>Be thinking about how IEEE 802 as a whole should respond to the major points. </a:t>
            </a: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The 5.9 GHz / DSRC ex </a:t>
            </a:r>
            <a:r>
              <a:rPr lang="en-US" altLang="en-US" sz="1600" dirty="0" err="1"/>
              <a:t>parte</a:t>
            </a:r>
            <a:r>
              <a:rPr lang="en-US" altLang="en-US" sz="1600" dirty="0"/>
              <a:t>.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25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a:t>
            </a:r>
            <a:r>
              <a:rPr lang="en-US" altLang="en-US" sz="1800">
                <a:solidFill>
                  <a:schemeClr val="tx1"/>
                </a:solidFill>
              </a:rPr>
              <a:t>: 2; </a:t>
            </a:r>
            <a:r>
              <a:rPr lang="en-US" altLang="en-US" sz="1800" dirty="0">
                <a:solidFill>
                  <a:schemeClr val="tx1"/>
                </a:solidFill>
              </a:rPr>
              <a:t>Aspirant members</a:t>
            </a:r>
            <a:r>
              <a:rPr lang="en-US" altLang="en-US" sz="1800">
                <a:solidFill>
                  <a:schemeClr val="tx1"/>
                </a:solidFill>
              </a:rPr>
              <a:t>: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25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73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25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01 Nov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lvl="4">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cont.</a:t>
            </a:r>
            <a:endParaRPr lang="en-US" sz="1200" dirty="0"/>
          </a:p>
        </p:txBody>
      </p:sp>
      <p:sp>
        <p:nvSpPr>
          <p:cNvPr id="3" name="Content Placeholder 2"/>
          <p:cNvSpPr>
            <a:spLocks noGrp="1"/>
          </p:cNvSpPr>
          <p:nvPr>
            <p:ph idx="1"/>
          </p:nvPr>
        </p:nvSpPr>
        <p:spPr>
          <a:xfrm>
            <a:off x="533400" y="1307777"/>
            <a:ext cx="8534400" cy="4483423"/>
          </a:xfrm>
        </p:spPr>
        <p:txBody>
          <a:bodyPr/>
          <a:lstStyle/>
          <a:p>
            <a:pPr lvl="1"/>
            <a:r>
              <a:rPr lang="en-US" dirty="0"/>
              <a:t>Some references on past EU UWB actions:  </a:t>
            </a:r>
          </a:p>
          <a:p>
            <a:pPr lvl="2"/>
            <a:r>
              <a:rPr lang="en-GB" dirty="0"/>
              <a:t>February 27, 2007 </a:t>
            </a:r>
            <a:r>
              <a:rPr lang="en-GB" u="sng" dirty="0">
                <a:hlinkClick r:id="rId3"/>
              </a:rPr>
              <a:t>https://www.anacom.pt/render.jsp?contentId=987504</a:t>
            </a:r>
            <a:r>
              <a:rPr lang="en-GB" dirty="0"/>
              <a:t> </a:t>
            </a:r>
            <a:endParaRPr lang="en-US" dirty="0"/>
          </a:p>
          <a:p>
            <a:pPr lvl="2"/>
            <a:r>
              <a:rPr lang="en-GB" dirty="0"/>
              <a:t>April 21, 2009 </a:t>
            </a:r>
            <a:r>
              <a:rPr lang="en-GB" u="sng" dirty="0">
                <a:hlinkClick r:id="rId4"/>
              </a:rPr>
              <a:t>https://www.mtitc.government.bg/upload/docs/Reshenie_343_ot_21_April_2009___EN.pdf</a:t>
            </a:r>
            <a:r>
              <a:rPr lang="en-GB" dirty="0"/>
              <a:t> </a:t>
            </a:r>
            <a:endParaRPr lang="en-US" dirty="0"/>
          </a:p>
          <a:p>
            <a:pPr lvl="2"/>
            <a:r>
              <a:rPr lang="en-GB" dirty="0"/>
              <a:t>October 7, 2014  </a:t>
            </a:r>
            <a:r>
              <a:rPr lang="en-GB" u="sng" dirty="0">
                <a:hlinkClick r:id="rId5"/>
              </a:rPr>
              <a:t>https://www.anacom.pt/render.jsp?contentId=1338515</a:t>
            </a:r>
            <a:r>
              <a:rPr lang="en-GB" dirty="0"/>
              <a:t> </a:t>
            </a:r>
            <a:endParaRPr lang="en-US" dirty="0"/>
          </a:p>
          <a:p>
            <a:pPr lvl="2"/>
            <a:r>
              <a:rPr lang="en-GB" dirty="0"/>
              <a:t>August 4, 2017 </a:t>
            </a:r>
            <a:r>
              <a:rPr lang="en-GB" u="sng" dirty="0">
                <a:hlinkClick r:id="rId6"/>
              </a:rPr>
              <a:t>https://www.anacom.pt/render.jsp?contentId=1415687</a:t>
            </a:r>
            <a:r>
              <a:rPr lang="en-GB" dirty="0"/>
              <a:t> </a:t>
            </a:r>
            <a:endParaRPr lang="en-US" dirty="0"/>
          </a:p>
          <a:p>
            <a:pPr lvl="2"/>
            <a:r>
              <a:rPr lang="en-GB" dirty="0"/>
              <a:t>UWB is Always treated as equipment, not a service.</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66608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25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25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discussion to xx:40-45</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altLang="en-US" sz="1400" kern="0" dirty="0"/>
              <a:t>Primary option 1 filing both views</a:t>
            </a:r>
          </a:p>
          <a:p>
            <a:pPr lvl="1">
              <a:spcBef>
                <a:spcPts val="0"/>
              </a:spcBef>
              <a:buFont typeface="Arial" panose="020B0604020202020204" pitchFamily="34" charset="0"/>
              <a:buChar char="•"/>
            </a:pPr>
            <a:r>
              <a:rPr lang="en-US" sz="1400" b="0" dirty="0"/>
              <a:t>Major points </a:t>
            </a:r>
          </a:p>
          <a:p>
            <a:pPr lvl="1">
              <a:spcBef>
                <a:spcPts val="0"/>
              </a:spcBef>
              <a:buFont typeface="Arial" panose="020B0604020202020204" pitchFamily="34" charset="0"/>
              <a:buChar char="•"/>
            </a:pPr>
            <a:r>
              <a:rPr lang="en-US" sz="1400" dirty="0"/>
              <a:t>Options for IEEE 802</a:t>
            </a:r>
            <a:endParaRPr lang="en-US" sz="1400" b="0" dirty="0"/>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today    for the Wireless Interim in Waikoloa, anyone?  </a:t>
            </a:r>
          </a:p>
          <a:p>
            <a:pPr lvl="1">
              <a:buFont typeface="Arial" panose="020B0604020202020204" pitchFamily="34" charset="0"/>
              <a:buChar char="•"/>
            </a:pPr>
            <a:r>
              <a:rPr lang="en-US" altLang="en-US" sz="1200" dirty="0">
                <a:solidFill>
                  <a:schemeClr val="bg1"/>
                </a:solidFill>
              </a:rPr>
              <a:t>Ben Rolf (Blind Creek and UWB Alliance)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Vijay Auluck (Self)</a:t>
            </a:r>
          </a:p>
          <a:p>
            <a:r>
              <a:rPr lang="en-US" altLang="en-US" sz="1600" b="1" dirty="0"/>
              <a:t>		Seconded by:	</a:t>
            </a:r>
            <a:r>
              <a:rPr lang="en-US" altLang="en-US" sz="1600" b="1" dirty="0">
                <a:solidFill>
                  <a:schemeClr val="bg1">
                    <a:lumMod val="85000"/>
                  </a:schemeClr>
                </a:solidFill>
              </a:rPr>
              <a:t>Allan Zhu (Huawei) </a:t>
            </a:r>
            <a:endParaRPr lang="en-US" altLang="en-US" sz="1600" dirty="0">
              <a:solidFill>
                <a:schemeClr val="bg1">
                  <a:lumMod val="85000"/>
                </a:schemeClr>
              </a:solidFill>
            </a:endParaRP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18 Oct 2018 in document:  </a:t>
            </a:r>
            <a:r>
              <a:rPr lang="en-US" altLang="en-US" sz="1600" dirty="0">
                <a:hlinkClick r:id="rId2"/>
              </a:rPr>
              <a:t>https://mentor.ieee.org/802.18/dcn/18/18-18-0131-00-0000-minutes-18oct18-rr-tag-teleconference.doc</a:t>
            </a:r>
            <a:r>
              <a:rPr lang="en-US" altLang="en-US" sz="1600" dirty="0"/>
              <a:t> </a:t>
            </a:r>
            <a:r>
              <a:rPr lang="en-US" altLang="en-US" sz="1600" b="1" dirty="0"/>
              <a:t>Posted</a:t>
            </a:r>
            <a:r>
              <a:rPr lang="en-US" altLang="en-US" sz="1600" dirty="0"/>
              <a:t>:  </a:t>
            </a:r>
            <a:r>
              <a:rPr lang="en-US" sz="1600" b="0" dirty="0"/>
              <a:t>22-Oct-2018 12:30:03 ET</a:t>
            </a:r>
          </a:p>
          <a:p>
            <a:pPr marL="0" indent="0"/>
            <a:r>
              <a:rPr lang="en-US" altLang="en-US" sz="1400" b="0" dirty="0"/>
              <a:t>	</a:t>
            </a:r>
            <a:r>
              <a:rPr lang="en-US" altLang="en-US" sz="1600" b="1" dirty="0"/>
              <a:t>Moved by: 	</a:t>
            </a:r>
            <a:r>
              <a:rPr lang="en-US" altLang="en-US" sz="1600" dirty="0">
                <a:solidFill>
                  <a:schemeClr val="bg1">
                    <a:lumMod val="85000"/>
                  </a:schemeClr>
                </a:solidFill>
              </a:rPr>
              <a:t>Allan Zhu (Huawei)</a:t>
            </a:r>
            <a:r>
              <a:rPr lang="en-US" altLang="en-US" sz="1600" dirty="0">
                <a:solidFill>
                  <a:schemeClr val="bg1">
                    <a:lumMod val="65000"/>
                  </a:schemeClr>
                </a:solidFill>
              </a:rPr>
              <a:t> </a:t>
            </a:r>
          </a:p>
          <a:p>
            <a:r>
              <a:rPr lang="en-US" altLang="en-US" sz="1600" dirty="0"/>
              <a:t>	  </a:t>
            </a:r>
            <a:r>
              <a:rPr lang="en-US" altLang="en-US" sz="1600" b="1" dirty="0"/>
              <a:t>Seconded by: 	</a:t>
            </a:r>
            <a:r>
              <a:rPr lang="en-US" altLang="en-US" sz="1600" dirty="0">
                <a:solidFill>
                  <a:schemeClr val="bg1">
                    <a:lumMod val="85000"/>
                  </a:schemeClr>
                </a:solidFill>
              </a:rPr>
              <a:t>Vijay Auluck (Self)</a:t>
            </a:r>
          </a:p>
          <a:p>
            <a:pPr lvl="1"/>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a:t>
            </a:r>
            <a:r>
              <a:rPr lang="en-US" altLang="en-US" sz="1600" b="1" dirty="0">
                <a:solidFill>
                  <a:schemeClr val="bg1">
                    <a:lumMod val="8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25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of note the past week. </a:t>
            </a: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a:t>
            </a:r>
          </a:p>
          <a:p>
            <a:pPr lvl="1">
              <a:spcBef>
                <a:spcPts val="0"/>
              </a:spcBef>
              <a:buFont typeface="Arial" panose="020B0604020202020204" pitchFamily="34" charset="0"/>
              <a:buChar char="•"/>
            </a:pPr>
            <a:r>
              <a:rPr lang="en-US" sz="1400" dirty="0">
                <a:solidFill>
                  <a:schemeClr val="tx1"/>
                </a:solidFill>
              </a:rPr>
              <a:t> </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the past week.</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Anything from all last week on Body Loss?</a:t>
            </a:r>
          </a:p>
          <a:p>
            <a:pPr lvl="1">
              <a:buFont typeface="Arial" panose="020B0604020202020204" pitchFamily="34" charset="0"/>
              <a:buChar char="•"/>
            </a:pPr>
            <a:r>
              <a:rPr lang="en-US" sz="1600" dirty="0"/>
              <a:t> </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Nothing of note this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___ seek comments; ____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Oct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ext uri="{D42A27DB-BD31-4B8C-83A1-F6EECF244321}">
                <p14:modId xmlns:p14="http://schemas.microsoft.com/office/powerpoint/2010/main" val="3127610381"/>
              </p:ext>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29561</TotalTime>
  <Words>5924</Words>
  <Application>Microsoft Office PowerPoint</Application>
  <PresentationFormat>On-screen Show (4:3)</PresentationFormat>
  <Paragraphs>723</Paragraphs>
  <Slides>37</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vt:lpstr>
      <vt:lpstr>6 GHz and single voice from IEEE 802 - process</vt:lpstr>
      <vt:lpstr>6 GHz and single voice from IEEE 802 – major draft points 1 of 6</vt:lpstr>
      <vt:lpstr>6 GHz and single voice from IEEE 802 – major draft points 2 of 6</vt:lpstr>
      <vt:lpstr>6 GHz and single voice from IEEE 802 – major draft points 3 of 6</vt:lpstr>
      <vt:lpstr>6 GHz and single voice from IEEE 802 – major draft points 4 of 6</vt:lpstr>
      <vt:lpstr>6 GHz and single voice from IEEE 802 – major draft points 5 of 6</vt:lpstr>
      <vt:lpstr>6 GHz and single voice from IEEE 802 – major draft points 6 of 6</vt:lpstr>
      <vt:lpstr>6 GHz and single voice from IEEE 802 - options - backup</vt:lpstr>
      <vt:lpstr>General Discussion Items -1</vt:lpstr>
      <vt:lpstr>Actions Required</vt:lpstr>
      <vt:lpstr>Any Other Business</vt:lpstr>
      <vt:lpstr>Adjourn</vt:lpstr>
      <vt:lpstr>PowerPoint Presentation</vt:lpstr>
      <vt:lpstr>6 GHz and single voice from IEEE 802, references 1 of 2</vt:lpstr>
      <vt:lpstr>6 GHz and single voice from IEEE 802, references 2 of 2</vt:lpstr>
      <vt:lpstr>6 GHz and single voice from IEEE 802, references cont.</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880</cp:revision>
  <cp:lastPrinted>1601-01-01T00:00:00Z</cp:lastPrinted>
  <dcterms:created xsi:type="dcterms:W3CDTF">2016-03-03T14:54:45Z</dcterms:created>
  <dcterms:modified xsi:type="dcterms:W3CDTF">2018-10-25T17:20:20Z</dcterms:modified>
</cp:coreProperties>
</file>