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341" r:id="rId3"/>
    <p:sldId id="329" r:id="rId4"/>
    <p:sldId id="330" r:id="rId5"/>
    <p:sldId id="319" r:id="rId6"/>
    <p:sldId id="331" r:id="rId7"/>
    <p:sldId id="480" r:id="rId8"/>
    <p:sldId id="486" r:id="rId9"/>
    <p:sldId id="492" r:id="rId10"/>
    <p:sldId id="487" r:id="rId11"/>
    <p:sldId id="502" r:id="rId12"/>
    <p:sldId id="496" r:id="rId13"/>
    <p:sldId id="504" r:id="rId14"/>
    <p:sldId id="503" r:id="rId15"/>
    <p:sldId id="501" r:id="rId16"/>
    <p:sldId id="495" r:id="rId17"/>
    <p:sldId id="499" r:id="rId18"/>
    <p:sldId id="497" r:id="rId19"/>
    <p:sldId id="493" r:id="rId20"/>
    <p:sldId id="494" r:id="rId21"/>
    <p:sldId id="505" r:id="rId22"/>
    <p:sldId id="419" r:id="rId23"/>
    <p:sldId id="498" r:id="rId24"/>
    <p:sldId id="402" r:id="rId25"/>
    <p:sldId id="403" r:id="rId26"/>
    <p:sldId id="490" r:id="rId27"/>
    <p:sldId id="488" r:id="rId28"/>
    <p:sldId id="500" r:id="rId29"/>
    <p:sldId id="491" r:id="rId30"/>
    <p:sldId id="477" r:id="rId31"/>
    <p:sldId id="417" r:id="rId32"/>
    <p:sldId id="418" r:id="rId33"/>
    <p:sldId id="468" r:id="rId34"/>
    <p:sldId id="428" r:id="rId35"/>
    <p:sldId id="465" r:id="rId36"/>
    <p:sldId id="435" r:id="rId37"/>
    <p:sldId id="451" r:id="rId38"/>
    <p:sldId id="452" r:id="rId39"/>
    <p:sldId id="429" r:id="rId40"/>
    <p:sldId id="399" r:id="rId4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79" d="100"/>
          <a:sy n="79" d="100"/>
        </p:scale>
        <p:origin x="787" y="67"/>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6254807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438125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40854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522230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1400106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81636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157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536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184310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18993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802.18-18/0128r00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17-183&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proceedings_name=17-183&amp;sort=date_disseminated,DES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fcc.gov/document/commissioner-orielly-statement-ncta-59-ghz-letter"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urldefense.proofpoint.com/v2/url?u=https-3A__www.anacom.pt_render.jsp-3FcontentId-3D987504&amp;d=DwMFAg&amp;c=pqcuzKEN_84c78MOSc5_fw&amp;r=z8R-nWJ8GIxwjOjNKhEFByb-tZ6XE3GZXWSggNdVo-w&amp;m=hDKCp-jpR3E4t7kZWHi_dp9i6lRLmzTnKcAg1IB_NRk&amp;s=Oes1gKiIQe2uktNt8lo1a2aRLZxggOjP2VcGT58ONkw&amp;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urldefense.proofpoint.com/v2/url?u=https-3A__www.anacom.pt_render.jsp-3FcontentId-3D1415687&amp;d=DwMFAg&amp;c=pqcuzKEN_84c78MOSc5_fw&amp;r=z8R-nWJ8GIxwjOjNKhEFByb-tZ6XE3GZXWSggNdVo-w&amp;m=hDKCp-jpR3E4t7kZWHi_dp9i6lRLmzTnKcAg1IB_NRk&amp;s=BlINyF7_dZek53n5pUrfCsk_hwM5n4EU1RXSqiOKrvE&amp;e=" TargetMode="External"/><Relationship Id="rId5" Type="http://schemas.openxmlformats.org/officeDocument/2006/relationships/hyperlink" Target="https://urldefense.proofpoint.com/v2/url?u=https-3A__www.anacom.pt_render.jsp-3FcontentId-3D1338515&amp;d=DwMFAg&amp;c=pqcuzKEN_84c78MOSc5_fw&amp;r=z8R-nWJ8GIxwjOjNKhEFByb-tZ6XE3GZXWSggNdVo-w&amp;m=hDKCp-jpR3E4t7kZWHi_dp9i6lRLmzTnKcAg1IB_NRk&amp;s=Jz9lSZYhUaKchJgfYEpaaAunYpbOYE1xSrbwVpOdzPQ&amp;e=" TargetMode="External"/><Relationship Id="rId4" Type="http://schemas.openxmlformats.org/officeDocument/2006/relationships/hyperlink" Target="https://urldefense.proofpoint.com/v2/url?u=https-3A__www.mtitc.government.bg_upload_docs_Reshenie-5F343-5Fot-5F21-5FApril-5F2009-5F-5F-5FEN.pdf&amp;d=DwMFAg&amp;c=pqcuzKEN_84c78MOSc5_fw&amp;r=z8R-nWJ8GIxwjOjNKhEFByb-tZ6XE3GZXWSggNdVo-w&amp;m=hDKCp-jpR3E4t7kZWHi_dp9i6lRLmzTnKcAg1IB_NRk&amp;s=p1Mujev-IxxHtKP1sOOYoi6QtL08YxG2vxIxbVV3scM&amp;e="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27-01-0000-minutes-11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21-00-0000-6ghz-nprm-draft-et-18-295.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18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18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812"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200" dirty="0"/>
              <a:t>reference </a:t>
            </a:r>
            <a:r>
              <a:rPr lang="en-US" altLang="en-US" sz="900" dirty="0"/>
              <a:t>2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dirty="0"/>
              <a:t>Basic layout of the ranges the NPMR is addressing.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What is in the NPRM on UWB: </a:t>
            </a:r>
          </a:p>
          <a:p>
            <a:pPr>
              <a:spcBef>
                <a:spcPts val="0"/>
              </a:spcBef>
              <a:buFont typeface="Arial" panose="020B0604020202020204" pitchFamily="34" charset="0"/>
              <a:buChar char="•"/>
            </a:pPr>
            <a:r>
              <a:rPr lang="en-US" sz="1400" dirty="0"/>
              <a:t>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 </a:t>
            </a:r>
          </a:p>
          <a:p>
            <a:pPr>
              <a:spcBef>
                <a:spcPts val="0"/>
              </a:spcBef>
              <a:buFont typeface="Arial" panose="020B0604020202020204" pitchFamily="34" charset="0"/>
              <a:buChar char="•"/>
            </a:pPr>
            <a:r>
              <a:rPr lang="en-US" sz="1400" b="0" dirty="0"/>
              <a:t>And Footnote 36. </a:t>
            </a:r>
            <a:r>
              <a:rPr lang="en-US" sz="1400" dirty="0"/>
              <a:t>	Interested parties can discuss their existing unlicensed use models in relation to our specific proposals during the comment and reply pleading cycle.</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r>
              <a:rPr lang="en-US" altLang="en-US" sz="1600" dirty="0"/>
              <a:t>Do we do anything different for coming up with response options for single voice from IEEE 802 as a whole? </a:t>
            </a:r>
          </a:p>
          <a:p>
            <a:pPr lvl="1">
              <a:spcBef>
                <a:spcPts val="0"/>
              </a:spcBef>
              <a:buFont typeface="Arial" panose="020B0604020202020204" pitchFamily="34" charset="0"/>
              <a:buChar char="•"/>
            </a:pPr>
            <a:r>
              <a:rPr lang="en-US" altLang="en-US" sz="1200" dirty="0"/>
              <a:t>Review/understand final NPRM</a:t>
            </a:r>
          </a:p>
          <a:p>
            <a:pPr lvl="1">
              <a:spcBef>
                <a:spcPts val="0"/>
              </a:spcBef>
              <a:buFont typeface="Arial" panose="020B0604020202020204" pitchFamily="34" charset="0"/>
              <a:buChar char="•"/>
            </a:pPr>
            <a:r>
              <a:rPr lang="en-US" altLang="en-US" sz="1200" dirty="0"/>
              <a:t>ID possible options for a single voice from IEEE 802.</a:t>
            </a:r>
          </a:p>
          <a:p>
            <a:pPr lvl="1">
              <a:spcBef>
                <a:spcPts val="0"/>
              </a:spcBef>
              <a:buFont typeface="Arial" panose="020B0604020202020204" pitchFamily="34" charset="0"/>
              <a:buChar char="•"/>
            </a:pPr>
            <a:r>
              <a:rPr lang="en-US" altLang="en-US" sz="1200" dirty="0"/>
              <a:t>List out Pro / Cons for the </a:t>
            </a:r>
            <a:r>
              <a:rPr lang="en-US" altLang="en-US" sz="1200" dirty="0" err="1"/>
              <a:t>pt</a:t>
            </a:r>
            <a:endParaRPr lang="en-US" altLang="en-US" sz="1200" dirty="0"/>
          </a:p>
          <a:p>
            <a:pPr marL="457200" lvl="1" indent="0">
              <a:spcBef>
                <a:spcPts val="0"/>
              </a:spcBef>
            </a:pPr>
            <a:r>
              <a:rPr lang="en-US" altLang="en-US" sz="1600" dirty="0"/>
              <a:t>. </a:t>
            </a:r>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graphicFrame>
        <p:nvGraphicFramePr>
          <p:cNvPr id="7" name="Table 6">
            <a:extLst>
              <a:ext uri="{FF2B5EF4-FFF2-40B4-BE49-F238E27FC236}">
                <a16:creationId xmlns:a16="http://schemas.microsoft.com/office/drawing/2014/main" id="{967D33C2-0AEE-4337-B815-680632B3DA90}"/>
              </a:ext>
            </a:extLst>
          </p:cNvPr>
          <p:cNvGraphicFramePr>
            <a:graphicFrameLocks noGrp="1"/>
          </p:cNvGraphicFramePr>
          <p:nvPr>
            <p:extLst>
              <p:ext uri="{D42A27DB-BD31-4B8C-83A1-F6EECF244321}">
                <p14:modId xmlns:p14="http://schemas.microsoft.com/office/powerpoint/2010/main" val="3330630686"/>
              </p:ext>
            </p:extLst>
          </p:nvPr>
        </p:nvGraphicFramePr>
        <p:xfrm>
          <a:off x="685005" y="1524000"/>
          <a:ext cx="7770813" cy="1295398"/>
        </p:xfrm>
        <a:graphic>
          <a:graphicData uri="http://schemas.openxmlformats.org/drawingml/2006/table">
            <a:tbl>
              <a:tblPr firstRow="1" firstCol="1" lastRow="1" lastCol="1" bandRow="1" bandCol="1">
                <a:tableStyleId>{5C22544A-7EE6-4342-B048-85BDC9FD1C3A}</a:tableStyleId>
              </a:tblPr>
              <a:tblGrid>
                <a:gridCol w="1177396">
                  <a:extLst>
                    <a:ext uri="{9D8B030D-6E8A-4147-A177-3AD203B41FA5}">
                      <a16:colId xmlns:a16="http://schemas.microsoft.com/office/drawing/2014/main" val="705508007"/>
                    </a:ext>
                  </a:extLst>
                </a:gridCol>
                <a:gridCol w="1962326">
                  <a:extLst>
                    <a:ext uri="{9D8B030D-6E8A-4147-A177-3AD203B41FA5}">
                      <a16:colId xmlns:a16="http://schemas.microsoft.com/office/drawing/2014/main" val="3182273418"/>
                    </a:ext>
                  </a:extLst>
                </a:gridCol>
                <a:gridCol w="2276298">
                  <a:extLst>
                    <a:ext uri="{9D8B030D-6E8A-4147-A177-3AD203B41FA5}">
                      <a16:colId xmlns:a16="http://schemas.microsoft.com/office/drawing/2014/main" val="3058705944"/>
                    </a:ext>
                  </a:extLst>
                </a:gridCol>
                <a:gridCol w="2354793">
                  <a:extLst>
                    <a:ext uri="{9D8B030D-6E8A-4147-A177-3AD203B41FA5}">
                      <a16:colId xmlns:a16="http://schemas.microsoft.com/office/drawing/2014/main" val="2575005258"/>
                    </a:ext>
                  </a:extLst>
                </a:gridCol>
              </a:tblGrid>
              <a:tr h="252105">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254205">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250424">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77314">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361350">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16307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200" dirty="0"/>
              <a:t>reference </a:t>
            </a:r>
            <a:r>
              <a:rPr lang="en-US" altLang="en-US" sz="900" dirty="0"/>
              <a:t>2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r>
              <a:rPr lang="en-US" altLang="en-US" sz="2000" dirty="0"/>
              <a:t>Do we do anything different for coming up with response options for single voice from IEEE 802 as a whole? </a:t>
            </a:r>
          </a:p>
          <a:p>
            <a:pPr marL="457200" lvl="1" indent="0">
              <a:spcBef>
                <a:spcPts val="0"/>
              </a:spcBef>
            </a:pPr>
            <a:endParaRPr lang="en-US" altLang="en-US" sz="1800" dirty="0"/>
          </a:p>
          <a:p>
            <a:pPr lvl="1">
              <a:spcBef>
                <a:spcPts val="0"/>
              </a:spcBef>
              <a:buFont typeface="Arial" panose="020B0604020202020204" pitchFamily="34" charset="0"/>
              <a:buChar char="•"/>
            </a:pPr>
            <a:r>
              <a:rPr lang="en-US" altLang="en-US" sz="1800" dirty="0"/>
              <a:t>Review/understand final NPRM</a:t>
            </a:r>
          </a:p>
          <a:p>
            <a:pPr lvl="2">
              <a:spcBef>
                <a:spcPts val="0"/>
              </a:spcBef>
              <a:buFont typeface="Arial" panose="020B0604020202020204" pitchFamily="34" charset="0"/>
              <a:buChar char="•"/>
            </a:pPr>
            <a:r>
              <a:rPr lang="en-US" altLang="en-US" sz="1600" dirty="0"/>
              <a:t>Is there a better way to review? </a:t>
            </a:r>
          </a:p>
          <a:p>
            <a:pPr lvl="2">
              <a:spcBef>
                <a:spcPts val="0"/>
              </a:spcBef>
              <a:buFont typeface="Arial" panose="020B0604020202020204" pitchFamily="34" charset="0"/>
              <a:buChar char="•"/>
            </a:pPr>
            <a:r>
              <a:rPr lang="en-US" altLang="en-US" sz="1600" dirty="0"/>
              <a:t>Are there any other summary’s to bring to .18?  </a:t>
            </a:r>
          </a:p>
          <a:p>
            <a:pPr lvl="2">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800" dirty="0"/>
              <a:t>ID possible options for a single voice from IEEE 802.</a:t>
            </a:r>
          </a:p>
          <a:p>
            <a:pPr lvl="1">
              <a:spcBef>
                <a:spcPts val="0"/>
              </a:spcBef>
              <a:buFont typeface="Arial" panose="020B0604020202020204" pitchFamily="34" charset="0"/>
              <a:buChar char="•"/>
            </a:pPr>
            <a:r>
              <a:rPr lang="en-US" altLang="en-US" sz="1800" dirty="0"/>
              <a:t>List out Pro / Cons for the option.</a:t>
            </a:r>
          </a:p>
          <a:p>
            <a:pPr lvl="1">
              <a:spcBef>
                <a:spcPts val="0"/>
              </a:spcBef>
              <a:buFont typeface="Arial" panose="020B0604020202020204" pitchFamily="34" charset="0"/>
              <a:buChar char="•"/>
            </a:pPr>
            <a:r>
              <a:rPr lang="en-US" altLang="en-US" sz="1800" dirty="0"/>
              <a:t>WGs review and feed back. </a:t>
            </a:r>
          </a:p>
          <a:p>
            <a:pPr lvl="1">
              <a:spcBef>
                <a:spcPts val="0"/>
              </a:spcBef>
              <a:buFont typeface="Arial" panose="020B0604020202020204" pitchFamily="34" charset="0"/>
              <a:buChar char="•"/>
            </a:pPr>
            <a:r>
              <a:rPr lang="en-US" altLang="en-US" sz="1800" dirty="0"/>
              <a:t>Take results to the EC.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r>
              <a:rPr lang="en-US" altLang="en-US" sz="1800" dirty="0"/>
              <a:t>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354776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ex </a:t>
            </a:r>
            <a:r>
              <a:rPr lang="en-US" altLang="en-US" sz="1600" dirty="0" err="1"/>
              <a:t>partes</a:t>
            </a:r>
            <a:r>
              <a:rPr lang="en-US" altLang="en-US" sz="1600" dirty="0"/>
              <a:t> 1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dirty="0"/>
              <a:t>The proceeding, 17-183 today:  </a:t>
            </a:r>
          </a:p>
          <a:p>
            <a:pPr lvl="1">
              <a:spcBef>
                <a:spcPts val="0"/>
              </a:spcBef>
              <a:buFont typeface="Arial" panose="020B0604020202020204" pitchFamily="34" charset="0"/>
              <a:buChar char="•"/>
            </a:pPr>
            <a:r>
              <a:rPr lang="en-US" altLang="en-US" sz="1400" u="sng" dirty="0">
                <a:hlinkClick r:id="rId3"/>
              </a:rPr>
              <a:t>https://www.fcc.gov/ecfs/search/filings?proceedings_name=17-183&amp;sort=date_disseminated,DESC</a:t>
            </a:r>
            <a:r>
              <a:rPr lang="en-US" altLang="en-US" sz="1400" u="sng" dirty="0"/>
              <a:t>  </a:t>
            </a:r>
          </a:p>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AT&amp;T Services, Inc.</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Wi-Fi Alliance</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Apple Inc., Broadcom Inc., Cisco Systems, Inc., Facebook, Inc., Google LLC, Hewlett Packard Enterprise, Intel Corporation, Marvell Technology Group, Microsoft Corporation, Qualcomm Incorporated, Ruckus Networks, an ARRIS Company</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ARRIS</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Ultra Wide Band Alliance</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 </a:t>
            </a:r>
          </a:p>
          <a:p>
            <a:pPr>
              <a:spcBef>
                <a:spcPts val="0"/>
              </a:spcBef>
              <a:buFont typeface="Arial" panose="020B0604020202020204" pitchFamily="34" charset="0"/>
              <a:buChar char="•"/>
            </a:pPr>
            <a:endParaRPr lang="en-US" altLang="en-US" sz="1800" u="sng"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55356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ex </a:t>
            </a:r>
            <a:r>
              <a:rPr lang="en-US" altLang="en-US" sz="1600" dirty="0" err="1"/>
              <a:t>partes</a:t>
            </a:r>
            <a:r>
              <a:rPr lang="en-US" altLang="en-US" sz="1600" dirty="0"/>
              <a:t> 2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dirty="0"/>
              <a:t>The proceeding, 17-183 today:  </a:t>
            </a:r>
          </a:p>
          <a:p>
            <a:pPr lvl="1">
              <a:spcBef>
                <a:spcPts val="0"/>
              </a:spcBef>
              <a:buFont typeface="Arial" panose="020B0604020202020204" pitchFamily="34" charset="0"/>
              <a:buChar char="•"/>
            </a:pPr>
            <a:r>
              <a:rPr lang="en-US" altLang="en-US" sz="1400" u="sng" dirty="0">
                <a:hlinkClick r:id="rId3"/>
              </a:rPr>
              <a:t>https://www.fcc.gov/ecfs/search/filings?proceedings_name=17-183&amp;sort=date_disseminated,DESC</a:t>
            </a:r>
            <a:r>
              <a:rPr lang="en-US" altLang="en-US" sz="1400" u="sng" dirty="0"/>
              <a:t>  </a:t>
            </a:r>
          </a:p>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National Association of Broadcasters (NAB)</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C-Band Alliance</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Intelsat License LLC, SES </a:t>
            </a:r>
            <a:r>
              <a:rPr lang="en-US" altLang="en-US" sz="1800" u="sng" dirty="0" err="1"/>
              <a:t>Americom</a:t>
            </a:r>
            <a:r>
              <a:rPr lang="en-US" altLang="en-US" sz="1800" u="sng" dirty="0"/>
              <a:t>, Inc., Intel Corporation, C-Band Alliance</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Apple Inc.</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Intelsat License LCC, SES </a:t>
            </a:r>
            <a:r>
              <a:rPr lang="en-US" altLang="en-US" sz="1800" u="sng" dirty="0" err="1"/>
              <a:t>Americom</a:t>
            </a:r>
            <a:r>
              <a:rPr lang="en-US" altLang="en-US" sz="1800" u="sng" dirty="0"/>
              <a:t>, Inc., Eutelsat S.A., </a:t>
            </a:r>
            <a:r>
              <a:rPr lang="en-US" altLang="en-US" sz="1800" u="sng" dirty="0" err="1"/>
              <a:t>Telesat</a:t>
            </a:r>
            <a:r>
              <a:rPr lang="en-US" altLang="en-US" sz="1800" u="sng" dirty="0"/>
              <a:t> Canada</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Fixed Wireless Communications Coalition</a:t>
            </a:r>
          </a:p>
          <a:p>
            <a:pPr lvl="1">
              <a:spcBef>
                <a:spcPts val="0"/>
              </a:spcBef>
              <a:buFont typeface="Arial" panose="020B0604020202020204" pitchFamily="34" charset="0"/>
              <a:buChar char="•"/>
            </a:pPr>
            <a:r>
              <a:rPr lang="en-US" altLang="en-US" sz="1400" u="sng" dirty="0"/>
              <a:t> </a:t>
            </a:r>
          </a:p>
          <a:p>
            <a:pPr>
              <a:spcBef>
                <a:spcPts val="0"/>
              </a:spcBef>
              <a:buFont typeface="Arial" panose="020B0604020202020204" pitchFamily="34" charset="0"/>
              <a:buChar char="•"/>
            </a:pPr>
            <a:r>
              <a:rPr lang="en-US" altLang="en-US" sz="1800" u="sng" dirty="0"/>
              <a:t> </a:t>
            </a:r>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771310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1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coordination   (AFC) system</a:t>
            </a:r>
            <a:r>
              <a:rPr lang="en-US" altLang="en-US" sz="1600" dirty="0"/>
              <a:t>  </a:t>
            </a:r>
          </a:p>
          <a:p>
            <a:pPr lvl="1">
              <a:spcBef>
                <a:spcPts val="0"/>
              </a:spcBef>
              <a:buFont typeface="Arial" panose="020B0604020202020204" pitchFamily="34" charset="0"/>
              <a:buChar char="•"/>
            </a:pPr>
            <a:r>
              <a:rPr lang="en-US" sz="1600" dirty="0"/>
              <a:t>Note: in the fact sheet they call it:  automated frequency control (AFC) system</a:t>
            </a:r>
          </a:p>
          <a:p>
            <a:pPr lvl="1">
              <a:spcBef>
                <a:spcPts val="0"/>
              </a:spcBef>
              <a:buFont typeface="Arial" panose="020B0604020202020204" pitchFamily="34" charset="0"/>
              <a:buChar char="•"/>
            </a:pPr>
            <a:r>
              <a:rPr lang="en-US" sz="1600" dirty="0"/>
              <a:t>However through the rest of the NPRM and proposed rules, they say coordination. </a:t>
            </a:r>
            <a:endParaRPr lang="en-US" altLang="en-US" sz="1600" b="0" dirty="0"/>
          </a:p>
          <a:p>
            <a:pPr lvl="1">
              <a:spcBef>
                <a:spcPts val="0"/>
              </a:spcBef>
              <a:buFont typeface="Arial" panose="020B0604020202020204" pitchFamily="34" charset="0"/>
              <a:buChar char="•"/>
            </a:pPr>
            <a:r>
              <a:rPr lang="en-US" altLang="en-US" sz="1600" b="0" dirty="0"/>
              <a:t>Protection is broken into bands on what protection they are proposing. There are 2 primary protection schemes, dependin</a:t>
            </a:r>
            <a:r>
              <a:rPr lang="en-US" altLang="en-US" sz="1600" dirty="0"/>
              <a:t>g on pairs of ranges. </a:t>
            </a:r>
            <a:endParaRPr lang="en-US" altLang="en-US" sz="1600" b="0" dirty="0"/>
          </a:p>
          <a:p>
            <a:pPr lvl="1">
              <a:spcBef>
                <a:spcPts val="0"/>
              </a:spcBef>
              <a:buFont typeface="Arial" panose="020B0604020202020204" pitchFamily="34" charset="0"/>
              <a:buChar char="•"/>
            </a:pPr>
            <a:r>
              <a:rPr lang="en-US" altLang="en-US" sz="1600" b="1" dirty="0"/>
              <a:t> </a:t>
            </a:r>
          </a:p>
          <a:p>
            <a:pPr lvl="1">
              <a:spcBef>
                <a:spcPts val="0"/>
              </a:spcBef>
              <a:buFont typeface="Arial" panose="020B0604020202020204" pitchFamily="34" charset="0"/>
              <a:buChar char="•"/>
            </a:pPr>
            <a:r>
              <a:rPr lang="en-US" altLang="en-US" sz="1600" b="1" dirty="0"/>
              <a:t> </a:t>
            </a:r>
          </a:p>
          <a:p>
            <a:pPr marL="457200" lvl="1" indent="0">
              <a:spcBef>
                <a:spcPts val="0"/>
              </a:spcBef>
            </a:pPr>
            <a:r>
              <a:rPr lang="en-US" altLang="en-US" sz="1600" b="1" dirty="0"/>
              <a:t> </a:t>
            </a:r>
          </a:p>
          <a:p>
            <a:pPr>
              <a:spcBef>
                <a:spcPts val="0"/>
              </a:spcBef>
              <a:buFont typeface="Arial" panose="020B0604020202020204" pitchFamily="34" charset="0"/>
              <a:buChar char="•"/>
            </a:pPr>
            <a:r>
              <a:rPr lang="en-US" sz="1600" dirty="0"/>
              <a:t>Mobile hot spots are not permitted anywhere.  Nothing in mobile or moving. </a:t>
            </a:r>
          </a:p>
          <a:p>
            <a:pPr lvl="1">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r>
              <a:rPr lang="en-US" altLang="en-US" sz="1600" dirty="0"/>
              <a:t>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15. … </a:t>
            </a:r>
            <a:r>
              <a:rPr lang="en-US" sz="1600" dirty="0"/>
              <a:t>The Commission also asked whether the 6.425-7.125 GHz band, or specific subsets of this band, would be a viable expansion opportunity for U-NII or other unlicensed operations.</a:t>
            </a:r>
            <a:r>
              <a:rPr lang="en-US" altLang="en-US" sz="1600" dirty="0"/>
              <a:t> There is also reference to IoT devices also later on.</a:t>
            </a:r>
            <a:endParaRPr lang="en-US" sz="1600" dirty="0"/>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endParaRPr lang="en-US" altLang="en-US" sz="1600" b="1" dirty="0"/>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181339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2 of 5</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600" dirty="0"/>
              <a:t>p/o 71. … client devices are even lower power (5 mW/MHz EIRP) and are required to only operate in the U-NII-6 and U-NII-8 bands after receiving an authorization from a low-power access point.</a:t>
            </a:r>
          </a:p>
          <a:p>
            <a:pPr lvl="1">
              <a:spcBef>
                <a:spcPts val="0"/>
              </a:spcBef>
              <a:buFont typeface="Arial" panose="020B0604020202020204" pitchFamily="34" charset="0"/>
              <a:buChar char="•"/>
            </a:pPr>
            <a:r>
              <a:rPr lang="en-US" sz="1600" dirty="0"/>
              <a:t>This is the only place 5mW/MHz is mentioned;  it seems to be from 11ax resource units, which could be to 10 mW. </a:t>
            </a:r>
          </a:p>
          <a:p>
            <a:pPr lvl="1">
              <a:spcBef>
                <a:spcPts val="0"/>
              </a:spcBef>
              <a:buFont typeface="Arial" panose="020B0604020202020204" pitchFamily="34" charset="0"/>
              <a:buChar char="•"/>
            </a:pPr>
            <a:r>
              <a:rPr lang="en-US" sz="1600" dirty="0"/>
              <a:t>Even at this proposed low power, the FCC still wants clients to be under a master control. </a:t>
            </a:r>
          </a:p>
          <a:p>
            <a:pPr lvl="2">
              <a:spcBef>
                <a:spcPts val="0"/>
              </a:spcBef>
              <a:buFont typeface="Arial" panose="020B0604020202020204" pitchFamily="34" charset="0"/>
              <a:buChar char="•"/>
            </a:pPr>
            <a:r>
              <a:rPr lang="en-US" sz="1600" dirty="0"/>
              <a:t>It is due to location of the incumbents is just not known. </a:t>
            </a:r>
          </a:p>
          <a:p>
            <a:pPr lvl="2">
              <a:spcBef>
                <a:spcPts val="0"/>
              </a:spcBef>
              <a:buFont typeface="Arial" panose="020B0604020202020204" pitchFamily="34" charset="0"/>
              <a:buChar char="•"/>
            </a:pPr>
            <a:r>
              <a:rPr lang="en-US" sz="1600" dirty="0"/>
              <a:t>So WiFi direct case (client to client ) would not be possible with the client under master control.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286348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3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600" dirty="0"/>
              <a:t>59. Lower Power Indoor Unlicensed Devices in the U-NII-6 and U-NII-8 Bands</a:t>
            </a:r>
          </a:p>
          <a:p>
            <a:pPr lvl="1">
              <a:spcBef>
                <a:spcPts val="0"/>
              </a:spcBef>
              <a:buFont typeface="Arial" panose="020B0604020202020204" pitchFamily="34" charset="0"/>
              <a:buChar char="•"/>
            </a:pPr>
            <a:r>
              <a:rPr lang="en-US" sz="1600" dirty="0"/>
              <a:t>Apple talked to FCC on 04 oct. on this paragraph.  Though the ex </a:t>
            </a:r>
            <a:r>
              <a:rPr lang="en-US" sz="1600" dirty="0" err="1"/>
              <a:t>parte</a:t>
            </a:r>
            <a:r>
              <a:rPr lang="en-US" sz="1600" dirty="0"/>
              <a:t> doesn’t have much detail.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71. </a:t>
            </a:r>
            <a:r>
              <a:rPr lang="en-US" sz="1600" dirty="0"/>
              <a:t>Are there other methods or equipment form-factors that would discourage outdoor usage of low-power access point unlicensed devices that we should consider? </a:t>
            </a:r>
          </a:p>
          <a:p>
            <a:pPr lvl="1">
              <a:spcBef>
                <a:spcPts val="0"/>
              </a:spcBef>
              <a:buFont typeface="Arial" panose="020B0604020202020204" pitchFamily="34" charset="0"/>
              <a:buChar char="•"/>
            </a:pPr>
            <a:r>
              <a:rPr lang="en-US" sz="1600" dirty="0"/>
              <a:t>For example if the device can see GPS, then they would be outdoor. </a:t>
            </a:r>
          </a:p>
          <a:p>
            <a:pPr lvl="1">
              <a:spcBef>
                <a:spcPts val="0"/>
              </a:spcBef>
              <a:buFont typeface="Arial" panose="020B0604020202020204" pitchFamily="34" charset="0"/>
              <a:buChar char="•"/>
            </a:pPr>
            <a:r>
              <a:rPr lang="en-US" sz="1600" dirty="0"/>
              <a:t>If plugged into mains they would be indoor. </a:t>
            </a:r>
          </a:p>
          <a:p>
            <a:pPr lvl="1">
              <a:spcBef>
                <a:spcPts val="0"/>
              </a:spcBef>
              <a:buFont typeface="Arial" panose="020B0604020202020204" pitchFamily="34" charset="0"/>
              <a:buChar char="•"/>
            </a:pPr>
            <a:r>
              <a:rPr lang="en-US" sz="1600" dirty="0"/>
              <a:t>However all these can be worked around easily. </a:t>
            </a:r>
          </a:p>
          <a:p>
            <a:pPr lvl="1">
              <a:spcBef>
                <a:spcPts val="0"/>
              </a:spcBef>
              <a:buFont typeface="Arial" panose="020B0604020202020204" pitchFamily="34" charset="0"/>
              <a:buChar char="•"/>
            </a:pPr>
            <a:r>
              <a:rPr lang="en-US" sz="1600" dirty="0"/>
              <a:t>So the FCC is asking for ways to help confirm a device is indoors. </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endParaRPr lang="en-US" altLang="en-US" sz="1400" b="0" dirty="0"/>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4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lvl="1">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600" i="1" dirty="0"/>
              <a:t>72. Low Power Indoor Operation at U-NII-5 and U-NII-7</a:t>
            </a:r>
            <a:r>
              <a:rPr lang="en-US" sz="16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600" dirty="0"/>
              <a:t>This is w/o AFC. (Need to review the context on this further.) </a:t>
            </a:r>
          </a:p>
          <a:p>
            <a:pPr lvl="1">
              <a:spcBef>
                <a:spcPts val="0"/>
              </a:spcBef>
              <a:buFont typeface="Arial" panose="020B0604020202020204" pitchFamily="34" charset="0"/>
              <a:buChar char="•"/>
            </a:pPr>
            <a:r>
              <a:rPr lang="en-US" sz="1600" dirty="0"/>
              <a:t>Seems the question is how well or consistent indoor use will really protect incumbents outside. </a:t>
            </a:r>
          </a:p>
          <a:p>
            <a:pPr lvl="1">
              <a:spcBef>
                <a:spcPts val="0"/>
              </a:spcBef>
              <a:buFont typeface="Arial" panose="020B0604020202020204" pitchFamily="34" charset="0"/>
              <a:buChar char="•"/>
            </a:pPr>
            <a:r>
              <a:rPr lang="en-US" sz="1600" dirty="0"/>
              <a:t>One reference that is already out there is ITU P2346 report used to create the penetration loss regulations.  </a:t>
            </a:r>
          </a:p>
          <a:p>
            <a:pPr lvl="1">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600" dirty="0"/>
              <a:t>73. </a:t>
            </a:r>
            <a:r>
              <a:rPr lang="en-US" sz="1600" i="1" dirty="0"/>
              <a:t>High Power Operation at U-NII-6 and U-NII-8</a:t>
            </a:r>
            <a:r>
              <a:rPr lang="en-US" sz="1600" dirty="0"/>
              <a:t>.—We seek comment on whether there are any ways to protect incumbent mobile operations.  </a:t>
            </a:r>
          </a:p>
          <a:p>
            <a:pPr lvl="1">
              <a:spcBef>
                <a:spcPts val="0"/>
              </a:spcBef>
              <a:buFont typeface="Arial" panose="020B0604020202020204" pitchFamily="34" charset="0"/>
              <a:buChar char="•"/>
            </a:pPr>
            <a:r>
              <a:rPr lang="en-US" sz="1600" dirty="0"/>
              <a:t>U</a:t>
            </a:r>
            <a:r>
              <a:rPr lang="en-US" sz="1600" b="0" dirty="0"/>
              <a:t>nrestricted,  outdoor… </a:t>
            </a:r>
            <a:r>
              <a:rPr lang="en-US" sz="1600" dirty="0"/>
              <a:t>(Need to review the context on this further.)</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600" dirty="0"/>
              <a:t>The %s reported in the NPRM is not the whole story, as one user could cover the entire NYC market, across the entire UNI-8 band.  </a:t>
            </a:r>
          </a:p>
          <a:p>
            <a:pPr lvl="1">
              <a:spcBef>
                <a:spcPts val="0"/>
              </a:spcBef>
              <a:buFont typeface="Arial" panose="020B0604020202020204" pitchFamily="34" charset="0"/>
              <a:buChar char="•"/>
            </a:pPr>
            <a:r>
              <a:rPr lang="en-US" altLang="en-US" sz="1600" b="0" dirty="0"/>
              <a:t> </a:t>
            </a:r>
          </a:p>
          <a:p>
            <a:pPr lvl="1">
              <a:spcBef>
                <a:spcPts val="0"/>
              </a:spcBef>
              <a:buFont typeface="Arial" panose="020B0604020202020204" pitchFamily="34" charset="0"/>
              <a:buChar char="•"/>
            </a:pPr>
            <a:r>
              <a:rPr lang="en-US" altLang="en-US" sz="14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213374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5 of 5</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0" indent="0">
              <a:spcBef>
                <a:spcPts val="0"/>
              </a:spcBef>
            </a:pPr>
            <a:endParaRPr lang="en-US" sz="1400" i="1" dirty="0"/>
          </a:p>
          <a:p>
            <a:pPr>
              <a:spcBef>
                <a:spcPts val="0"/>
              </a:spcBef>
              <a:buFont typeface="Arial" panose="020B0604020202020204" pitchFamily="34" charset="0"/>
              <a:buChar char="•"/>
            </a:pPr>
            <a:r>
              <a:rPr lang="en-US" sz="1600" i="1" dirty="0"/>
              <a:t>76. U-NII-5 and U-NII-7 Standard-Power Access Points</a:t>
            </a:r>
            <a:r>
              <a:rPr lang="en-US" sz="1600" dirty="0"/>
              <a:t>. The maximum conducted output power is 1 watt and maximum power spectral density is 17 dBm in any 1 megahertz band. </a:t>
            </a:r>
          </a:p>
          <a:p>
            <a:pPr lvl="1">
              <a:spcBef>
                <a:spcPts val="0"/>
              </a:spcBef>
              <a:buFont typeface="Arial" panose="020B0604020202020204" pitchFamily="34" charset="0"/>
              <a:buChar char="•"/>
            </a:pPr>
            <a:r>
              <a:rPr lang="en-US" sz="1600" i="1" dirty="0"/>
              <a:t> </a:t>
            </a:r>
          </a:p>
          <a:p>
            <a:pPr lvl="1">
              <a:spcBef>
                <a:spcPts val="0"/>
              </a:spcBef>
              <a:buFont typeface="Arial" panose="020B0604020202020204" pitchFamily="34" charset="0"/>
              <a:buChar char="•"/>
            </a:pPr>
            <a:r>
              <a:rPr lang="en-US" sz="1600" i="1" dirty="0"/>
              <a:t> </a:t>
            </a:r>
          </a:p>
          <a:p>
            <a:pPr>
              <a:spcBef>
                <a:spcPts val="0"/>
              </a:spcBef>
              <a:buFont typeface="Arial" panose="020B0604020202020204" pitchFamily="34" charset="0"/>
              <a:buChar char="•"/>
            </a:pPr>
            <a:endParaRPr lang="en-US" sz="1600" i="1" dirty="0"/>
          </a:p>
          <a:p>
            <a:pPr>
              <a:spcBef>
                <a:spcPts val="0"/>
              </a:spcBef>
              <a:buFont typeface="Arial" panose="020B0604020202020204" pitchFamily="34" charset="0"/>
              <a:buChar char="•"/>
            </a:pPr>
            <a:r>
              <a:rPr lang="en-US" sz="1600" i="1" dirty="0"/>
              <a:t>U-NII-6 and U-NII-8 band Low-Power Access Points</a:t>
            </a:r>
            <a:r>
              <a:rPr lang="en-US" sz="1600" dirty="0"/>
              <a:t>. The maximum conducted output power is 250 milliwatts and maximum power spectral density is 11 dBm in any 1 megahertz band.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82. We propose that unlicensed access points (both standard-power access point and low- power access point) be prohibited from operating in moving vehicles such as cars, trains, or aircraft</a:t>
            </a:r>
          </a:p>
          <a:p>
            <a:pPr lvl="1">
              <a:spcBef>
                <a:spcPts val="0"/>
              </a:spcBef>
              <a:buFont typeface="Arial" panose="020B0604020202020204" pitchFamily="34" charset="0"/>
              <a:buChar char="•"/>
            </a:pPr>
            <a:r>
              <a:rPr lang="en-US" altLang="en-US" sz="1600" b="0" dirty="0"/>
              <a:t>There are asking about feedback on MIMO, as not specific in the proposals.  </a:t>
            </a:r>
          </a:p>
          <a:p>
            <a:pPr lvl="1">
              <a:spcBef>
                <a:spcPts val="0"/>
              </a:spcBef>
              <a:buFont typeface="Arial" panose="020B0604020202020204" pitchFamily="34" charset="0"/>
              <a:buChar char="•"/>
            </a:pPr>
            <a:r>
              <a:rPr lang="en-US" altLang="en-US" sz="1600" dirty="0"/>
              <a:t> </a:t>
            </a:r>
            <a:endParaRPr lang="en-US" altLang="en-US" sz="1600" b="0" dirty="0"/>
          </a:p>
          <a:p>
            <a:pPr>
              <a:spcBef>
                <a:spcPts val="0"/>
              </a:spcBef>
              <a:buFont typeface="Arial" panose="020B0604020202020204" pitchFamily="34" charset="0"/>
              <a:buChar char="•"/>
            </a:pPr>
            <a:endParaRPr lang="en-US" altLang="en-US" sz="16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for IEEE 802</a:t>
            </a:r>
            <a:endParaRPr lang="en-US" sz="1200" dirty="0"/>
          </a:p>
        </p:txBody>
      </p:sp>
      <p:sp>
        <p:nvSpPr>
          <p:cNvPr id="3" name="Content Placeholder 2"/>
          <p:cNvSpPr>
            <a:spLocks noGrp="1"/>
          </p:cNvSpPr>
          <p:nvPr>
            <p:ph idx="1"/>
          </p:nvPr>
        </p:nvSpPr>
        <p:spPr>
          <a:xfrm>
            <a:off x="685800" y="1104106"/>
            <a:ext cx="8229600" cy="5371307"/>
          </a:xfrm>
        </p:spPr>
        <p:txBody>
          <a:bodyPr/>
          <a:lstStyle/>
          <a:p>
            <a:pPr>
              <a:buFont typeface="Arial" panose="020B0604020202020204" pitchFamily="34" charset="0"/>
              <a:buChar char="•"/>
            </a:pPr>
            <a:r>
              <a:rPr lang="en-US" sz="1800" dirty="0"/>
              <a:t>Consensus</a:t>
            </a:r>
            <a:endParaRPr lang="en-US" sz="14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a:t>
            </a:r>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a:t>
            </a:r>
          </a:p>
          <a:p>
            <a:pPr lvl="2">
              <a:buFont typeface="Arial" panose="020B0604020202020204" pitchFamily="34" charset="0"/>
              <a:buChar char="•"/>
            </a:pPr>
            <a:r>
              <a:rPr lang="en-US" sz="1400" dirty="0"/>
              <a:t>Would still need from EC no one objects approval (5 day if not in a meeting)</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buFont typeface="Arial" panose="020B0604020202020204" pitchFamily="34" charset="0"/>
              <a:buChar char="•"/>
            </a:pPr>
            <a:endParaRPr lang="en-US" sz="1800" dirty="0"/>
          </a:p>
          <a:p>
            <a:pPr>
              <a:buFont typeface="Arial" panose="020B0604020202020204" pitchFamily="34" charset="0"/>
              <a:buChar char="•"/>
            </a:pPr>
            <a:r>
              <a:rPr lang="en-US" sz="1800" dirty="0"/>
              <a:t>Respond from IEEE 802 with both views </a:t>
            </a:r>
            <a:r>
              <a:rPr lang="en-US" sz="1800" b="0" dirty="0"/>
              <a:t>(do different from before). </a:t>
            </a:r>
          </a:p>
          <a:p>
            <a:pPr lvl="1">
              <a:buFont typeface="Arial" panose="020B0604020202020204" pitchFamily="34" charset="0"/>
              <a:buChar char="•"/>
            </a:pPr>
            <a:r>
              <a:rPr lang="en-US" sz="1400" dirty="0"/>
              <a:t> </a:t>
            </a:r>
            <a:r>
              <a:rPr lang="en-US" altLang="en-US" sz="1400" dirty="0"/>
              <a:t>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lvl="1">
              <a:spcBef>
                <a:spcPts val="0"/>
              </a:spcBef>
              <a:buFont typeface="Arial" panose="020B0604020202020204" pitchFamily="34" charset="0"/>
              <a:buChar char="•"/>
            </a:pPr>
            <a:r>
              <a:rPr lang="en-US" altLang="en-US" sz="1400" dirty="0"/>
              <a:t> 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a:p>
            <a:pPr lvl="1">
              <a:spcBef>
                <a:spcPts val="0"/>
              </a:spcBef>
              <a:buFont typeface="Arial" panose="020B0604020202020204" pitchFamily="34" charset="0"/>
              <a:buChar char="•"/>
            </a:pPr>
            <a:r>
              <a:rPr lang="en-US" altLang="en-US" sz="1400" b="0" dirty="0"/>
              <a:t> ______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a:t>
            </a:r>
            <a:r>
              <a:rPr lang="en-US" altLang="en-US" sz="1800">
                <a:solidFill>
                  <a:schemeClr val="tx1"/>
                </a:solidFill>
              </a:rPr>
              <a:t>: 2; </a:t>
            </a:r>
            <a:r>
              <a:rPr lang="en-US" altLang="en-US" sz="1800" dirty="0">
                <a:solidFill>
                  <a:schemeClr val="tx1"/>
                </a:solidFill>
              </a:rPr>
              <a:t>Aspirant members</a:t>
            </a:r>
            <a:r>
              <a:rPr lang="en-US" altLang="en-US" sz="1800">
                <a:solidFill>
                  <a:schemeClr val="tx1"/>
                </a:solidFill>
              </a:rPr>
              <a:t>: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18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71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DSRC  ex </a:t>
            </a:r>
            <a:r>
              <a:rPr lang="en-US" sz="2400" dirty="0" err="1"/>
              <a:t>parte</a:t>
            </a:r>
            <a:r>
              <a:rPr lang="en-US" sz="2400" dirty="0"/>
              <a:t> </a:t>
            </a:r>
          </a:p>
        </p:txBody>
      </p:sp>
      <p:sp>
        <p:nvSpPr>
          <p:cNvPr id="3" name="Content Placeholder 2"/>
          <p:cNvSpPr>
            <a:spLocks noGrp="1"/>
          </p:cNvSpPr>
          <p:nvPr>
            <p:ph idx="1"/>
          </p:nvPr>
        </p:nvSpPr>
        <p:spPr>
          <a:xfrm>
            <a:off x="685800" y="1143000"/>
            <a:ext cx="8153400" cy="5332413"/>
          </a:xfrm>
        </p:spPr>
        <p:txBody>
          <a:bodyPr/>
          <a:lstStyle/>
          <a:p>
            <a:pPr marL="1828800" lvl="4" indent="0">
              <a:spcBef>
                <a:spcPts val="0"/>
              </a:spcBef>
            </a:pPr>
            <a:endParaRPr lang="en-US" sz="1200" dirty="0"/>
          </a:p>
          <a:p>
            <a:pPr>
              <a:spcBef>
                <a:spcPts val="0"/>
              </a:spcBef>
              <a:buFont typeface="Arial" panose="020B0604020202020204" pitchFamily="34" charset="0"/>
              <a:buChar char="•"/>
            </a:pPr>
            <a:r>
              <a:rPr lang="en-US" sz="1800" dirty="0">
                <a:hlinkClick r:id="rId3"/>
              </a:rPr>
              <a:t>https://mentor.ieee.org/802.18/dcn/18/18-18-0129-00-0000-fresh-look-ex-parte-10-15-18-et-13-49-dsrc.pdf</a:t>
            </a:r>
          </a:p>
          <a:p>
            <a:pPr lvl="1">
              <a:spcBef>
                <a:spcPts val="0"/>
              </a:spcBef>
              <a:buFont typeface="Arial" panose="020B0604020202020204" pitchFamily="34" charset="0"/>
              <a:buChar char="•"/>
            </a:pPr>
            <a:r>
              <a:rPr lang="en-US" sz="1400" dirty="0">
                <a:hlinkClick r:id="rId3"/>
              </a:rPr>
              <a:t>https://www.fcc.gov/ecfs/search/filings?proceedings_name=13-49&amp;sort=date_disseminated,DESC </a:t>
            </a:r>
          </a:p>
          <a:p>
            <a:pPr>
              <a:spcBef>
                <a:spcPts val="0"/>
              </a:spcBef>
              <a:buFont typeface="Arial" panose="020B0604020202020204" pitchFamily="34" charset="0"/>
              <a:buChar char="•"/>
            </a:pPr>
            <a:r>
              <a:rPr lang="en-US" sz="1800" dirty="0">
                <a:hlinkClick r:id="rId3"/>
              </a:rPr>
              <a:t>https://www.fcc.gov/document/commissioner-orielly-statement-ncta-59-ghz-letter</a:t>
            </a:r>
            <a:endParaRPr lang="en-US" sz="1800" dirty="0"/>
          </a:p>
          <a:p>
            <a:pPr>
              <a:spcBef>
                <a:spcPts val="0"/>
              </a:spcBef>
              <a:buFont typeface="Arial" panose="020B0604020202020204" pitchFamily="34" charset="0"/>
              <a:buChar char="•"/>
            </a:pPr>
            <a:r>
              <a:rPr lang="en-US" sz="1800" dirty="0"/>
              <a:t> </a:t>
            </a:r>
            <a:r>
              <a:rPr lang="en-US" sz="1600" dirty="0"/>
              <a:t>For immediate release</a:t>
            </a:r>
          </a:p>
          <a:p>
            <a:pPr algn="ctr"/>
            <a:r>
              <a:rPr lang="en-US" sz="1600" cap="all" dirty="0"/>
              <a:t>STATEMENT OF Commissioner MICHAEL </a:t>
            </a:r>
            <a:r>
              <a:rPr lang="en-US" sz="1600" cap="all" dirty="0" err="1"/>
              <a:t>O’Rielly</a:t>
            </a:r>
            <a:r>
              <a:rPr lang="en-US" sz="1600" cap="all" dirty="0"/>
              <a:t> </a:t>
            </a:r>
            <a:endParaRPr lang="en-US" sz="1600" dirty="0"/>
          </a:p>
          <a:p>
            <a:pPr algn="ctr"/>
            <a:r>
              <a:rPr lang="en-US" sz="1600" cap="all" dirty="0"/>
              <a:t>on NCTA 5.9 GHz Letter</a:t>
            </a:r>
            <a:endParaRPr lang="en-US" sz="1600" dirty="0"/>
          </a:p>
          <a:p>
            <a:r>
              <a:rPr lang="en-US" sz="1600" i="1" cap="all" dirty="0"/>
              <a:t> </a:t>
            </a:r>
            <a:r>
              <a:rPr lang="en-US" sz="1600" dirty="0"/>
              <a:t>WASHINGTON, October 16, 2018. – “It is pure folly to believe that DSRC will ever work as envisioned, as time and technology advancements elsewhere have undermined previous use cases.  As NCTA correctly seeks in today’s ex </a:t>
            </a:r>
            <a:r>
              <a:rPr lang="en-US" sz="1600" dirty="0" err="1"/>
              <a:t>parte</a:t>
            </a:r>
            <a:r>
              <a:rPr lang="en-US" sz="1600" dirty="0"/>
              <a:t> letter, the Commission should quickly reexamine the 5.9 GHz band for repurposing.  Once concluded, I am confident that at least 45 megahertz can be reallocated for unlicensed services without jeopardizing automobile safety.”</a:t>
            </a:r>
          </a:p>
          <a:p>
            <a:pPr algn="ctr"/>
            <a:r>
              <a:rPr lang="en-US" sz="1600" dirty="0"/>
              <a:t>###</a:t>
            </a:r>
          </a:p>
          <a:p>
            <a:pPr lvl="1">
              <a:spcBef>
                <a:spcPts val="0"/>
              </a:spcBef>
              <a:buFont typeface="Arial" panose="020B0604020202020204" pitchFamily="34" charset="0"/>
              <a:buChar char="•"/>
            </a:pPr>
            <a:r>
              <a:rPr lang="en-US" sz="1200" i="1" dirty="0"/>
              <a:t>This is an unofficial announcement of Commission action.  Release of the full text of a Commission order constitutes official action.  See MCI v. FCC, 515 F.2d 385 (D.C. Cir. 1974).</a:t>
            </a:r>
            <a:endParaRPr lang="en-US" sz="1200" dirty="0"/>
          </a:p>
          <a:p>
            <a:pPr>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480422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203285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All continue to review the NPRM on the major points discussed and what context should we add to clarify. </a:t>
            </a:r>
          </a:p>
          <a:p>
            <a:pPr>
              <a:spcBef>
                <a:spcPts val="0"/>
              </a:spcBef>
              <a:buFont typeface="Arial" panose="020B0604020202020204" pitchFamily="34" charset="0"/>
              <a:buChar char="•"/>
            </a:pPr>
            <a:r>
              <a:rPr lang="en-US" altLang="en-US" sz="1800" dirty="0">
                <a:solidFill>
                  <a:srgbClr val="00B0F0"/>
                </a:solidFill>
              </a:rPr>
              <a:t>Be thinking about options for single voice for IEEE 802 as a whole and the pro-cons.</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18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18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25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.18 </a:t>
            </a:r>
            <a:r>
              <a:rPr lang="en-US" sz="1800"/>
              <a:t>chair remote </a:t>
            </a:r>
            <a:r>
              <a:rPr lang="en-US" sz="1800" dirty="0"/>
              <a:t>till next Thursday.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cont.</a:t>
            </a:r>
            <a:endParaRPr lang="en-US" sz="1200" dirty="0"/>
          </a:p>
        </p:txBody>
      </p:sp>
      <p:sp>
        <p:nvSpPr>
          <p:cNvPr id="3" name="Content Placeholder 2"/>
          <p:cNvSpPr>
            <a:spLocks noGrp="1"/>
          </p:cNvSpPr>
          <p:nvPr>
            <p:ph idx="1"/>
          </p:nvPr>
        </p:nvSpPr>
        <p:spPr>
          <a:xfrm>
            <a:off x="533400" y="1307777"/>
            <a:ext cx="8534400" cy="4483423"/>
          </a:xfrm>
        </p:spPr>
        <p:txBody>
          <a:bodyPr/>
          <a:lstStyle/>
          <a:p>
            <a:pPr lvl="1"/>
            <a:r>
              <a:rPr lang="en-US" dirty="0"/>
              <a:t>Some references on past EU UWB actions:  </a:t>
            </a:r>
          </a:p>
          <a:p>
            <a:pPr lvl="2"/>
            <a:r>
              <a:rPr lang="en-GB" dirty="0"/>
              <a:t>February 27, 2007 </a:t>
            </a:r>
            <a:r>
              <a:rPr lang="en-GB" u="sng" dirty="0">
                <a:hlinkClick r:id="rId3"/>
              </a:rPr>
              <a:t>https://www.anacom.pt/render.jsp?contentId=987504</a:t>
            </a:r>
            <a:r>
              <a:rPr lang="en-GB" dirty="0"/>
              <a:t> </a:t>
            </a:r>
            <a:endParaRPr lang="en-US" dirty="0"/>
          </a:p>
          <a:p>
            <a:pPr lvl="2"/>
            <a:r>
              <a:rPr lang="en-GB" dirty="0"/>
              <a:t>April 21, 2009 </a:t>
            </a:r>
            <a:r>
              <a:rPr lang="en-GB" u="sng" dirty="0">
                <a:hlinkClick r:id="rId4"/>
              </a:rPr>
              <a:t>https://www.mtitc.government.bg/upload/docs/Reshenie_343_ot_21_April_2009___EN.pdf</a:t>
            </a:r>
            <a:r>
              <a:rPr lang="en-GB" dirty="0"/>
              <a:t> </a:t>
            </a:r>
            <a:endParaRPr lang="en-US" dirty="0"/>
          </a:p>
          <a:p>
            <a:pPr lvl="2"/>
            <a:r>
              <a:rPr lang="en-GB" dirty="0"/>
              <a:t>October 7, 2014  </a:t>
            </a:r>
            <a:r>
              <a:rPr lang="en-GB" u="sng" dirty="0">
                <a:hlinkClick r:id="rId5"/>
              </a:rPr>
              <a:t>https://www.anacom.pt/render.jsp?contentId=1338515</a:t>
            </a:r>
            <a:r>
              <a:rPr lang="en-GB" dirty="0"/>
              <a:t> </a:t>
            </a:r>
            <a:endParaRPr lang="en-US" dirty="0"/>
          </a:p>
          <a:p>
            <a:pPr lvl="2"/>
            <a:r>
              <a:rPr lang="en-GB" dirty="0"/>
              <a:t>August 4, 2017 </a:t>
            </a:r>
            <a:r>
              <a:rPr lang="en-GB" u="sng" dirty="0">
                <a:hlinkClick r:id="rId6"/>
              </a:rPr>
              <a:t>https://www.anacom.pt/render.jsp?contentId=1415687</a:t>
            </a:r>
            <a:r>
              <a:rPr lang="en-GB" dirty="0"/>
              <a:t> </a:t>
            </a:r>
            <a:endParaRPr lang="en-US" dirty="0"/>
          </a:p>
          <a:p>
            <a:pPr lvl="2"/>
            <a:r>
              <a:rPr lang="en-GB" dirty="0"/>
              <a:t>UWB is Always treated as equipment, not a service.</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666082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18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18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discussion to xx:40</a:t>
            </a:r>
          </a:p>
          <a:p>
            <a:pPr lvl="1">
              <a:buFont typeface="Arial" panose="020B0604020202020204" pitchFamily="34" charset="0"/>
              <a:buChar char="•"/>
            </a:pPr>
            <a:r>
              <a:rPr lang="en-US" sz="1600" dirty="0"/>
              <a:t>DSRC will never work?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sz="1400" b="0" dirty="0"/>
              <a:t>Major points </a:t>
            </a:r>
          </a:p>
          <a:p>
            <a:pPr lvl="1">
              <a:spcBef>
                <a:spcPts val="0"/>
              </a:spcBef>
              <a:buFont typeface="Arial" panose="020B0604020202020204" pitchFamily="34" charset="0"/>
              <a:buChar char="•"/>
            </a:pPr>
            <a:r>
              <a:rPr lang="en-US" sz="1400" dirty="0"/>
              <a:t>Options for IEEE 802</a:t>
            </a:r>
            <a:endParaRPr lang="en-US" sz="14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DSRC will never work?</a:t>
            </a:r>
          </a:p>
          <a:p>
            <a:pPr lvl="1">
              <a:spcBef>
                <a:spcPts val="0"/>
              </a:spcBef>
              <a:buFont typeface="Arial" panose="020B0604020202020204" pitchFamily="34" charset="0"/>
              <a:buChar char="•"/>
            </a:pPr>
            <a:r>
              <a:rPr lang="en-US" altLang="en-US" sz="1400" kern="0" dirty="0"/>
              <a:t>NCTA 5.9 GHz letter</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 </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tx1"/>
                </a:solidFill>
              </a:rPr>
              <a:t>Need a recording secretary today    </a:t>
            </a:r>
            <a:r>
              <a:rPr lang="en-US" altLang="en-US" sz="1600" dirty="0">
                <a:solidFill>
                  <a:schemeClr val="bg1"/>
                </a:solidFill>
              </a:rPr>
              <a:t>for the Wireless Interim in Waikoloa, anyone?</a:t>
            </a:r>
            <a:r>
              <a:rPr lang="en-US" altLang="en-US" sz="1600" dirty="0">
                <a:solidFill>
                  <a:schemeClr val="tx1"/>
                </a:solidFill>
              </a:rPr>
              <a:t>  </a:t>
            </a:r>
          </a:p>
          <a:p>
            <a:pPr lvl="1">
              <a:buFont typeface="Arial" panose="020B0604020202020204" pitchFamily="34" charset="0"/>
              <a:buChar char="•"/>
            </a:pPr>
            <a:r>
              <a:rPr lang="en-US" altLang="en-US" sz="1200" dirty="0">
                <a:solidFill>
                  <a:schemeClr val="tx1"/>
                </a:solidFill>
              </a:rPr>
              <a:t>Ben Rolf (Blind Creek and UWB Alliance)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65000"/>
                  </a:schemeClr>
                </a:solidFill>
              </a:rPr>
              <a:t>Stuart Kerry (Ruckus)</a:t>
            </a:r>
          </a:p>
          <a:p>
            <a:r>
              <a:rPr lang="en-US" altLang="en-US" sz="1600" b="1" dirty="0"/>
              <a:t>		Seconded by:	</a:t>
            </a:r>
            <a:r>
              <a:rPr lang="en-US" altLang="en-US" sz="1600" b="1" dirty="0">
                <a:solidFill>
                  <a:schemeClr val="bg1">
                    <a:lumMod val="65000"/>
                  </a:schemeClr>
                </a:solidFill>
              </a:rPr>
              <a:t>Tim Harrington (UWB Alliance) </a:t>
            </a:r>
            <a:endParaRPr lang="en-US" altLang="en-US" sz="1600" dirty="0">
              <a:solidFill>
                <a:schemeClr val="bg1">
                  <a:lumMod val="65000"/>
                </a:schemeClr>
              </a:solidFill>
            </a:endParaRPr>
          </a:p>
          <a:p>
            <a:pPr lvl="1"/>
            <a:r>
              <a:rPr lang="en-US" altLang="en-US" sz="1600" b="1" dirty="0"/>
              <a:t>Discussion?  </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04 Oct 2018 in document:  </a:t>
            </a:r>
            <a:r>
              <a:rPr lang="en-US" altLang="en-US" sz="1600" dirty="0">
                <a:hlinkClick r:id="rId2"/>
              </a:rPr>
              <a:t>https://mentor.ieee.org/802.18/dcn/18/18-18-0127-01-0000-minutes-11oct18-rr-tag-teleconference.doc</a:t>
            </a:r>
            <a:r>
              <a:rPr lang="en-US" altLang="en-US" sz="1600" dirty="0"/>
              <a:t> </a:t>
            </a:r>
            <a:r>
              <a:rPr lang="en-US" altLang="en-US" sz="1600" b="1" dirty="0"/>
              <a:t>Posted</a:t>
            </a:r>
            <a:r>
              <a:rPr lang="en-US" altLang="en-US" sz="1600" dirty="0"/>
              <a:t>:  </a:t>
            </a:r>
            <a:r>
              <a:rPr lang="en-US" sz="1600" b="0" dirty="0"/>
              <a:t>14-Oct-2018 00:35:12 ET</a:t>
            </a:r>
          </a:p>
          <a:p>
            <a:pPr marL="0" indent="0"/>
            <a:r>
              <a:rPr lang="en-US" altLang="en-US" sz="1400" b="0" dirty="0"/>
              <a:t>	</a:t>
            </a:r>
            <a:r>
              <a:rPr lang="en-US" altLang="en-US" sz="1600" b="1" dirty="0"/>
              <a:t>Moved by: 	</a:t>
            </a:r>
            <a:r>
              <a:rPr lang="en-US" altLang="en-US" sz="1600" b="1" dirty="0">
                <a:solidFill>
                  <a:schemeClr val="bg1">
                    <a:lumMod val="65000"/>
                  </a:schemeClr>
                </a:solidFill>
              </a:rPr>
              <a:t>Stuart Kerry (Ruckus) </a:t>
            </a:r>
            <a:endParaRPr lang="en-US" altLang="en-US" sz="1600" dirty="0">
              <a:solidFill>
                <a:schemeClr val="bg1">
                  <a:lumMod val="65000"/>
                </a:schemeClr>
              </a:solidFill>
            </a:endParaRPr>
          </a:p>
          <a:p>
            <a:r>
              <a:rPr lang="en-US" altLang="en-US" sz="1600" dirty="0"/>
              <a:t>	  </a:t>
            </a:r>
            <a:r>
              <a:rPr lang="en-US" altLang="en-US" sz="1600" b="1" dirty="0"/>
              <a:t>Seconded by: 	</a:t>
            </a:r>
            <a:r>
              <a:rPr lang="en-US" altLang="en-US" sz="1600" dirty="0">
                <a:solidFill>
                  <a:schemeClr val="bg1">
                    <a:lumMod val="65000"/>
                  </a:schemeClr>
                </a:solidFill>
              </a:rPr>
              <a:t>Tim Harrington (UWB Alliance) </a:t>
            </a:r>
          </a:p>
          <a:p>
            <a:pPr lvl="1"/>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18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Last week:  Another standard in contention is being held up, approved and not published in  the OJEU is the EN 300 440.  Point is not just the TG-11 ones.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#100 - 17-20 Dec. 2018</a:t>
            </a:r>
          </a:p>
          <a:p>
            <a:pPr lvl="1">
              <a:spcBef>
                <a:spcPts val="0"/>
              </a:spcBef>
              <a:buFont typeface="Arial" panose="020B0604020202020204" pitchFamily="34" charset="0"/>
              <a:buChar char="•"/>
            </a:pPr>
            <a:r>
              <a:rPr lang="en-US" sz="1600" dirty="0">
                <a:solidFill>
                  <a:schemeClr val="tx1"/>
                </a:solidFill>
              </a:rPr>
              <a:t> Nothing of note the past week.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2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Meeting this week </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Nothing of note the past week.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Nothing of note the past week. </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 1 of 2</a:t>
            </a:r>
            <a:endParaRPr lang="en-US" sz="1200" dirty="0"/>
          </a:p>
        </p:txBody>
      </p:sp>
      <p:sp>
        <p:nvSpPr>
          <p:cNvPr id="3" name="Content Placeholder 2"/>
          <p:cNvSpPr>
            <a:spLocks noGrp="1"/>
          </p:cNvSpPr>
          <p:nvPr>
            <p:ph idx="1"/>
          </p:nvPr>
        </p:nvSpPr>
        <p:spPr>
          <a:xfrm>
            <a:off x="685800" y="1006267"/>
            <a:ext cx="8153400" cy="5546933"/>
          </a:xfrm>
        </p:spPr>
        <p:txBody>
          <a:bodyPr/>
          <a:lstStyle/>
          <a:p>
            <a:pPr>
              <a:spcBef>
                <a:spcPts val="0"/>
              </a:spcBef>
              <a:buFont typeface="Arial" panose="020B0604020202020204" pitchFamily="34" charset="0"/>
              <a:buChar char="•"/>
            </a:pPr>
            <a:r>
              <a:rPr lang="en-US" altLang="en-US" sz="2000" dirty="0"/>
              <a:t>“Draft” - NPRM did come out: </a:t>
            </a:r>
          </a:p>
          <a:p>
            <a:pPr lvl="1">
              <a:spcBef>
                <a:spcPts val="0"/>
              </a:spcBef>
              <a:buFont typeface="Arial" panose="020B0604020202020204" pitchFamily="34" charset="0"/>
              <a:buChar char="•"/>
            </a:pPr>
            <a:r>
              <a:rPr lang="en-US" altLang="en-US" sz="1800" dirty="0">
                <a:hlinkClick r:id="rId3"/>
              </a:rPr>
              <a:t>https://mentor.ieee.org/802.18/dcn/18/18-18-0121-00-0000-6ghz-nprm-draft-et-18-295.docx</a:t>
            </a:r>
            <a:r>
              <a:rPr lang="en-US" altLang="en-US" sz="1800" dirty="0"/>
              <a:t>  </a:t>
            </a:r>
          </a:p>
          <a:p>
            <a:pPr lvl="1">
              <a:spcBef>
                <a:spcPts val="0"/>
              </a:spcBef>
              <a:buFont typeface="Arial" panose="020B0604020202020204" pitchFamily="34" charset="0"/>
              <a:buChar char="•"/>
            </a:pPr>
            <a:r>
              <a:rPr lang="en-US" altLang="en-US" sz="1800" dirty="0"/>
              <a:t>Comments will be 60 days and Reply comments 30 days later.</a:t>
            </a:r>
          </a:p>
          <a:p>
            <a:pPr lvl="1">
              <a:spcBef>
                <a:spcPts val="0"/>
              </a:spcBef>
              <a:buFont typeface="Arial" panose="020B0604020202020204" pitchFamily="34" charset="0"/>
              <a:buChar char="•"/>
            </a:pPr>
            <a:r>
              <a:rPr lang="en-US" altLang="en-US" sz="1800" dirty="0"/>
              <a:t>55 seek comments; 133 question marks, going to </a:t>
            </a:r>
            <a:r>
              <a:rPr lang="en-US" sz="1800" dirty="0"/>
              <a:t>ET Docket No. 18-295; </a:t>
            </a:r>
            <a:endParaRPr lang="en-US" altLang="en-US" sz="1800" dirty="0"/>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Remember the draft will be out for about 2 weeks, then a week in sunshine, the final version out a few days past the FCC open meeting on the 23</a:t>
            </a:r>
            <a:r>
              <a:rPr lang="en-US" altLang="en-US" sz="1800" baseline="30000" dirty="0"/>
              <a:t>rd</a:t>
            </a:r>
            <a:r>
              <a:rPr lang="en-US" altLang="en-US" sz="1800" dirty="0"/>
              <a:t>. </a:t>
            </a:r>
          </a:p>
          <a:p>
            <a:pPr lvl="1">
              <a:spcBef>
                <a:spcPts val="0"/>
              </a:spcBef>
              <a:buFont typeface="Arial" panose="020B0604020202020204" pitchFamily="34" charset="0"/>
              <a:buChar char="•"/>
            </a:pPr>
            <a:r>
              <a:rPr lang="en-US" altLang="en-US" sz="1600" dirty="0"/>
              <a:t>Then Federal Register is after that,  weeks to months? 5 weeks is somewhat normal.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EC was informed on it’s Tuesday’s call before.</a:t>
            </a:r>
          </a:p>
          <a:p>
            <a:pPr lvl="1">
              <a:spcBef>
                <a:spcPts val="0"/>
              </a:spcBef>
              <a:buFont typeface="Arial" panose="020B0604020202020204" pitchFamily="34" charset="0"/>
              <a:buChar char="•"/>
            </a:pPr>
            <a:r>
              <a:rPr lang="en-US" altLang="en-US" sz="1800" dirty="0"/>
              <a:t>Request was 802.18 to work the NPRM and what are options for a single voice for IEEE 802 as a whole, for the NPRM.  </a:t>
            </a:r>
          </a:p>
          <a:p>
            <a:pPr lvl="1">
              <a:spcBef>
                <a:spcPts val="0"/>
              </a:spcBef>
              <a:buFont typeface="Arial" panose="020B0604020202020204" pitchFamily="34" charset="0"/>
              <a:buChar char="•"/>
            </a:pPr>
            <a:r>
              <a:rPr lang="en-US" altLang="en-US" sz="1800" dirty="0"/>
              <a:t>Announced our teleconferences to the other working groups, to attend. </a:t>
            </a:r>
          </a:p>
          <a:p>
            <a:pPr lvl="1">
              <a:spcBef>
                <a:spcPts val="0"/>
              </a:spcBef>
              <a:buFont typeface="Arial" panose="020B0604020202020204" pitchFamily="34" charset="0"/>
              <a:buChar char="•"/>
            </a:pPr>
            <a:r>
              <a:rPr lang="en-US" altLang="en-US" sz="1800" dirty="0"/>
              <a:t>The .18 chair will announce at the EC November Plenary opening meeting that our 802.18 AM2 opening will be focused on this NPRM;  </a:t>
            </a:r>
          </a:p>
          <a:p>
            <a:pPr lvl="2">
              <a:spcBef>
                <a:spcPts val="0"/>
              </a:spcBef>
              <a:buFont typeface="Arial" panose="020B0604020202020204" pitchFamily="34" charset="0"/>
              <a:buChar char="•"/>
            </a:pPr>
            <a:r>
              <a:rPr lang="en-US" altLang="en-US" sz="1600" dirty="0"/>
              <a:t>What has been distilled, initial options for single voice from IEEE 802, etc.  (For the purpose that other interested members would be aware and can join in. )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dirty="0"/>
              <a:t>The EC document discussed at July Plenary with EC Chairs, w/some options.  </a:t>
            </a:r>
          </a:p>
          <a:p>
            <a:pPr lvl="1">
              <a:spcBef>
                <a:spcPts val="0"/>
              </a:spcBef>
              <a:buFont typeface="Arial" panose="020B0604020202020204" pitchFamily="34" charset="0"/>
              <a:buChar char="•"/>
            </a:pPr>
            <a:r>
              <a:rPr lang="en-US" altLang="en-US" sz="1400" dirty="0">
                <a:hlinkClick r:id="rId4"/>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marL="0" indent="0">
              <a:spcBef>
                <a:spcPts val="0"/>
              </a:spcBef>
            </a:pPr>
            <a:endParaRPr lang="en-US" altLang="en-US" sz="1800" dirty="0"/>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Oct 2018</a:t>
            </a:r>
            <a:endParaRPr lang="en-GB" dirty="0"/>
          </a:p>
        </p:txBody>
      </p:sp>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29321</TotalTime>
  <Words>6245</Words>
  <Application>Microsoft Office PowerPoint</Application>
  <PresentationFormat>On-screen Show (4:3)</PresentationFormat>
  <Paragraphs>809</Paragraphs>
  <Slides>40</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5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 1 of 2</vt:lpstr>
      <vt:lpstr>6 GHz and single voice from IEEE 802 - reference 2 of 2</vt:lpstr>
      <vt:lpstr>6 GHz and single voice from IEEE 802 - reference 2 of 2</vt:lpstr>
      <vt:lpstr>6 GHz and single voice from IEEE 802 – ex partes 1 of 2</vt:lpstr>
      <vt:lpstr>6 GHz and single voice from IEEE 802 – ex partes 2 of 2</vt:lpstr>
      <vt:lpstr>6 GHz and single voice from IEEE 802 – major points 1 of 5</vt:lpstr>
      <vt:lpstr>6 GHz and single voice from IEEE 802 – major points 2 of 5</vt:lpstr>
      <vt:lpstr>6 GHz and single voice from IEEE 802 – major points 3 of 5</vt:lpstr>
      <vt:lpstr>6 GHz and single voice from IEEE 802 – major points 4 of 5</vt:lpstr>
      <vt:lpstr>6 GHz and single voice from IEEE 802 – major points 5 of 5</vt:lpstr>
      <vt:lpstr>6 GHz and single voice from IEEE 802 - options for IEEE 802</vt:lpstr>
      <vt:lpstr>DSRC  ex parte </vt:lpstr>
      <vt:lpstr>General Discussion Items -1</vt:lpstr>
      <vt:lpstr>Actions Required</vt:lpstr>
      <vt:lpstr>Any Other Business</vt:lpstr>
      <vt:lpstr>Adjourn</vt:lpstr>
      <vt:lpstr>PowerPoint Presentation</vt:lpstr>
      <vt:lpstr>6 GHz and single voice from IEEE 802, references 1 of 2</vt:lpstr>
      <vt:lpstr>6 GHz and single voice from IEEE 802, references 2 of 2</vt:lpstr>
      <vt:lpstr>6 GHz and single voice from IEEE 802, references cont.</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850</cp:revision>
  <cp:lastPrinted>1601-01-01T00:00:00Z</cp:lastPrinted>
  <dcterms:created xsi:type="dcterms:W3CDTF">2016-03-03T14:54:45Z</dcterms:created>
  <dcterms:modified xsi:type="dcterms:W3CDTF">2018-10-18T02:41:15Z</dcterms:modified>
</cp:coreProperties>
</file>