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341" r:id="rId3"/>
    <p:sldId id="329" r:id="rId4"/>
    <p:sldId id="330" r:id="rId5"/>
    <p:sldId id="319" r:id="rId6"/>
    <p:sldId id="331" r:id="rId7"/>
    <p:sldId id="480" r:id="rId8"/>
    <p:sldId id="486" r:id="rId9"/>
    <p:sldId id="492" r:id="rId10"/>
    <p:sldId id="487" r:id="rId11"/>
    <p:sldId id="496" r:id="rId12"/>
    <p:sldId id="501" r:id="rId13"/>
    <p:sldId id="495" r:id="rId14"/>
    <p:sldId id="499" r:id="rId15"/>
    <p:sldId id="497" r:id="rId16"/>
    <p:sldId id="493" r:id="rId17"/>
    <p:sldId id="494" r:id="rId18"/>
    <p:sldId id="401" r:id="rId19"/>
    <p:sldId id="419" r:id="rId20"/>
    <p:sldId id="498" r:id="rId21"/>
    <p:sldId id="402" r:id="rId22"/>
    <p:sldId id="403" r:id="rId23"/>
    <p:sldId id="490" r:id="rId24"/>
    <p:sldId id="488" r:id="rId25"/>
    <p:sldId id="500" r:id="rId26"/>
    <p:sldId id="491" r:id="rId27"/>
    <p:sldId id="477" r:id="rId28"/>
    <p:sldId id="417" r:id="rId29"/>
    <p:sldId id="418" r:id="rId30"/>
    <p:sldId id="468" r:id="rId31"/>
    <p:sldId id="428" r:id="rId32"/>
    <p:sldId id="465" r:id="rId33"/>
    <p:sldId id="435" r:id="rId34"/>
    <p:sldId id="451" r:id="rId35"/>
    <p:sldId id="452" r:id="rId36"/>
    <p:sldId id="429" r:id="rId37"/>
    <p:sldId id="399"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6210" autoAdjust="0"/>
  </p:normalViewPr>
  <p:slideViewPr>
    <p:cSldViewPr>
      <p:cViewPr varScale="1">
        <p:scale>
          <a:sx n="72" d="100"/>
          <a:sy n="72" d="100"/>
        </p:scale>
        <p:origin x="634" y="53"/>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13-Oct-18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408545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2262502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140010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1453660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41770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1570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118993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864402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625480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38125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Oct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 Oct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Oct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802.18-18/0125r01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legislation.gov.au/Details/F2018L00881/Download"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mentor.ieee.org/802.18/dcn/18/18-18-0117-00-0000-acma-five-year-spectrum-outlook-2018-22-final-2018-09-v1-1.docx" TargetMode="External"/><Relationship Id="rId4" Type="http://schemas.openxmlformats.org/officeDocument/2006/relationships/hyperlink" Target="https://mentor.ieee.org/802.18/dcn/18/18-18-0116-00-0000-radiocommunications-low-interference-potential-devices-class-licence-variation-2018-no-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124-00-0000-preparing-future-transportation-automated-vehicle-3-0.pdf" TargetMode="External"/><Relationship Id="rId2" Type="http://schemas.openxmlformats.org/officeDocument/2006/relationships/hyperlink" Target="https://urldefense.proofpoint.com/v2/url?u=https-3A__www.transportation.gov_sites_dot.gov_files_docs_policy-2Dinitiatives_automated-2Dvehicles_320711_preparing-2Dfuture-2Dtransportation-2Dautomated-2Dvehicle-2D30.pdf&amp;d=DwMFAg&amp;c=pqcuzKEN_84c78MOSc5_fw&amp;r=z8R-nWJ8GIxwjOjNKhEFByb-tZ6XE3GZXWSggNdVo-w&amp;m=nTWswdyU5OgJbrp81ayOjCaSlVJPnhpC9dairb1pBmk&amp;s=fIEPRByxH5Fwse6EijzsFiMUzvzT9aqEaWzeh2HeSCM&amp;e="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10" Type="http://schemas.openxmlformats.org/officeDocument/2006/relationships/hyperlink" Target="https://ecfsapi.fcc.gov/file/1070541429397/7-5-18%20SES-Intelsat%20ex%20parte%20for%20McGrath%20and%20Javed.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ecfsapi.fcc.gov/file/104120372328746/6%20GHz%20OET%20and%20Bureaus%20Ex%20Parte%20(Apr.%2012,%202018).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ecfsapi.fcc.gov/file/1072827774513/UTC%20ex%20parte%207-27-2018.doc" TargetMode="External"/><Relationship Id="rId4" Type="http://schemas.openxmlformats.org/officeDocument/2006/relationships/hyperlink" Target="https://ecfsapi.fcc.gov/file/101261169015803/6%20GHz%20Ex%20Parte%20(Bureaus).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urldefense.proofpoint.com/v2/url?u=https-3A__www.anacom.pt_render.jsp-3FcontentId-3D987504&amp;d=DwMFAg&amp;c=pqcuzKEN_84c78MOSc5_fw&amp;r=z8R-nWJ8GIxwjOjNKhEFByb-tZ6XE3GZXWSggNdVo-w&amp;m=hDKCp-jpR3E4t7kZWHi_dp9i6lRLmzTnKcAg1IB_NRk&amp;s=Oes1gKiIQe2uktNt8lo1a2aRLZxggOjP2VcGT58ONkw&amp;e="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urldefense.proofpoint.com/v2/url?u=https-3A__www.anacom.pt_render.jsp-3FcontentId-3D1415687&amp;d=DwMFAg&amp;c=pqcuzKEN_84c78MOSc5_fw&amp;r=z8R-nWJ8GIxwjOjNKhEFByb-tZ6XE3GZXWSggNdVo-w&amp;m=hDKCp-jpR3E4t7kZWHi_dp9i6lRLmzTnKcAg1IB_NRk&amp;s=BlINyF7_dZek53n5pUrfCsk_hwM5n4EU1RXSqiOKrvE&amp;e=" TargetMode="External"/><Relationship Id="rId5" Type="http://schemas.openxmlformats.org/officeDocument/2006/relationships/hyperlink" Target="https://urldefense.proofpoint.com/v2/url?u=https-3A__www.anacom.pt_render.jsp-3FcontentId-3D1338515&amp;d=DwMFAg&amp;c=pqcuzKEN_84c78MOSc5_fw&amp;r=z8R-nWJ8GIxwjOjNKhEFByb-tZ6XE3GZXWSggNdVo-w&amp;m=hDKCp-jpR3E4t7kZWHi_dp9i6lRLmzTnKcAg1IB_NRk&amp;s=Jz9lSZYhUaKchJgfYEpaaAunYpbOYE1xSrbwVpOdzPQ&amp;e=" TargetMode="External"/><Relationship Id="rId4" Type="http://schemas.openxmlformats.org/officeDocument/2006/relationships/hyperlink" Target="https://urldefense.proofpoint.com/v2/url?u=https-3A__www.mtitc.government.bg_upload_docs_Reshenie-5F343-5Fot-5F21-5FApril-5F2009-5F-5F-5FEN.pdf&amp;d=DwMFAg&amp;c=pqcuzKEN_84c78MOSc5_fw&amp;r=z8R-nWJ8GIxwjOjNKhEFByb-tZ6XE3GZXWSggNdVo-w&amp;m=hDKCp-jpR3E4t7kZWHi_dp9i6lRLmzTnKcAg1IB_NRk&amp;s=p1Mujev-IxxHtKP1sOOYoi6QtL08YxG2vxIxbVV3scM&amp;e="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26-00-0000-minutes-04oct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121-00-0000-6ghz-nprm-draft-et-18-295.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ec/dcn/18/ec-18-0133-00-00EC-how-can-ieee-802-get-to-a-single-voice-for-6ghz-band.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 Oct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11 October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902662233"/>
              </p:ext>
            </p:extLst>
          </p:nvPr>
        </p:nvGraphicFramePr>
        <p:xfrm>
          <a:off x="546100" y="3603625"/>
          <a:ext cx="7820025" cy="2514600"/>
        </p:xfrm>
        <a:graphic>
          <a:graphicData uri="http://schemas.openxmlformats.org/presentationml/2006/ole">
            <mc:AlternateContent xmlns:mc="http://schemas.openxmlformats.org/markup-compatibility/2006">
              <mc:Choice xmlns:v="urn:schemas-microsoft-com:vml" Requires="v">
                <p:oleObj spid="_x0000_s3803" name="Document" r:id="rId4" imgW="8245941" imgH="2658085" progId="Word.Document.8">
                  <p:embed/>
                </p:oleObj>
              </mc:Choice>
              <mc:Fallback>
                <p:oleObj name="Document" r:id="rId4" imgW="8245941" imgH="2658085" progId="Word.Document.8">
                  <p:embed/>
                  <p:pic>
                    <p:nvPicPr>
                      <p:cNvPr id="0" name="Picture 3"/>
                      <p:cNvPicPr>
                        <a:picLocks noChangeAspect="1" noChangeArrowheads="1"/>
                      </p:cNvPicPr>
                      <p:nvPr/>
                    </p:nvPicPr>
                    <p:blipFill>
                      <a:blip r:embed="rId5"/>
                      <a:srcRect/>
                      <a:stretch>
                        <a:fillRect/>
                      </a:stretch>
                    </p:blipFill>
                    <p:spPr bwMode="auto">
                      <a:xfrm>
                        <a:off x="546100" y="3603625"/>
                        <a:ext cx="7820025"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200" dirty="0"/>
              <a:t>reference </a:t>
            </a:r>
            <a:r>
              <a:rPr lang="en-US" altLang="en-US" sz="900" dirty="0"/>
              <a:t>2 of 2</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r>
              <a:rPr lang="en-US" altLang="en-US" sz="1800" dirty="0"/>
              <a:t>Basic layout of the ranges the NPMR is addressing. </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t>What is in the NPRM on UWB: </a:t>
            </a:r>
          </a:p>
          <a:p>
            <a:pPr>
              <a:spcBef>
                <a:spcPts val="0"/>
              </a:spcBef>
              <a:buFont typeface="Arial" panose="020B0604020202020204" pitchFamily="34" charset="0"/>
              <a:buChar char="•"/>
            </a:pPr>
            <a:r>
              <a:rPr lang="en-US" sz="1400" dirty="0"/>
              <a:t>13. There are existing provisions in Part 15 across the U-NII-5, U-NII-6, U-NII-7, and U- NII-8 bands for unlicensed wideband systems such as sensor/tag systems used for the real-time location of objects under Section 15.250. In addition ultra-wideband systems are permitted in these bands under Part 15 Subpart F. All Part 15 devices/systems operate on a non-interference basis, including devices that will operate under the proposals we make herein.</a:t>
            </a:r>
            <a:endParaRPr lang="en-US" sz="1400" b="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t>Fn36:  47 CFR pt. 15 </a:t>
            </a:r>
            <a:r>
              <a:rPr lang="en-US" sz="1400" dirty="0" err="1"/>
              <a:t>subpt</a:t>
            </a:r>
            <a:r>
              <a:rPr lang="en-US" sz="1400" dirty="0"/>
              <a:t>. F. For both the wideband and ultra-wideband systems permitted under the unlicensed rules, the maximum EIRP allowed is – 41.3 dBm/MHz except for certain vehicular radar systems which are restricted to an EIRP of – 61.3 dBm/</a:t>
            </a:r>
            <a:r>
              <a:rPr lang="en-US" sz="1400" dirty="0" err="1"/>
              <a:t>MHz.</a:t>
            </a:r>
            <a:r>
              <a:rPr lang="en-US" sz="1400" dirty="0"/>
              <a:t> </a:t>
            </a:r>
            <a:r>
              <a:rPr lang="en-US" sz="1400" i="1" dirty="0"/>
              <a:t>See </a:t>
            </a:r>
            <a:r>
              <a:rPr lang="en-US" sz="1400" dirty="0"/>
              <a:t>47 CFR § 15.250 and Subpart F. While we do not propose to make changes to these rule sections, some existing unlicensed users have expressed concern that adding new types of unlicensed uses could change the overall RF environment in which they operate. </a:t>
            </a:r>
            <a:r>
              <a:rPr lang="en-US" sz="1400" i="1" dirty="0"/>
              <a:t>See, e.g.</a:t>
            </a:r>
            <a:r>
              <a:rPr lang="en-US" sz="1400" dirty="0"/>
              <a:t>, Zebra Technologies Reply at 3-4.</a:t>
            </a:r>
          </a:p>
          <a:p>
            <a:r>
              <a:rPr lang="en-US" sz="1400" dirty="0"/>
              <a:t>	Interested parties can discuss their existing unlicensed use models in relation to our specific proposals during the comment and reply pleading cycle.</a:t>
            </a:r>
          </a:p>
          <a:p>
            <a:pPr>
              <a:spcBef>
                <a:spcPts val="0"/>
              </a:spcBef>
              <a:buFont typeface="Arial" panose="020B0604020202020204" pitchFamily="34" charset="0"/>
              <a:buChar char="•"/>
            </a:pPr>
            <a:r>
              <a:rPr lang="en-US" altLang="en-US" sz="16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graphicFrame>
        <p:nvGraphicFramePr>
          <p:cNvPr id="7" name="Table 6">
            <a:extLst>
              <a:ext uri="{FF2B5EF4-FFF2-40B4-BE49-F238E27FC236}">
                <a16:creationId xmlns:a16="http://schemas.microsoft.com/office/drawing/2014/main" id="{967D33C2-0AEE-4337-B815-680632B3DA90}"/>
              </a:ext>
            </a:extLst>
          </p:cNvPr>
          <p:cNvGraphicFramePr>
            <a:graphicFrameLocks noGrp="1"/>
          </p:cNvGraphicFramePr>
          <p:nvPr>
            <p:extLst>
              <p:ext uri="{D42A27DB-BD31-4B8C-83A1-F6EECF244321}">
                <p14:modId xmlns:p14="http://schemas.microsoft.com/office/powerpoint/2010/main" val="3330630686"/>
              </p:ext>
            </p:extLst>
          </p:nvPr>
        </p:nvGraphicFramePr>
        <p:xfrm>
          <a:off x="685005" y="1524000"/>
          <a:ext cx="7770813" cy="1295398"/>
        </p:xfrm>
        <a:graphic>
          <a:graphicData uri="http://schemas.openxmlformats.org/drawingml/2006/table">
            <a:tbl>
              <a:tblPr firstRow="1" firstCol="1" lastRow="1" lastCol="1" bandRow="1" bandCol="1">
                <a:tableStyleId>{5C22544A-7EE6-4342-B048-85BDC9FD1C3A}</a:tableStyleId>
              </a:tblPr>
              <a:tblGrid>
                <a:gridCol w="1177396">
                  <a:extLst>
                    <a:ext uri="{9D8B030D-6E8A-4147-A177-3AD203B41FA5}">
                      <a16:colId xmlns:a16="http://schemas.microsoft.com/office/drawing/2014/main" val="705508007"/>
                    </a:ext>
                  </a:extLst>
                </a:gridCol>
                <a:gridCol w="1962326">
                  <a:extLst>
                    <a:ext uri="{9D8B030D-6E8A-4147-A177-3AD203B41FA5}">
                      <a16:colId xmlns:a16="http://schemas.microsoft.com/office/drawing/2014/main" val="3182273418"/>
                    </a:ext>
                  </a:extLst>
                </a:gridCol>
                <a:gridCol w="2276298">
                  <a:extLst>
                    <a:ext uri="{9D8B030D-6E8A-4147-A177-3AD203B41FA5}">
                      <a16:colId xmlns:a16="http://schemas.microsoft.com/office/drawing/2014/main" val="3058705944"/>
                    </a:ext>
                  </a:extLst>
                </a:gridCol>
                <a:gridCol w="2354793">
                  <a:extLst>
                    <a:ext uri="{9D8B030D-6E8A-4147-A177-3AD203B41FA5}">
                      <a16:colId xmlns:a16="http://schemas.microsoft.com/office/drawing/2014/main" val="2575005258"/>
                    </a:ext>
                  </a:extLst>
                </a:gridCol>
              </a:tblGrid>
              <a:tr h="252105">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89560" marR="285750" algn="ctr">
                        <a:spcBef>
                          <a:spcPts val="935"/>
                        </a:spcBef>
                        <a:spcAft>
                          <a:spcPts val="0"/>
                        </a:spcAft>
                      </a:pPr>
                      <a:r>
                        <a:rPr lang="en-US" sz="1100">
                          <a:solidFill>
                            <a:schemeClr val="tx1"/>
                          </a:solidFill>
                          <a:effectLst/>
                        </a:rPr>
                        <a:t>Devices</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3779291863"/>
                  </a:ext>
                </a:extLst>
              </a:tr>
              <a:tr h="254205">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1822773757"/>
                  </a:ext>
                </a:extLst>
              </a:tr>
              <a:tr h="250424">
                <a:tc>
                  <a:txBody>
                    <a:bodyPr/>
                    <a:lstStyle/>
                    <a:p>
                      <a:pPr marL="205105" marR="210820" algn="ctr">
                        <a:spcBef>
                          <a:spcPts val="830"/>
                        </a:spcBef>
                        <a:spcAft>
                          <a:spcPts val="0"/>
                        </a:spcAft>
                      </a:pPr>
                      <a:r>
                        <a:rPr lang="en-US" sz="1100">
                          <a:solidFill>
                            <a:schemeClr val="tx1"/>
                          </a:solidFill>
                          <a:effectLst/>
                        </a:rPr>
                        <a:t>6.425-6.525</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558404561"/>
                  </a:ext>
                </a:extLst>
              </a:tr>
              <a:tr h="177314">
                <a:tc>
                  <a:txBody>
                    <a:bodyPr/>
                    <a:lstStyle/>
                    <a:p>
                      <a:pPr marL="205105" marR="210820" algn="ctr">
                        <a:spcBef>
                          <a:spcPts val="830"/>
                        </a:spcBef>
                        <a:spcAft>
                          <a:spcPts val="0"/>
                        </a:spcAft>
                      </a:pPr>
                      <a:r>
                        <a:rPr lang="en-US" sz="1100">
                          <a:solidFill>
                            <a:schemeClr val="tx1"/>
                          </a:solidFill>
                          <a:effectLst/>
                        </a:rPr>
                        <a:t>6.525-6.875</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a:solidFill>
                            <a:schemeClr val="tx1"/>
                          </a:solidFill>
                          <a:effectLst/>
                        </a:rPr>
                        <a:t>Fixed Service FSS</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008535293"/>
                  </a:ext>
                </a:extLst>
              </a:tr>
              <a:tr h="361350">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163078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1 of 4</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endParaRPr lang="en-US" altLang="en-US" sz="1800" u="sng" dirty="0"/>
          </a:p>
          <a:p>
            <a:pPr>
              <a:spcBef>
                <a:spcPts val="0"/>
              </a:spcBef>
              <a:buFont typeface="Arial" panose="020B0604020202020204" pitchFamily="34" charset="0"/>
              <a:buChar char="•"/>
            </a:pPr>
            <a:r>
              <a:rPr lang="en-US" altLang="en-US" sz="1800" u="sng" dirty="0"/>
              <a:t>What are highlights that folks have seen that affect the IEEE 802 standards? </a:t>
            </a:r>
          </a:p>
          <a:p>
            <a:pPr lvl="4">
              <a:spcBef>
                <a:spcPts val="0"/>
              </a:spcBef>
              <a:buFont typeface="Arial" panose="020B0604020202020204" pitchFamily="34" charset="0"/>
              <a:buChar char="•"/>
            </a:pPr>
            <a:endParaRPr lang="en-US" sz="600" dirty="0"/>
          </a:p>
          <a:p>
            <a:pPr marL="457200" lvl="1" indent="0">
              <a:spcBef>
                <a:spcPts val="0"/>
              </a:spcBef>
            </a:pPr>
            <a:endParaRPr lang="en-US" altLang="en-US" sz="1200" dirty="0"/>
          </a:p>
          <a:p>
            <a:pPr>
              <a:spcBef>
                <a:spcPts val="0"/>
              </a:spcBef>
              <a:buFont typeface="Arial" panose="020B0604020202020204" pitchFamily="34" charset="0"/>
              <a:buChar char="•"/>
            </a:pPr>
            <a:r>
              <a:rPr lang="en-US" altLang="en-US" sz="1800" dirty="0"/>
              <a:t>There have been ex </a:t>
            </a:r>
            <a:r>
              <a:rPr lang="en-US" altLang="en-US" sz="1800" dirty="0" err="1"/>
              <a:t>parte</a:t>
            </a:r>
            <a:r>
              <a:rPr lang="en-US" altLang="en-US" sz="1800" dirty="0"/>
              <a:t> meetings with the FCC the past couple of days, so some of the notes on next slides, will probably change.  </a:t>
            </a:r>
          </a:p>
          <a:p>
            <a:pPr lvl="1">
              <a:spcBef>
                <a:spcPts val="0"/>
              </a:spcBef>
              <a:buFont typeface="Arial" panose="020B0604020202020204" pitchFamily="34" charset="0"/>
              <a:buChar char="•"/>
            </a:pPr>
            <a:r>
              <a:rPr lang="en-US" altLang="en-US" sz="1400" dirty="0"/>
              <a:t>The key is to look at the ex </a:t>
            </a:r>
            <a:r>
              <a:rPr lang="en-US" altLang="en-US" sz="1400" dirty="0" err="1"/>
              <a:t>parte’s</a:t>
            </a:r>
            <a:r>
              <a:rPr lang="en-US" altLang="en-US" sz="1400" dirty="0"/>
              <a:t> on the FCC site now.  (look at the 17-183 proceeding for now)  </a:t>
            </a:r>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600" dirty="0"/>
              <a:t>A focus on protecting licensed incumbents, i.e. lots on </a:t>
            </a:r>
            <a:r>
              <a:rPr lang="en-US" sz="1600" dirty="0"/>
              <a:t>automated frequency coordination   (AFC) system</a:t>
            </a:r>
            <a:r>
              <a:rPr lang="en-US" altLang="en-US" sz="1600" dirty="0"/>
              <a:t>  </a:t>
            </a:r>
          </a:p>
          <a:p>
            <a:pPr lvl="1">
              <a:spcBef>
                <a:spcPts val="0"/>
              </a:spcBef>
              <a:buFont typeface="Arial" panose="020B0604020202020204" pitchFamily="34" charset="0"/>
              <a:buChar char="•"/>
            </a:pPr>
            <a:r>
              <a:rPr lang="en-US" sz="1600" dirty="0"/>
              <a:t>Note: in the fact sheet they call it:  automated frequency control (AFC) system</a:t>
            </a:r>
          </a:p>
          <a:p>
            <a:pPr lvl="1">
              <a:spcBef>
                <a:spcPts val="0"/>
              </a:spcBef>
              <a:buFont typeface="Arial" panose="020B0604020202020204" pitchFamily="34" charset="0"/>
              <a:buChar char="•"/>
            </a:pPr>
            <a:r>
              <a:rPr lang="en-US" sz="1600" dirty="0"/>
              <a:t>However through the rest of the NPRM and proposed rules, they say coordination. </a:t>
            </a:r>
            <a:endParaRPr lang="en-US" altLang="en-US" sz="1600" b="0" dirty="0"/>
          </a:p>
          <a:p>
            <a:pPr lvl="1">
              <a:spcBef>
                <a:spcPts val="0"/>
              </a:spcBef>
              <a:buFont typeface="Arial" panose="020B0604020202020204" pitchFamily="34" charset="0"/>
              <a:buChar char="•"/>
            </a:pPr>
            <a:r>
              <a:rPr lang="en-US" altLang="en-US" sz="1600" b="0" dirty="0"/>
              <a:t>Protection is broken into bands on what protection they are proposing. There are 2 primary protection schemes, dependin</a:t>
            </a:r>
            <a:r>
              <a:rPr lang="en-US" altLang="en-US" sz="1600" dirty="0"/>
              <a:t>g on pairs of ranges. </a:t>
            </a:r>
            <a:endParaRPr lang="en-US" altLang="en-US" sz="1600" b="0" dirty="0"/>
          </a:p>
          <a:p>
            <a:pPr lvl="1">
              <a:spcBef>
                <a:spcPts val="0"/>
              </a:spcBef>
              <a:buFont typeface="Arial" panose="020B0604020202020204" pitchFamily="34" charset="0"/>
              <a:buChar char="•"/>
            </a:pPr>
            <a:endParaRPr lang="en-US" altLang="en-US" sz="1400" b="1" dirty="0"/>
          </a:p>
          <a:p>
            <a:pPr>
              <a:spcBef>
                <a:spcPts val="0"/>
              </a:spcBef>
              <a:buFont typeface="Arial" panose="020B0604020202020204" pitchFamily="34" charset="0"/>
              <a:buChar char="•"/>
            </a:pPr>
            <a:r>
              <a:rPr lang="en-US" sz="1600" dirty="0"/>
              <a:t>Mobile hot spots are not permitted anywhere.  Nothing in mobile or moving. </a:t>
            </a:r>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600" dirty="0"/>
              <a:t>15. … </a:t>
            </a:r>
            <a:r>
              <a:rPr lang="en-US" sz="1600" dirty="0"/>
              <a:t>The Commission also asked whether the 6.425-7.125 GHz band, or specific subsets of this band, would be a viable expansion opportunity for U-NII or other unlicensed operations.</a:t>
            </a:r>
            <a:r>
              <a:rPr lang="en-US" altLang="en-US" sz="1600" dirty="0"/>
              <a:t> There is also reference to IoT devices also later on.</a:t>
            </a:r>
            <a:endParaRPr lang="en-US" sz="1600" dirty="0"/>
          </a:p>
          <a:p>
            <a:pPr>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 Oct 2018</a:t>
            </a:r>
            <a:endParaRPr lang="en-GB" dirty="0"/>
          </a:p>
        </p:txBody>
      </p:sp>
    </p:spTree>
    <p:extLst>
      <p:ext uri="{BB962C8B-B14F-4D97-AF65-F5344CB8AC3E}">
        <p14:creationId xmlns:p14="http://schemas.microsoft.com/office/powerpoint/2010/main" val="1553562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1 of 4</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endParaRPr lang="en-US" altLang="en-US" sz="1800" u="sng" dirty="0"/>
          </a:p>
          <a:p>
            <a:pPr>
              <a:spcBef>
                <a:spcPts val="0"/>
              </a:spcBef>
              <a:buFont typeface="Arial" panose="020B0604020202020204" pitchFamily="34" charset="0"/>
              <a:buChar char="•"/>
            </a:pPr>
            <a:r>
              <a:rPr lang="en-US" altLang="en-US" sz="1800" u="sng" dirty="0"/>
              <a:t>What are highlights that folks have seen that affect the IEEE 802 standards? </a:t>
            </a:r>
          </a:p>
          <a:p>
            <a:pPr lvl="4">
              <a:spcBef>
                <a:spcPts val="0"/>
              </a:spcBef>
              <a:buFont typeface="Arial" panose="020B0604020202020204" pitchFamily="34" charset="0"/>
              <a:buChar char="•"/>
            </a:pPr>
            <a:endParaRPr lang="en-US" sz="600" dirty="0"/>
          </a:p>
          <a:p>
            <a:pPr marL="457200" lvl="1" indent="0">
              <a:spcBef>
                <a:spcPts val="0"/>
              </a:spcBef>
            </a:pPr>
            <a:endParaRPr lang="en-US" sz="1200" dirty="0"/>
          </a:p>
          <a:p>
            <a:pPr>
              <a:spcBef>
                <a:spcPts val="0"/>
              </a:spcBef>
              <a:buFont typeface="Arial" panose="020B0604020202020204" pitchFamily="34" charset="0"/>
              <a:buChar char="•"/>
            </a:pPr>
            <a:r>
              <a:rPr lang="en-US" sz="1600" dirty="0"/>
              <a:t>20. We also propose to permit client devices to operate across the entire 6 GHz band while under the control of either a standard-power access point or a low-power access point.</a:t>
            </a:r>
            <a:endParaRPr lang="en-US" sz="14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76. </a:t>
            </a:r>
            <a:r>
              <a:rPr lang="en-US" sz="1600" i="1" dirty="0"/>
              <a:t>Client Devices. </a:t>
            </a:r>
            <a:r>
              <a:rPr lang="en-US" sz="1600" dirty="0"/>
              <a:t>The maximum conducted output power is 63 milliwatts and maximum power spectral density is 5 dBm in any 1 megahertz band. </a:t>
            </a:r>
          </a:p>
          <a:p>
            <a:pPr lvl="1">
              <a:spcBef>
                <a:spcPts val="0"/>
              </a:spcBef>
              <a:buFont typeface="Arial" panose="020B0604020202020204" pitchFamily="34" charset="0"/>
              <a:buChar char="•"/>
            </a:pPr>
            <a:r>
              <a:rPr lang="en-US" sz="1400" dirty="0"/>
              <a:t>p/o 71. … client devices are even lower power (5 mW/MHz EIRP) and are required to only operate in the U-NII-6 and U-NII-8 bands after receiving an authorization from a low-power access point.</a:t>
            </a:r>
          </a:p>
          <a:p>
            <a:pPr lvl="1">
              <a:spcBef>
                <a:spcPts val="0"/>
              </a:spcBef>
              <a:buFont typeface="Arial" panose="020B0604020202020204" pitchFamily="34" charset="0"/>
              <a:buChar char="•"/>
            </a:pPr>
            <a:r>
              <a:rPr lang="en-US" sz="1400" dirty="0"/>
              <a:t>This is the only place 5mW/MHz is mentioned;  it seems to be from 11ax resource units, which could be to 10 mW. </a:t>
            </a:r>
          </a:p>
          <a:p>
            <a:pPr lvl="1">
              <a:spcBef>
                <a:spcPts val="0"/>
              </a:spcBef>
              <a:buFont typeface="Arial" panose="020B0604020202020204" pitchFamily="34" charset="0"/>
              <a:buChar char="•"/>
            </a:pPr>
            <a:r>
              <a:rPr lang="en-US" sz="1400" dirty="0"/>
              <a:t>Even at this proposed low </a:t>
            </a:r>
            <a:r>
              <a:rPr lang="en-US" sz="1600" dirty="0"/>
              <a:t>power, the FCC still wants clients to be under a master control. </a:t>
            </a:r>
          </a:p>
          <a:p>
            <a:pPr lvl="2">
              <a:spcBef>
                <a:spcPts val="0"/>
              </a:spcBef>
              <a:buFont typeface="Arial" panose="020B0604020202020204" pitchFamily="34" charset="0"/>
              <a:buChar char="•"/>
            </a:pPr>
            <a:r>
              <a:rPr lang="en-US" sz="1600" dirty="0"/>
              <a:t>It is due to location of the incumbents is just not known. </a:t>
            </a:r>
          </a:p>
          <a:p>
            <a:pPr lvl="2">
              <a:spcBef>
                <a:spcPts val="0"/>
              </a:spcBef>
              <a:buFont typeface="Arial" panose="020B0604020202020204" pitchFamily="34" charset="0"/>
              <a:buChar char="•"/>
            </a:pPr>
            <a:r>
              <a:rPr lang="en-US" sz="1600" dirty="0"/>
              <a:t>So WiFi direct case (client to client ) would not be possible with the client under master control.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11 Oct 2018</a:t>
            </a:r>
            <a:endParaRPr lang="en-GB" dirty="0"/>
          </a:p>
        </p:txBody>
      </p:sp>
    </p:spTree>
    <p:extLst>
      <p:ext uri="{BB962C8B-B14F-4D97-AF65-F5344CB8AC3E}">
        <p14:creationId xmlns:p14="http://schemas.microsoft.com/office/powerpoint/2010/main" val="2286348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2 of 4</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u="sng" dirty="0"/>
              <a:t>Need to look at the context and lower level detail to understand these better. </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600" dirty="0"/>
              <a:t>59. Lower Power Indoor Unlicensed Devices in the U-NII-6 and U-NII-8 Bands</a:t>
            </a:r>
          </a:p>
          <a:p>
            <a:pPr lvl="1">
              <a:spcBef>
                <a:spcPts val="0"/>
              </a:spcBef>
              <a:buFont typeface="Arial" panose="020B0604020202020204" pitchFamily="34" charset="0"/>
              <a:buChar char="•"/>
            </a:pPr>
            <a:r>
              <a:rPr lang="en-US" sz="1600" dirty="0"/>
              <a:t>Apple talked to FCC on 04 oct. on this paragraph.  Though the ex </a:t>
            </a:r>
            <a:r>
              <a:rPr lang="en-US" sz="1600" dirty="0" err="1"/>
              <a:t>parte</a:t>
            </a:r>
            <a:r>
              <a:rPr lang="en-US" sz="1600" dirty="0"/>
              <a:t> doesn’t have much detail. </a:t>
            </a:r>
          </a:p>
          <a:p>
            <a:pPr lvl="1">
              <a:spcBef>
                <a:spcPts val="0"/>
              </a:spcBef>
              <a:buFont typeface="Arial" panose="020B0604020202020204" pitchFamily="34" charset="0"/>
              <a:buChar char="•"/>
            </a:pPr>
            <a:endParaRPr lang="en-US" sz="1050" dirty="0"/>
          </a:p>
          <a:p>
            <a:pPr>
              <a:spcBef>
                <a:spcPts val="0"/>
              </a:spcBef>
              <a:buFont typeface="Arial" panose="020B0604020202020204" pitchFamily="34" charset="0"/>
              <a:buChar char="•"/>
            </a:pPr>
            <a:endParaRPr lang="en-US" sz="1600" i="1" dirty="0"/>
          </a:p>
          <a:p>
            <a:pPr>
              <a:spcBef>
                <a:spcPts val="0"/>
              </a:spcBef>
              <a:buFont typeface="Arial" panose="020B0604020202020204" pitchFamily="34" charset="0"/>
              <a:buChar char="•"/>
            </a:pPr>
            <a:r>
              <a:rPr lang="en-US" sz="1600" i="1" dirty="0"/>
              <a:t>71. </a:t>
            </a:r>
            <a:r>
              <a:rPr lang="en-US" sz="1600" dirty="0"/>
              <a:t>Are there other methods or equipment form-factors that would discourage outdoor usage of low-power access point unlicensed devices that we should consider? </a:t>
            </a:r>
          </a:p>
          <a:p>
            <a:pPr lvl="1">
              <a:spcBef>
                <a:spcPts val="0"/>
              </a:spcBef>
              <a:buFont typeface="Arial" panose="020B0604020202020204" pitchFamily="34" charset="0"/>
              <a:buChar char="•"/>
            </a:pPr>
            <a:r>
              <a:rPr lang="en-US" sz="1600" dirty="0"/>
              <a:t>For example if the device can see GPS, then they would be outdoor. </a:t>
            </a:r>
          </a:p>
          <a:p>
            <a:pPr lvl="1">
              <a:spcBef>
                <a:spcPts val="0"/>
              </a:spcBef>
              <a:buFont typeface="Arial" panose="020B0604020202020204" pitchFamily="34" charset="0"/>
              <a:buChar char="•"/>
            </a:pPr>
            <a:r>
              <a:rPr lang="en-US" sz="1600" dirty="0"/>
              <a:t>If plugged into mains they would be indoor. </a:t>
            </a:r>
          </a:p>
          <a:p>
            <a:pPr lvl="1">
              <a:spcBef>
                <a:spcPts val="0"/>
              </a:spcBef>
              <a:buFont typeface="Arial" panose="020B0604020202020204" pitchFamily="34" charset="0"/>
              <a:buChar char="•"/>
            </a:pPr>
            <a:r>
              <a:rPr lang="en-US" sz="1600" dirty="0"/>
              <a:t>However all these can be worked around easily. </a:t>
            </a:r>
          </a:p>
          <a:p>
            <a:pPr lvl="1">
              <a:spcBef>
                <a:spcPts val="0"/>
              </a:spcBef>
              <a:buFont typeface="Arial" panose="020B0604020202020204" pitchFamily="34" charset="0"/>
              <a:buChar char="•"/>
            </a:pPr>
            <a:r>
              <a:rPr lang="en-US" sz="1600" dirty="0"/>
              <a:t>So the FCC is asking for ways to help confirm a device is indoors. </a:t>
            </a:r>
          </a:p>
          <a:p>
            <a:pPr lvl="1">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913072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3 of 4</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u="sng" dirty="0"/>
              <a:t>Need to look at the context and lower level detail to understand these better. </a:t>
            </a:r>
          </a:p>
          <a:p>
            <a:pPr marL="457200" lvl="1" indent="0">
              <a:spcBef>
                <a:spcPts val="0"/>
              </a:spcBef>
            </a:pPr>
            <a:endParaRPr lang="en-US" sz="1400" i="1" dirty="0"/>
          </a:p>
          <a:p>
            <a:pPr lvl="1">
              <a:spcBef>
                <a:spcPts val="0"/>
              </a:spcBef>
              <a:buFont typeface="Arial" panose="020B0604020202020204" pitchFamily="34" charset="0"/>
              <a:buChar char="•"/>
            </a:pPr>
            <a:endParaRPr lang="en-US" sz="1400" i="1" dirty="0"/>
          </a:p>
          <a:p>
            <a:pPr>
              <a:spcBef>
                <a:spcPts val="0"/>
              </a:spcBef>
              <a:buFont typeface="Arial" panose="020B0604020202020204" pitchFamily="34" charset="0"/>
              <a:buChar char="•"/>
            </a:pPr>
            <a:r>
              <a:rPr lang="en-US" sz="1400" i="1" dirty="0"/>
              <a:t>72. Low Power Indoor Operation at U-NII-5 and U-NII-7</a:t>
            </a:r>
            <a:r>
              <a:rPr lang="en-US" sz="1400" dirty="0"/>
              <a:t>.—We seek comment on whether we should allow indoor low-power access point operations in the U-NII-5 or U-NII-7 bands under the same conditions as proposed for the U-NII-6 and U-NII-8 bands; </a:t>
            </a:r>
          </a:p>
          <a:p>
            <a:pPr lvl="1">
              <a:spcBef>
                <a:spcPts val="0"/>
              </a:spcBef>
              <a:buFont typeface="Arial" panose="020B0604020202020204" pitchFamily="34" charset="0"/>
              <a:buChar char="•"/>
            </a:pPr>
            <a:r>
              <a:rPr lang="en-US" sz="1400" dirty="0"/>
              <a:t>This is w/o AFC. (Need to review the context on this further.)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400" dirty="0"/>
              <a:t>Seems the question is how well or consistent indoor use will really protect incumbents outside. </a:t>
            </a:r>
          </a:p>
          <a:p>
            <a:pPr lvl="1">
              <a:spcBef>
                <a:spcPts val="0"/>
              </a:spcBef>
              <a:buFont typeface="Arial" panose="020B0604020202020204" pitchFamily="34" charset="0"/>
              <a:buChar char="•"/>
            </a:pPr>
            <a:r>
              <a:rPr lang="en-US" sz="1400" dirty="0"/>
              <a:t>One reference that is already out there is ITU P2346 report used to create the penetration loss regulations.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1400" dirty="0"/>
              <a:t>73. </a:t>
            </a:r>
            <a:r>
              <a:rPr lang="en-US" sz="1400" i="1" dirty="0"/>
              <a:t>High Power Operation at U-NII-6 and U-NII-8</a:t>
            </a:r>
            <a:r>
              <a:rPr lang="en-US" sz="1400" dirty="0"/>
              <a:t>.—We seek comment on whether there are any ways to protect incumbent mobile operations.  </a:t>
            </a:r>
          </a:p>
          <a:p>
            <a:pPr lvl="1">
              <a:spcBef>
                <a:spcPts val="0"/>
              </a:spcBef>
              <a:buFont typeface="Arial" panose="020B0604020202020204" pitchFamily="34" charset="0"/>
              <a:buChar char="•"/>
            </a:pPr>
            <a:r>
              <a:rPr lang="en-US" sz="1400" dirty="0"/>
              <a:t>U</a:t>
            </a:r>
            <a:r>
              <a:rPr lang="en-US" sz="1400" b="0" dirty="0"/>
              <a:t>nrestricted,  outdoor… </a:t>
            </a:r>
            <a:r>
              <a:rPr lang="en-US" sz="1400" dirty="0"/>
              <a:t>(Need to review the context on this further.)</a:t>
            </a:r>
          </a:p>
          <a:p>
            <a:pPr lvl="1">
              <a:spcBef>
                <a:spcPts val="0"/>
              </a:spcBef>
              <a:buFont typeface="Arial" panose="020B0604020202020204" pitchFamily="34" charset="0"/>
              <a:buChar char="•"/>
            </a:pPr>
            <a:endParaRPr lang="en-US" altLang="en-US" sz="1400" b="0" dirty="0"/>
          </a:p>
          <a:p>
            <a:pPr lvl="1">
              <a:spcBef>
                <a:spcPts val="0"/>
              </a:spcBef>
              <a:buFont typeface="Arial" panose="020B0604020202020204" pitchFamily="34" charset="0"/>
              <a:buChar char="•"/>
            </a:pPr>
            <a:r>
              <a:rPr lang="en-US" altLang="en-US" sz="1400" dirty="0"/>
              <a:t>The %s reported in the NPRM is not the whole story, as one user could cover the entire NYC market, across the entire UNI-8 band.  </a:t>
            </a:r>
          </a:p>
          <a:p>
            <a:pPr lvl="1">
              <a:spcBef>
                <a:spcPts val="0"/>
              </a:spcBef>
              <a:buFont typeface="Arial" panose="020B0604020202020204" pitchFamily="34" charset="0"/>
              <a:buChar char="•"/>
            </a:pPr>
            <a:endParaRPr lang="en-US" altLang="en-US" sz="1400" b="0" dirty="0"/>
          </a:p>
          <a:p>
            <a:pPr lvl="1">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3213374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4 of 4</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u="sng" dirty="0"/>
              <a:t>Need to look at the context and lower level detail to understand these better. </a:t>
            </a:r>
          </a:p>
          <a:p>
            <a:pPr marL="0" indent="0">
              <a:spcBef>
                <a:spcPts val="0"/>
              </a:spcBef>
            </a:pPr>
            <a:endParaRPr lang="en-US" sz="1400" i="1" dirty="0"/>
          </a:p>
          <a:p>
            <a:pPr>
              <a:spcBef>
                <a:spcPts val="0"/>
              </a:spcBef>
              <a:buFont typeface="Arial" panose="020B0604020202020204" pitchFamily="34" charset="0"/>
              <a:buChar char="•"/>
            </a:pPr>
            <a:r>
              <a:rPr lang="en-US" sz="1400" i="1" dirty="0"/>
              <a:t>76. U-NII-5 and U-NII-7 Standard-Power Access Points</a:t>
            </a:r>
            <a:r>
              <a:rPr lang="en-US" sz="1400" dirty="0"/>
              <a:t>. The maximum conducted output power is 1 watt and maximum power spectral density is 17 dBm in any 1 megahertz band. </a:t>
            </a:r>
          </a:p>
          <a:p>
            <a:pPr>
              <a:spcBef>
                <a:spcPts val="0"/>
              </a:spcBef>
              <a:buFont typeface="Arial" panose="020B0604020202020204" pitchFamily="34" charset="0"/>
              <a:buChar char="•"/>
            </a:pPr>
            <a:endParaRPr lang="en-US" sz="1400" i="1" dirty="0"/>
          </a:p>
          <a:p>
            <a:pPr>
              <a:spcBef>
                <a:spcPts val="0"/>
              </a:spcBef>
              <a:buFont typeface="Arial" panose="020B0604020202020204" pitchFamily="34" charset="0"/>
              <a:buChar char="•"/>
            </a:pPr>
            <a:endParaRPr lang="en-US" sz="1400" i="1" dirty="0"/>
          </a:p>
          <a:p>
            <a:pPr>
              <a:spcBef>
                <a:spcPts val="0"/>
              </a:spcBef>
              <a:buFont typeface="Arial" panose="020B0604020202020204" pitchFamily="34" charset="0"/>
              <a:buChar char="•"/>
            </a:pPr>
            <a:r>
              <a:rPr lang="en-US" sz="1400" i="1" dirty="0"/>
              <a:t>U-NII-6 and U-NII-8 band Low-Power Access Points</a:t>
            </a:r>
            <a:r>
              <a:rPr lang="en-US" sz="1400" dirty="0"/>
              <a:t>. The maximum conducted output power is 250 milliwatts and maximum power spectral density is 11 dBm in any 1 megahertz band. </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t>82. We propose that unlicensed access points (both standard-power access point and low- power access point) be prohibited from operating in moving vehicles such as cars, trains, or aircraft</a:t>
            </a:r>
          </a:p>
          <a:p>
            <a:pPr lvl="1">
              <a:spcBef>
                <a:spcPts val="0"/>
              </a:spcBef>
              <a:buFont typeface="Arial" panose="020B0604020202020204" pitchFamily="34" charset="0"/>
              <a:buChar char="•"/>
            </a:pPr>
            <a:r>
              <a:rPr lang="en-US" altLang="en-US" sz="1400" b="0" dirty="0"/>
              <a:t>There are asking about feedback on MIMO, as not specific in the proposals.  </a:t>
            </a:r>
          </a:p>
          <a:p>
            <a:pPr lvl="1">
              <a:spcBef>
                <a:spcPts val="0"/>
              </a:spcBef>
              <a:buFont typeface="Arial" panose="020B0604020202020204" pitchFamily="34" charset="0"/>
              <a:buChar char="•"/>
            </a:pPr>
            <a:r>
              <a:rPr lang="en-US" altLang="en-US" sz="1400" dirty="0"/>
              <a:t> </a:t>
            </a:r>
            <a:endParaRPr lang="en-US" altLang="en-US" sz="1400" b="0" dirty="0"/>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r>
              <a:rPr lang="en-US" altLang="en-US" sz="1400" dirty="0"/>
              <a:t>Do we do anything different for coming up with response options for single voice from IEEE 802 as a whole? </a:t>
            </a:r>
          </a:p>
          <a:p>
            <a:pPr lvl="1">
              <a:spcBef>
                <a:spcPts val="0"/>
              </a:spcBef>
              <a:buFont typeface="Arial" panose="020B0604020202020204" pitchFamily="34" charset="0"/>
              <a:buChar char="•"/>
            </a:pPr>
            <a:r>
              <a:rPr lang="en-US" altLang="en-US" sz="1400" dirty="0"/>
              <a:t>Will discuss this next week. </a:t>
            </a:r>
          </a:p>
          <a:p>
            <a:pPr>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3160527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600" dirty="0"/>
              <a:t>options for IEEE 802</a:t>
            </a:r>
            <a:endParaRPr lang="en-US" sz="1200" dirty="0"/>
          </a:p>
        </p:txBody>
      </p:sp>
      <p:sp>
        <p:nvSpPr>
          <p:cNvPr id="3" name="Content Placeholder 2"/>
          <p:cNvSpPr>
            <a:spLocks noGrp="1"/>
          </p:cNvSpPr>
          <p:nvPr>
            <p:ph idx="1"/>
          </p:nvPr>
        </p:nvSpPr>
        <p:spPr>
          <a:xfrm>
            <a:off x="685800" y="1104106"/>
            <a:ext cx="8229600" cy="5371307"/>
          </a:xfrm>
        </p:spPr>
        <p:txBody>
          <a:bodyPr/>
          <a:lstStyle/>
          <a:p>
            <a:pPr>
              <a:buFont typeface="Arial" panose="020B0604020202020204" pitchFamily="34" charset="0"/>
              <a:buChar char="•"/>
            </a:pPr>
            <a:r>
              <a:rPr lang="en-US" sz="1800" dirty="0"/>
              <a:t>Consensus</a:t>
            </a:r>
            <a:endParaRPr lang="en-US" sz="1400" dirty="0"/>
          </a:p>
          <a:p>
            <a:pPr>
              <a:buFont typeface="Arial" panose="020B0604020202020204" pitchFamily="34" charset="0"/>
              <a:buChar char="•"/>
            </a:pPr>
            <a:r>
              <a:rPr lang="en-US" sz="1800" dirty="0"/>
              <a:t>Nothing from IEEE 802 at all</a:t>
            </a:r>
          </a:p>
          <a:p>
            <a:pPr lvl="1">
              <a:buFont typeface="Arial" panose="020B0604020202020204" pitchFamily="34" charset="0"/>
              <a:buChar char="•"/>
            </a:pPr>
            <a:r>
              <a:rPr lang="en-US" sz="1400" dirty="0"/>
              <a:t>Not ideal from an IEEE 802 view</a:t>
            </a:r>
          </a:p>
          <a:p>
            <a:pPr>
              <a:buFont typeface="Arial" panose="020B0604020202020204" pitchFamily="34" charset="0"/>
              <a:buChar char="•"/>
            </a:pPr>
            <a:r>
              <a:rPr lang="en-US" sz="1800" dirty="0"/>
              <a:t>Stay with 2 filings to the FCC and other regulatory bodies</a:t>
            </a:r>
          </a:p>
          <a:p>
            <a:pPr lvl="1">
              <a:buFont typeface="Arial" panose="020B0604020202020204" pitchFamily="34" charset="0"/>
              <a:buChar char="•"/>
            </a:pPr>
            <a:r>
              <a:rPr lang="en-US" sz="1400" dirty="0"/>
              <a:t>Process allows for WG filings, so 802.11 and 802.15 both could file.</a:t>
            </a:r>
          </a:p>
          <a:p>
            <a:pPr lvl="2">
              <a:buFont typeface="Arial" panose="020B0604020202020204" pitchFamily="34" charset="0"/>
              <a:buChar char="•"/>
            </a:pPr>
            <a:r>
              <a:rPr lang="en-US" sz="1400" dirty="0"/>
              <a:t>Would still need from EC no one objects approval (5 day if not in a meeting)</a:t>
            </a:r>
          </a:p>
          <a:p>
            <a:pPr lvl="1">
              <a:buFont typeface="Arial" panose="020B0604020202020204" pitchFamily="34" charset="0"/>
              <a:buChar char="•"/>
            </a:pPr>
            <a:r>
              <a:rPr lang="en-US" sz="1400" dirty="0"/>
              <a:t>Not ideal from an IEEE 802 view.</a:t>
            </a:r>
          </a:p>
          <a:p>
            <a:pPr lvl="1">
              <a:buFont typeface="Arial" panose="020B0604020202020204" pitchFamily="34" charset="0"/>
              <a:buChar char="•"/>
            </a:pPr>
            <a:r>
              <a:rPr lang="en-US" sz="1400" dirty="0"/>
              <a:t>One opinion is this would give regulators both sides they can weigh with the other inputs they get.</a:t>
            </a:r>
          </a:p>
          <a:p>
            <a:pPr>
              <a:buFont typeface="Arial" panose="020B0604020202020204" pitchFamily="34" charset="0"/>
              <a:buChar char="•"/>
            </a:pPr>
            <a:endParaRPr lang="en-US" sz="1800" dirty="0"/>
          </a:p>
          <a:p>
            <a:pPr>
              <a:buFont typeface="Arial" panose="020B0604020202020204" pitchFamily="34" charset="0"/>
              <a:buChar char="•"/>
            </a:pPr>
            <a:r>
              <a:rPr lang="en-US" sz="1800" dirty="0"/>
              <a:t>Respond from IEEE 802 with both views </a:t>
            </a:r>
            <a:r>
              <a:rPr lang="en-US" sz="1800" b="0" dirty="0"/>
              <a:t>(do different from before). </a:t>
            </a:r>
          </a:p>
          <a:p>
            <a:pPr lvl="1">
              <a:buFont typeface="Arial" panose="020B0604020202020204" pitchFamily="34" charset="0"/>
              <a:buChar char="•"/>
            </a:pPr>
            <a:r>
              <a:rPr lang="en-US" sz="1400" dirty="0"/>
              <a:t> </a:t>
            </a:r>
            <a:r>
              <a:rPr lang="en-US" altLang="en-US" sz="1400" dirty="0"/>
              <a:t>_______</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Have a view on spectrum management of the band from the NPRM, AFC</a:t>
            </a:r>
          </a:p>
          <a:p>
            <a:pPr lvl="1">
              <a:spcBef>
                <a:spcPts val="0"/>
              </a:spcBef>
              <a:buFont typeface="Arial" panose="020B0604020202020204" pitchFamily="34" charset="0"/>
              <a:buChar char="•"/>
            </a:pPr>
            <a:r>
              <a:rPr lang="en-US" altLang="en-US" sz="1400" dirty="0"/>
              <a:t> _______</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Comment on some of the seek comments we do have consensus on</a:t>
            </a:r>
          </a:p>
          <a:p>
            <a:pPr lvl="1">
              <a:spcBef>
                <a:spcPts val="0"/>
              </a:spcBef>
              <a:buFont typeface="Arial" panose="020B0604020202020204" pitchFamily="34" charset="0"/>
              <a:buChar char="•"/>
            </a:pPr>
            <a:r>
              <a:rPr lang="en-US" altLang="en-US" sz="1400" b="0" dirty="0"/>
              <a:t> ______</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2414547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marL="1828800" lvl="4" indent="0">
              <a:spcBef>
                <a:spcPts val="0"/>
              </a:spcBef>
            </a:pPr>
            <a:endParaRPr lang="en-US" sz="1200" dirty="0"/>
          </a:p>
          <a:p>
            <a:pPr>
              <a:spcBef>
                <a:spcPts val="0"/>
              </a:spcBef>
              <a:buFont typeface="Arial" panose="020B0604020202020204" pitchFamily="34" charset="0"/>
              <a:buChar char="•"/>
            </a:pPr>
            <a:r>
              <a:rPr lang="en-US" sz="2000" dirty="0"/>
              <a:t>Last time to bring up from ACMA these recent activities: </a:t>
            </a:r>
          </a:p>
          <a:p>
            <a:pPr lvl="1">
              <a:spcBef>
                <a:spcPts val="0"/>
              </a:spcBef>
              <a:buFont typeface="Arial" panose="020B0604020202020204" pitchFamily="34" charset="0"/>
              <a:buChar char="•"/>
            </a:pPr>
            <a:r>
              <a:rPr lang="en-US" sz="1600" dirty="0"/>
              <a:t>ACMA has accordingly made the Radiocommunications (Low Interference Potential Devices) Class </a:t>
            </a:r>
            <a:r>
              <a:rPr lang="en-US" sz="1600" dirty="0" err="1"/>
              <a:t>Licence</a:t>
            </a:r>
            <a:r>
              <a:rPr lang="en-US" sz="1600" dirty="0"/>
              <a:t> Variation 2018 (No. 1) and you can refer to the details in the Australia Government's Federal Register of Legislation at </a:t>
            </a:r>
            <a:r>
              <a:rPr lang="en-US" sz="1000" u="sng" dirty="0">
                <a:hlinkClick r:id="rId3"/>
              </a:rPr>
              <a:t>https://www.legislation.gov.au/Details/F2018L00881/Download</a:t>
            </a:r>
            <a:endParaRPr lang="en-US" sz="1000" dirty="0"/>
          </a:p>
          <a:p>
            <a:pPr lvl="2">
              <a:spcBef>
                <a:spcPts val="0"/>
              </a:spcBef>
              <a:buFont typeface="Arial" panose="020B0604020202020204" pitchFamily="34" charset="0"/>
              <a:buChar char="•"/>
            </a:pPr>
            <a:r>
              <a:rPr lang="en-US" sz="1600" dirty="0"/>
              <a:t>Or  </a:t>
            </a:r>
            <a:r>
              <a:rPr lang="en-US" sz="1600" dirty="0">
                <a:hlinkClick r:id="rId4"/>
              </a:rPr>
              <a:t>https://mentor.ieee.org/802.18/dcn/18/18-18-0116-00-0000-radiocommunications-low-interference-potential-devices-class-licence-variation-2018-no-1.docx</a:t>
            </a:r>
            <a:r>
              <a:rPr lang="en-US" sz="1600" dirty="0"/>
              <a:t>  </a:t>
            </a:r>
          </a:p>
          <a:p>
            <a:pPr lvl="5">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Also ACMA has put out their final 5 year plan, 2018 – 2022</a:t>
            </a:r>
          </a:p>
          <a:p>
            <a:pPr lvl="2">
              <a:spcBef>
                <a:spcPts val="0"/>
              </a:spcBef>
              <a:buFont typeface="Arial" panose="020B0604020202020204" pitchFamily="34" charset="0"/>
              <a:buChar char="•"/>
            </a:pPr>
            <a:r>
              <a:rPr lang="en-US" sz="1600" dirty="0">
                <a:hlinkClick r:id="rId5"/>
              </a:rPr>
              <a:t>https://mentor.ieee.org/802.18/dcn/18/18-18-0117-00-0000-acma-five-year-spectrum-outlook-2018-22-final-2018-09-v1-1.docx</a:t>
            </a: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3480422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General Discussion Items </a:t>
            </a:r>
            <a:r>
              <a:rPr lang="en-US" sz="1400" dirty="0"/>
              <a:t>-2</a:t>
            </a:r>
            <a:endParaRPr lang="en-US" sz="2400" dirty="0"/>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u="sng" dirty="0"/>
              <a:t>Preparing for the Future of Transportation: Automated Vehicles 3.0 (AV 3.0) </a:t>
            </a:r>
            <a:r>
              <a:rPr lang="en-US" sz="1800" dirty="0"/>
              <a:t>advances U.S. DOT’s commitment to supporting the safe, reliable, efficient, and cost-effective integration of automation into the broader multimodal surface transportation system. AV 3.0 builds upon—but does not replace—voluntary guidance provided in Automated Driving Systems 2.0: A Vision for Safety. Automation technologies are new and rapidly evolving. The right approach to achieving safety improvements begins with a focus on removing unnecessary barriers and issuing voluntary guidance, rather than regulations that could stifle innovation.</a:t>
            </a:r>
          </a:p>
          <a:p>
            <a:pPr>
              <a:buFont typeface="Arial" panose="020B0604020202020204" pitchFamily="34" charset="0"/>
              <a:buChar char="•"/>
            </a:pPr>
            <a:r>
              <a:rPr lang="en-US" sz="1800" u="sng" dirty="0">
                <a:hlinkClick r:id="rId2"/>
              </a:rPr>
              <a:t>https://www.transportation.gov/sites/dot.gov/files/docs/policy-initiatives/automated-vehicles/320711/preparing-future-transportation-automated-vehicle-30.pdf</a:t>
            </a:r>
            <a:r>
              <a:rPr lang="en-US" sz="1800" dirty="0"/>
              <a:t> </a:t>
            </a:r>
          </a:p>
          <a:p>
            <a:pPr>
              <a:buFont typeface="Arial" panose="020B0604020202020204" pitchFamily="34" charset="0"/>
              <a:buChar char="•"/>
            </a:pPr>
            <a:r>
              <a:rPr lang="en-US" sz="1800" dirty="0">
                <a:hlinkClick r:id="rId3"/>
              </a:rPr>
              <a:t>https://mentor.ieee.org/802.18/dcn/18/18-18-0124-00-0000-preparing-future-transportation-automated-vehicle-3-0.pdf</a:t>
            </a:r>
            <a:r>
              <a:rPr lang="en-US" sz="1800" dirty="0"/>
              <a:t>  </a:t>
            </a:r>
          </a:p>
          <a:p>
            <a:pPr>
              <a:buFont typeface="Arial" panose="020B0604020202020204" pitchFamily="34" charset="0"/>
              <a:buChar char="•"/>
            </a:pPr>
            <a:r>
              <a:rPr lang="en-US" sz="1400" dirty="0"/>
              <a:t> </a:t>
            </a:r>
          </a:p>
          <a:p>
            <a:pPr>
              <a:buFont typeface="Arial" panose="020B0604020202020204" pitchFamily="34" charset="0"/>
              <a:buChar char="•"/>
            </a:pPr>
            <a:r>
              <a:rPr lang="en-US" sz="1800" dirty="0"/>
              <a:t>5850 MHz and up is part of this, to be aware of.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11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391340"/>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All continue to review the NPRM on the major points discussed and what context should we add to clarify. </a:t>
            </a:r>
          </a:p>
          <a:p>
            <a:pPr>
              <a:spcBef>
                <a:spcPts val="0"/>
              </a:spcBef>
              <a:buFont typeface="Arial" panose="020B0604020202020204" pitchFamily="34" charset="0"/>
              <a:buChar char="•"/>
            </a:pPr>
            <a:r>
              <a:rPr lang="en-US" altLang="en-US" sz="1800" dirty="0">
                <a:solidFill>
                  <a:srgbClr val="00B0F0"/>
                </a:solidFill>
              </a:rPr>
              <a:t>Be thinking about options for single voice for IEEE 802 as a whole and the pro-cons.</a:t>
            </a:r>
          </a:p>
          <a:p>
            <a:pPr>
              <a:spcBef>
                <a:spcPts val="0"/>
              </a:spcBef>
              <a:buFont typeface="Arial" panose="020B0604020202020204" pitchFamily="34" charset="0"/>
              <a:buChar char="•"/>
            </a:pPr>
            <a:r>
              <a:rPr lang="en-US" altLang="en-US" sz="1800" dirty="0">
                <a:solidFill>
                  <a:srgbClr val="00B0F0"/>
                </a:solidFill>
              </a:rPr>
              <a:t>Next week will look at the ex </a:t>
            </a:r>
            <a:r>
              <a:rPr lang="en-US" altLang="en-US" sz="1800" dirty="0" err="1">
                <a:solidFill>
                  <a:srgbClr val="00B0F0"/>
                </a:solidFill>
              </a:rPr>
              <a:t>partes</a:t>
            </a:r>
            <a:r>
              <a:rPr lang="en-US" altLang="en-US" sz="1800" dirty="0">
                <a:solidFill>
                  <a:srgbClr val="00B0F0"/>
                </a:solidFill>
              </a:rPr>
              <a:t>.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a:t>
            </a:r>
            <a:r>
              <a:rPr lang="en-US" sz="1400" dirty="0" err="1"/>
              <a:t>parte</a:t>
            </a:r>
            <a:r>
              <a:rPr lang="en-US" sz="1400" dirty="0"/>
              <a:t>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a:p>
            <a:pPr>
              <a:spcBef>
                <a:spcPts val="0"/>
              </a:spcBef>
              <a:buFont typeface="Arial" panose="020B0604020202020204" pitchFamily="34" charset="0"/>
              <a:buChar char="•"/>
            </a:pPr>
            <a:r>
              <a:rPr lang="en-US" altLang="en-US" sz="1800" dirty="0"/>
              <a:t>Other: </a:t>
            </a:r>
          </a:p>
          <a:p>
            <a:pPr lvl="1">
              <a:spcBef>
                <a:spcPts val="0"/>
              </a:spcBef>
              <a:buFont typeface="Arial" panose="020B0604020202020204" pitchFamily="34" charset="0"/>
              <a:buChar char="•"/>
            </a:pPr>
            <a:r>
              <a:rPr lang="en-US" altLang="en-US" sz="1600" dirty="0"/>
              <a:t>EU Spectrum Management Statement </a:t>
            </a:r>
          </a:p>
          <a:p>
            <a:pPr lvl="1">
              <a:spcBef>
                <a:spcPts val="0"/>
              </a:spcBef>
              <a:buFont typeface="Arial" panose="020B0604020202020204" pitchFamily="34" charset="0"/>
              <a:buChar char="•"/>
            </a:pPr>
            <a:r>
              <a:rPr lang="en-US" altLang="en-US" sz="1600" dirty="0">
                <a:solidFill>
                  <a:schemeClr val="tx1"/>
                </a:solidFill>
              </a:rPr>
              <a:t>Google waiver</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11 Oct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40 (9 on EC)</a:t>
            </a:r>
            <a:r>
              <a:rPr lang="en-US" altLang="en-US" sz="1800" dirty="0">
                <a:solidFill>
                  <a:schemeClr val="tx1"/>
                </a:solidFill>
              </a:rPr>
              <a:t>;  Nearly Voter</a:t>
            </a:r>
            <a:r>
              <a:rPr lang="en-US" altLang="en-US" sz="1800">
                <a:solidFill>
                  <a:schemeClr val="tx1"/>
                </a:solidFill>
              </a:rPr>
              <a:t>: 2; </a:t>
            </a:r>
            <a:r>
              <a:rPr lang="en-US" altLang="en-US" sz="1800" dirty="0">
                <a:solidFill>
                  <a:schemeClr val="tx1"/>
                </a:solidFill>
              </a:rPr>
              <a:t>Aspirant members</a:t>
            </a:r>
            <a:r>
              <a:rPr lang="en-US" altLang="en-US" sz="1800">
                <a:solidFill>
                  <a:schemeClr val="tx1"/>
                </a:solidFill>
              </a:rPr>
              <a:t>: 12</a:t>
            </a: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11 Oct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701"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11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18 October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15:49 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 (and AM2 as extra) </a:t>
            </a:r>
          </a:p>
          <a:p>
            <a:pPr>
              <a:buFont typeface="Arial" panose="020B0604020202020204" pitchFamily="34" charset="0"/>
              <a:buChar char="•"/>
            </a:pPr>
            <a:endParaRPr lang="en-US" sz="20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Oct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a:t>
            </a:r>
            <a:r>
              <a:rPr lang="en-US" altLang="en-US" sz="2400" u="sng" dirty="0"/>
              <a:t>references</a:t>
            </a:r>
            <a:r>
              <a:rPr lang="en-US" altLang="en-US" sz="2400" dirty="0"/>
              <a:t> 1 of 2</a:t>
            </a:r>
            <a:endParaRPr lang="en-US" sz="1200" dirty="0"/>
          </a:p>
        </p:txBody>
      </p:sp>
      <p:sp>
        <p:nvSpPr>
          <p:cNvPr id="3" name="Content Placeholder 2"/>
          <p:cNvSpPr>
            <a:spLocks noGrp="1"/>
          </p:cNvSpPr>
          <p:nvPr>
            <p:ph idx="1"/>
          </p:nvPr>
        </p:nvSpPr>
        <p:spPr>
          <a:xfrm>
            <a:off x="228600" y="990600"/>
            <a:ext cx="8690113" cy="5371307"/>
          </a:xfrm>
        </p:spPr>
        <p:txBody>
          <a:bodyPr/>
          <a:lstStyle/>
          <a:p>
            <a:pPr>
              <a:spcBef>
                <a:spcPts val="0"/>
              </a:spcBef>
              <a:buFont typeface="Arial" panose="020B0604020202020204" pitchFamily="34" charset="0"/>
              <a:buChar char="•"/>
            </a:pPr>
            <a:r>
              <a:rPr lang="en-US" altLang="en-US" sz="14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400" dirty="0">
                <a:hlinkClick r:id="rId3"/>
              </a:rPr>
              <a:t>https://ecfsapi.fcc.gov/file/109113089205438/SPA%20Comments%20(Sep%2011%202018)(FINAL).pdf</a:t>
            </a:r>
            <a:endParaRPr lang="en-US" altLang="en-US" sz="1400" dirty="0"/>
          </a:p>
          <a:p>
            <a:pPr lvl="2">
              <a:spcBef>
                <a:spcPts val="0"/>
              </a:spcBef>
              <a:buFont typeface="Arial" panose="020B0604020202020204" pitchFamily="34" charset="0"/>
              <a:buChar char="•"/>
            </a:pPr>
            <a:r>
              <a:rPr lang="en-US" altLang="en-US" sz="1600" dirty="0"/>
              <a:t> </a:t>
            </a:r>
            <a:r>
              <a:rPr lang="en-US" altLang="en-US" sz="1400" dirty="0"/>
              <a:t>Response to FWCC and </a:t>
            </a:r>
            <a:r>
              <a:rPr lang="en-US" altLang="en-US" sz="1400" dirty="0" err="1"/>
              <a:t>Comscope</a:t>
            </a:r>
            <a:r>
              <a:rPr lang="en-US" altLang="en-US" sz="1400" dirty="0"/>
              <a:t>.</a:t>
            </a:r>
            <a:endParaRPr lang="en-US" altLang="en-US" sz="1600" dirty="0"/>
          </a:p>
          <a:p>
            <a:pPr lvl="1">
              <a:spcBef>
                <a:spcPts val="0"/>
              </a:spcBef>
              <a:buFont typeface="Arial" panose="020B0604020202020204" pitchFamily="34" charset="0"/>
              <a:buChar char="•"/>
            </a:pPr>
            <a:r>
              <a:rPr lang="en-US" altLang="en-US" sz="1400" dirty="0">
                <a:hlinkClick r:id="rId4"/>
              </a:rPr>
              <a:t>https://ecfsapi.fcc.gov/file/109112152615349/Wi-Fi%20Alliance%20Comments%20on%20Spectrum%20Pipeline%20Act%20Report.pdf</a:t>
            </a:r>
            <a:r>
              <a:rPr lang="en-US" altLang="en-US" sz="14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400" dirty="0">
                <a:hlinkClick r:id="rId5"/>
              </a:rPr>
              <a:t>https://ecfsapi.fcc.gov/file/1090794008994/WInnForum%20Comments%20on%20Spectrum%20Pipeline%20Act%20PN%20-%20Final.pdf</a:t>
            </a:r>
            <a:r>
              <a:rPr lang="en-US" altLang="en-US" sz="14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400" dirty="0">
                <a:hlinkClick r:id="rId6"/>
              </a:rPr>
              <a:t>https://ecfsapi.fcc.gov/file/1082899870012/2018-08-28%20ExP%20RLAN%20issues%20AS%20FILED%20(01229194xB3D1E).pdf</a:t>
            </a:r>
            <a:endParaRPr lang="en-US" altLang="en-US" sz="14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400" dirty="0">
                <a:hlinkClick r:id="rId7"/>
              </a:rPr>
              <a:t>https://ecfsapi.fcc.gov/file/10824085329605/Commscope%208.22.18%20Mtg%20Ex%20Parte.pdf</a:t>
            </a:r>
            <a:r>
              <a:rPr lang="en-US" altLang="en-US" sz="14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400" dirty="0">
                <a:hlinkClick r:id="rId8"/>
              </a:rPr>
              <a:t>https://ecfsapi.fcc.gov/file/108080219920074/WFA%20Ex%20Parte%20Letter.pdf</a:t>
            </a:r>
            <a:r>
              <a:rPr lang="en-US" altLang="en-US" sz="1400" dirty="0"/>
              <a:t>  </a:t>
            </a:r>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400" dirty="0">
                <a:hlinkClick r:id="rId9"/>
              </a:rPr>
              <a:t>https://ecfsapi.fcc.gov/file/10717207604667/17-183%20FWCC%20ExP%20Notice%202018-07-17%20--%20AS%20FILED.pdf</a:t>
            </a:r>
            <a:r>
              <a:rPr lang="en-US" altLang="en-US" sz="1400" dirty="0"/>
              <a:t> </a:t>
            </a:r>
          </a:p>
          <a:p>
            <a:pPr lvl="2">
              <a:spcBef>
                <a:spcPts val="0"/>
              </a:spcBef>
              <a:buFont typeface="Arial" panose="020B0604020202020204" pitchFamily="34" charset="0"/>
              <a:buChar char="•"/>
            </a:pPr>
            <a:r>
              <a:rPr lang="en-US" altLang="en-US" sz="1400" dirty="0"/>
              <a:t>Read attachment.  </a:t>
            </a:r>
          </a:p>
          <a:p>
            <a:pPr lvl="1">
              <a:spcBef>
                <a:spcPts val="0"/>
              </a:spcBef>
              <a:buFont typeface="Arial" panose="020B0604020202020204" pitchFamily="34" charset="0"/>
              <a:buChar char="•"/>
            </a:pPr>
            <a:r>
              <a:rPr lang="en-US" altLang="en-US" sz="1400" dirty="0">
                <a:hlinkClick r:id="rId10"/>
              </a:rPr>
              <a:t>https://ecfsapi.fcc.gov/file/1070541429397/7-5-18%20SES-Intelsat%20ex%20parte%20for%20McGrath%20and%20Javed.pdf</a:t>
            </a:r>
            <a:r>
              <a:rPr lang="en-US" altLang="en-US" sz="14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2 of 2</a:t>
            </a:r>
            <a:endParaRPr lang="en-US" sz="1200" dirty="0"/>
          </a:p>
        </p:txBody>
      </p:sp>
      <p:sp>
        <p:nvSpPr>
          <p:cNvPr id="3" name="Content Placeholder 2"/>
          <p:cNvSpPr>
            <a:spLocks noGrp="1"/>
          </p:cNvSpPr>
          <p:nvPr>
            <p:ph idx="1"/>
          </p:nvPr>
        </p:nvSpPr>
        <p:spPr>
          <a:xfrm>
            <a:off x="533400" y="1307777"/>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sz="1600" dirty="0">
                <a:hlinkClick r:id="rId4"/>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5"/>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4">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cont.</a:t>
            </a:r>
            <a:endParaRPr lang="en-US" sz="1200" dirty="0"/>
          </a:p>
        </p:txBody>
      </p:sp>
      <p:sp>
        <p:nvSpPr>
          <p:cNvPr id="3" name="Content Placeholder 2"/>
          <p:cNvSpPr>
            <a:spLocks noGrp="1"/>
          </p:cNvSpPr>
          <p:nvPr>
            <p:ph idx="1"/>
          </p:nvPr>
        </p:nvSpPr>
        <p:spPr>
          <a:xfrm>
            <a:off x="533400" y="1307777"/>
            <a:ext cx="8534400" cy="4483423"/>
          </a:xfrm>
        </p:spPr>
        <p:txBody>
          <a:bodyPr/>
          <a:lstStyle/>
          <a:p>
            <a:pPr lvl="1"/>
            <a:r>
              <a:rPr lang="en-US" dirty="0"/>
              <a:t>Some references on past EU UWB actions:  </a:t>
            </a:r>
          </a:p>
          <a:p>
            <a:pPr lvl="2"/>
            <a:r>
              <a:rPr lang="en-GB" dirty="0"/>
              <a:t>February 27, 2007 </a:t>
            </a:r>
            <a:r>
              <a:rPr lang="en-GB" u="sng" dirty="0">
                <a:hlinkClick r:id="rId3"/>
              </a:rPr>
              <a:t>https://www.anacom.pt/render.jsp?contentId=987504</a:t>
            </a:r>
            <a:r>
              <a:rPr lang="en-GB" dirty="0"/>
              <a:t> </a:t>
            </a:r>
            <a:endParaRPr lang="en-US" dirty="0"/>
          </a:p>
          <a:p>
            <a:pPr lvl="2"/>
            <a:r>
              <a:rPr lang="en-GB" dirty="0"/>
              <a:t>April 21, 2009 </a:t>
            </a:r>
            <a:r>
              <a:rPr lang="en-GB" u="sng" dirty="0">
                <a:hlinkClick r:id="rId4"/>
              </a:rPr>
              <a:t>https://www.mtitc.government.bg/upload/docs/Reshenie_343_ot_21_April_2009___EN.pdf</a:t>
            </a:r>
            <a:r>
              <a:rPr lang="en-GB" dirty="0"/>
              <a:t> </a:t>
            </a:r>
            <a:endParaRPr lang="en-US" dirty="0"/>
          </a:p>
          <a:p>
            <a:pPr lvl="2"/>
            <a:r>
              <a:rPr lang="en-GB" dirty="0"/>
              <a:t>October 7, 2014  </a:t>
            </a:r>
            <a:r>
              <a:rPr lang="en-GB" u="sng" dirty="0">
                <a:hlinkClick r:id="rId5"/>
              </a:rPr>
              <a:t>https://www.anacom.pt/render.jsp?contentId=1338515</a:t>
            </a:r>
            <a:r>
              <a:rPr lang="en-GB" dirty="0"/>
              <a:t> </a:t>
            </a:r>
            <a:endParaRPr lang="en-US" dirty="0"/>
          </a:p>
          <a:p>
            <a:pPr lvl="2"/>
            <a:r>
              <a:rPr lang="en-GB" dirty="0"/>
              <a:t>August 4, 2017 </a:t>
            </a:r>
            <a:r>
              <a:rPr lang="en-GB" u="sng" dirty="0">
                <a:hlinkClick r:id="rId6"/>
              </a:rPr>
              <a:t>https://www.anacom.pt/render.jsp?contentId=1415687</a:t>
            </a:r>
            <a:r>
              <a:rPr lang="en-GB" dirty="0"/>
              <a:t> </a:t>
            </a:r>
            <a:endParaRPr lang="en-US" dirty="0"/>
          </a:p>
          <a:p>
            <a:pPr lvl="2"/>
            <a:r>
              <a:rPr lang="en-GB" dirty="0"/>
              <a:t>UWB is Always treated as equipment, not a service.</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66608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 Oct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11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11 Oct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t>6 GHz and single voice from IEEE 802</a:t>
            </a:r>
          </a:p>
          <a:p>
            <a:pPr lvl="2">
              <a:buFont typeface="Arial" panose="020B0604020202020204" pitchFamily="34" charset="0"/>
              <a:buChar char="•"/>
            </a:pPr>
            <a:r>
              <a:rPr lang="en-US" sz="1400" dirty="0"/>
              <a:t>Limit discussion to xx:45 </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tbd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6 GHz and single voice from IEEE 802</a:t>
            </a:r>
          </a:p>
          <a:p>
            <a:pPr lvl="1">
              <a:spcBef>
                <a:spcPts val="0"/>
              </a:spcBef>
              <a:buFont typeface="Arial" panose="020B0604020202020204" pitchFamily="34" charset="0"/>
              <a:buChar char="•"/>
            </a:pPr>
            <a:r>
              <a:rPr lang="en-US" sz="1400" dirty="0"/>
              <a:t>Reference items</a:t>
            </a:r>
          </a:p>
          <a:p>
            <a:pPr lvl="1">
              <a:spcBef>
                <a:spcPts val="0"/>
              </a:spcBef>
              <a:buFont typeface="Arial" panose="020B0604020202020204" pitchFamily="34" charset="0"/>
              <a:buChar char="•"/>
            </a:pPr>
            <a:r>
              <a:rPr lang="en-US" sz="1400" b="0" dirty="0"/>
              <a:t>Major points </a:t>
            </a:r>
          </a:p>
          <a:p>
            <a:pPr lvl="1">
              <a:spcBef>
                <a:spcPts val="0"/>
              </a:spcBef>
              <a:buFont typeface="Arial" panose="020B0604020202020204" pitchFamily="34" charset="0"/>
              <a:buChar char="•"/>
            </a:pPr>
            <a:r>
              <a:rPr lang="en-US" sz="1400" dirty="0"/>
              <a:t>Options for IEEE 802</a:t>
            </a:r>
            <a:endParaRPr lang="en-US" sz="1400" b="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ACMA LIPD update</a:t>
            </a:r>
          </a:p>
          <a:p>
            <a:pPr lvl="2">
              <a:buFont typeface="Arial" panose="020B0604020202020204" pitchFamily="34" charset="0"/>
              <a:buChar char="•"/>
            </a:pPr>
            <a:r>
              <a:rPr lang="en-US" sz="1400" dirty="0"/>
              <a:t>Also ACMA’s 5yr plan is out.</a:t>
            </a:r>
          </a:p>
          <a:p>
            <a:pPr lvl="1">
              <a:buFont typeface="Arial" panose="020B0604020202020204" pitchFamily="34" charset="0"/>
              <a:buChar char="•"/>
            </a:pPr>
            <a:r>
              <a:rPr lang="en-US" sz="1400" dirty="0"/>
              <a:t>Preparing for the Future of Transportation</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solidFill>
                  <a:schemeClr val="tx1"/>
                </a:solidFill>
              </a:rPr>
              <a:t>Need a recording secretary today    </a:t>
            </a:r>
            <a:r>
              <a:rPr lang="en-US" altLang="en-US" sz="1600" dirty="0">
                <a:solidFill>
                  <a:schemeClr val="bg1"/>
                </a:solidFill>
              </a:rPr>
              <a:t>for the Wireless Interim in Waikoloa, anyone?</a:t>
            </a:r>
            <a:r>
              <a:rPr lang="en-US" altLang="en-US" sz="1600" dirty="0">
                <a:solidFill>
                  <a:schemeClr val="tx1"/>
                </a:solidFill>
              </a:rPr>
              <a:t>  </a:t>
            </a:r>
          </a:p>
          <a:p>
            <a:pPr lvl="1">
              <a:buFont typeface="Arial" panose="020B0604020202020204" pitchFamily="34" charset="0"/>
              <a:buChar char="•"/>
            </a:pPr>
            <a:r>
              <a:rPr lang="en-US" altLang="en-US" sz="1200" dirty="0">
                <a:solidFill>
                  <a:schemeClr val="tx1"/>
                </a:solidFill>
              </a:rPr>
              <a:t>Ben Rolf (Blind Creek and UWB Alliance) </a:t>
            </a:r>
          </a:p>
          <a:p>
            <a:pPr>
              <a:buFont typeface="Arial" panose="020B0604020202020204" pitchFamily="34" charset="0"/>
              <a:buChar char="•"/>
            </a:pPr>
            <a:endParaRPr lang="en-US" altLang="en-US" sz="1600" u="sng"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tx1"/>
                </a:solidFill>
              </a:rPr>
              <a:t>Stuart Kerry (Ruckus)</a:t>
            </a:r>
            <a:endParaRPr lang="en-US" altLang="en-US" sz="1600" dirty="0">
              <a:solidFill>
                <a:schemeClr val="bg1">
                  <a:lumMod val="75000"/>
                </a:schemeClr>
              </a:solidFill>
            </a:endParaRPr>
          </a:p>
          <a:p>
            <a:r>
              <a:rPr lang="en-US" altLang="en-US" sz="1600" b="1" dirty="0"/>
              <a:t>		Seconded by:	Tim Harrington (UWB Alliance) </a:t>
            </a:r>
            <a:endParaRPr lang="en-US" altLang="en-US" sz="1600" dirty="0">
              <a:solidFill>
                <a:schemeClr val="bg1">
                  <a:lumMod val="75000"/>
                </a:schemeClr>
              </a:solidFill>
            </a:endParaRP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04 Oct 2018 in document:  </a:t>
            </a:r>
            <a:r>
              <a:rPr lang="en-US" altLang="en-US" sz="1600" dirty="0">
                <a:hlinkClick r:id="rId2"/>
              </a:rPr>
              <a:t>https://mentor.ieee.org/802.18/dcn/18/18-18-0126-00-0000-minutes-04oct18-rr-tag-teleconference.doc</a:t>
            </a:r>
            <a:r>
              <a:rPr lang="en-US" altLang="en-US" sz="1600" dirty="0"/>
              <a:t>   </a:t>
            </a:r>
            <a:r>
              <a:rPr lang="en-US" altLang="en-US" sz="1600" b="1" dirty="0"/>
              <a:t>Posted</a:t>
            </a:r>
            <a:r>
              <a:rPr lang="en-US" altLang="en-US" sz="1600" dirty="0"/>
              <a:t>:  </a:t>
            </a:r>
            <a:r>
              <a:rPr lang="en-US" sz="1600" b="0" dirty="0"/>
              <a:t>10-Oct-2018 09:12:54 ET</a:t>
            </a:r>
          </a:p>
          <a:p>
            <a:pPr marL="0" indent="0"/>
            <a:r>
              <a:rPr lang="en-US" altLang="en-US" sz="1400" b="0" dirty="0"/>
              <a:t>	</a:t>
            </a:r>
            <a:r>
              <a:rPr lang="en-US" altLang="en-US" sz="1600" b="1" dirty="0"/>
              <a:t>Moved by: 	Stuart Kerry (Ruckus) </a:t>
            </a:r>
            <a:endParaRPr lang="en-US" altLang="en-US" sz="1600" dirty="0">
              <a:solidFill>
                <a:schemeClr val="bg1">
                  <a:lumMod val="75000"/>
                </a:schemeClr>
              </a:solidFill>
            </a:endParaRPr>
          </a:p>
          <a:p>
            <a:r>
              <a:rPr lang="en-US" altLang="en-US" sz="1600" dirty="0"/>
              <a:t>	  </a:t>
            </a:r>
            <a:r>
              <a:rPr lang="en-US" altLang="en-US" sz="1600" b="1" dirty="0"/>
              <a:t>Seconded by: 	</a:t>
            </a:r>
            <a:r>
              <a:rPr lang="en-US" altLang="en-US" sz="1600" dirty="0"/>
              <a:t>Tim Harrington (UWB Alliance) </a:t>
            </a:r>
            <a:endParaRPr lang="en-US" altLang="en-US" sz="1600" dirty="0">
              <a:solidFill>
                <a:schemeClr val="bg1">
                  <a:lumMod val="75000"/>
                </a:schemeClr>
              </a:solidFill>
            </a:endParaRPr>
          </a:p>
          <a:p>
            <a:pPr lvl="1"/>
            <a:r>
              <a:rPr lang="en-US" altLang="en-US" sz="1600" b="1" dirty="0"/>
              <a:t>Discussion? 	</a:t>
            </a:r>
            <a:r>
              <a:rPr lang="en-US" altLang="en-US" sz="1400" b="1" dirty="0">
                <a:solidFill>
                  <a:schemeClr val="tx1">
                    <a:lumMod val="50000"/>
                    <a:lumOff val="50000"/>
                  </a:schemeClr>
                </a:solidFill>
              </a:rPr>
              <a:t>(We could trim the minutes more in the future.)</a:t>
            </a:r>
            <a:r>
              <a:rPr lang="en-US" altLang="en-US" sz="1400" b="1" dirty="0"/>
              <a:t> </a:t>
            </a:r>
            <a:endParaRPr lang="en-US" altLang="en-US" sz="1600" b="1" dirty="0"/>
          </a:p>
          <a:p>
            <a:pPr lvl="1"/>
            <a:r>
              <a:rPr lang="en-US" altLang="en-US" sz="1600" b="1" dirty="0"/>
              <a:t>Vote</a:t>
            </a:r>
            <a:r>
              <a:rPr lang="en-US" altLang="en-US" sz="1600" b="1" dirty="0">
                <a:solidFill>
                  <a:schemeClr val="tx1"/>
                </a:solidFill>
              </a:rPr>
              <a:t>:  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11 Oct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 </a:t>
            </a:r>
          </a:p>
          <a:p>
            <a:pPr lvl="1">
              <a:spcBef>
                <a:spcPts val="0"/>
              </a:spcBef>
              <a:buFont typeface="Arial" panose="020B0604020202020204" pitchFamily="34" charset="0"/>
              <a:buChar char="•"/>
            </a:pPr>
            <a:r>
              <a:rPr lang="en-US" sz="1600" dirty="0">
                <a:solidFill>
                  <a:schemeClr val="tx1"/>
                </a:solidFill>
              </a:rPr>
              <a:t>Another standard in contention is being held up, approved and not published in  the OJEU is the EN 300 440.  Point is not just the TG-11 ones.  </a:t>
            </a:r>
          </a:p>
          <a:p>
            <a:pPr lvl="1">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meeting #100 - 17-20 Dec. 2018</a:t>
            </a:r>
          </a:p>
          <a:p>
            <a:pPr lvl="1">
              <a:spcBef>
                <a:spcPts val="0"/>
              </a:spcBef>
              <a:buFont typeface="Arial" panose="020B0604020202020204" pitchFamily="34" charset="0"/>
              <a:buChar char="•"/>
            </a:pPr>
            <a:r>
              <a:rPr lang="en-US" sz="1600" dirty="0">
                <a:solidFill>
                  <a:schemeClr val="tx1"/>
                </a:solidFill>
              </a:rPr>
              <a:t> Nothing of note the past week.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2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meeting #54 – 15-19 Oct. </a:t>
            </a:r>
          </a:p>
          <a:p>
            <a:pPr lvl="1">
              <a:spcBef>
                <a:spcPts val="0"/>
              </a:spcBef>
              <a:buFont typeface="Arial" panose="020B0604020202020204" pitchFamily="34" charset="0"/>
              <a:buChar char="•"/>
            </a:pPr>
            <a:r>
              <a:rPr lang="en-US" sz="1600" dirty="0">
                <a:solidFill>
                  <a:schemeClr val="tx1"/>
                </a:solidFill>
              </a:rPr>
              <a:t>Meeting next week, much work on the OJEU issue. </a:t>
            </a:r>
          </a:p>
          <a:p>
            <a:pPr lvl="1">
              <a:spcBef>
                <a:spcPts val="0"/>
              </a:spcBef>
              <a:buFont typeface="Arial" panose="020B0604020202020204" pitchFamily="34" charset="0"/>
              <a:buChar char="•"/>
            </a:pPr>
            <a:r>
              <a:rPr lang="en-US" sz="1600" dirty="0">
                <a:solidFill>
                  <a:schemeClr val="tx1"/>
                </a:solidFill>
              </a:rPr>
              <a:t> </a:t>
            </a:r>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r>
              <a:rPr lang="en-US" sz="1600" dirty="0"/>
              <a:t>Nothing of note the past week.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From last week: </a:t>
            </a:r>
          </a:p>
          <a:p>
            <a:pPr lvl="2">
              <a:buFont typeface="Arial" panose="020B0604020202020204" pitchFamily="34" charset="0"/>
              <a:buChar char="•"/>
            </a:pPr>
            <a:r>
              <a:rPr lang="en-US" sz="1400" dirty="0"/>
              <a:t>An intense meeting #5 this week on finding a compromise on duty cycle among all. </a:t>
            </a:r>
          </a:p>
          <a:p>
            <a:pPr lvl="2">
              <a:buFont typeface="Arial" panose="020B0604020202020204" pitchFamily="34" charset="0"/>
              <a:buChar char="•"/>
            </a:pPr>
            <a:r>
              <a:rPr lang="en-US" sz="1400" dirty="0"/>
              <a:t>Outcome is to withdrawal all studies, and to re-do for 1.97% per person. </a:t>
            </a:r>
          </a:p>
          <a:p>
            <a:pPr lvl="2">
              <a:buFont typeface="Arial" panose="020B0604020202020204" pitchFamily="34" charset="0"/>
              <a:buChar char="•"/>
            </a:pPr>
            <a:r>
              <a:rPr lang="en-US" sz="1400" dirty="0"/>
              <a:t>The next meeting, # 6,  is being extended to 3 days, starting 10 December. </a:t>
            </a:r>
          </a:p>
          <a:p>
            <a:pPr lvl="2">
              <a:buFont typeface="Arial" panose="020B0604020202020204" pitchFamily="34" charset="0"/>
              <a:buChar char="•"/>
            </a:pPr>
            <a:r>
              <a:rPr lang="en-US" sz="1400" dirty="0"/>
              <a:t>Also, the propagation model was discussed and refined.  </a:t>
            </a:r>
          </a:p>
          <a:p>
            <a:pPr marL="457200" lvl="1" indent="0"/>
            <a:r>
              <a:rPr lang="en-US" sz="1400" dirty="0"/>
              <a:t> </a:t>
            </a: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Nothing of note the past week.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From last week:</a:t>
            </a:r>
          </a:p>
          <a:p>
            <a:pPr lvl="2">
              <a:buFont typeface="Arial" panose="020B0604020202020204" pitchFamily="34" charset="0"/>
              <a:buChar char="•"/>
            </a:pPr>
            <a:r>
              <a:rPr lang="en-US" sz="1400" dirty="0"/>
              <a:t>The discussion on  RLAN and UWB, the chairman stated UWB was a sub-class and didn’t need to be discussed.  </a:t>
            </a:r>
          </a:p>
          <a:p>
            <a:pPr lvl="2">
              <a:buFont typeface="Arial" panose="020B0604020202020204" pitchFamily="34" charset="0"/>
              <a:buChar char="•"/>
            </a:pPr>
            <a:r>
              <a:rPr lang="en-US" sz="1400" dirty="0"/>
              <a:t>There are services and devices, and UWB is sub-class of devices. They are treated different from other devices. </a:t>
            </a:r>
            <a:r>
              <a:rPr lang="en-US" sz="1600" dirty="0"/>
              <a:t> See ECC report 132 for some on this.</a:t>
            </a:r>
          </a:p>
          <a:p>
            <a:pPr lvl="1">
              <a:buFont typeface="Arial" panose="020B0604020202020204" pitchFamily="34" charset="0"/>
              <a:buChar char="•"/>
            </a:pPr>
            <a:endParaRPr lang="en-US" sz="16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reference 1 of 2</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2000" dirty="0"/>
              <a:t>“Draft” - NPRM did come out: </a:t>
            </a:r>
          </a:p>
          <a:p>
            <a:pPr lvl="1">
              <a:spcBef>
                <a:spcPts val="0"/>
              </a:spcBef>
              <a:buFont typeface="Arial" panose="020B0604020202020204" pitchFamily="34" charset="0"/>
              <a:buChar char="•"/>
            </a:pPr>
            <a:r>
              <a:rPr lang="en-US" altLang="en-US" sz="1800" dirty="0">
                <a:hlinkClick r:id="rId3"/>
              </a:rPr>
              <a:t>https://mentor.ieee.org/802.18/dcn/18/18-18-0121-00-0000-6ghz-nprm-draft-et-18-295.docx</a:t>
            </a:r>
            <a:r>
              <a:rPr lang="en-US" altLang="en-US" sz="1800" dirty="0"/>
              <a:t>  </a:t>
            </a:r>
          </a:p>
          <a:p>
            <a:pPr lvl="1">
              <a:spcBef>
                <a:spcPts val="0"/>
              </a:spcBef>
              <a:buFont typeface="Arial" panose="020B0604020202020204" pitchFamily="34" charset="0"/>
              <a:buChar char="•"/>
            </a:pPr>
            <a:r>
              <a:rPr lang="en-US" altLang="en-US" sz="1800" dirty="0"/>
              <a:t>Comments will be 60 days and Reply comments 30 days later.</a:t>
            </a:r>
          </a:p>
          <a:p>
            <a:pPr lvl="1">
              <a:spcBef>
                <a:spcPts val="0"/>
              </a:spcBef>
              <a:buFont typeface="Arial" panose="020B0604020202020204" pitchFamily="34" charset="0"/>
              <a:buChar char="•"/>
            </a:pPr>
            <a:r>
              <a:rPr lang="en-US" altLang="en-US" sz="1800" dirty="0"/>
              <a:t>55 seek comments; 133 question marks. </a:t>
            </a:r>
          </a:p>
          <a:p>
            <a:pPr lvl="4">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Remember the draft will be out for about 2 weeks, then a week in sunshine, the final version out a few days past the FCC open meeting on the 23</a:t>
            </a:r>
            <a:r>
              <a:rPr lang="en-US" altLang="en-US" sz="1800" baseline="30000" dirty="0"/>
              <a:t>rd</a:t>
            </a:r>
            <a:r>
              <a:rPr lang="en-US" altLang="en-US" sz="1800" dirty="0"/>
              <a:t>. </a:t>
            </a:r>
          </a:p>
          <a:p>
            <a:pPr lvl="1">
              <a:spcBef>
                <a:spcPts val="0"/>
              </a:spcBef>
              <a:buFont typeface="Arial" panose="020B0604020202020204" pitchFamily="34" charset="0"/>
              <a:buChar char="•"/>
            </a:pPr>
            <a:r>
              <a:rPr lang="en-US" altLang="en-US" sz="1600" dirty="0"/>
              <a:t>Then Federal Register is after that,  weeks to months? 5 weeks is somewhat normal. </a:t>
            </a:r>
          </a:p>
          <a:p>
            <a:pPr lvl="4">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dirty="0"/>
              <a:t>EC was informed on it’s Tuesday’s call before.</a:t>
            </a:r>
          </a:p>
          <a:p>
            <a:pPr lvl="1">
              <a:spcBef>
                <a:spcPts val="0"/>
              </a:spcBef>
              <a:buFont typeface="Arial" panose="020B0604020202020204" pitchFamily="34" charset="0"/>
              <a:buChar char="•"/>
            </a:pPr>
            <a:r>
              <a:rPr lang="en-US" altLang="en-US" sz="1800" dirty="0"/>
              <a:t>Request was 802.18 to work the NPRM and what are options for a single voice for IEEE 802 as a whole, for the NPRM.  </a:t>
            </a:r>
          </a:p>
          <a:p>
            <a:pPr lvl="1">
              <a:spcBef>
                <a:spcPts val="0"/>
              </a:spcBef>
              <a:buFont typeface="Arial" panose="020B0604020202020204" pitchFamily="34" charset="0"/>
              <a:buChar char="•"/>
            </a:pPr>
            <a:r>
              <a:rPr lang="en-US" altLang="en-US" sz="1800" dirty="0"/>
              <a:t>Announced our teleconferences to the other working groups, to attend. </a:t>
            </a:r>
          </a:p>
          <a:p>
            <a:pPr lvl="1">
              <a:spcBef>
                <a:spcPts val="0"/>
              </a:spcBef>
              <a:buFont typeface="Arial" panose="020B0604020202020204" pitchFamily="34" charset="0"/>
              <a:buChar char="•"/>
            </a:pPr>
            <a:r>
              <a:rPr lang="en-US" altLang="en-US" sz="1800" dirty="0"/>
              <a:t>The .18 chair will announce at the EC November Plenary opening meeting that our 802.18 AM2 opening will be focused on this NPRM;  </a:t>
            </a:r>
          </a:p>
          <a:p>
            <a:pPr lvl="2">
              <a:spcBef>
                <a:spcPts val="0"/>
              </a:spcBef>
              <a:buFont typeface="Arial" panose="020B0604020202020204" pitchFamily="34" charset="0"/>
              <a:buChar char="•"/>
            </a:pPr>
            <a:r>
              <a:rPr lang="en-US" altLang="en-US" sz="1600" dirty="0"/>
              <a:t>What has been distilled, initial options for single voice from IEEE 802, etc.  (For the purpose that other interested members would be aware and can join in. ) </a:t>
            </a:r>
          </a:p>
          <a:p>
            <a:pPr lvl="4">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dirty="0"/>
              <a:t>The EC document discussed at July Plenary with EC Chairs, w/some options.  </a:t>
            </a:r>
          </a:p>
          <a:p>
            <a:pPr lvl="1">
              <a:spcBef>
                <a:spcPts val="0"/>
              </a:spcBef>
              <a:buFont typeface="Arial" panose="020B0604020202020204" pitchFamily="34" charset="0"/>
              <a:buChar char="•"/>
            </a:pPr>
            <a:r>
              <a:rPr lang="en-US" altLang="en-US" sz="1400" dirty="0">
                <a:hlinkClick r:id="rId4"/>
              </a:rPr>
              <a:t>&lt;ec-18-0133-00-00EC-how-can-ieee-802-get-to-a-single-voice-for-6ghz-band.pptx&gt;</a:t>
            </a:r>
            <a:r>
              <a:rPr lang="en-US" altLang="en-US" sz="1400" dirty="0"/>
              <a:t> </a:t>
            </a:r>
          </a:p>
          <a:p>
            <a:pPr>
              <a:spcBef>
                <a:spcPts val="0"/>
              </a:spcBef>
              <a:buFont typeface="Arial" panose="020B0604020202020204" pitchFamily="34" charset="0"/>
              <a:buChar char="•"/>
            </a:pPr>
            <a:endParaRPr lang="en-US" altLang="en-US" sz="2000" dirty="0"/>
          </a:p>
          <a:p>
            <a:pPr marL="0" indent="0">
              <a:spcBef>
                <a:spcPts val="0"/>
              </a:spcBef>
            </a:pPr>
            <a:endParaRPr lang="en-US" altLang="en-US" sz="1800" dirty="0"/>
          </a:p>
          <a:p>
            <a:pPr marL="0" indent="0">
              <a:spcBef>
                <a:spcPts val="0"/>
              </a:spcBef>
            </a:pPr>
            <a:r>
              <a:rPr lang="en-US" altLang="en-US" sz="1800" dirty="0"/>
              <a:t> </a:t>
            </a:r>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406871275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29255</TotalTime>
  <Words>6304</Words>
  <Application>Microsoft Office PowerPoint</Application>
  <PresentationFormat>On-screen Show (4:3)</PresentationFormat>
  <Paragraphs>737</Paragraphs>
  <Slides>37</Slides>
  <Notes>18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9"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-2 </vt:lpstr>
      <vt:lpstr>6 GHz and single voice from IEEE 802 - reference 1 of 2</vt:lpstr>
      <vt:lpstr>6 GHz and single voice from IEEE 802 - reference 2 of 2</vt:lpstr>
      <vt:lpstr>6 GHz and single voice from IEEE 802 – major points 1 of 4</vt:lpstr>
      <vt:lpstr>6 GHz and single voice from IEEE 802 – major points 1 of 4</vt:lpstr>
      <vt:lpstr>6 GHz and single voice from IEEE 802 – major points 2 of 4</vt:lpstr>
      <vt:lpstr>6 GHz and single voice from IEEE 802 – major points 3 of 4</vt:lpstr>
      <vt:lpstr>6 GHz and single voice from IEEE 802 – major points 4 of 4</vt:lpstr>
      <vt:lpstr>6 GHz and single voice from IEEE 802 - options for IEEE 802</vt:lpstr>
      <vt:lpstr>General Discussion Items -1</vt:lpstr>
      <vt:lpstr>General Discussion Items -2</vt:lpstr>
      <vt:lpstr>Actions Required</vt:lpstr>
      <vt:lpstr>Any Other Business</vt:lpstr>
      <vt:lpstr>Adjourn</vt:lpstr>
      <vt:lpstr>PowerPoint Presentation</vt:lpstr>
      <vt:lpstr>6 GHz and single voice from IEEE 802, references 1 of 2</vt:lpstr>
      <vt:lpstr>6 GHz and single voice from IEEE 802, references 2 of 2</vt:lpstr>
      <vt:lpstr>6 GHz and single voice from IEEE 802, references cont.</vt:lpstr>
      <vt:lpstr>General Discussion Items -1</vt:lpstr>
      <vt:lpstr>General Discussion Items -4</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839</cp:revision>
  <cp:lastPrinted>1601-01-01T00:00:00Z</cp:lastPrinted>
  <dcterms:created xsi:type="dcterms:W3CDTF">2016-03-03T14:54:45Z</dcterms:created>
  <dcterms:modified xsi:type="dcterms:W3CDTF">2018-10-13T21:20:15Z</dcterms:modified>
</cp:coreProperties>
</file>