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56" r:id="rId2"/>
    <p:sldId id="341" r:id="rId3"/>
    <p:sldId id="329" r:id="rId4"/>
    <p:sldId id="330" r:id="rId5"/>
    <p:sldId id="319" r:id="rId6"/>
    <p:sldId id="331" r:id="rId7"/>
    <p:sldId id="480" r:id="rId8"/>
    <p:sldId id="486" r:id="rId9"/>
    <p:sldId id="492" r:id="rId10"/>
    <p:sldId id="487" r:id="rId11"/>
    <p:sldId id="496" r:id="rId12"/>
    <p:sldId id="495" r:id="rId13"/>
    <p:sldId id="499" r:id="rId14"/>
    <p:sldId id="497" r:id="rId15"/>
    <p:sldId id="493" r:id="rId16"/>
    <p:sldId id="494" r:id="rId17"/>
    <p:sldId id="401" r:id="rId18"/>
    <p:sldId id="419" r:id="rId19"/>
    <p:sldId id="498" r:id="rId20"/>
    <p:sldId id="402" r:id="rId21"/>
    <p:sldId id="403" r:id="rId22"/>
    <p:sldId id="490" r:id="rId23"/>
    <p:sldId id="488" r:id="rId24"/>
    <p:sldId id="491" r:id="rId25"/>
    <p:sldId id="477" r:id="rId26"/>
    <p:sldId id="417" r:id="rId27"/>
    <p:sldId id="418" r:id="rId28"/>
    <p:sldId id="468" r:id="rId29"/>
    <p:sldId id="428" r:id="rId30"/>
    <p:sldId id="465" r:id="rId31"/>
    <p:sldId id="435" r:id="rId32"/>
    <p:sldId id="451" r:id="rId33"/>
    <p:sldId id="452" r:id="rId34"/>
    <p:sldId id="429" r:id="rId35"/>
    <p:sldId id="399" r:id="rId3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6" autoAdjust="0"/>
    <p:restoredTop sz="96210" autoAdjust="0"/>
  </p:normalViewPr>
  <p:slideViewPr>
    <p:cSldViewPr>
      <p:cViewPr varScale="1">
        <p:scale>
          <a:sx n="112" d="100"/>
          <a:sy n="112" d="100"/>
        </p:scale>
        <p:origin x="324" y="9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10-Oct-18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2262502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5187329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1453660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26684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3417707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1570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1864402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625480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4381252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40854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Oct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11 Oct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11 Oct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802.18-18/0125r00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legislation.gov.au/Details/F2018L00881/Download"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mentor.ieee.org/802.18/dcn/18/18-18-0117-00-0000-acma-five-year-spectrum-outlook-2018-22-final-2018-09-v1-1.docx" TargetMode="External"/><Relationship Id="rId4" Type="http://schemas.openxmlformats.org/officeDocument/2006/relationships/hyperlink" Target="https://mentor.ieee.org/802.18/dcn/18/18-18-0116-00-0000-radiocommunications-low-interference-potential-devices-class-licence-variation-2018-no-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cn/18/18-18-0124-00-0000-preparing-future-transportation-automated-vehicle-3-0.pdf" TargetMode="External"/><Relationship Id="rId2" Type="http://schemas.openxmlformats.org/officeDocument/2006/relationships/hyperlink" Target="https://urldefense.proofpoint.com/v2/url?u=https-3A__www.transportation.gov_sites_dot.gov_files_docs_policy-2Dinitiatives_automated-2Dvehicles_320711_preparing-2Dfuture-2Dtransportation-2Dautomated-2Dvehicle-2D30.pdf&amp;d=DwMFAg&amp;c=pqcuzKEN_84c78MOSc5_fw&amp;r=z8R-nWJ8GIxwjOjNKhEFByb-tZ6XE3GZXWSggNdVo-w&amp;m=nTWswdyU5OgJbrp81ayOjCaSlVJPnhpC9dairb1pBmk&amp;s=fIEPRByxH5Fwse6EijzsFiMUzvzT9aqEaWzeh2HeSCM&amp;e="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hyperlink" Target="https://mentor.ieee.org/802.18/dcn/18/18-18-0097-00-0000-ex-parte-next-data-base-6-ghz-additional-fs-protection-discussion.pdf" TargetMode="External"/><Relationship Id="rId1" Type="http://schemas.openxmlformats.org/officeDocument/2006/relationships/slideLayout" Target="../slideLayouts/slideLayout1.xml"/><Relationship Id="rId6" Type="http://schemas.openxmlformats.org/officeDocument/2006/relationships/hyperlink" Target="https://mentor.ieee.org/802-ec/dcn/18/ec-18-0155-00-00EC-push-to-bi-directional-spectrum-sharing.pptx" TargetMode="Externa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11/dcn/18/11-18-1055-03-0wng-a-future-for-unlicensed-spectrum.ppt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ecfsapi.fcc.gov/file/108080219920074/WFA%20Ex%20Parte%20Letter.pdf" TargetMode="External"/><Relationship Id="rId3" Type="http://schemas.openxmlformats.org/officeDocument/2006/relationships/hyperlink" Target="https://ecfsapi.fcc.gov/file/109113089205438/SPA%20Comments%20(Sep%2011%202018)(FINAL).pdf" TargetMode="External"/><Relationship Id="rId7" Type="http://schemas.openxmlformats.org/officeDocument/2006/relationships/hyperlink" Target="https://ecfsapi.fcc.gov/file/10824085329605/Commscope%208.22.18%20Mtg%20Ex%20Parte.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ecfsapi.fcc.gov/file/1082899870012/2018-08-28%20ExP%20RLAN%20issues%20AS%20FILED%20(01229194xB3D1E).pdf" TargetMode="External"/><Relationship Id="rId5" Type="http://schemas.openxmlformats.org/officeDocument/2006/relationships/hyperlink" Target="https://ecfsapi.fcc.gov/file/1090794008994/WInnForum%20Comments%20on%20Spectrum%20Pipeline%20Act%20PN%20-%20Final.pdf" TargetMode="External"/><Relationship Id="rId10" Type="http://schemas.openxmlformats.org/officeDocument/2006/relationships/hyperlink" Target="https://ecfsapi.fcc.gov/file/1070541429397/7-5-18%20SES-Intelsat%20ex%20parte%20for%20McGrath%20and%20Javed.pdf" TargetMode="External"/><Relationship Id="rId4" Type="http://schemas.openxmlformats.org/officeDocument/2006/relationships/hyperlink" Target="https://ecfsapi.fcc.gov/file/109112152615349/Wi-Fi%20Alliance%20Comments%20on%20Spectrum%20Pipeline%20Act%20Report.pdf" TargetMode="External"/><Relationship Id="rId9" Type="http://schemas.openxmlformats.org/officeDocument/2006/relationships/hyperlink" Target="https://ecfsapi.fcc.gov/file/10717207604667/17-183%20FWCC%20ExP%20Notice%202018-07-17%20--%20AS%20FILED.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ecfsapi.fcc.gov/file/104120372328746/6%20GHz%20OET%20and%20Bureaus%20Ex%20Parte%20(Apr.%2012,%202018).pdf"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ecfsapi.fcc.gov/file/1072827774513/UTC%20ex%20parte%207-27-2018.doc" TargetMode="External"/><Relationship Id="rId4" Type="http://schemas.openxmlformats.org/officeDocument/2006/relationships/hyperlink" Target="https://ecfsapi.fcc.gov/file/101261169015803/6%20GHz%20Ex%20Parte%20(Bureaus).pdf"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26-00-0000-minutes-04oct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121-00-0000-6ghz-nprm-draft-et-18-295.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ec/dcn/18/ec-18-0133-00-00EC-how-can-ieee-802-get-to-a-single-voice-for-6ghz-band.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11 Oct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11 October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902662233"/>
              </p:ext>
            </p:extLst>
          </p:nvPr>
        </p:nvGraphicFramePr>
        <p:xfrm>
          <a:off x="546100" y="3603625"/>
          <a:ext cx="7820025" cy="2514600"/>
        </p:xfrm>
        <a:graphic>
          <a:graphicData uri="http://schemas.openxmlformats.org/presentationml/2006/ole">
            <mc:AlternateContent xmlns:mc="http://schemas.openxmlformats.org/markup-compatibility/2006">
              <mc:Choice xmlns:v="urn:schemas-microsoft-com:vml" Requires="v">
                <p:oleObj spid="_x0000_s3785" name="Document" r:id="rId4" imgW="8245941" imgH="2658085" progId="Word.Document.8">
                  <p:embed/>
                </p:oleObj>
              </mc:Choice>
              <mc:Fallback>
                <p:oleObj name="Document" r:id="rId4" imgW="8245941" imgH="2658085" progId="Word.Document.8">
                  <p:embed/>
                  <p:pic>
                    <p:nvPicPr>
                      <p:cNvPr id="0" name="Picture 3"/>
                      <p:cNvPicPr>
                        <a:picLocks noChangeAspect="1" noChangeArrowheads="1"/>
                      </p:cNvPicPr>
                      <p:nvPr/>
                    </p:nvPicPr>
                    <p:blipFill>
                      <a:blip r:embed="rId5"/>
                      <a:srcRect/>
                      <a:stretch>
                        <a:fillRect/>
                      </a:stretch>
                    </p:blipFill>
                    <p:spPr bwMode="auto">
                      <a:xfrm>
                        <a:off x="546100" y="3603625"/>
                        <a:ext cx="7820025"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 </a:t>
            </a:r>
            <a:r>
              <a:rPr lang="en-US" altLang="en-US" sz="1200" dirty="0"/>
              <a:t>reference </a:t>
            </a:r>
            <a:r>
              <a:rPr lang="en-US" altLang="en-US" sz="900" dirty="0"/>
              <a:t>2 of 2</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r>
              <a:rPr lang="en-US" altLang="en-US" sz="1800" u="sng" dirty="0"/>
              <a:t>What are highlights that folks have seen that affect the IEEE 802 standards? </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dirty="0"/>
              <a:t>Mobile hot spots are not permitted anywhere.  Nothing in mobile or moving. </a:t>
            </a:r>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dirty="0"/>
              <a:t>UWB: 13. There are existing provisions in Part 15 across the U-NII-5, U-NII-6, U-NII-7, and U- NII-8 bands for unlicensed wideband systems such as sensor/tag systems used for the real-time location of objects under Section 15.250. In addition ultra-wideband systems are permitted in these bands under Part 15 Subpart F. All Part 15 devices/systems operate on a non-interference basis, including devices that will operate under the proposals we make herein.</a:t>
            </a:r>
            <a:endParaRPr lang="en-US" sz="1400" b="0" dirty="0"/>
          </a:p>
          <a:p>
            <a:pPr>
              <a:spcBef>
                <a:spcPts val="0"/>
              </a:spcBef>
              <a:buFont typeface="Arial" panose="020B0604020202020204" pitchFamily="34" charset="0"/>
              <a:buChar char="•"/>
            </a:pPr>
            <a:r>
              <a:rPr lang="en-US" sz="1400" dirty="0"/>
              <a:t>Fn36:  47 CFR pt. 15 </a:t>
            </a:r>
            <a:r>
              <a:rPr lang="en-US" sz="1400" dirty="0" err="1"/>
              <a:t>subpt</a:t>
            </a:r>
            <a:r>
              <a:rPr lang="en-US" sz="1400" dirty="0"/>
              <a:t>. F. For both the wideband and ultra-wideband systems permitted under the unlicensed rules, the maximum EIRP allowed is – 41.3 dBm/MHz except for certain vehicular radar systems which are restricted to an EIRP of – 61.3 dBm/</a:t>
            </a:r>
            <a:r>
              <a:rPr lang="en-US" sz="1400" dirty="0" err="1"/>
              <a:t>MHz.</a:t>
            </a:r>
            <a:r>
              <a:rPr lang="en-US" sz="1400" dirty="0"/>
              <a:t> </a:t>
            </a:r>
            <a:r>
              <a:rPr lang="en-US" sz="1400" i="1" dirty="0"/>
              <a:t>See </a:t>
            </a:r>
            <a:r>
              <a:rPr lang="en-US" sz="1400" dirty="0"/>
              <a:t>47 CFR § 15.250 and Subpart F. While we do not propose to make changes to these rule sections, some existing unlicensed users have expressed concern that adding new types of unlicensed uses could change the overall RF environment in which they operate. </a:t>
            </a:r>
            <a:r>
              <a:rPr lang="en-US" sz="1400" i="1" dirty="0"/>
              <a:t>See, e.g.</a:t>
            </a:r>
            <a:r>
              <a:rPr lang="en-US" sz="1400" dirty="0"/>
              <a:t>, Zebra Technologies Reply at 3-4.</a:t>
            </a:r>
          </a:p>
          <a:p>
            <a:r>
              <a:rPr lang="en-US" sz="1400" dirty="0"/>
              <a:t>	Interested parties can discuss their existing unlicensed use models in relation to our specific proposals during the comment and reply pleading cycle.</a:t>
            </a:r>
          </a:p>
          <a:p>
            <a:pPr>
              <a:spcBef>
                <a:spcPts val="0"/>
              </a:spcBef>
              <a:buFont typeface="Arial" panose="020B0604020202020204" pitchFamily="34" charset="0"/>
              <a:buChar char="•"/>
            </a:pPr>
            <a:r>
              <a:rPr lang="en-US" altLang="en-US" sz="1600" b="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graphicFrame>
        <p:nvGraphicFramePr>
          <p:cNvPr id="7" name="Table 6">
            <a:extLst>
              <a:ext uri="{FF2B5EF4-FFF2-40B4-BE49-F238E27FC236}">
                <a16:creationId xmlns:a16="http://schemas.microsoft.com/office/drawing/2014/main" id="{967D33C2-0AEE-4337-B815-680632B3DA90}"/>
              </a:ext>
            </a:extLst>
          </p:cNvPr>
          <p:cNvGraphicFramePr>
            <a:graphicFrameLocks noGrp="1"/>
          </p:cNvGraphicFramePr>
          <p:nvPr>
            <p:extLst>
              <p:ext uri="{D42A27DB-BD31-4B8C-83A1-F6EECF244321}">
                <p14:modId xmlns:p14="http://schemas.microsoft.com/office/powerpoint/2010/main" val="3330630686"/>
              </p:ext>
            </p:extLst>
          </p:nvPr>
        </p:nvGraphicFramePr>
        <p:xfrm>
          <a:off x="685005" y="1524000"/>
          <a:ext cx="7770813" cy="1295398"/>
        </p:xfrm>
        <a:graphic>
          <a:graphicData uri="http://schemas.openxmlformats.org/drawingml/2006/table">
            <a:tbl>
              <a:tblPr firstRow="1" firstCol="1" lastRow="1" lastCol="1" bandRow="1" bandCol="1">
                <a:tableStyleId>{5C22544A-7EE6-4342-B048-85BDC9FD1C3A}</a:tableStyleId>
              </a:tblPr>
              <a:tblGrid>
                <a:gridCol w="1177396">
                  <a:extLst>
                    <a:ext uri="{9D8B030D-6E8A-4147-A177-3AD203B41FA5}">
                      <a16:colId xmlns:a16="http://schemas.microsoft.com/office/drawing/2014/main" val="705508007"/>
                    </a:ext>
                  </a:extLst>
                </a:gridCol>
                <a:gridCol w="1962326">
                  <a:extLst>
                    <a:ext uri="{9D8B030D-6E8A-4147-A177-3AD203B41FA5}">
                      <a16:colId xmlns:a16="http://schemas.microsoft.com/office/drawing/2014/main" val="3182273418"/>
                    </a:ext>
                  </a:extLst>
                </a:gridCol>
                <a:gridCol w="2276298">
                  <a:extLst>
                    <a:ext uri="{9D8B030D-6E8A-4147-A177-3AD203B41FA5}">
                      <a16:colId xmlns:a16="http://schemas.microsoft.com/office/drawing/2014/main" val="3058705944"/>
                    </a:ext>
                  </a:extLst>
                </a:gridCol>
                <a:gridCol w="2354793">
                  <a:extLst>
                    <a:ext uri="{9D8B030D-6E8A-4147-A177-3AD203B41FA5}">
                      <a16:colId xmlns:a16="http://schemas.microsoft.com/office/drawing/2014/main" val="2575005258"/>
                    </a:ext>
                  </a:extLst>
                </a:gridCol>
              </a:tblGrid>
              <a:tr h="252105">
                <a:tc>
                  <a:txBody>
                    <a:bodyPr/>
                    <a:lstStyle/>
                    <a:p>
                      <a:pPr marL="205105" marR="212725" algn="ctr">
                        <a:spcBef>
                          <a:spcPts val="935"/>
                        </a:spcBef>
                        <a:spcAft>
                          <a:spcPts val="0"/>
                        </a:spcAft>
                      </a:pPr>
                      <a:r>
                        <a:rPr lang="en-US" sz="1100" dirty="0">
                          <a:solidFill>
                            <a:schemeClr val="tx1"/>
                          </a:solidFill>
                          <a:effectLst/>
                        </a:rPr>
                        <a:t>Band (GHz)</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74320" marR="262890" indent="96520" algn="ctr">
                        <a:spcBef>
                          <a:spcPts val="305"/>
                        </a:spcBef>
                        <a:spcAft>
                          <a:spcPts val="0"/>
                        </a:spcAft>
                      </a:pPr>
                      <a:r>
                        <a:rPr lang="en-US" sz="1100" dirty="0">
                          <a:solidFill>
                            <a:schemeClr val="tx1"/>
                          </a:solidFill>
                          <a:effectLst/>
                        </a:rPr>
                        <a:t>Primary Allocations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15900" marR="208915" indent="4445" algn="ctr">
                        <a:lnSpc>
                          <a:spcPct val="115000"/>
                        </a:lnSpc>
                        <a:spcBef>
                          <a:spcPts val="200"/>
                        </a:spcBef>
                        <a:spcAft>
                          <a:spcPts val="0"/>
                        </a:spcAft>
                      </a:pPr>
                      <a:r>
                        <a:rPr lang="en-US" sz="1100" dirty="0">
                          <a:solidFill>
                            <a:schemeClr val="tx1"/>
                          </a:solidFill>
                          <a:effectLst/>
                        </a:rPr>
                        <a:t>Reference used in this NPRM</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89560" marR="285750" algn="ctr">
                        <a:spcBef>
                          <a:spcPts val="935"/>
                        </a:spcBef>
                        <a:spcAft>
                          <a:spcPts val="0"/>
                        </a:spcAft>
                      </a:pPr>
                      <a:r>
                        <a:rPr lang="en-US" sz="1100">
                          <a:solidFill>
                            <a:schemeClr val="tx1"/>
                          </a:solidFill>
                          <a:effectLst/>
                        </a:rPr>
                        <a:t>Devices</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3779291863"/>
                  </a:ext>
                </a:extLst>
              </a:tr>
              <a:tr h="254205">
                <a:tc>
                  <a:txBody>
                    <a:bodyPr/>
                    <a:lstStyle/>
                    <a:p>
                      <a:pPr marL="205105" marR="210820" algn="ctr">
                        <a:spcBef>
                          <a:spcPts val="825"/>
                        </a:spcBef>
                        <a:spcAft>
                          <a:spcPts val="0"/>
                        </a:spcAft>
                      </a:pPr>
                      <a:r>
                        <a:rPr lang="en-US" sz="1100" dirty="0">
                          <a:solidFill>
                            <a:schemeClr val="tx1"/>
                          </a:solidFill>
                          <a:effectLst/>
                        </a:rPr>
                        <a:t>5.925-6.425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25"/>
                        </a:spcBef>
                        <a:spcAft>
                          <a:spcPts val="0"/>
                        </a:spcAft>
                      </a:pPr>
                      <a:r>
                        <a:rPr lang="en-US" sz="1100" dirty="0">
                          <a:solidFill>
                            <a:schemeClr val="tx1"/>
                          </a:solidFill>
                          <a:effectLst/>
                        </a:rPr>
                        <a:t>U-NII-5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1822773757"/>
                  </a:ext>
                </a:extLst>
              </a:tr>
              <a:tr h="250424">
                <a:tc>
                  <a:txBody>
                    <a:bodyPr/>
                    <a:lstStyle/>
                    <a:p>
                      <a:pPr marL="205105" marR="210820" algn="ctr">
                        <a:spcBef>
                          <a:spcPts val="830"/>
                        </a:spcBef>
                        <a:spcAft>
                          <a:spcPts val="0"/>
                        </a:spcAft>
                      </a:pPr>
                      <a:r>
                        <a:rPr lang="en-US" sz="1100">
                          <a:solidFill>
                            <a:schemeClr val="tx1"/>
                          </a:solidFill>
                          <a:effectLst/>
                        </a:rPr>
                        <a:t>6.425-6.525</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55575" indent="-311785" algn="ctr">
                        <a:spcBef>
                          <a:spcPts val="195"/>
                        </a:spcBef>
                        <a:spcAft>
                          <a:spcPts val="0"/>
                        </a:spcAft>
                      </a:pPr>
                      <a:r>
                        <a:rPr lang="en-US" sz="1100" dirty="0">
                          <a:solidFill>
                            <a:schemeClr val="tx1"/>
                          </a:solidFill>
                          <a:effectLst/>
                        </a:rPr>
                        <a:t>Mobile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U-NII-6</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200"/>
                        </a:spcBef>
                        <a:spcAft>
                          <a:spcPts val="0"/>
                        </a:spcAft>
                      </a:pP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558404561"/>
                  </a:ext>
                </a:extLst>
              </a:tr>
              <a:tr h="177314">
                <a:tc>
                  <a:txBody>
                    <a:bodyPr/>
                    <a:lstStyle/>
                    <a:p>
                      <a:pPr marL="205105" marR="210820" algn="ctr">
                        <a:spcBef>
                          <a:spcPts val="830"/>
                        </a:spcBef>
                        <a:spcAft>
                          <a:spcPts val="0"/>
                        </a:spcAft>
                      </a:pPr>
                      <a:r>
                        <a:rPr lang="en-US" sz="1100">
                          <a:solidFill>
                            <a:schemeClr val="tx1"/>
                          </a:solidFill>
                          <a:effectLst/>
                        </a:rPr>
                        <a:t>6.525-6.875</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a:solidFill>
                            <a:schemeClr val="tx1"/>
                          </a:solidFill>
                          <a:effectLst/>
                        </a:rPr>
                        <a:t>Fixed Service FSS</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U-NII-7</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008535293"/>
                  </a:ext>
                </a:extLst>
              </a:tr>
              <a:tr h="361350">
                <a:tc>
                  <a:txBody>
                    <a:bodyPr/>
                    <a:lstStyle/>
                    <a:p>
                      <a:pPr marL="0" marR="0" algn="ctr">
                        <a:spcBef>
                          <a:spcPts val="30"/>
                        </a:spcBef>
                        <a:spcAft>
                          <a:spcPts val="0"/>
                        </a:spcAft>
                      </a:pPr>
                      <a:r>
                        <a:rPr lang="en-US" sz="1100" dirty="0">
                          <a:solidFill>
                            <a:schemeClr val="tx1"/>
                          </a:solidFill>
                          <a:effectLst/>
                        </a:rPr>
                        <a:t> </a:t>
                      </a:r>
                    </a:p>
                    <a:p>
                      <a:pPr marL="205105" marR="210820" algn="ctr">
                        <a:spcBef>
                          <a:spcPts val="0"/>
                        </a:spcBef>
                        <a:spcAft>
                          <a:spcPts val="0"/>
                        </a:spcAft>
                      </a:pPr>
                      <a:r>
                        <a:rPr lang="en-US" sz="1100" dirty="0">
                          <a:solidFill>
                            <a:schemeClr val="tx1"/>
                          </a:solidFill>
                          <a:effectLst/>
                        </a:rPr>
                        <a:t>6.875-7.125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168275" marR="167005" indent="635" algn="ctr">
                        <a:spcBef>
                          <a:spcPts val="200"/>
                        </a:spcBef>
                        <a:spcAft>
                          <a:spcPts val="0"/>
                        </a:spcAft>
                      </a:pPr>
                      <a:r>
                        <a:rPr lang="en-US" sz="1100" b="0" dirty="0">
                          <a:solidFill>
                            <a:schemeClr val="tx1"/>
                          </a:solidFill>
                          <a:effectLst/>
                        </a:rPr>
                        <a:t>Fixed Service </a:t>
                      </a:r>
                      <a:br>
                        <a:rPr lang="en-US" sz="1100" b="0" dirty="0">
                          <a:solidFill>
                            <a:schemeClr val="tx1"/>
                          </a:solidFill>
                          <a:effectLst/>
                        </a:rPr>
                      </a:br>
                      <a:r>
                        <a:rPr lang="en-US" sz="1100" b="0" dirty="0">
                          <a:solidFill>
                            <a:schemeClr val="tx1"/>
                          </a:solidFill>
                          <a:effectLst/>
                        </a:rPr>
                        <a:t>Mobile Service FSS</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0" algn="ctr">
                        <a:spcBef>
                          <a:spcPts val="30"/>
                        </a:spcBef>
                        <a:spcAft>
                          <a:spcPts val="0"/>
                        </a:spcAft>
                      </a:pPr>
                      <a:r>
                        <a:rPr lang="en-US" sz="1100" dirty="0">
                          <a:solidFill>
                            <a:schemeClr val="tx1"/>
                          </a:solidFill>
                          <a:effectLst/>
                        </a:rPr>
                        <a:t> </a:t>
                      </a:r>
                    </a:p>
                    <a:p>
                      <a:pPr marL="0" marR="420370" algn="ctr">
                        <a:spcBef>
                          <a:spcPts val="0"/>
                        </a:spcBef>
                        <a:spcAft>
                          <a:spcPts val="0"/>
                        </a:spcAft>
                      </a:pPr>
                      <a:r>
                        <a:rPr lang="en-US" sz="1100" b="0" dirty="0">
                          <a:solidFill>
                            <a:schemeClr val="tx1"/>
                          </a:solidFill>
                          <a:effectLst/>
                        </a:rPr>
                        <a:t>U-NII-8</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830"/>
                        </a:spcBef>
                        <a:spcAft>
                          <a:spcPts val="0"/>
                        </a:spcAft>
                      </a:pPr>
                      <a:br>
                        <a:rPr lang="en-US" sz="1100" dirty="0">
                          <a:solidFill>
                            <a:schemeClr val="tx1"/>
                          </a:solidFill>
                          <a:effectLst/>
                        </a:rPr>
                      </a:b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273602827"/>
                  </a:ext>
                </a:extLst>
              </a:tr>
            </a:tbl>
          </a:graphicData>
        </a:graphic>
      </p:graphicFrame>
    </p:spTree>
    <p:extLst>
      <p:ext uri="{BB962C8B-B14F-4D97-AF65-F5344CB8AC3E}">
        <p14:creationId xmlns:p14="http://schemas.microsoft.com/office/powerpoint/2010/main" val="41630789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major points 1 of 4</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endParaRPr lang="en-US" altLang="en-US" sz="1800" u="sng" dirty="0"/>
          </a:p>
          <a:p>
            <a:pPr>
              <a:spcBef>
                <a:spcPts val="0"/>
              </a:spcBef>
              <a:buFont typeface="Arial" panose="020B0604020202020204" pitchFamily="34" charset="0"/>
              <a:buChar char="•"/>
            </a:pPr>
            <a:r>
              <a:rPr lang="en-US" altLang="en-US" sz="1800" u="sng" dirty="0"/>
              <a:t>What are highlights that folks have seen that affect the IEEE 802 standards? </a:t>
            </a:r>
          </a:p>
          <a:p>
            <a:pPr lvl="4">
              <a:spcBef>
                <a:spcPts val="0"/>
              </a:spcBef>
              <a:buFont typeface="Arial" panose="020B0604020202020204" pitchFamily="34" charset="0"/>
              <a:buChar char="•"/>
            </a:pPr>
            <a:endParaRPr lang="en-US" sz="600" dirty="0"/>
          </a:p>
          <a:p>
            <a:pPr marL="457200" lvl="1" indent="0">
              <a:spcBef>
                <a:spcPts val="0"/>
              </a:spcBef>
            </a:pPr>
            <a:endParaRPr lang="en-US" altLang="en-US" sz="1200" dirty="0"/>
          </a:p>
          <a:p>
            <a:pPr>
              <a:spcBef>
                <a:spcPts val="0"/>
              </a:spcBef>
              <a:buFont typeface="Arial" panose="020B0604020202020204" pitchFamily="34" charset="0"/>
              <a:buChar char="•"/>
            </a:pPr>
            <a:r>
              <a:rPr lang="en-US" altLang="en-US" sz="1600" dirty="0"/>
              <a:t>A focus on protecting licensed incumbents, i.e. lots on </a:t>
            </a:r>
            <a:r>
              <a:rPr lang="en-US" sz="1600" dirty="0"/>
              <a:t>automated frequency control (AFC) system</a:t>
            </a:r>
            <a:r>
              <a:rPr lang="en-US" altLang="en-US" sz="1600" dirty="0"/>
              <a:t>  </a:t>
            </a:r>
          </a:p>
          <a:p>
            <a:pPr lvl="1">
              <a:spcBef>
                <a:spcPts val="0"/>
              </a:spcBef>
              <a:buFont typeface="Arial" panose="020B0604020202020204" pitchFamily="34" charset="0"/>
              <a:buChar char="•"/>
            </a:pPr>
            <a:r>
              <a:rPr lang="en-US" altLang="en-US" sz="1600" b="0" dirty="0"/>
              <a:t>Break into bands on what protection they are proposing. There are 2 protection schemes, dependin</a:t>
            </a:r>
            <a:r>
              <a:rPr lang="en-US" altLang="en-US" sz="1600" dirty="0"/>
              <a:t>g on pairs of ranges. </a:t>
            </a:r>
            <a:endParaRPr lang="en-US" altLang="en-US" sz="1600" b="0" dirty="0"/>
          </a:p>
          <a:p>
            <a:pPr lvl="1">
              <a:spcBef>
                <a:spcPts val="0"/>
              </a:spcBef>
              <a:buFont typeface="Arial" panose="020B0604020202020204" pitchFamily="34" charset="0"/>
              <a:buChar char="•"/>
            </a:pPr>
            <a:r>
              <a:rPr lang="en-US" altLang="en-US" sz="1400" dirty="0"/>
              <a:t> </a:t>
            </a:r>
          </a:p>
          <a:p>
            <a:pPr lvl="1">
              <a:spcBef>
                <a:spcPts val="0"/>
              </a:spcBef>
              <a:buFont typeface="Arial" panose="020B0604020202020204" pitchFamily="34" charset="0"/>
              <a:buChar char="•"/>
            </a:pPr>
            <a:r>
              <a:rPr lang="en-US" altLang="en-US" sz="1400" b="0" dirty="0"/>
              <a:t> </a:t>
            </a:r>
          </a:p>
          <a:p>
            <a:pPr lvl="1">
              <a:spcBef>
                <a:spcPts val="0"/>
              </a:spcBef>
              <a:buFont typeface="Arial" panose="020B0604020202020204" pitchFamily="34" charset="0"/>
              <a:buChar char="•"/>
            </a:pPr>
            <a:r>
              <a:rPr lang="en-US" altLang="en-US" sz="1400" dirty="0"/>
              <a:t> </a:t>
            </a:r>
          </a:p>
          <a:p>
            <a:pPr lvl="1">
              <a:spcBef>
                <a:spcPts val="0"/>
              </a:spcBef>
              <a:buFont typeface="Arial" panose="020B0604020202020204" pitchFamily="34" charset="0"/>
              <a:buChar char="•"/>
            </a:pPr>
            <a:r>
              <a:rPr lang="en-US" altLang="en-US" sz="1400" b="0" dirty="0"/>
              <a:t> </a:t>
            </a:r>
          </a:p>
          <a:p>
            <a:pPr marL="457200" lvl="1" indent="0">
              <a:spcBef>
                <a:spcPts val="0"/>
              </a:spcBef>
            </a:pPr>
            <a:r>
              <a:rPr lang="en-US" altLang="en-US" sz="1400" b="0" dirty="0"/>
              <a:t> </a:t>
            </a:r>
          </a:p>
          <a:p>
            <a:pPr>
              <a:spcBef>
                <a:spcPts val="0"/>
              </a:spcBef>
              <a:buFont typeface="Arial" panose="020B0604020202020204" pitchFamily="34" charset="0"/>
              <a:buChar char="•"/>
            </a:pPr>
            <a:r>
              <a:rPr lang="en-US" sz="1600" dirty="0"/>
              <a:t>20. We also propose to permit client devices to operate across the entire 6 GHz band while under the control of either a standard-power access point or a low-power access point.</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dirty="0"/>
              <a:t>76. </a:t>
            </a:r>
            <a:r>
              <a:rPr lang="en-US" sz="1600" i="1" dirty="0"/>
              <a:t>Client Devices. </a:t>
            </a:r>
            <a:r>
              <a:rPr lang="en-US" sz="1600" dirty="0"/>
              <a:t>The maximum conducted output power is 63 milliwatts and maximum power spectral density is 5 dBm in any 1 megahertz band. </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400" dirty="0"/>
              <a:t> </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1553562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major points 2 of 4</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1800" u="sng" dirty="0"/>
              <a:t>Need to look at the context and lower level detail to understand these better. </a:t>
            </a:r>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dirty="0"/>
              <a:t>59. Lower Power Indoor Unlicensed Devices in the U-NII-6 and U-NII-8 Bands</a:t>
            </a:r>
          </a:p>
          <a:p>
            <a:pPr lvl="1">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endParaRPr lang="en-US" sz="1400" i="1" dirty="0"/>
          </a:p>
          <a:p>
            <a:pPr>
              <a:spcBef>
                <a:spcPts val="0"/>
              </a:spcBef>
              <a:buFont typeface="Arial" panose="020B0604020202020204" pitchFamily="34" charset="0"/>
              <a:buChar char="•"/>
            </a:pPr>
            <a:r>
              <a:rPr lang="en-US" sz="1400" i="1" dirty="0"/>
              <a:t>71. </a:t>
            </a:r>
            <a:r>
              <a:rPr lang="en-US" sz="1400" dirty="0"/>
              <a:t>Are there other methods or equipment form-factors that would discourage outdoor usage of low-power access point unlicensed devices that we should consider? For example, </a:t>
            </a:r>
            <a:r>
              <a:rPr lang="en-US" sz="1400" dirty="0">
                <a:highlight>
                  <a:srgbClr val="C0C0C0"/>
                </a:highlight>
              </a:rPr>
              <a:t>noting GPS signals </a:t>
            </a:r>
            <a:r>
              <a:rPr lang="en-US" sz="1400" dirty="0"/>
              <a:t>…</a:t>
            </a:r>
            <a:r>
              <a:rPr lang="en-US" sz="1400" b="0" dirty="0"/>
              <a:t>  (protection beyond the other proposals  for incumbents in UNII-5 and -7)</a:t>
            </a:r>
          </a:p>
          <a:p>
            <a:pPr lvl="1">
              <a:spcBef>
                <a:spcPts val="0"/>
              </a:spcBef>
              <a:buFont typeface="Arial" panose="020B0604020202020204" pitchFamily="34" charset="0"/>
              <a:buChar char="•"/>
            </a:pPr>
            <a:r>
              <a:rPr lang="en-US" sz="1400" i="1" dirty="0"/>
              <a:t> </a:t>
            </a:r>
          </a:p>
          <a:p>
            <a:pPr lvl="1">
              <a:spcBef>
                <a:spcPts val="0"/>
              </a:spcBef>
              <a:buFont typeface="Arial" panose="020B0604020202020204" pitchFamily="34" charset="0"/>
              <a:buChar char="•"/>
            </a:pPr>
            <a:r>
              <a:rPr lang="en-US" sz="1400" i="1" dirty="0"/>
              <a:t> </a:t>
            </a:r>
          </a:p>
          <a:p>
            <a:pPr lvl="1">
              <a:spcBef>
                <a:spcPts val="0"/>
              </a:spcBef>
              <a:buFont typeface="Arial" panose="020B0604020202020204" pitchFamily="34" charset="0"/>
              <a:buChar char="•"/>
            </a:pPr>
            <a:r>
              <a:rPr lang="en-US" sz="1400" i="1" dirty="0"/>
              <a:t> </a:t>
            </a:r>
          </a:p>
          <a:p>
            <a:pPr lvl="1">
              <a:spcBef>
                <a:spcPts val="0"/>
              </a:spcBef>
              <a:buFont typeface="Arial" panose="020B0604020202020204" pitchFamily="34" charset="0"/>
              <a:buChar char="•"/>
            </a:pPr>
            <a:endParaRPr lang="en-US" sz="1400" i="1" dirty="0"/>
          </a:p>
          <a:p>
            <a:pPr lvl="1">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913072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major points 3 of 4</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1800" u="sng" dirty="0"/>
              <a:t>Need to look at the context and lower level detail to understand these better. </a:t>
            </a:r>
          </a:p>
          <a:p>
            <a:pPr marL="457200" lvl="1" indent="0">
              <a:spcBef>
                <a:spcPts val="0"/>
              </a:spcBef>
            </a:pPr>
            <a:endParaRPr lang="en-US" sz="1400" i="1" dirty="0"/>
          </a:p>
          <a:p>
            <a:pPr lvl="1">
              <a:spcBef>
                <a:spcPts val="0"/>
              </a:spcBef>
              <a:buFont typeface="Arial" panose="020B0604020202020204" pitchFamily="34" charset="0"/>
              <a:buChar char="•"/>
            </a:pPr>
            <a:endParaRPr lang="en-US" sz="1400" i="1" dirty="0"/>
          </a:p>
          <a:p>
            <a:pPr>
              <a:spcBef>
                <a:spcPts val="0"/>
              </a:spcBef>
              <a:buFont typeface="Arial" panose="020B0604020202020204" pitchFamily="34" charset="0"/>
              <a:buChar char="•"/>
            </a:pPr>
            <a:r>
              <a:rPr lang="en-US" sz="1400" i="1" dirty="0"/>
              <a:t>72. Low Power Indoor Operation at U-NII-5 and U-NII-7</a:t>
            </a:r>
            <a:r>
              <a:rPr lang="en-US" sz="1400" dirty="0"/>
              <a:t>.—We seek comment on whether we should allow indoor low-power access point operations in the U-NII-5 or U-NII-7 bands under the same conditions as proposed for the U-NII-6 and U-NII-8 bands; </a:t>
            </a:r>
          </a:p>
          <a:p>
            <a:pPr lvl="1">
              <a:spcBef>
                <a:spcPts val="0"/>
              </a:spcBef>
              <a:buFont typeface="Arial" panose="020B0604020202020204" pitchFamily="34" charset="0"/>
              <a:buChar char="•"/>
            </a:pPr>
            <a:r>
              <a:rPr lang="en-US" sz="1400" dirty="0"/>
              <a:t>This is w/o AFC. (Need to review the context on this further.) </a:t>
            </a:r>
          </a:p>
          <a:p>
            <a:pPr lvl="1">
              <a:spcBef>
                <a:spcPts val="0"/>
              </a:spcBef>
              <a:buFont typeface="Arial" panose="020B0604020202020204" pitchFamily="34" charset="0"/>
              <a:buChar char="•"/>
            </a:pPr>
            <a:r>
              <a:rPr lang="en-US" sz="1400" dirty="0"/>
              <a:t> </a:t>
            </a:r>
          </a:p>
          <a:p>
            <a:pPr lvl="1">
              <a:spcBef>
                <a:spcPts val="0"/>
              </a:spcBef>
              <a:buFont typeface="Arial" panose="020B0604020202020204" pitchFamily="34" charset="0"/>
              <a:buChar char="•"/>
            </a:pPr>
            <a:r>
              <a:rPr lang="en-US" sz="1400" dirty="0"/>
              <a:t> </a:t>
            </a:r>
          </a:p>
          <a:p>
            <a:pPr>
              <a:spcBef>
                <a:spcPts val="0"/>
              </a:spcBef>
              <a:buFont typeface="Arial" panose="020B0604020202020204" pitchFamily="34" charset="0"/>
              <a:buChar char="•"/>
            </a:pPr>
            <a:endParaRPr lang="en-US" altLang="en-US" sz="1400" dirty="0"/>
          </a:p>
          <a:p>
            <a:pPr>
              <a:spcBef>
                <a:spcPts val="0"/>
              </a:spcBef>
              <a:buFont typeface="Arial" panose="020B0604020202020204" pitchFamily="34" charset="0"/>
              <a:buChar char="•"/>
            </a:pPr>
            <a:r>
              <a:rPr lang="en-US" altLang="en-US" sz="1400" dirty="0"/>
              <a:t>73. </a:t>
            </a:r>
            <a:r>
              <a:rPr lang="en-US" sz="1400" i="1" dirty="0"/>
              <a:t>High Power Operation at U-NII-6 and U-NII-8</a:t>
            </a:r>
            <a:r>
              <a:rPr lang="en-US" sz="1400" dirty="0"/>
              <a:t>.—We seek comment on whether there are any ways to protect incumbent mobile operations.  </a:t>
            </a:r>
          </a:p>
          <a:p>
            <a:pPr lvl="1">
              <a:spcBef>
                <a:spcPts val="0"/>
              </a:spcBef>
              <a:buFont typeface="Arial" panose="020B0604020202020204" pitchFamily="34" charset="0"/>
              <a:buChar char="•"/>
            </a:pPr>
            <a:r>
              <a:rPr lang="en-US" sz="1400" b="0" dirty="0"/>
              <a:t>(unrestricted,  outdoor) </a:t>
            </a:r>
            <a:r>
              <a:rPr lang="en-US" sz="1400" dirty="0"/>
              <a:t>(Need to review the context on this further.)</a:t>
            </a:r>
          </a:p>
          <a:p>
            <a:pPr lvl="1">
              <a:spcBef>
                <a:spcPts val="0"/>
              </a:spcBef>
              <a:buFont typeface="Arial" panose="020B0604020202020204" pitchFamily="34" charset="0"/>
              <a:buChar char="•"/>
            </a:pPr>
            <a:r>
              <a:rPr lang="en-US" altLang="en-US" sz="1400" b="0" dirty="0"/>
              <a:t> </a:t>
            </a:r>
          </a:p>
          <a:p>
            <a:pPr lvl="1">
              <a:spcBef>
                <a:spcPts val="0"/>
              </a:spcBef>
              <a:buFont typeface="Arial" panose="020B0604020202020204" pitchFamily="34" charset="0"/>
              <a:buChar char="•"/>
            </a:pPr>
            <a:r>
              <a:rPr lang="en-US" altLang="en-US" sz="1400" dirty="0"/>
              <a:t> </a:t>
            </a:r>
          </a:p>
          <a:p>
            <a:pPr lvl="1">
              <a:spcBef>
                <a:spcPts val="0"/>
              </a:spcBef>
              <a:buFont typeface="Arial" panose="020B0604020202020204" pitchFamily="34" charset="0"/>
              <a:buChar char="•"/>
            </a:pPr>
            <a:r>
              <a:rPr lang="en-US" altLang="en-US" sz="1400" b="0" dirty="0"/>
              <a:t> </a:t>
            </a:r>
          </a:p>
          <a:p>
            <a:pPr lvl="1">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3213374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600" dirty="0"/>
              <a:t>– major points 4 of 4</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1800" u="sng" dirty="0"/>
              <a:t>Need to look at the context and lower level detail to understand these better. </a:t>
            </a:r>
          </a:p>
          <a:p>
            <a:pPr marL="0" indent="0">
              <a:spcBef>
                <a:spcPts val="0"/>
              </a:spcBef>
            </a:pPr>
            <a:endParaRPr lang="en-US" sz="1400" i="1" dirty="0"/>
          </a:p>
          <a:p>
            <a:pPr>
              <a:spcBef>
                <a:spcPts val="0"/>
              </a:spcBef>
              <a:buFont typeface="Arial" panose="020B0604020202020204" pitchFamily="34" charset="0"/>
              <a:buChar char="•"/>
            </a:pPr>
            <a:r>
              <a:rPr lang="en-US" sz="1400" i="1" dirty="0"/>
              <a:t>76. U-NII-5 and U-NII-7 Standard-Power Access Points</a:t>
            </a:r>
            <a:r>
              <a:rPr lang="en-US" sz="1400" dirty="0"/>
              <a:t>. The maximum conducted output power is 1 watt and maximum power spectral density is 17 dBm in any 1 megahertz band. </a:t>
            </a:r>
          </a:p>
          <a:p>
            <a:pPr>
              <a:spcBef>
                <a:spcPts val="0"/>
              </a:spcBef>
              <a:buFont typeface="Arial" panose="020B0604020202020204" pitchFamily="34" charset="0"/>
              <a:buChar char="•"/>
            </a:pPr>
            <a:endParaRPr lang="en-US" sz="1400" i="1" dirty="0"/>
          </a:p>
          <a:p>
            <a:pPr>
              <a:spcBef>
                <a:spcPts val="0"/>
              </a:spcBef>
              <a:buFont typeface="Arial" panose="020B0604020202020204" pitchFamily="34" charset="0"/>
              <a:buChar char="•"/>
            </a:pPr>
            <a:r>
              <a:rPr lang="en-US" sz="1400" i="1" dirty="0"/>
              <a:t>U-NII-6 and U-NII-8 band Low-Power Access Points</a:t>
            </a:r>
            <a:r>
              <a:rPr lang="en-US" sz="1400" dirty="0"/>
              <a:t>. The maximum conducted output power is 250 milliwatts and maximum power spectral density is 11 dBm in any 1 megahertz band. </a:t>
            </a:r>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dirty="0"/>
              <a:t>82. We propose that unlicensed access points (both standard-power access point and low- power access point) be prohibited from operating in moving vehicles such as cars, trains, or aircraft</a:t>
            </a:r>
          </a:p>
          <a:p>
            <a:pPr lvl="1">
              <a:spcBef>
                <a:spcPts val="0"/>
              </a:spcBef>
              <a:buFont typeface="Arial" panose="020B0604020202020204" pitchFamily="34" charset="0"/>
              <a:buChar char="•"/>
            </a:pPr>
            <a:r>
              <a:rPr lang="en-US" altLang="en-US" sz="1400" b="0" dirty="0"/>
              <a:t>There are asking about feedback on MIMO, as not specific in the proposals.  </a:t>
            </a:r>
          </a:p>
          <a:p>
            <a:pPr lvl="1">
              <a:spcBef>
                <a:spcPts val="0"/>
              </a:spcBef>
              <a:buFont typeface="Arial" panose="020B0604020202020204" pitchFamily="34" charset="0"/>
              <a:buChar char="•"/>
            </a:pPr>
            <a:r>
              <a:rPr lang="en-US" altLang="en-US" sz="1400" dirty="0"/>
              <a:t> </a:t>
            </a:r>
            <a:endParaRPr lang="en-US" altLang="en-US" sz="1400" b="0" dirty="0"/>
          </a:p>
          <a:p>
            <a:pPr>
              <a:spcBef>
                <a:spcPts val="0"/>
              </a:spcBef>
              <a:buFont typeface="Arial" panose="020B0604020202020204" pitchFamily="34" charset="0"/>
              <a:buChar char="•"/>
            </a:pPr>
            <a:endParaRPr lang="en-US" altLang="en-US" sz="1400" b="0" dirty="0"/>
          </a:p>
          <a:p>
            <a:pPr>
              <a:spcBef>
                <a:spcPts val="0"/>
              </a:spcBef>
              <a:buFont typeface="Arial" panose="020B0604020202020204" pitchFamily="34" charset="0"/>
              <a:buChar char="•"/>
            </a:pPr>
            <a:endParaRPr lang="en-US" altLang="en-US" sz="1400" b="0" dirty="0"/>
          </a:p>
          <a:p>
            <a:pPr>
              <a:spcBef>
                <a:spcPts val="0"/>
              </a:spcBef>
              <a:buFont typeface="Arial" panose="020B0604020202020204" pitchFamily="34" charset="0"/>
              <a:buChar char="•"/>
            </a:pPr>
            <a:endParaRPr lang="en-US" altLang="en-US" sz="1400" b="0" dirty="0"/>
          </a:p>
          <a:p>
            <a:pPr>
              <a:spcBef>
                <a:spcPts val="0"/>
              </a:spcBef>
              <a:buFont typeface="Arial" panose="020B0604020202020204" pitchFamily="34" charset="0"/>
              <a:buChar char="•"/>
            </a:pPr>
            <a:endParaRPr lang="en-US" altLang="en-US" sz="1400" b="0" dirty="0"/>
          </a:p>
          <a:p>
            <a:pPr>
              <a:spcBef>
                <a:spcPts val="0"/>
              </a:spcBef>
              <a:buFont typeface="Arial" panose="020B0604020202020204" pitchFamily="34" charset="0"/>
              <a:buChar char="•"/>
            </a:pPr>
            <a:endParaRPr lang="en-US" altLang="en-US" sz="1400" b="0" dirty="0"/>
          </a:p>
          <a:p>
            <a:pPr>
              <a:spcBef>
                <a:spcPts val="0"/>
              </a:spcBef>
              <a:buFont typeface="Arial" panose="020B0604020202020204" pitchFamily="34" charset="0"/>
              <a:buChar char="•"/>
            </a:pPr>
            <a:r>
              <a:rPr lang="en-US" altLang="en-US" sz="1400" b="0" dirty="0"/>
              <a:t>Do we do anything different for coming up with response options for single voice from IEEE 802 as a whole? </a:t>
            </a:r>
          </a:p>
          <a:p>
            <a:pPr>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3160527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 </a:t>
            </a:r>
            <a:r>
              <a:rPr lang="en-US" altLang="en-US" sz="1600" dirty="0"/>
              <a:t>options for IEEE 802</a:t>
            </a:r>
            <a:endParaRPr lang="en-US" sz="1200" dirty="0"/>
          </a:p>
        </p:txBody>
      </p:sp>
      <p:sp>
        <p:nvSpPr>
          <p:cNvPr id="3" name="Content Placeholder 2"/>
          <p:cNvSpPr>
            <a:spLocks noGrp="1"/>
          </p:cNvSpPr>
          <p:nvPr>
            <p:ph idx="1"/>
          </p:nvPr>
        </p:nvSpPr>
        <p:spPr>
          <a:xfrm>
            <a:off x="685800" y="1104106"/>
            <a:ext cx="8229600" cy="5371307"/>
          </a:xfrm>
        </p:spPr>
        <p:txBody>
          <a:bodyPr/>
          <a:lstStyle/>
          <a:p>
            <a:pPr>
              <a:buFont typeface="Arial" panose="020B0604020202020204" pitchFamily="34" charset="0"/>
              <a:buChar char="•"/>
            </a:pPr>
            <a:r>
              <a:rPr lang="en-US" sz="1800" dirty="0"/>
              <a:t>Consensus</a:t>
            </a:r>
            <a:endParaRPr lang="en-US" sz="1400" dirty="0"/>
          </a:p>
          <a:p>
            <a:pPr>
              <a:buFont typeface="Arial" panose="020B0604020202020204" pitchFamily="34" charset="0"/>
              <a:buChar char="•"/>
            </a:pPr>
            <a:r>
              <a:rPr lang="en-US" sz="1800" dirty="0"/>
              <a:t>Nothing from IEEE 802 at all</a:t>
            </a:r>
          </a:p>
          <a:p>
            <a:pPr lvl="1">
              <a:buFont typeface="Arial" panose="020B0604020202020204" pitchFamily="34" charset="0"/>
              <a:buChar char="•"/>
            </a:pPr>
            <a:r>
              <a:rPr lang="en-US" sz="1400" dirty="0"/>
              <a:t>Not ideal from an IEEE 802 view</a:t>
            </a:r>
          </a:p>
          <a:p>
            <a:pPr>
              <a:buFont typeface="Arial" panose="020B0604020202020204" pitchFamily="34" charset="0"/>
              <a:buChar char="•"/>
            </a:pPr>
            <a:r>
              <a:rPr lang="en-US" sz="1800" dirty="0"/>
              <a:t>Stay with 2 filings to the FCC and other regulatory bodies</a:t>
            </a:r>
          </a:p>
          <a:p>
            <a:pPr lvl="1">
              <a:buFont typeface="Arial" panose="020B0604020202020204" pitchFamily="34" charset="0"/>
              <a:buChar char="•"/>
            </a:pPr>
            <a:r>
              <a:rPr lang="en-US" sz="1400" dirty="0"/>
              <a:t>Process allows for WG filings, so 802.11 and 802.15 both could file.</a:t>
            </a:r>
          </a:p>
          <a:p>
            <a:pPr lvl="2">
              <a:buFont typeface="Arial" panose="020B0604020202020204" pitchFamily="34" charset="0"/>
              <a:buChar char="•"/>
            </a:pPr>
            <a:r>
              <a:rPr lang="en-US" sz="1400" dirty="0"/>
              <a:t>Would still need from EC no one objects approval (5 day if not in a meeting)</a:t>
            </a:r>
          </a:p>
          <a:p>
            <a:pPr lvl="1">
              <a:buFont typeface="Arial" panose="020B0604020202020204" pitchFamily="34" charset="0"/>
              <a:buChar char="•"/>
            </a:pPr>
            <a:r>
              <a:rPr lang="en-US" sz="1400" dirty="0"/>
              <a:t>Not ideal from an IEEE 802 view.</a:t>
            </a:r>
          </a:p>
          <a:p>
            <a:pPr lvl="1">
              <a:buFont typeface="Arial" panose="020B0604020202020204" pitchFamily="34" charset="0"/>
              <a:buChar char="•"/>
            </a:pPr>
            <a:r>
              <a:rPr lang="en-US" sz="1400" dirty="0"/>
              <a:t>One opinion is this would give regulators both sides they can weigh with the other inputs they get.</a:t>
            </a:r>
          </a:p>
          <a:p>
            <a:pPr>
              <a:buFont typeface="Arial" panose="020B0604020202020204" pitchFamily="34" charset="0"/>
              <a:buChar char="•"/>
            </a:pPr>
            <a:endParaRPr lang="en-US" sz="1800" dirty="0"/>
          </a:p>
          <a:p>
            <a:pPr>
              <a:buFont typeface="Arial" panose="020B0604020202020204" pitchFamily="34" charset="0"/>
              <a:buChar char="•"/>
            </a:pPr>
            <a:r>
              <a:rPr lang="en-US" sz="1800" dirty="0"/>
              <a:t>Respond from IEEE 802 with both views </a:t>
            </a:r>
            <a:r>
              <a:rPr lang="en-US" sz="1800" b="0" dirty="0"/>
              <a:t>(do different from before). </a:t>
            </a:r>
          </a:p>
          <a:p>
            <a:pPr lvl="1">
              <a:buFont typeface="Arial" panose="020B0604020202020204" pitchFamily="34" charset="0"/>
              <a:buChar char="•"/>
            </a:pPr>
            <a:r>
              <a:rPr lang="en-US" sz="1400" dirty="0"/>
              <a:t> </a:t>
            </a:r>
            <a:r>
              <a:rPr lang="en-US" altLang="en-US" sz="1400" dirty="0"/>
              <a:t>_______</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Have a view on spectrum management of the band from the NPRM, AFC</a:t>
            </a:r>
          </a:p>
          <a:p>
            <a:pPr lvl="1">
              <a:spcBef>
                <a:spcPts val="0"/>
              </a:spcBef>
              <a:buFont typeface="Arial" panose="020B0604020202020204" pitchFamily="34" charset="0"/>
              <a:buChar char="•"/>
            </a:pPr>
            <a:r>
              <a:rPr lang="en-US" altLang="en-US" sz="1400" dirty="0"/>
              <a:t> _______</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Comment on some of the seek comments we do have consensus on</a:t>
            </a:r>
          </a:p>
          <a:p>
            <a:pPr lvl="1">
              <a:spcBef>
                <a:spcPts val="0"/>
              </a:spcBef>
              <a:buFont typeface="Arial" panose="020B0604020202020204" pitchFamily="34" charset="0"/>
              <a:buChar char="•"/>
            </a:pPr>
            <a:r>
              <a:rPr lang="en-US" altLang="en-US" sz="1400" b="0" dirty="0"/>
              <a:t> ______</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2414547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endParaRPr lang="en-US" sz="2000" dirty="0"/>
          </a:p>
          <a:p>
            <a:pPr marL="1828800" lvl="4" indent="0">
              <a:spcBef>
                <a:spcPts val="0"/>
              </a:spcBef>
            </a:pPr>
            <a:endParaRPr lang="en-US" sz="1200" dirty="0"/>
          </a:p>
          <a:p>
            <a:pPr>
              <a:spcBef>
                <a:spcPts val="0"/>
              </a:spcBef>
              <a:buFont typeface="Arial" panose="020B0604020202020204" pitchFamily="34" charset="0"/>
              <a:buChar char="•"/>
            </a:pPr>
            <a:r>
              <a:rPr lang="en-US" sz="2000" dirty="0"/>
              <a:t>Last time to bring up from </a:t>
            </a:r>
            <a:r>
              <a:rPr lang="en-US" sz="2000"/>
              <a:t>ACMA these recent </a:t>
            </a:r>
            <a:r>
              <a:rPr lang="en-US" sz="2000" dirty="0"/>
              <a:t>activities: </a:t>
            </a:r>
          </a:p>
          <a:p>
            <a:pPr lvl="1">
              <a:spcBef>
                <a:spcPts val="0"/>
              </a:spcBef>
              <a:buFont typeface="Arial" panose="020B0604020202020204" pitchFamily="34" charset="0"/>
              <a:buChar char="•"/>
            </a:pPr>
            <a:r>
              <a:rPr lang="en-US" sz="1600" dirty="0" err="1"/>
              <a:t>ACMAhas</a:t>
            </a:r>
            <a:r>
              <a:rPr lang="en-US" sz="1600" dirty="0"/>
              <a:t> accordingly made the Radiocommunications (Low Interference Potential Devices) Class </a:t>
            </a:r>
            <a:r>
              <a:rPr lang="en-US" sz="1600" dirty="0" err="1"/>
              <a:t>Licence</a:t>
            </a:r>
            <a:r>
              <a:rPr lang="en-US" sz="1600" dirty="0"/>
              <a:t> Variation 2018 (No. 1) and you can refer to the details in the Australia Government's Federal Register of Legislation at </a:t>
            </a:r>
            <a:r>
              <a:rPr lang="en-US" sz="1000" u="sng" dirty="0">
                <a:hlinkClick r:id="rId3"/>
              </a:rPr>
              <a:t>https://www.legislation.gov.au/Details/F2018L00881/Download</a:t>
            </a:r>
            <a:endParaRPr lang="en-US" sz="1000" dirty="0"/>
          </a:p>
          <a:p>
            <a:pPr lvl="2">
              <a:spcBef>
                <a:spcPts val="0"/>
              </a:spcBef>
              <a:buFont typeface="Arial" panose="020B0604020202020204" pitchFamily="34" charset="0"/>
              <a:buChar char="•"/>
            </a:pPr>
            <a:r>
              <a:rPr lang="en-US" sz="1600" dirty="0"/>
              <a:t>Or  </a:t>
            </a:r>
            <a:r>
              <a:rPr lang="en-US" sz="1600" dirty="0">
                <a:hlinkClick r:id="rId4"/>
              </a:rPr>
              <a:t>https://mentor.ieee.org/802.18/dcn/18/18-18-0116-00-0000-radiocommunications-low-interference-potential-devices-class-licence-variation-2018-no-1.docx</a:t>
            </a:r>
            <a:r>
              <a:rPr lang="en-US" sz="1600" dirty="0"/>
              <a:t>  </a:t>
            </a:r>
          </a:p>
          <a:p>
            <a:pPr lvl="5">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Also ACMA has put out their final 5 year plan, 2018 – 2022</a:t>
            </a:r>
          </a:p>
          <a:p>
            <a:pPr lvl="2">
              <a:spcBef>
                <a:spcPts val="0"/>
              </a:spcBef>
              <a:buFont typeface="Arial" panose="020B0604020202020204" pitchFamily="34" charset="0"/>
              <a:buChar char="•"/>
            </a:pPr>
            <a:r>
              <a:rPr lang="en-US" sz="1600" dirty="0">
                <a:hlinkClick r:id="rId5"/>
              </a:rPr>
              <a:t>https://mentor.ieee.org/802.18/dcn/18/18-18-0117-00-0000-acma-five-year-spectrum-outlook-2018-22-final-2018-09-v1-1.docx</a:t>
            </a: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34804228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General Discussion Items </a:t>
            </a:r>
            <a:r>
              <a:rPr lang="en-US" sz="1400" dirty="0"/>
              <a:t>-2</a:t>
            </a:r>
            <a:endParaRPr lang="en-US" sz="2400" dirty="0"/>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u="sng" dirty="0"/>
              <a:t>Preparing for the Future of Transportation: Automated Vehicles 3.0 (AV 3.0) </a:t>
            </a:r>
            <a:r>
              <a:rPr lang="en-US" sz="1800" dirty="0"/>
              <a:t>advances U.S. DOT’s commitment to supporting the safe, reliable, efficient, and cost-effective integration of automation into the broader multimodal surface transportation system. AV 3.0 builds upon—but does not replace—voluntary guidance provided in Automated Driving Systems 2.0: A Vision for Safety. Automation technologies are new and rapidly evolving. The right approach to achieving safety improvements begins with a focus on removing unnecessary barriers and issuing voluntary guidance, rather than regulations that could stifle innovation.</a:t>
            </a:r>
          </a:p>
          <a:p>
            <a:pPr>
              <a:buFont typeface="Arial" panose="020B0604020202020204" pitchFamily="34" charset="0"/>
              <a:buChar char="•"/>
            </a:pPr>
            <a:r>
              <a:rPr lang="en-US" sz="1800" u="sng" dirty="0">
                <a:hlinkClick r:id="rId2"/>
              </a:rPr>
              <a:t>https://www.transportation.gov/sites/dot.gov/files/docs/policy-initiatives/automated-vehicles/320711/preparing-future-transportation-automated-vehicle-30.pdf</a:t>
            </a:r>
            <a:r>
              <a:rPr lang="en-US" sz="1800" dirty="0"/>
              <a:t> </a:t>
            </a:r>
          </a:p>
          <a:p>
            <a:pPr>
              <a:buFont typeface="Arial" panose="020B0604020202020204" pitchFamily="34" charset="0"/>
              <a:buChar char="•"/>
            </a:pPr>
            <a:r>
              <a:rPr lang="en-US" sz="1800" dirty="0">
                <a:hlinkClick r:id="rId3"/>
              </a:rPr>
              <a:t>https://mentor.ieee.org/802.18/dcn/18/18-18-0124-00-0000-preparing-future-transportation-automated-vehicle-3-0.pdf</a:t>
            </a:r>
            <a:r>
              <a:rPr lang="en-US" sz="1800" dirty="0"/>
              <a:t>  </a:t>
            </a:r>
          </a:p>
          <a:p>
            <a:pPr>
              <a:buFont typeface="Arial" panose="020B0604020202020204" pitchFamily="34" charset="0"/>
              <a:buChar char="•"/>
            </a:pPr>
            <a:r>
              <a:rPr lang="en-US" sz="14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11 Oct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391340"/>
          </a:xfrm>
        </p:spPr>
        <p:txBody>
          <a:bodyPr/>
          <a:lstStyle/>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All continue to review the NPRM on the major points discussed and what context should we add to clarify. </a:t>
            </a:r>
          </a:p>
          <a:p>
            <a:pPr>
              <a:spcBef>
                <a:spcPts val="0"/>
              </a:spcBef>
              <a:buFont typeface="Arial" panose="020B0604020202020204" pitchFamily="34" charset="0"/>
              <a:buChar char="•"/>
            </a:pPr>
            <a:r>
              <a:rPr lang="en-US" altLang="en-US" sz="1800" dirty="0">
                <a:solidFill>
                  <a:srgbClr val="00B0F0"/>
                </a:solidFill>
              </a:rPr>
              <a:t>Be thinking about options for single voice for IEEE 802 as a whole and the pro-cons.</a:t>
            </a:r>
          </a:p>
          <a:p>
            <a:pPr>
              <a:spcBef>
                <a:spcPts val="0"/>
              </a:spcBef>
              <a:buFont typeface="Arial" panose="020B0604020202020204" pitchFamily="34" charset="0"/>
              <a:buChar char="•"/>
            </a:pPr>
            <a:r>
              <a:rPr lang="en-US" altLang="en-US" sz="1800" dirty="0">
                <a:solidFill>
                  <a:srgbClr val="00B0F0"/>
                </a:solidFill>
              </a:rPr>
              <a:t>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a:t>
            </a:r>
            <a:r>
              <a:rPr lang="en-US" sz="1400" dirty="0" err="1"/>
              <a:t>parte</a:t>
            </a:r>
            <a:r>
              <a:rPr lang="en-US" sz="1400" dirty="0"/>
              <a:t> </a:t>
            </a:r>
            <a:r>
              <a:rPr lang="en-US" sz="1400" dirty="0">
                <a:hlinkClick r:id="rId2"/>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3"/>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4"/>
              </a:rPr>
              <a:t>&lt;doc&gt;</a:t>
            </a:r>
            <a:r>
              <a:rPr lang="en-US" altLang="en-US" sz="1400" dirty="0"/>
              <a:t> </a:t>
            </a:r>
          </a:p>
          <a:p>
            <a:pPr lvl="2">
              <a:spcBef>
                <a:spcPts val="0"/>
              </a:spcBef>
              <a:buFont typeface="Arial" panose="020B0604020202020204" pitchFamily="34" charset="0"/>
              <a:buChar char="•"/>
            </a:pPr>
            <a:r>
              <a:rPr lang="en-US" altLang="en-US" sz="1400" dirty="0"/>
              <a:t>A perspective on regardless of everything we do, the available spectrum has a hard limit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6"/>
              </a:rPr>
              <a:t>&lt;doc&gt;</a:t>
            </a:r>
            <a:r>
              <a:rPr lang="en-US" altLang="en-US" sz="1400" dirty="0"/>
              <a:t> </a:t>
            </a:r>
          </a:p>
          <a:p>
            <a:pPr>
              <a:spcBef>
                <a:spcPts val="0"/>
              </a:spcBef>
              <a:buFont typeface="Arial" panose="020B0604020202020204" pitchFamily="34" charset="0"/>
              <a:buChar char="•"/>
            </a:pPr>
            <a:r>
              <a:rPr lang="en-US" altLang="en-US" sz="1800" dirty="0"/>
              <a:t>Other: </a:t>
            </a:r>
          </a:p>
          <a:p>
            <a:pPr lvl="1">
              <a:spcBef>
                <a:spcPts val="0"/>
              </a:spcBef>
              <a:buFont typeface="Arial" panose="020B0604020202020204" pitchFamily="34" charset="0"/>
              <a:buChar char="•"/>
            </a:pPr>
            <a:r>
              <a:rPr lang="en-US" altLang="en-US" sz="1600" dirty="0"/>
              <a:t>EU Spectrum Management Statement </a:t>
            </a:r>
          </a:p>
          <a:p>
            <a:pPr lvl="1">
              <a:spcBef>
                <a:spcPts val="0"/>
              </a:spcBef>
              <a:buFont typeface="Arial" panose="020B0604020202020204" pitchFamily="34" charset="0"/>
              <a:buChar char="•"/>
            </a:pPr>
            <a:r>
              <a:rPr lang="en-US" altLang="en-US" sz="1600" dirty="0">
                <a:solidFill>
                  <a:schemeClr val="tx1"/>
                </a:solidFill>
              </a:rPr>
              <a:t>Google waiver</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11 Oct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11 Oct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40 (9 on EC)</a:t>
            </a:r>
            <a:r>
              <a:rPr lang="en-US" altLang="en-US" sz="1800" dirty="0">
                <a:solidFill>
                  <a:schemeClr val="tx1"/>
                </a:solidFill>
              </a:rPr>
              <a:t>;  Nearly Voter</a:t>
            </a:r>
            <a:r>
              <a:rPr lang="en-US" altLang="en-US" sz="1800">
                <a:solidFill>
                  <a:schemeClr val="tx1"/>
                </a:solidFill>
              </a:rPr>
              <a:t>: 2; </a:t>
            </a:r>
            <a:r>
              <a:rPr lang="en-US" altLang="en-US" sz="1800" dirty="0">
                <a:solidFill>
                  <a:schemeClr val="tx1"/>
                </a:solidFill>
              </a:rPr>
              <a:t>Aspirant members</a:t>
            </a:r>
            <a:r>
              <a:rPr lang="en-US" altLang="en-US" sz="1800">
                <a:solidFill>
                  <a:schemeClr val="tx1"/>
                </a:solidFill>
              </a:rPr>
              <a:t>: 12</a:t>
            </a:r>
          </a:p>
          <a:p>
            <a:pPr lvl="1">
              <a:buFont typeface="Arial" panose="020B0604020202020204" pitchFamily="34" charset="0"/>
              <a:buChar char="•"/>
            </a:pPr>
            <a:r>
              <a:rPr lang="en-US" sz="1400" dirty="0">
                <a:solidFill>
                  <a:schemeClr val="tx1"/>
                </a:solidFill>
              </a:rPr>
              <a:t>With teleconferences approval on 12 July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11 Oct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683"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18 October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Agenda complete,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___;____ 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Plenary 11-16 Nov 2018 at the, Marriott Marquis Bangkok, Thailand.</a:t>
            </a:r>
          </a:p>
          <a:p>
            <a:pPr lvl="1">
              <a:buFont typeface="Arial" panose="020B0604020202020204" pitchFamily="34" charset="0"/>
              <a:buChar char="•"/>
            </a:pPr>
            <a:r>
              <a:rPr lang="en-US" sz="1600" dirty="0"/>
              <a:t>Time slots, Tuesday AM2 and Thursday AM1 (and AM2 as extra) </a:t>
            </a:r>
          </a:p>
          <a:p>
            <a:pPr>
              <a:buFont typeface="Arial" panose="020B0604020202020204" pitchFamily="34" charset="0"/>
              <a:buChar char="•"/>
            </a:pPr>
            <a:endParaRPr lang="en-US" sz="20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11 Oct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88156"/>
          </a:xfrm>
        </p:spPr>
        <p:txBody>
          <a:bodyPr/>
          <a:lstStyle/>
          <a:p>
            <a:r>
              <a:rPr lang="en-US" altLang="en-US" sz="2400" dirty="0"/>
              <a:t>6 GHz and single voice from IEEE 802, </a:t>
            </a:r>
            <a:r>
              <a:rPr lang="en-US" altLang="en-US" sz="2400" u="sng" dirty="0"/>
              <a:t>references</a:t>
            </a:r>
            <a:r>
              <a:rPr lang="en-US" altLang="en-US" sz="2400" dirty="0"/>
              <a:t> 1 of 2</a:t>
            </a:r>
            <a:endParaRPr lang="en-US" sz="1200" dirty="0"/>
          </a:p>
        </p:txBody>
      </p:sp>
      <p:sp>
        <p:nvSpPr>
          <p:cNvPr id="3" name="Content Placeholder 2"/>
          <p:cNvSpPr>
            <a:spLocks noGrp="1"/>
          </p:cNvSpPr>
          <p:nvPr>
            <p:ph idx="1"/>
          </p:nvPr>
        </p:nvSpPr>
        <p:spPr>
          <a:xfrm>
            <a:off x="228600" y="990600"/>
            <a:ext cx="8690113" cy="5371307"/>
          </a:xfrm>
        </p:spPr>
        <p:txBody>
          <a:bodyPr/>
          <a:lstStyle/>
          <a:p>
            <a:pPr>
              <a:spcBef>
                <a:spcPts val="0"/>
              </a:spcBef>
              <a:buFont typeface="Arial" panose="020B0604020202020204" pitchFamily="34" charset="0"/>
              <a:buChar char="•"/>
            </a:pPr>
            <a:r>
              <a:rPr lang="en-US" altLang="en-US" sz="1400" dirty="0"/>
              <a:t>Here are some of the more important filings to help show the direction the filing is going, considering the different interest groups. </a:t>
            </a:r>
          </a:p>
          <a:p>
            <a:pPr lvl="1">
              <a:spcBef>
                <a:spcPts val="0"/>
              </a:spcBef>
              <a:buFont typeface="Arial" panose="020B0604020202020204" pitchFamily="34" charset="0"/>
              <a:buChar char="•"/>
            </a:pPr>
            <a:r>
              <a:rPr lang="en-US" altLang="en-US" sz="1400" dirty="0">
                <a:hlinkClick r:id="rId3"/>
              </a:rPr>
              <a:t>https://ecfsapi.fcc.gov/file/109113089205438/SPA%20Comments%20(Sep%2011%202018)(FINAL).pdf</a:t>
            </a:r>
            <a:endParaRPr lang="en-US" altLang="en-US" sz="1400" dirty="0"/>
          </a:p>
          <a:p>
            <a:pPr lvl="2">
              <a:spcBef>
                <a:spcPts val="0"/>
              </a:spcBef>
              <a:buFont typeface="Arial" panose="020B0604020202020204" pitchFamily="34" charset="0"/>
              <a:buChar char="•"/>
            </a:pPr>
            <a:r>
              <a:rPr lang="en-US" altLang="en-US" sz="1600" dirty="0"/>
              <a:t> </a:t>
            </a:r>
            <a:r>
              <a:rPr lang="en-US" altLang="en-US" sz="1400" dirty="0"/>
              <a:t>Response to FWCC and </a:t>
            </a:r>
            <a:r>
              <a:rPr lang="en-US" altLang="en-US" sz="1400" dirty="0" err="1"/>
              <a:t>Comscope</a:t>
            </a:r>
            <a:r>
              <a:rPr lang="en-US" altLang="en-US" sz="1400" dirty="0"/>
              <a:t>.</a:t>
            </a:r>
            <a:endParaRPr lang="en-US" altLang="en-US" sz="1600" dirty="0"/>
          </a:p>
          <a:p>
            <a:pPr lvl="1">
              <a:spcBef>
                <a:spcPts val="0"/>
              </a:spcBef>
              <a:buFont typeface="Arial" panose="020B0604020202020204" pitchFamily="34" charset="0"/>
              <a:buChar char="•"/>
            </a:pPr>
            <a:r>
              <a:rPr lang="en-US" altLang="en-US" sz="1400" dirty="0">
                <a:hlinkClick r:id="rId4"/>
              </a:rPr>
              <a:t>https://ecfsapi.fcc.gov/file/109112152615349/Wi-Fi%20Alliance%20Comments%20on%20Spectrum%20Pipeline%20Act%20Report.pdf</a:t>
            </a:r>
            <a:r>
              <a:rPr lang="en-US" altLang="en-US" sz="1400" dirty="0"/>
              <a:t>  </a:t>
            </a:r>
          </a:p>
          <a:p>
            <a:pPr lvl="2">
              <a:spcBef>
                <a:spcPts val="0"/>
              </a:spcBef>
              <a:buFont typeface="Arial" panose="020B0604020202020204" pitchFamily="34" charset="0"/>
              <a:buChar char="•"/>
            </a:pPr>
            <a:r>
              <a:rPr lang="en-US" altLang="en-US" sz="1400" dirty="0"/>
              <a:t>This is the refined position, with some changes. </a:t>
            </a:r>
          </a:p>
          <a:p>
            <a:pPr lvl="1">
              <a:spcBef>
                <a:spcPts val="0"/>
              </a:spcBef>
              <a:buFont typeface="Arial" panose="020B0604020202020204" pitchFamily="34" charset="0"/>
              <a:buChar char="•"/>
            </a:pPr>
            <a:r>
              <a:rPr lang="en-US" altLang="en-US" sz="1400" dirty="0">
                <a:hlinkClick r:id="rId5"/>
              </a:rPr>
              <a:t>https://ecfsapi.fcc.gov/file/1090794008994/WInnForum%20Comments%20on%20Spectrum%20Pipeline%20Act%20PN%20-%20Final.pdf</a:t>
            </a:r>
            <a:r>
              <a:rPr lang="en-US" altLang="en-US" sz="1400" dirty="0"/>
              <a:t> </a:t>
            </a:r>
          </a:p>
          <a:p>
            <a:pPr lvl="2">
              <a:spcBef>
                <a:spcPts val="0"/>
              </a:spcBef>
              <a:buFont typeface="Arial" panose="020B0604020202020204" pitchFamily="34" charset="0"/>
              <a:buChar char="•"/>
            </a:pPr>
            <a:r>
              <a:rPr lang="en-US" altLang="en-US" sz="1400" dirty="0"/>
              <a:t> Wanting to make 6 GHz like the 3.5 GHz for sharing. </a:t>
            </a:r>
          </a:p>
          <a:p>
            <a:pPr lvl="1">
              <a:spcBef>
                <a:spcPts val="0"/>
              </a:spcBef>
              <a:buFont typeface="Arial" panose="020B0604020202020204" pitchFamily="34" charset="0"/>
              <a:buChar char="•"/>
            </a:pPr>
            <a:r>
              <a:rPr lang="en-US" altLang="en-US" sz="1400" dirty="0">
                <a:hlinkClick r:id="rId6"/>
              </a:rPr>
              <a:t>https://ecfsapi.fcc.gov/file/1082899870012/2018-08-28%20ExP%20RLAN%20issues%20AS%20FILED%20(01229194xB3D1E).pdf</a:t>
            </a:r>
            <a:endParaRPr lang="en-US" altLang="en-US" sz="1400" dirty="0"/>
          </a:p>
          <a:p>
            <a:pPr lvl="2">
              <a:spcBef>
                <a:spcPts val="0"/>
              </a:spcBef>
              <a:buFont typeface="Arial" panose="020B0604020202020204" pitchFamily="34" charset="0"/>
              <a:buChar char="•"/>
            </a:pPr>
            <a:r>
              <a:rPr lang="en-US" altLang="en-US" sz="1400" dirty="0"/>
              <a:t>The 4 big mobile operators.   1000 new receivers that are activated per year, now, under current rules. Doesn’t include all the changes also going on. </a:t>
            </a:r>
          </a:p>
          <a:p>
            <a:pPr lvl="1">
              <a:spcBef>
                <a:spcPts val="0"/>
              </a:spcBef>
              <a:buFont typeface="Arial" panose="020B0604020202020204" pitchFamily="34" charset="0"/>
              <a:buChar char="•"/>
            </a:pPr>
            <a:r>
              <a:rPr lang="en-US" altLang="en-US" sz="1400" dirty="0">
                <a:hlinkClick r:id="rId7"/>
              </a:rPr>
              <a:t>https://ecfsapi.fcc.gov/file/10824085329605/Commscope%208.22.18%20Mtg%20Ex%20Parte.pdf</a:t>
            </a:r>
            <a:r>
              <a:rPr lang="en-US" altLang="en-US" sz="1400" dirty="0"/>
              <a:t> </a:t>
            </a:r>
          </a:p>
          <a:p>
            <a:pPr lvl="2">
              <a:spcBef>
                <a:spcPts val="0"/>
              </a:spcBef>
              <a:buFont typeface="Arial" panose="020B0604020202020204" pitchFamily="34" charset="0"/>
              <a:buChar char="•"/>
            </a:pPr>
            <a:r>
              <a:rPr lang="en-US" altLang="en-US" sz="1400" dirty="0"/>
              <a:t>Primary frequency coordination, so has lots of history/experience for frequency coordination..</a:t>
            </a:r>
          </a:p>
          <a:p>
            <a:pPr lvl="1">
              <a:spcBef>
                <a:spcPts val="0"/>
              </a:spcBef>
              <a:buFont typeface="Arial" panose="020B0604020202020204" pitchFamily="34" charset="0"/>
              <a:buChar char="•"/>
            </a:pPr>
            <a:r>
              <a:rPr lang="en-US" altLang="en-US" sz="1400" dirty="0">
                <a:hlinkClick r:id="rId8"/>
              </a:rPr>
              <a:t>https://ecfsapi.fcc.gov/file/108080219920074/WFA%20Ex%20Parte%20Letter.pdf</a:t>
            </a:r>
            <a:r>
              <a:rPr lang="en-US" altLang="en-US" sz="1400" dirty="0"/>
              <a:t>  </a:t>
            </a:r>
          </a:p>
          <a:p>
            <a:pPr lvl="2">
              <a:spcBef>
                <a:spcPts val="0"/>
              </a:spcBef>
              <a:buFont typeface="Arial" panose="020B0604020202020204" pitchFamily="34" charset="0"/>
              <a:buChar char="•"/>
            </a:pPr>
            <a:r>
              <a:rPr lang="en-US" altLang="en-US" sz="1400" dirty="0"/>
              <a:t>How to protect incumbents.  </a:t>
            </a:r>
          </a:p>
          <a:p>
            <a:pPr lvl="1">
              <a:spcBef>
                <a:spcPts val="0"/>
              </a:spcBef>
              <a:buFont typeface="Arial" panose="020B0604020202020204" pitchFamily="34" charset="0"/>
              <a:buChar char="•"/>
            </a:pPr>
            <a:r>
              <a:rPr lang="en-US" altLang="en-US" sz="1400" dirty="0">
                <a:hlinkClick r:id="rId9"/>
              </a:rPr>
              <a:t>https://ecfsapi.fcc.gov/file/10717207604667/17-183%20FWCC%20ExP%20Notice%202018-07-17%20--%20AS%20FILED.pdf</a:t>
            </a:r>
            <a:r>
              <a:rPr lang="en-US" altLang="en-US" sz="1400" dirty="0"/>
              <a:t> </a:t>
            </a:r>
          </a:p>
          <a:p>
            <a:pPr lvl="2">
              <a:spcBef>
                <a:spcPts val="0"/>
              </a:spcBef>
              <a:buFont typeface="Arial" panose="020B0604020202020204" pitchFamily="34" charset="0"/>
              <a:buChar char="•"/>
            </a:pPr>
            <a:r>
              <a:rPr lang="en-US" altLang="en-US" sz="1400" dirty="0"/>
              <a:t>Read attachment.  </a:t>
            </a:r>
          </a:p>
          <a:p>
            <a:pPr lvl="1">
              <a:spcBef>
                <a:spcPts val="0"/>
              </a:spcBef>
              <a:buFont typeface="Arial" panose="020B0604020202020204" pitchFamily="34" charset="0"/>
              <a:buChar char="•"/>
            </a:pPr>
            <a:r>
              <a:rPr lang="en-US" altLang="en-US" sz="1400" dirty="0">
                <a:hlinkClick r:id="rId10"/>
              </a:rPr>
              <a:t>https://ecfsapi.fcc.gov/file/1070541429397/7-5-18%20SES-Intelsat%20ex%20parte%20for%20McGrath%20and%20Javed.pdf</a:t>
            </a:r>
            <a:r>
              <a:rPr lang="en-US" altLang="en-US" sz="1400" dirty="0"/>
              <a:t> </a:t>
            </a:r>
          </a:p>
          <a:p>
            <a:pPr lvl="2">
              <a:spcBef>
                <a:spcPts val="0"/>
              </a:spcBef>
              <a:buFont typeface="Arial" panose="020B0604020202020204" pitchFamily="34" charset="0"/>
              <a:buChar char="•"/>
            </a:pPr>
            <a:r>
              <a:rPr lang="en-US" altLang="en-US" sz="1400" dirty="0"/>
              <a:t>Other 2 satellite operators. </a:t>
            </a:r>
          </a:p>
          <a:p>
            <a:pPr lvl="1">
              <a:spcBef>
                <a:spcPts val="0"/>
              </a:spcBef>
              <a:buFont typeface="Arial" panose="020B0604020202020204" pitchFamily="34" charset="0"/>
              <a:buChar char="•"/>
            </a:pPr>
            <a:endParaRPr lang="en-US" altLang="en-US" sz="1600" dirty="0"/>
          </a:p>
          <a:p>
            <a:pPr lvl="2">
              <a:spcBef>
                <a:spcPts val="0"/>
              </a:spcBef>
              <a:buFont typeface="Arial" panose="020B0604020202020204" pitchFamily="34" charset="0"/>
              <a:buChar char="•"/>
            </a:pPr>
            <a:endParaRPr lang="en-US" alt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12291777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2 of 2</a:t>
            </a:r>
            <a:endParaRPr lang="en-US" sz="1200" dirty="0"/>
          </a:p>
        </p:txBody>
      </p:sp>
      <p:sp>
        <p:nvSpPr>
          <p:cNvPr id="3" name="Content Placeholder 2"/>
          <p:cNvSpPr>
            <a:spLocks noGrp="1"/>
          </p:cNvSpPr>
          <p:nvPr>
            <p:ph idx="1"/>
          </p:nvPr>
        </p:nvSpPr>
        <p:spPr>
          <a:xfrm>
            <a:off x="533400" y="1307777"/>
            <a:ext cx="8534400" cy="5371307"/>
          </a:xfrm>
        </p:spPr>
        <p:txBody>
          <a:bodyPr/>
          <a:lstStyle/>
          <a:p>
            <a:pPr>
              <a:spcBef>
                <a:spcPts val="0"/>
              </a:spcBef>
              <a:buFont typeface="Arial" panose="020B0604020202020204" pitchFamily="34" charset="0"/>
              <a:buChar char="•"/>
            </a:pPr>
            <a:r>
              <a:rPr lang="en-US" altLang="en-US" sz="1800" dirty="0"/>
              <a:t>More:</a:t>
            </a:r>
          </a:p>
          <a:p>
            <a:pPr lvl="1">
              <a:spcBef>
                <a:spcPts val="0"/>
              </a:spcBef>
              <a:buFont typeface="Arial" panose="020B0604020202020204" pitchFamily="34" charset="0"/>
              <a:buChar char="•"/>
            </a:pPr>
            <a:r>
              <a:rPr lang="en-US" altLang="en-US" sz="1600" dirty="0">
                <a:hlinkClick r:id="rId3"/>
              </a:rPr>
              <a:t>https://ecfsapi.fcc.gov/file/104120372328746/6%20GHz%20OET%20and%20Bureaus%20Ex%20Parte%20(Apr.%2012%2C%202018).pdf</a:t>
            </a:r>
            <a:r>
              <a:rPr lang="en-US" altLang="en-US" sz="1600" dirty="0"/>
              <a:t> </a:t>
            </a:r>
          </a:p>
          <a:p>
            <a:pPr lvl="2">
              <a:spcBef>
                <a:spcPts val="0"/>
              </a:spcBef>
              <a:buFont typeface="Arial" panose="020B0604020202020204" pitchFamily="34" charset="0"/>
              <a:buChar char="•"/>
            </a:pPr>
            <a:r>
              <a:rPr lang="en-US" altLang="en-US" sz="1400" dirty="0"/>
              <a:t> OET debriefing, lots of points covered. Gets you up to April 2018. </a:t>
            </a:r>
          </a:p>
          <a:p>
            <a:pPr lvl="1">
              <a:spcBef>
                <a:spcPts val="0"/>
              </a:spcBef>
              <a:buFont typeface="Arial" panose="020B0604020202020204" pitchFamily="34" charset="0"/>
              <a:buChar char="•"/>
            </a:pPr>
            <a:r>
              <a:rPr lang="en-US" sz="1600" dirty="0">
                <a:hlinkClick r:id="rId4"/>
              </a:rPr>
              <a:t>https://ecfsapi.fcc.gov/file/101261169015803/6%20GHz%20Ex%20Parte%20(Bureaus).pdf</a:t>
            </a:r>
            <a:r>
              <a:rPr lang="en-US" sz="1600" dirty="0"/>
              <a:t> </a:t>
            </a:r>
            <a:r>
              <a:rPr lang="en-US" altLang="en-US" sz="1600" dirty="0"/>
              <a:t> </a:t>
            </a:r>
          </a:p>
          <a:p>
            <a:pPr lvl="2">
              <a:spcBef>
                <a:spcPts val="0"/>
              </a:spcBef>
              <a:buFont typeface="Arial" panose="020B0604020202020204" pitchFamily="34" charset="0"/>
              <a:buChar char="•"/>
            </a:pPr>
            <a:r>
              <a:rPr lang="en-US" sz="1400" dirty="0"/>
              <a:t>For 6 GHz interest, we should begin with the RKF Study for sharing 1200 MHz above 5925 MHz</a:t>
            </a:r>
            <a:endParaRPr lang="en-US" altLang="en-US" sz="1400" dirty="0"/>
          </a:p>
          <a:p>
            <a:pPr>
              <a:spcBef>
                <a:spcPts val="0"/>
              </a:spcBef>
              <a:buFont typeface="Arial" panose="020B0604020202020204" pitchFamily="34" charset="0"/>
              <a:buChar char="•"/>
            </a:pPr>
            <a:r>
              <a:rPr lang="en-US" altLang="en-US" sz="1800" dirty="0"/>
              <a:t>Some of the primary interest groups. </a:t>
            </a:r>
          </a:p>
          <a:p>
            <a:pPr lvl="1">
              <a:spcBef>
                <a:spcPts val="0"/>
              </a:spcBef>
              <a:buFont typeface="Arial" panose="020B0604020202020204" pitchFamily="34" charset="0"/>
              <a:buChar char="•"/>
            </a:pPr>
            <a:r>
              <a:rPr lang="en-US" altLang="en-US" sz="1600" dirty="0"/>
              <a:t>Broadcast</a:t>
            </a:r>
          </a:p>
          <a:p>
            <a:pPr lvl="1">
              <a:spcBef>
                <a:spcPts val="0"/>
              </a:spcBef>
              <a:buFont typeface="Arial" panose="020B0604020202020204" pitchFamily="34" charset="0"/>
              <a:buChar char="•"/>
            </a:pPr>
            <a:r>
              <a:rPr lang="en-US" altLang="en-US" sz="1600" dirty="0"/>
              <a:t>Satellite </a:t>
            </a:r>
          </a:p>
          <a:p>
            <a:pPr lvl="1">
              <a:spcBef>
                <a:spcPts val="0"/>
              </a:spcBef>
              <a:buFont typeface="Arial" panose="020B0604020202020204" pitchFamily="34" charset="0"/>
              <a:buChar char="•"/>
            </a:pPr>
            <a:r>
              <a:rPr lang="en-US" altLang="en-US" sz="1600" dirty="0"/>
              <a:t>Coordinator </a:t>
            </a:r>
          </a:p>
          <a:p>
            <a:pPr lvl="1">
              <a:spcBef>
                <a:spcPts val="0"/>
              </a:spcBef>
              <a:buFont typeface="Arial" panose="020B0604020202020204" pitchFamily="34" charset="0"/>
              <a:buChar char="•"/>
            </a:pPr>
            <a:r>
              <a:rPr lang="en-US" altLang="en-US" sz="1600" dirty="0"/>
              <a:t>Skipped over utilities (will be protected; looking further asking for protection) </a:t>
            </a:r>
            <a:r>
              <a:rPr lang="en-US" altLang="en-US" sz="1400" dirty="0">
                <a:hlinkClick r:id="rId5"/>
              </a:rPr>
              <a:t>&lt;see latest&gt;</a:t>
            </a:r>
            <a:r>
              <a:rPr lang="en-US" altLang="en-US" sz="1400" dirty="0"/>
              <a:t> </a:t>
            </a:r>
          </a:p>
          <a:p>
            <a:pPr lvl="1">
              <a:spcBef>
                <a:spcPts val="0"/>
              </a:spcBef>
              <a:buFont typeface="Arial" panose="020B0604020202020204" pitchFamily="34" charset="0"/>
              <a:buChar char="•"/>
            </a:pPr>
            <a:r>
              <a:rPr lang="en-US" altLang="en-US" sz="1600" dirty="0"/>
              <a:t>Skipped over public safety (going to First Net) (some discussion how backbone will work)</a:t>
            </a:r>
          </a:p>
          <a:p>
            <a:pPr lvl="1">
              <a:spcBef>
                <a:spcPts val="0"/>
              </a:spcBef>
              <a:buFont typeface="Arial" panose="020B0604020202020204" pitchFamily="34" charset="0"/>
              <a:buChar char="•"/>
            </a:pPr>
            <a:r>
              <a:rPr lang="en-US" altLang="en-US" sz="1600" dirty="0"/>
              <a:t> No federal government uses </a:t>
            </a:r>
            <a:endParaRPr lang="en-US" altLang="en-US" sz="1800" dirty="0"/>
          </a:p>
          <a:p>
            <a:pPr lvl="3">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Some additional notes. </a:t>
            </a:r>
          </a:p>
          <a:p>
            <a:pPr lvl="1">
              <a:spcBef>
                <a:spcPts val="0"/>
              </a:spcBef>
              <a:buFont typeface="Arial" panose="020B0604020202020204" pitchFamily="34" charset="0"/>
              <a:buChar char="•"/>
            </a:pPr>
            <a:r>
              <a:rPr lang="en-US" altLang="en-US" sz="1600" dirty="0"/>
              <a:t>This band with 9 sets of rules is a very unique band in that respect.</a:t>
            </a:r>
          </a:p>
          <a:p>
            <a:pPr lvl="1">
              <a:spcBef>
                <a:spcPts val="0"/>
              </a:spcBef>
              <a:buFont typeface="Arial" panose="020B0604020202020204" pitchFamily="34" charset="0"/>
              <a:buChar char="•"/>
            </a:pPr>
            <a:r>
              <a:rPr lang="en-US" altLang="en-US" sz="1600" b="1" u="sng" dirty="0"/>
              <a:t>To add to the possible list of option for a single voice for IEEE 802: have a view on spectrum management of the band. (and maybe more silent on the rest).   </a:t>
            </a:r>
          </a:p>
          <a:p>
            <a:pPr lvl="4">
              <a:spcBef>
                <a:spcPts val="0"/>
              </a:spcBef>
              <a:buFont typeface="Arial" panose="020B0604020202020204" pitchFamily="34" charset="0"/>
              <a:buChar char="•"/>
            </a:pPr>
            <a:endParaRPr lang="en-US" altLang="en-US" sz="1000" dirty="0"/>
          </a:p>
          <a:p>
            <a:pPr lvl="1">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6444323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a:t>
            </a:r>
            <a:r>
              <a:rPr lang="en-US" sz="2000" dirty="0" err="1"/>
              <a:t>parte</a:t>
            </a:r>
            <a:endParaRPr lang="en-US" sz="2000" dirty="0"/>
          </a:p>
          <a:p>
            <a:pPr lvl="1">
              <a:spcBef>
                <a:spcPts val="0"/>
              </a:spcBef>
              <a:buFont typeface="Arial" panose="020B0604020202020204" pitchFamily="34" charset="0"/>
              <a:buChar char="•"/>
            </a:pPr>
            <a:r>
              <a:rPr lang="en-US" sz="1800" dirty="0"/>
              <a:t>An ex </a:t>
            </a:r>
            <a:r>
              <a:rPr lang="en-US" sz="1800" dirty="0" err="1"/>
              <a:t>parte</a:t>
            </a:r>
            <a:r>
              <a:rPr lang="en-US" sz="1800" dirty="0"/>
              <a:t>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Looks like a 4</a:t>
            </a:r>
            <a:r>
              <a:rPr lang="en-US" altLang="en-US" sz="1600" baseline="30000" dirty="0"/>
              <a:t>th</a:t>
            </a:r>
            <a:r>
              <a:rPr lang="en-US" altLang="en-US" sz="1600" dirty="0"/>
              <a:t> data base is being proposed and is this a good thing?  	</a:t>
            </a:r>
          </a:p>
          <a:p>
            <a:pPr lvl="2">
              <a:spcBef>
                <a:spcPts val="0"/>
              </a:spcBef>
              <a:buFont typeface="Arial" panose="020B0604020202020204" pitchFamily="34" charset="0"/>
              <a:buChar char="•"/>
            </a:pPr>
            <a:r>
              <a:rPr lang="en-US" altLang="en-US" sz="1400" dirty="0"/>
              <a:t>11y, TVWS, CBRS, This one (6 GHz),  (and a 5</a:t>
            </a:r>
            <a:r>
              <a:rPr lang="en-US" altLang="en-US" sz="1400" baseline="30000" dirty="0"/>
              <a:t>th</a:t>
            </a:r>
            <a:r>
              <a:rPr lang="en-US" altLang="en-US" sz="1400" dirty="0"/>
              <a:t> possibly at 3.7 to 4.2GHz.) </a:t>
            </a:r>
          </a:p>
          <a:p>
            <a:pPr lvl="1">
              <a:spcBef>
                <a:spcPts val="0"/>
              </a:spcBef>
              <a:buFont typeface="Arial" panose="020B0604020202020204" pitchFamily="34" charset="0"/>
              <a:buChar char="•"/>
            </a:pPr>
            <a:r>
              <a:rPr lang="en-US" altLang="en-US" sz="1600"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12190041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11 Oct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11 Oct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11 Oct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2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2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sz="1600" dirty="0"/>
              <a:t>6 GHz and single voice from IEEE 802</a:t>
            </a:r>
          </a:p>
          <a:p>
            <a:pPr lvl="2">
              <a:buFont typeface="Arial" panose="020B0604020202020204" pitchFamily="34" charset="0"/>
              <a:buChar char="•"/>
            </a:pPr>
            <a:r>
              <a:rPr lang="en-US" sz="1400" dirty="0"/>
              <a:t>Limit discussion to xx:45 </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tbd </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14800" y="9921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6 GHz and single voice from IEEE 802</a:t>
            </a:r>
          </a:p>
          <a:p>
            <a:pPr lvl="1">
              <a:spcBef>
                <a:spcPts val="0"/>
              </a:spcBef>
              <a:buFont typeface="Arial" panose="020B0604020202020204" pitchFamily="34" charset="0"/>
              <a:buChar char="•"/>
            </a:pPr>
            <a:r>
              <a:rPr lang="en-US" sz="1400" dirty="0"/>
              <a:t>Reference items</a:t>
            </a:r>
          </a:p>
          <a:p>
            <a:pPr lvl="1">
              <a:spcBef>
                <a:spcPts val="0"/>
              </a:spcBef>
              <a:buFont typeface="Arial" panose="020B0604020202020204" pitchFamily="34" charset="0"/>
              <a:buChar char="•"/>
            </a:pPr>
            <a:r>
              <a:rPr lang="en-US" sz="1400" b="0" dirty="0"/>
              <a:t>Major points </a:t>
            </a:r>
          </a:p>
          <a:p>
            <a:pPr lvl="1">
              <a:spcBef>
                <a:spcPts val="0"/>
              </a:spcBef>
              <a:buFont typeface="Arial" panose="020B0604020202020204" pitchFamily="34" charset="0"/>
              <a:buChar char="•"/>
            </a:pPr>
            <a:r>
              <a:rPr lang="en-US" sz="1400" dirty="0"/>
              <a:t>Options for IEEE 802</a:t>
            </a:r>
            <a:endParaRPr lang="en-US" sz="1400" b="0" dirty="0"/>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ACMA LIPD update</a:t>
            </a:r>
          </a:p>
          <a:p>
            <a:pPr lvl="2">
              <a:buFont typeface="Arial" panose="020B0604020202020204" pitchFamily="34" charset="0"/>
              <a:buChar char="•"/>
            </a:pPr>
            <a:r>
              <a:rPr lang="en-US" sz="1400" dirty="0"/>
              <a:t>Also ACMA’s 5yr plan is out.</a:t>
            </a:r>
          </a:p>
          <a:p>
            <a:pPr lvl="1">
              <a:buFont typeface="Arial" panose="020B0604020202020204" pitchFamily="34" charset="0"/>
              <a:buChar char="•"/>
            </a:pPr>
            <a:r>
              <a:rPr lang="en-US" sz="1400" dirty="0"/>
              <a:t>Preparing for the Future of Transportation</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r>
              <a:rPr lang="en-US" altLang="en-US" sz="1600" dirty="0">
                <a:solidFill>
                  <a:schemeClr val="tx1"/>
                </a:solidFill>
              </a:rPr>
              <a:t>Need a recording secretary today    </a:t>
            </a:r>
            <a:r>
              <a:rPr lang="en-US" altLang="en-US" sz="1600" dirty="0">
                <a:solidFill>
                  <a:schemeClr val="bg1"/>
                </a:solidFill>
              </a:rPr>
              <a:t>for the Wireless Interim in Waikoloa, anyone?</a:t>
            </a:r>
            <a:r>
              <a:rPr lang="en-US" altLang="en-US" sz="1600" dirty="0">
                <a:solidFill>
                  <a:schemeClr val="tx1"/>
                </a:solidFill>
              </a:rPr>
              <a:t>  </a:t>
            </a:r>
          </a:p>
          <a:p>
            <a:pPr lvl="1">
              <a:buFont typeface="Arial" panose="020B0604020202020204" pitchFamily="34" charset="0"/>
              <a:buChar char="•"/>
            </a:pPr>
            <a:r>
              <a:rPr lang="en-US" altLang="en-US" sz="1200" dirty="0">
                <a:solidFill>
                  <a:schemeClr val="tx1"/>
                </a:solidFill>
              </a:rPr>
              <a:t>_______________________ </a:t>
            </a:r>
          </a:p>
          <a:p>
            <a:pPr>
              <a:buFont typeface="Arial" panose="020B0604020202020204" pitchFamily="34" charset="0"/>
              <a:buChar char="•"/>
            </a:pPr>
            <a:endParaRPr lang="en-US" altLang="en-US" sz="1600" u="sng" dirty="0">
              <a:solidFill>
                <a:schemeClr val="tx1"/>
              </a:solidFill>
            </a:endParaRPr>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bg1">
                    <a:lumMod val="75000"/>
                  </a:schemeClr>
                </a:solidFill>
              </a:rPr>
              <a:t>John Notor (Notor Research)</a:t>
            </a:r>
          </a:p>
          <a:p>
            <a:r>
              <a:rPr lang="en-US" altLang="en-US" sz="1600" b="1" dirty="0"/>
              <a:t>		Seconded by:  </a:t>
            </a:r>
            <a:r>
              <a:rPr lang="en-US" altLang="en-US" sz="1600" dirty="0"/>
              <a:t> </a:t>
            </a:r>
            <a:r>
              <a:rPr lang="en-US" altLang="en-US" sz="1600" dirty="0">
                <a:solidFill>
                  <a:schemeClr val="bg1">
                    <a:lumMod val="75000"/>
                  </a:schemeClr>
                </a:solidFill>
              </a:rPr>
              <a:t>Stuart Kerry (Ruckus) </a:t>
            </a:r>
          </a:p>
          <a:p>
            <a:pPr lvl="1"/>
            <a:r>
              <a:rPr lang="en-US" altLang="en-US" sz="1600" b="1" dirty="0"/>
              <a:t>Discussion?  </a:t>
            </a:r>
          </a:p>
          <a:p>
            <a:pPr lvl="1"/>
            <a:r>
              <a:rPr lang="en-US" altLang="en-US" sz="1600" b="1" dirty="0"/>
              <a:t>Vote:  </a:t>
            </a:r>
            <a:r>
              <a:rPr lang="en-US" altLang="en-US" sz="1600" b="1" dirty="0">
                <a:solidFill>
                  <a:schemeClr val="bg1">
                    <a:lumMod val="75000"/>
                  </a:schemeClr>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04 Oct 2018 in document:  </a:t>
            </a:r>
            <a:r>
              <a:rPr lang="en-US" altLang="en-US" sz="1600" dirty="0">
                <a:hlinkClick r:id="rId2"/>
              </a:rPr>
              <a:t>https://mentor.ieee.org/802.18/dcn/18/18-18-0126-00-0000-minutes-04oct18-rr-tag-teleconference.doc</a:t>
            </a:r>
            <a:r>
              <a:rPr lang="en-US" altLang="en-US" sz="1600" dirty="0"/>
              <a:t>   </a:t>
            </a:r>
            <a:r>
              <a:rPr lang="en-US" altLang="en-US" sz="1600" b="1" dirty="0"/>
              <a:t>Posted</a:t>
            </a:r>
            <a:r>
              <a:rPr lang="en-US" altLang="en-US" sz="1600" dirty="0"/>
              <a:t>:  </a:t>
            </a:r>
            <a:r>
              <a:rPr lang="en-US" sz="1600" b="0" dirty="0"/>
              <a:t>10-Oct-2018 09:12:54 ET</a:t>
            </a:r>
          </a:p>
          <a:p>
            <a:pPr marL="0" indent="0"/>
            <a:r>
              <a:rPr lang="en-US" altLang="en-US" sz="1400" b="0" dirty="0"/>
              <a:t>	</a:t>
            </a:r>
            <a:r>
              <a:rPr lang="en-US" altLang="en-US" sz="1600" b="1" dirty="0"/>
              <a:t>Moved by: 	</a:t>
            </a:r>
            <a:endParaRPr lang="en-US" altLang="en-US" sz="1600" dirty="0">
              <a:solidFill>
                <a:schemeClr val="bg1">
                  <a:lumMod val="75000"/>
                </a:schemeClr>
              </a:solidFill>
            </a:endParaRPr>
          </a:p>
          <a:p>
            <a:r>
              <a:rPr lang="en-US" altLang="en-US" sz="1600" dirty="0"/>
              <a:t>	  </a:t>
            </a:r>
            <a:r>
              <a:rPr lang="en-US" altLang="en-US" sz="1600" b="1" dirty="0"/>
              <a:t>Seconded by: 	</a:t>
            </a:r>
            <a:r>
              <a:rPr lang="en-US" altLang="en-US" sz="1600" b="1" dirty="0">
                <a:solidFill>
                  <a:schemeClr val="bg1">
                    <a:lumMod val="75000"/>
                  </a:schemeClr>
                </a:solidFill>
              </a:rPr>
              <a:t>Hassan Yaghoobi (Intel) </a:t>
            </a:r>
            <a:endParaRPr lang="en-US" altLang="en-US" sz="1600" dirty="0">
              <a:solidFill>
                <a:schemeClr val="bg1">
                  <a:lumMod val="75000"/>
                </a:schemeClr>
              </a:solidFill>
            </a:endParaRPr>
          </a:p>
          <a:p>
            <a:pPr lvl="1"/>
            <a:r>
              <a:rPr lang="en-US" altLang="en-US" sz="1600" b="1" dirty="0"/>
              <a:t>Discussion? </a:t>
            </a:r>
          </a:p>
          <a:p>
            <a:pPr lvl="1"/>
            <a:r>
              <a:rPr lang="en-US" altLang="en-US" sz="1600" b="1" dirty="0"/>
              <a:t>Vote</a:t>
            </a:r>
            <a:r>
              <a:rPr lang="en-US" altLang="en-US" sz="1600" b="1" dirty="0">
                <a:solidFill>
                  <a:schemeClr val="tx1"/>
                </a:solidFill>
              </a:rPr>
              <a:t>:  </a:t>
            </a:r>
            <a:r>
              <a:rPr lang="en-US" altLang="en-US" sz="1600" b="1" dirty="0">
                <a:solidFill>
                  <a:schemeClr val="bg1">
                    <a:lumMod val="75000"/>
                  </a:schemeClr>
                </a:solidFill>
              </a:rPr>
              <a:t>Unanimous consent</a:t>
            </a:r>
          </a:p>
          <a:p>
            <a:pPr lvl="1"/>
            <a:endParaRPr lang="en-US" altLang="en-US" sz="1000" dirty="0">
              <a:solidFill>
                <a:schemeClr val="bg1"/>
              </a:solidFill>
            </a:endParaRPr>
          </a:p>
          <a:p>
            <a:pPr lvl="1"/>
            <a:r>
              <a:rPr lang="en-US" altLang="en-US" sz="1000" dirty="0">
                <a:solidFill>
                  <a:schemeClr val="bg1"/>
                </a:solidFill>
              </a:rPr>
              <a:t>Does anyone have an interest in being the 802.18 Vice-Chair? </a:t>
            </a:r>
          </a:p>
          <a:p>
            <a:pPr lvl="1"/>
            <a:r>
              <a:rPr lang="en-US" altLang="en-US" sz="1000" dirty="0">
                <a:solidFill>
                  <a:schemeClr val="bg1"/>
                </a:solidFill>
              </a:rPr>
              <a:t>Needs to be a member of the SA and a declaration 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11 Oct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 </a:t>
            </a:r>
          </a:p>
          <a:p>
            <a:pPr lvl="1">
              <a:spcBef>
                <a:spcPts val="0"/>
              </a:spcBef>
              <a:buFont typeface="Arial" panose="020B0604020202020204" pitchFamily="34" charset="0"/>
              <a:buChar char="•"/>
            </a:pPr>
            <a:endParaRPr lang="en-US" sz="1600" dirty="0">
              <a:solidFill>
                <a:schemeClr val="tx1"/>
              </a:solidFill>
            </a:endParaRP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6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meeting #100 - 17-20 Dec. 2018</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200" dirty="0">
              <a:solidFill>
                <a:schemeClr val="tx1"/>
              </a:solidFill>
            </a:endParaRPr>
          </a:p>
          <a:p>
            <a:pPr marL="457200" lvl="1" indent="0">
              <a:spcBef>
                <a:spcPts val="0"/>
              </a:spcBef>
            </a:pPr>
            <a:endParaRPr lang="en-US" sz="18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meeting #54 – 15-19 Oct.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Meeting last week, on the approval of standards issue and for posting to the OJEU. </a:t>
            </a:r>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707424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#6 in Bonn Germany, 10 – 12 December 2018</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From last week: </a:t>
            </a:r>
          </a:p>
          <a:p>
            <a:pPr lvl="2">
              <a:buFont typeface="Arial" panose="020B0604020202020204" pitchFamily="34" charset="0"/>
              <a:buChar char="•"/>
            </a:pPr>
            <a:r>
              <a:rPr lang="en-US" sz="1400" dirty="0"/>
              <a:t>An intense meeting #5 this week on finding a compromise on duty cycle among all. </a:t>
            </a:r>
          </a:p>
          <a:p>
            <a:pPr lvl="2">
              <a:buFont typeface="Arial" panose="020B0604020202020204" pitchFamily="34" charset="0"/>
              <a:buChar char="•"/>
            </a:pPr>
            <a:r>
              <a:rPr lang="en-US" sz="1400" dirty="0"/>
              <a:t>Outcome is to withdrawal all studies, and to re-do for 1.97% per person. </a:t>
            </a:r>
          </a:p>
          <a:p>
            <a:pPr lvl="2">
              <a:buFont typeface="Arial" panose="020B0604020202020204" pitchFamily="34" charset="0"/>
              <a:buChar char="•"/>
            </a:pPr>
            <a:r>
              <a:rPr lang="en-US" sz="1400" dirty="0"/>
              <a:t>The next meeting, # 6,  is being extended to 3 days, starting 10 December. </a:t>
            </a:r>
          </a:p>
          <a:p>
            <a:pPr lvl="2">
              <a:buFont typeface="Arial" panose="020B0604020202020204" pitchFamily="34" charset="0"/>
              <a:buChar char="•"/>
            </a:pPr>
            <a:r>
              <a:rPr lang="en-US" sz="1400" dirty="0"/>
              <a:t>Also, the propagation model was discussed and refined.  </a:t>
            </a:r>
          </a:p>
          <a:p>
            <a:pPr marL="457200" lvl="1" indent="0"/>
            <a:r>
              <a:rPr lang="en-US" sz="1400" dirty="0"/>
              <a:t> </a:t>
            </a: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in Bonn Germany, 11 – 13 December 2018</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From last week:</a:t>
            </a:r>
          </a:p>
          <a:p>
            <a:pPr lvl="2">
              <a:buFont typeface="Arial" panose="020B0604020202020204" pitchFamily="34" charset="0"/>
              <a:buChar char="•"/>
            </a:pPr>
            <a:r>
              <a:rPr lang="en-US" sz="1400" dirty="0"/>
              <a:t>The discussion on  RLAN and UWB, the chairman stated UWB was a sub-class and didn’t need to be discussed.  </a:t>
            </a:r>
          </a:p>
          <a:p>
            <a:pPr lvl="2">
              <a:buFont typeface="Arial" panose="020B0604020202020204" pitchFamily="34" charset="0"/>
              <a:buChar char="•"/>
            </a:pPr>
            <a:r>
              <a:rPr lang="en-US" sz="1400" dirty="0"/>
              <a:t>There are services and devices, and UWB is sub-class of devices. They are treated different from other devices. </a:t>
            </a:r>
            <a:r>
              <a:rPr lang="en-US" sz="1600" dirty="0"/>
              <a:t> See ECC report 132 for some on this.</a:t>
            </a:r>
          </a:p>
          <a:p>
            <a:pPr lvl="1">
              <a:buFont typeface="Arial" panose="020B0604020202020204" pitchFamily="34" charset="0"/>
              <a:buChar char="•"/>
            </a:pPr>
            <a:endParaRPr lang="en-US" sz="1600" dirty="0"/>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2099524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a:t>
            </a:r>
            <a:r>
              <a:rPr lang="en-US" altLang="en-US" sz="1200" dirty="0"/>
              <a:t>- reference 1 of 2</a:t>
            </a:r>
            <a:endParaRPr lang="en-US" sz="1200" dirty="0"/>
          </a:p>
        </p:txBody>
      </p:sp>
      <p:sp>
        <p:nvSpPr>
          <p:cNvPr id="3" name="Content Placeholder 2"/>
          <p:cNvSpPr>
            <a:spLocks noGrp="1"/>
          </p:cNvSpPr>
          <p:nvPr>
            <p:ph idx="1"/>
          </p:nvPr>
        </p:nvSpPr>
        <p:spPr>
          <a:xfrm>
            <a:off x="685800" y="1006267"/>
            <a:ext cx="8153400" cy="5371307"/>
          </a:xfrm>
        </p:spPr>
        <p:txBody>
          <a:bodyPr/>
          <a:lstStyle/>
          <a:p>
            <a:pPr>
              <a:spcBef>
                <a:spcPts val="0"/>
              </a:spcBef>
              <a:buFont typeface="Arial" panose="020B0604020202020204" pitchFamily="34" charset="0"/>
              <a:buChar char="•"/>
            </a:pPr>
            <a:r>
              <a:rPr lang="en-US" altLang="en-US" sz="2000" dirty="0"/>
              <a:t>“Draft” - NPRM did come out: </a:t>
            </a:r>
          </a:p>
          <a:p>
            <a:pPr lvl="1">
              <a:spcBef>
                <a:spcPts val="0"/>
              </a:spcBef>
              <a:buFont typeface="Arial" panose="020B0604020202020204" pitchFamily="34" charset="0"/>
              <a:buChar char="•"/>
            </a:pPr>
            <a:r>
              <a:rPr lang="en-US" altLang="en-US" sz="1800" dirty="0">
                <a:hlinkClick r:id="rId3"/>
              </a:rPr>
              <a:t>https://mentor.ieee.org/802.18/dcn/18/18-18-0121-00-0000-6ghz-nprm-draft-et-18-295.docx</a:t>
            </a:r>
            <a:r>
              <a:rPr lang="en-US" altLang="en-US" sz="1800" dirty="0"/>
              <a:t>  </a:t>
            </a:r>
          </a:p>
          <a:p>
            <a:pPr lvl="1">
              <a:spcBef>
                <a:spcPts val="0"/>
              </a:spcBef>
              <a:buFont typeface="Arial" panose="020B0604020202020204" pitchFamily="34" charset="0"/>
              <a:buChar char="•"/>
            </a:pPr>
            <a:r>
              <a:rPr lang="en-US" altLang="en-US" sz="1800" dirty="0"/>
              <a:t>Comments will be 60 days and Reply comments 30 days later.</a:t>
            </a:r>
          </a:p>
          <a:p>
            <a:pPr lvl="1">
              <a:spcBef>
                <a:spcPts val="0"/>
              </a:spcBef>
              <a:buFont typeface="Arial" panose="020B0604020202020204" pitchFamily="34" charset="0"/>
              <a:buChar char="•"/>
            </a:pPr>
            <a:r>
              <a:rPr lang="en-US" altLang="en-US" sz="1800" dirty="0"/>
              <a:t>55 seek comments</a:t>
            </a:r>
          </a:p>
          <a:p>
            <a:pPr lvl="4">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Remember the draft will be out for about 2 weeks, then a week in sunshine, the final version out a few days past the FCC open meeting on the 23</a:t>
            </a:r>
            <a:r>
              <a:rPr lang="en-US" altLang="en-US" sz="1800" baseline="30000" dirty="0"/>
              <a:t>rd</a:t>
            </a:r>
            <a:r>
              <a:rPr lang="en-US" altLang="en-US" sz="1800" dirty="0"/>
              <a:t>. </a:t>
            </a:r>
          </a:p>
          <a:p>
            <a:pPr lvl="1">
              <a:spcBef>
                <a:spcPts val="0"/>
              </a:spcBef>
              <a:buFont typeface="Arial" panose="020B0604020202020204" pitchFamily="34" charset="0"/>
              <a:buChar char="•"/>
            </a:pPr>
            <a:r>
              <a:rPr lang="en-US" altLang="en-US" sz="1600" dirty="0"/>
              <a:t>Then Federal Register is after that,  weeks to months? 5 weeks is somewhat normal. </a:t>
            </a:r>
          </a:p>
          <a:p>
            <a:pPr lvl="4">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dirty="0"/>
              <a:t>EC was informed on Tuesday’s call.</a:t>
            </a:r>
          </a:p>
          <a:p>
            <a:pPr lvl="1">
              <a:spcBef>
                <a:spcPts val="0"/>
              </a:spcBef>
              <a:buFont typeface="Arial" panose="020B0604020202020204" pitchFamily="34" charset="0"/>
              <a:buChar char="•"/>
            </a:pPr>
            <a:r>
              <a:rPr lang="en-US" altLang="en-US" sz="1800" dirty="0"/>
              <a:t>Request was 802.18 to work the NPRM and what are options for a single voice for IEEE 802 as a whole, for the NPRM.  </a:t>
            </a:r>
          </a:p>
          <a:p>
            <a:pPr lvl="1">
              <a:spcBef>
                <a:spcPts val="0"/>
              </a:spcBef>
              <a:buFont typeface="Arial" panose="020B0604020202020204" pitchFamily="34" charset="0"/>
              <a:buChar char="•"/>
            </a:pPr>
            <a:r>
              <a:rPr lang="en-US" altLang="en-US" sz="1800" dirty="0"/>
              <a:t>Will be announcing our teleconferences to the other working groups, to attend. </a:t>
            </a:r>
          </a:p>
          <a:p>
            <a:pPr lvl="1">
              <a:spcBef>
                <a:spcPts val="0"/>
              </a:spcBef>
              <a:buFont typeface="Arial" panose="020B0604020202020204" pitchFamily="34" charset="0"/>
              <a:buChar char="•"/>
            </a:pPr>
            <a:r>
              <a:rPr lang="en-US" altLang="en-US" sz="1800" dirty="0"/>
              <a:t>The .18 chair will announce at the EC November Plenary opening meeting that our 802.18 AM2 opening will be focused on this NPRM;  </a:t>
            </a:r>
          </a:p>
          <a:p>
            <a:pPr lvl="2">
              <a:spcBef>
                <a:spcPts val="0"/>
              </a:spcBef>
              <a:buFont typeface="Arial" panose="020B0604020202020204" pitchFamily="34" charset="0"/>
              <a:buChar char="•"/>
            </a:pPr>
            <a:r>
              <a:rPr lang="en-US" altLang="en-US" sz="1600" dirty="0"/>
              <a:t>what has been distilled, initial options for single voice for IEEE 802, etc.  (For the purpose that other interested members would be aware and can join in. ) </a:t>
            </a:r>
          </a:p>
          <a:p>
            <a:pPr lvl="4">
              <a:spcBef>
                <a:spcPts val="0"/>
              </a:spcBef>
              <a:buFont typeface="Arial" panose="020B0604020202020204" pitchFamily="34" charset="0"/>
              <a:buChar char="•"/>
            </a:pPr>
            <a:r>
              <a:rPr lang="en-US" altLang="en-US" sz="1200" dirty="0"/>
              <a:t> </a:t>
            </a:r>
          </a:p>
          <a:p>
            <a:pPr>
              <a:spcBef>
                <a:spcPts val="0"/>
              </a:spcBef>
              <a:buFont typeface="Arial" panose="020B0604020202020204" pitchFamily="34" charset="0"/>
              <a:buChar char="•"/>
            </a:pPr>
            <a:r>
              <a:rPr lang="en-US" altLang="en-US" sz="1800" dirty="0"/>
              <a:t>The EC document discussed at July Plenary with EC Chairs, w/some options.  </a:t>
            </a:r>
          </a:p>
          <a:p>
            <a:pPr lvl="1">
              <a:spcBef>
                <a:spcPts val="0"/>
              </a:spcBef>
              <a:buFont typeface="Arial" panose="020B0604020202020204" pitchFamily="34" charset="0"/>
              <a:buChar char="•"/>
            </a:pPr>
            <a:r>
              <a:rPr lang="en-US" altLang="en-US" sz="1400" dirty="0">
                <a:hlinkClick r:id="rId4"/>
              </a:rPr>
              <a:t>&lt;ec-18-0133-00-00EC-how-can-ieee-802-get-to-a-single-voice-for-6ghz-band.pptx&gt;</a:t>
            </a:r>
            <a:r>
              <a:rPr lang="en-US" altLang="en-US" sz="1400" dirty="0"/>
              <a:t> </a:t>
            </a:r>
          </a:p>
          <a:p>
            <a:pPr>
              <a:spcBef>
                <a:spcPts val="0"/>
              </a:spcBef>
              <a:buFont typeface="Arial" panose="020B0604020202020204" pitchFamily="34" charset="0"/>
              <a:buChar char="•"/>
            </a:pPr>
            <a:endParaRPr lang="en-US" altLang="en-US" sz="2000" dirty="0"/>
          </a:p>
          <a:p>
            <a:pPr marL="0" indent="0">
              <a:spcBef>
                <a:spcPts val="0"/>
              </a:spcBef>
            </a:pPr>
            <a:endParaRPr lang="en-US" altLang="en-US" sz="1800" dirty="0"/>
          </a:p>
          <a:p>
            <a:pPr marL="0" indent="0">
              <a:spcBef>
                <a:spcPts val="0"/>
              </a:spcBef>
            </a:pPr>
            <a:r>
              <a:rPr lang="en-US" altLang="en-US" sz="1800" dirty="0"/>
              <a:t> </a:t>
            </a:r>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11 Oct 2018</a:t>
            </a:r>
            <a:endParaRPr lang="en-GB" dirty="0"/>
          </a:p>
        </p:txBody>
      </p:sp>
    </p:spTree>
    <p:extLst>
      <p:ext uri="{BB962C8B-B14F-4D97-AF65-F5344CB8AC3E}">
        <p14:creationId xmlns:p14="http://schemas.microsoft.com/office/powerpoint/2010/main" val="4068712754"/>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29048</TotalTime>
  <Words>5733</Words>
  <Application>Microsoft Office PowerPoint</Application>
  <PresentationFormat>On-screen Show (4:3)</PresentationFormat>
  <Paragraphs>702</Paragraphs>
  <Slides>35</Slides>
  <Notes>16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35</vt:i4>
      </vt:variant>
    </vt:vector>
  </HeadingPairs>
  <TitlesOfParts>
    <vt:vector size="47"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vt:lpstr>
      <vt:lpstr>EU items -2 </vt:lpstr>
      <vt:lpstr>6 GHz and single voice from IEEE 802 - reference 1 of 2</vt:lpstr>
      <vt:lpstr>6 GHz and single voice from IEEE 802 - reference 2 of 2</vt:lpstr>
      <vt:lpstr>6 GHz and single voice from IEEE 802 – major points 1 of 4</vt:lpstr>
      <vt:lpstr>6 GHz and single voice from IEEE 802 – major points 2 of 4</vt:lpstr>
      <vt:lpstr>6 GHz and single voice from IEEE 802 – major points 3 of 4</vt:lpstr>
      <vt:lpstr>6 GHz and single voice from IEEE 802 – major points 4 of 4</vt:lpstr>
      <vt:lpstr>6 GHz and single voice from IEEE 802 - options for IEEE 802</vt:lpstr>
      <vt:lpstr>General Discussion Items -1</vt:lpstr>
      <vt:lpstr>General Discussion Items -2</vt:lpstr>
      <vt:lpstr>Actions Required</vt:lpstr>
      <vt:lpstr>Any Other Business</vt:lpstr>
      <vt:lpstr>Adjourn</vt:lpstr>
      <vt:lpstr>PowerPoint Presentation</vt:lpstr>
      <vt:lpstr>6 GHz and single voice from IEEE 802, references 1 of 2</vt:lpstr>
      <vt:lpstr>6 GHz and single voice from IEEE 802, references 2 of 2</vt:lpstr>
      <vt:lpstr>General Discussion Items -1</vt:lpstr>
      <vt:lpstr>General Discussion Items -4</vt:lpstr>
      <vt:lpstr>WiFi / UWB Coexistence -1</vt:lpstr>
      <vt:lpstr>WiFi / UWB Coexistence  -2</vt:lpstr>
      <vt:lpstr>IEEE EU position statement on spectrum management</vt:lpstr>
      <vt:lpstr>IEEE EU Position Statement -2</vt:lpstr>
      <vt:lpstr>IEEE EU spectrum management statement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817</cp:revision>
  <cp:lastPrinted>1601-01-01T00:00:00Z</cp:lastPrinted>
  <dcterms:created xsi:type="dcterms:W3CDTF">2016-03-03T14:54:45Z</dcterms:created>
  <dcterms:modified xsi:type="dcterms:W3CDTF">2018-10-10T21:09:15Z</dcterms:modified>
</cp:coreProperties>
</file>