
<file path=[Content_Types].xml><?xml version="1.0" encoding="utf-8"?>
<Types xmlns="http://schemas.openxmlformats.org/package/2006/content-types">
  <Default Extension="bin" ContentType="application/vnd.openxmlformats-officedocument.oleObject"/>
  <Default Extension="emf" ContentType="image/x-emf"/>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56" r:id="rId2"/>
    <p:sldId id="341" r:id="rId3"/>
    <p:sldId id="329" r:id="rId4"/>
    <p:sldId id="330" r:id="rId5"/>
    <p:sldId id="319" r:id="rId6"/>
    <p:sldId id="331" r:id="rId7"/>
    <p:sldId id="480" r:id="rId8"/>
    <p:sldId id="485" r:id="rId9"/>
    <p:sldId id="486" r:id="rId10"/>
    <p:sldId id="492" r:id="rId11"/>
    <p:sldId id="487" r:id="rId12"/>
    <p:sldId id="496" r:id="rId13"/>
    <p:sldId id="495" r:id="rId14"/>
    <p:sldId id="497" r:id="rId15"/>
    <p:sldId id="493" r:id="rId16"/>
    <p:sldId id="490" r:id="rId17"/>
    <p:sldId id="488" r:id="rId18"/>
    <p:sldId id="476" r:id="rId19"/>
    <p:sldId id="494" r:id="rId20"/>
    <p:sldId id="419" r:id="rId21"/>
    <p:sldId id="401" r:id="rId22"/>
    <p:sldId id="402" r:id="rId23"/>
    <p:sldId id="403" r:id="rId24"/>
    <p:sldId id="491" r:id="rId25"/>
    <p:sldId id="477" r:id="rId26"/>
    <p:sldId id="415" r:id="rId27"/>
    <p:sldId id="461" r:id="rId28"/>
    <p:sldId id="417" r:id="rId29"/>
    <p:sldId id="418" r:id="rId30"/>
    <p:sldId id="468" r:id="rId31"/>
    <p:sldId id="428" r:id="rId32"/>
    <p:sldId id="465" r:id="rId33"/>
    <p:sldId id="435" r:id="rId34"/>
    <p:sldId id="451" r:id="rId35"/>
    <p:sldId id="452" r:id="rId36"/>
    <p:sldId id="429" r:id="rId37"/>
    <p:sldId id="399" r:id="rId38"/>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9900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2606" autoAdjust="0"/>
    <p:restoredTop sz="96210" autoAdjust="0"/>
  </p:normalViewPr>
  <p:slideViewPr>
    <p:cSldViewPr>
      <p:cViewPr>
        <p:scale>
          <a:sx n="100" d="100"/>
          <a:sy n="100" d="100"/>
        </p:scale>
        <p:origin x="1098" y="384"/>
      </p:cViewPr>
      <p:guideLst>
        <p:guide orient="horz" pos="2160"/>
        <p:guide pos="2880"/>
      </p:guideLst>
    </p:cSldViewPr>
  </p:slideViewPr>
  <p:outlineViewPr>
    <p:cViewPr varScale="1">
      <p:scale>
        <a:sx n="170" d="200"/>
        <a:sy n="170" d="200"/>
      </p:scale>
      <p:origin x="0" y="-165486"/>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82" d="100"/>
          <a:sy n="82" d="100"/>
        </p:scale>
        <p:origin x="3018"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04-Oct-18</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51873299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405714070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3043819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dirty="0"/>
          </a:p>
        </p:txBody>
      </p:sp>
    </p:spTree>
    <p:extLst>
      <p:ext uri="{BB962C8B-B14F-4D97-AF65-F5344CB8AC3E}">
        <p14:creationId xmlns:p14="http://schemas.microsoft.com/office/powerpoint/2010/main" val="314536607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25</a:t>
            </a:fld>
            <a:endParaRPr lang="en-US" dirty="0"/>
          </a:p>
        </p:txBody>
      </p:sp>
    </p:spTree>
    <p:extLst>
      <p:ext uri="{BB962C8B-B14F-4D97-AF65-F5344CB8AC3E}">
        <p14:creationId xmlns:p14="http://schemas.microsoft.com/office/powerpoint/2010/main" val="40198037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sz="2000" baseline="0"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30</a:t>
            </a:fld>
            <a:endParaRPr lang="en-US" dirty="0"/>
          </a:p>
        </p:txBody>
      </p:sp>
    </p:spTree>
    <p:extLst>
      <p:ext uri="{BB962C8B-B14F-4D97-AF65-F5344CB8AC3E}">
        <p14:creationId xmlns:p14="http://schemas.microsoft.com/office/powerpoint/2010/main" val="190911233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r>
              <a:rPr lang="en-US" sz="1600" kern="1200" dirty="0">
                <a:solidFill>
                  <a:srgbClr val="000000"/>
                </a:solidFill>
                <a:effectLst/>
                <a:latin typeface="Times New Roman" pitchFamily="16" charset="0"/>
                <a:ea typeface="+mn-ea"/>
                <a:cs typeface="+mn-cs"/>
              </a:rPr>
              <a:t>today: </a:t>
            </a:r>
          </a:p>
          <a:p>
            <a:r>
              <a:rPr lang="en-US" sz="1600" kern="1200" dirty="0">
                <a:solidFill>
                  <a:srgbClr val="000000"/>
                </a:solidFill>
                <a:effectLst/>
                <a:latin typeface="Times New Roman" pitchFamily="16" charset="0"/>
                <a:ea typeface="+mn-ea"/>
                <a:cs typeface="+mn-cs"/>
              </a:rPr>
              <a:t>In addition, </a:t>
            </a:r>
            <a:r>
              <a:rPr lang="en-US" sz="2000" kern="1200" baseline="0" dirty="0">
                <a:solidFill>
                  <a:srgbClr val="000000"/>
                </a:solidFill>
                <a:effectLst/>
                <a:latin typeface="Times New Roman" pitchFamily="16" charset="0"/>
                <a:ea typeface="+mn-ea"/>
                <a:cs typeface="+mn-cs"/>
              </a:rPr>
              <a:t>society’s</a:t>
            </a:r>
            <a:r>
              <a:rPr lang="en-US" sz="1600" kern="1200" dirty="0">
                <a:solidFill>
                  <a:srgbClr val="000000"/>
                </a:solidFill>
                <a:effectLst/>
                <a:latin typeface="Times New Roman" pitchFamily="16" charset="0"/>
                <a:ea typeface="+mn-ea"/>
                <a:cs typeface="+mn-cs"/>
              </a:rPr>
              <a:t> goals are not that all spectrum is occupied in </a:t>
            </a:r>
            <a:r>
              <a:rPr lang="en-US" sz="1100" kern="1200" dirty="0">
                <a:solidFill>
                  <a:srgbClr val="000000"/>
                </a:solidFill>
                <a:effectLst/>
                <a:latin typeface="Times New Roman" pitchFamily="16" charset="0"/>
                <a:ea typeface="+mn-ea"/>
                <a:cs typeface="+mn-cs"/>
              </a:rPr>
              <a:t>high-value locations, that expected services and performance are available in high-value locations, rather that the user experiences satisfactory services. </a:t>
            </a:r>
            <a:endParaRPr lang="en-US" sz="1600" kern="1200" dirty="0">
              <a:solidFill>
                <a:srgbClr val="000000"/>
              </a:solidFill>
              <a:effectLst/>
              <a:latin typeface="Times New Roman" pitchFamily="16" charset="0"/>
              <a:ea typeface="+mn-ea"/>
              <a:cs typeface="+mn-cs"/>
            </a:endParaRP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dirty="0"/>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sz="1200" dirty="0"/>
              <a:t>Policy cannot be based on “we can measure 3-D occupancy” and enforce corrections</a:t>
            </a:r>
          </a:p>
          <a:p>
            <a:endParaRPr lang="en-US" dirty="0"/>
          </a:p>
          <a:p>
            <a:r>
              <a:rPr lang="en-US" dirty="0"/>
              <a:t>Spectrum Assignments are Broad measures by society</a:t>
            </a:r>
          </a:p>
          <a:p>
            <a:r>
              <a:rPr lang="en-US" dirty="0"/>
              <a:t>We went 100 years without much monitoring of spectrum utilization</a:t>
            </a:r>
          </a:p>
          <a:p>
            <a:r>
              <a:rPr lang="en-US" dirty="0"/>
              <a:t> </a:t>
            </a:r>
          </a:p>
          <a:p>
            <a:r>
              <a:rPr lang="en-US" dirty="0"/>
              <a:t>Fundamentally, Trust But Verify</a:t>
            </a:r>
          </a:p>
          <a:p>
            <a:r>
              <a:rPr lang="en-US" dirty="0"/>
              <a:t>Can the license reporting be enough to see Spectrum Assignments are working?</a:t>
            </a:r>
          </a:p>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32</a:t>
            </a:fld>
            <a:endParaRPr lang="en-US" dirty="0"/>
          </a:p>
        </p:txBody>
      </p:sp>
    </p:spTree>
    <p:extLst>
      <p:ext uri="{BB962C8B-B14F-4D97-AF65-F5344CB8AC3E}">
        <p14:creationId xmlns:p14="http://schemas.microsoft.com/office/powerpoint/2010/main" val="16571209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10</a:t>
            </a:fld>
            <a:endParaRPr lang="en-US" dirty="0"/>
          </a:p>
        </p:txBody>
      </p:sp>
    </p:spTree>
    <p:extLst>
      <p:ext uri="{BB962C8B-B14F-4D97-AF65-F5344CB8AC3E}">
        <p14:creationId xmlns:p14="http://schemas.microsoft.com/office/powerpoint/2010/main" val="332668471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23417707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7715703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13</a:t>
            </a:fld>
            <a:endParaRPr lang="en-US" dirty="0"/>
          </a:p>
        </p:txBody>
      </p:sp>
    </p:spTree>
    <p:extLst>
      <p:ext uri="{BB962C8B-B14F-4D97-AF65-F5344CB8AC3E}">
        <p14:creationId xmlns:p14="http://schemas.microsoft.com/office/powerpoint/2010/main" val="186440203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14</a:t>
            </a:fld>
            <a:endParaRPr lang="en-US" dirty="0"/>
          </a:p>
        </p:txBody>
      </p:sp>
    </p:spTree>
    <p:extLst>
      <p:ext uri="{BB962C8B-B14F-4D97-AF65-F5344CB8AC3E}">
        <p14:creationId xmlns:p14="http://schemas.microsoft.com/office/powerpoint/2010/main" val="343812522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408545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idx="10"/>
          </p:nvPr>
        </p:nvSpPr>
        <p:spPr/>
        <p:txBody>
          <a:bodyPr/>
          <a:lstStyle/>
          <a:p>
            <a:r>
              <a:rPr lang="en-US"/>
              <a:t>doc.: IEEE 802.11-yy/xxxxr0</a:t>
            </a:r>
            <a:endParaRPr lang="en-US" dirty="0"/>
          </a:p>
        </p:txBody>
      </p:sp>
      <p:sp>
        <p:nvSpPr>
          <p:cNvPr id="5" name="Date Placeholder 4"/>
          <p:cNvSpPr>
            <a:spLocks noGrp="1"/>
          </p:cNvSpPr>
          <p:nvPr>
            <p:ph type="dt" idx="11"/>
          </p:nvPr>
        </p:nvSpPr>
        <p:spPr/>
        <p:txBody>
          <a:bodyPr/>
          <a:lstStyle/>
          <a:p>
            <a:r>
              <a:rPr lang="en-US"/>
              <a:t>Month Year</a:t>
            </a:r>
            <a:endParaRPr lang="en-US" dirty="0"/>
          </a:p>
        </p:txBody>
      </p:sp>
      <p:sp>
        <p:nvSpPr>
          <p:cNvPr id="6" name="Footer Placeholder 5"/>
          <p:cNvSpPr>
            <a:spLocks noGrp="1"/>
          </p:cNvSpPr>
          <p:nvPr>
            <p:ph type="ftr" idx="12"/>
          </p:nvPr>
        </p:nvSpPr>
        <p:spPr/>
        <p:txBody>
          <a:bodyPr/>
          <a:lstStyle/>
          <a:p>
            <a:r>
              <a:rPr lang="en-US"/>
              <a:t>John Doe, Some Company</a:t>
            </a:r>
            <a:endParaRPr lang="en-US" dirty="0"/>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32262502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 Oct 2018</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04 Oct 2018</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19827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04 Oct 2018</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802.18-18/0120r01</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8/dcn/18/18-18-0121-00-0000-6ghz-nprm-draft-et-18-295.docx"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hyperlink" Target="https://mentor.ieee.org/802-ec/dcn/18/ec-18-0133-00-00EC-how-can-ieee-802-get-to-a-single-voice-for-6ghz-band.pptx" TargetMode="Externa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8" Type="http://schemas.openxmlformats.org/officeDocument/2006/relationships/hyperlink" Target="https://ecfsapi.fcc.gov/file/108080219920074/WFA%20Ex%20Parte%20Letter.pdf" TargetMode="External"/><Relationship Id="rId3" Type="http://schemas.openxmlformats.org/officeDocument/2006/relationships/hyperlink" Target="https://ecfsapi.fcc.gov/file/109113089205438/SPA%20Comments%20(Sep%2011%202018)(FINAL).pdf" TargetMode="External"/><Relationship Id="rId7" Type="http://schemas.openxmlformats.org/officeDocument/2006/relationships/hyperlink" Target="https://ecfsapi.fcc.gov/file/10824085329605/Commscope%208.22.18%20Mtg%20Ex%20Parte.pdf"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https://ecfsapi.fcc.gov/file/1082899870012/2018-08-28%20ExP%20RLAN%20issues%20AS%20FILED%20(01229194xB3D1E).pdf" TargetMode="External"/><Relationship Id="rId5" Type="http://schemas.openxmlformats.org/officeDocument/2006/relationships/hyperlink" Target="https://ecfsapi.fcc.gov/file/1090794008994/WInnForum%20Comments%20on%20Spectrum%20Pipeline%20Act%20PN%20-%20Final.pdf" TargetMode="External"/><Relationship Id="rId10" Type="http://schemas.openxmlformats.org/officeDocument/2006/relationships/hyperlink" Target="https://ecfsapi.fcc.gov/file/1070541429397/7-5-18%20SES-Intelsat%20ex%20parte%20for%20McGrath%20and%20Javed.pdf" TargetMode="External"/><Relationship Id="rId4" Type="http://schemas.openxmlformats.org/officeDocument/2006/relationships/hyperlink" Target="https://ecfsapi.fcc.gov/file/109112152615349/Wi-Fi%20Alliance%20Comments%20on%20Spectrum%20Pipeline%20Act%20Report.pdf" TargetMode="External"/><Relationship Id="rId9" Type="http://schemas.openxmlformats.org/officeDocument/2006/relationships/hyperlink" Target="https://ecfsapi.fcc.gov/file/10717207604667/17-183%20FWCC%20ExP%20Notice%202018-07-17%20--%20AS%20FILED.pdf"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s://ecfsapi.fcc.gov/file/104120372328746/6%20GHz%20OET%20and%20Bureaus%20Ex%20Parte%20(Apr.%2012,%202018).pdf"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hyperlink" Target="https://ecfsapi.fcc.gov/file/1072827774513/UTC%20ex%20parte%207-27-2018.doc" TargetMode="External"/><Relationship Id="rId4" Type="http://schemas.openxmlformats.org/officeDocument/2006/relationships/hyperlink" Target="https://ecfsapi.fcc.gov/file/101261169015803/6%20GHz%20Ex%20Parte%20(Bureau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www.fcc.gov/news-events/blog/2018/10/01/keeping-fast-pace-spectrum"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mentor.ieee.org/802.18/dcn/18/18-18-0123-00-0000-pai-remarks-7th-americas-spectrum-mngmt-conf-03oct18.docx" TargetMode="External"/><Relationship Id="rId5" Type="http://schemas.openxmlformats.org/officeDocument/2006/relationships/hyperlink" Target="https://urldefense.proofpoint.com/v2/url?u=https-3A__www.fcc.gov_document_chairman-2Dpai-2D5g-2Damericas-2Dspectrum-2Dmanagement-2Dconference&amp;d=DwMFAg&amp;c=pqcuzKEN_84c78MOSc5_fw&amp;r=z8R-nWJ8GIxwjOjNKhEFByb-tZ6XE3GZXWSggNdVo-w&amp;m=cARH-5JzZno6QAhOgB7quvW7qUwBhDmKyBtXpC9Ox2k&amp;s=YKif19qrtHSzNP5E3mZ7eZo0eyhw8LdI2h3j6bHdVk0&amp;e=" TargetMode="External"/><Relationship Id="rId4" Type="http://schemas.openxmlformats.org/officeDocument/2006/relationships/hyperlink" Target="https://mentor.ieee.org/802.18/dcn/18/18-18-0122-00-0000-keeping-up-a-fast-pace-on-spectrum-wh-5g-summit.docx"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s://www.legislation.gov.au/Details/F2018L00881/Download"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s://mentor.ieee.org/802.18/dcn/18/18-18-0117-00-0000-acma-five-year-spectrum-outlook-2018-22-final-2018-09-v1-1.docx" TargetMode="External"/><Relationship Id="rId4" Type="http://schemas.openxmlformats.org/officeDocument/2006/relationships/hyperlink" Target="https://mentor.ieee.org/802.18/dcn/18/18-18-0116-00-0000-radiocommunications-low-interference-potential-devices-class-licence-variation-2018-no-1.docx" TargetMode="External"/></Relationships>
</file>

<file path=ppt/slides/_rels/slide2.xml.rels><?xml version="1.0" encoding="UTF-8" standalone="yes"?>
<Relationships xmlns="http://schemas.openxmlformats.org/package/2006/relationships"><Relationship Id="rId8" Type="http://schemas.openxmlformats.org/officeDocument/2006/relationships/image" Target="../media/image2.wmf"/><Relationship Id="rId3" Type="http://schemas.openxmlformats.org/officeDocument/2006/relationships/hyperlink" Target="http://standards.ieee.org/faqs/affiliationFAQ.html" TargetMode="External"/><Relationship Id="rId7" Type="http://schemas.openxmlformats.org/officeDocument/2006/relationships/oleObject" Target="../embeddings/oleObject2.bin"/><Relationship Id="rId2" Type="http://schemas.openxmlformats.org/officeDocument/2006/relationships/slideLayout" Target="../slideLayouts/slideLayout1.xml"/><Relationship Id="rId1" Type="http://schemas.openxmlformats.org/officeDocument/2006/relationships/vmlDrawing" Target="../drawings/vmlDrawing2.vml"/><Relationship Id="rId6" Type="http://schemas.openxmlformats.org/officeDocument/2006/relationships/hyperlink" Target="http://www.ieee802.org/devdocs.shtml" TargetMode="External"/><Relationship Id="rId5" Type="http://schemas.openxmlformats.org/officeDocument/2006/relationships/hyperlink" Target="https://www.ieee.org/about/corporate/governance/p7-8.html"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hyperlink" Target="https://mentor.ieee.org/802.18/dcn/18/18-18-0097-00-0000-ex-parte-next-data-base-6-ghz-additional-fs-protection-discussion.pdf" TargetMode="External"/><Relationship Id="rId1" Type="http://schemas.openxmlformats.org/officeDocument/2006/relationships/slideLayout" Target="../slideLayouts/slideLayout1.xml"/><Relationship Id="rId6" Type="http://schemas.openxmlformats.org/officeDocument/2006/relationships/hyperlink" Target="https://mentor.ieee.org/802-ec/dcn/18/ec-18-0155-00-00EC-push-to-bi-directional-spectrum-sharing.pptx" TargetMode="Externa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11/dcn/18/11-18-1055-03-0wng-a-future-for-unlicensed-spectrum.pptx" TargetMode="Externa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8/dcn/18/18-18-0124-00-0000-preparing-future-transportation-automated-vehicle-3-0.pdf" TargetMode="External"/><Relationship Id="rId2" Type="http://schemas.openxmlformats.org/officeDocument/2006/relationships/hyperlink" Target="https://urldefense.proofpoint.com/v2/url?u=https-3A__www.transportation.gov_sites_dot.gov_files_docs_policy-2Dinitiatives_automated-2Dvehicles_320711_preparing-2Dfuture-2Dtransportation-2Dautomated-2Dvehicle-2D30.pdf&amp;d=DwMFAg&amp;c=pqcuzKEN_84c78MOSc5_fw&amp;r=z8R-nWJ8GIxwjOjNKhEFByb-tZ6XE3GZXWSggNdVo-w&amp;m=nTWswdyU5OgJbrp81ayOjCaSlVJPnhpC9dairb1pBmk&amp;s=fIEPRByxH5Fwse6EijzsFiMUzvzT9aqEaWzeh2HeSCM&amp;e=" TargetMode="Externa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hyperlink" Target="https://mentor.ieee.org/802.18/dcn/16/18-16-0038-10-0000-teleconference-call-in-info.pptx" TargetMode="Externa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hyperlink" Target="https://portal.etsi.org/tb.aspx?tbid=442&amp;SubTB=442" TargetMode="External"/><Relationship Id="rId7" Type="http://schemas.openxmlformats.org/officeDocument/2006/relationships/hyperlink" Target="https://ec.europa.eu/growth/single-market/european-standards/harmonised-standards/" TargetMode="External"/><Relationship Id="rId2" Type="http://schemas.openxmlformats.org/officeDocument/2006/relationships/hyperlink" Target="https://portal.etsi.org/tb.aspx?tbid=287&amp;SubTB=287" TargetMode="External"/><Relationship Id="rId1" Type="http://schemas.openxmlformats.org/officeDocument/2006/relationships/slideLayout" Target="../slideLayouts/slideLayout2.xml"/><Relationship Id="rId6" Type="http://schemas.openxmlformats.org/officeDocument/2006/relationships/hyperlink" Target="https://eur-lex.europa.eu/oj/direct-access.html" TargetMode="External"/><Relationship Id="rId5" Type="http://schemas.openxmlformats.org/officeDocument/2006/relationships/hyperlink" Target="https://cept.org/ecc/groups/ecc/wg-fm/fm-57/client/introduction/" TargetMode="External"/><Relationship Id="rId4" Type="http://schemas.openxmlformats.org/officeDocument/2006/relationships/hyperlink" Target="https://cept.org/ecc/groups/ecc/wg-se/se-45/client/introduction/"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s://mentor.ieee.org/802.18/dcn/18/18-18-0097-00-0000-ex-parte-next-data-base-6-ghz-additional-fs-protection-discussion.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3" Type="http://schemas.openxmlformats.org/officeDocument/2006/relationships/hyperlink" Target="https://mentor.ieee.org/802.11/dcn/18/11-18-1386-00-0wng-ngsm-next-generation-spectrum-management.ppt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hyperlink" Target="https://mentor.ieee.org/802.18/dcn/18/18-18-0060-02-0000-a-future-for-unlicensed-spectrum.pptx" TargetMode="External"/><Relationship Id="rId4" Type="http://schemas.openxmlformats.org/officeDocument/2006/relationships/hyperlink" Target="https://mentor.ieee.org/802-ec/dcn/18/ec-18-0155-00-00EC-push-to-bi-directional-spectrum-sharing.pptx" TargetMode="Externa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hyperlink" Target="https://mentor.ieee.org/802-ec/dcn/18/ec-18-0133-00-00EC-how-can-ieee-802-get-to-a-single-voice-for-6ghz-band.pptx" TargetMode="Externa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hyperlink" Target="https://mentor.ieee.org/802.18/dcn/18/18-18-0028-01-0000-draft-ieee-european-public-policy-position-statement-on-spectrum-management.pdf"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3" Type="http://schemas.openxmlformats.org/officeDocument/2006/relationships/hyperlink" Target="https://ecfsapi.fcc.gov/file/10160477327041/2017-10-16%20Ex%20Parte%20(GN%2012-354%20RM-11788%20RM-11789).pdf" TargetMode="External"/><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 Id="rId4" Type="http://schemas.openxmlformats.org/officeDocument/2006/relationships/hyperlink" Target="https://ecfsapi.fcc.gov/file/60001854348.pdf" TargetMode="External"/></Relationships>
</file>

<file path=ppt/slides/_rels/slide34.xml.rels><?xml version="1.0" encoding="UTF-8" standalone="yes"?>
<Relationships xmlns="http://schemas.openxmlformats.org/package/2006/relationships"><Relationship Id="rId2" Type="http://schemas.openxmlformats.org/officeDocument/2006/relationships/hyperlink" Target="https://mentor.ieee.org/802.18/dcn/18/18-18-0060-02-0000-a-future-for-unlicensed-spectrum.pptx" TargetMode="Externa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hyperlink" Target="https://mentor.ieee.org/802.11/dcn/18/11-18-0580-01-coex-enhancing-collaboration-between-ieee-802-and-world-regulators-on-unlicensed-spectrum-regulations.pptx"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mentor.ieee.org/802.18/dcn/18/18-18-0119-00-0000-minutes-27sep18-rr-tag-teleconference.doc"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04 Oct 2018</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Agenda</a:t>
            </a:r>
            <a:endParaRPr lang="en-GB" dirty="0"/>
          </a:p>
        </p:txBody>
      </p:sp>
      <p:sp>
        <p:nvSpPr>
          <p:cNvPr id="3074" name="Rectangle 2"/>
          <p:cNvSpPr>
            <a:spLocks noGrp="1" noChangeArrowheads="1"/>
          </p:cNvSpPr>
          <p:nvPr>
            <p:ph type="body" idx="1"/>
          </p:nvPr>
        </p:nvSpPr>
        <p:spPr>
          <a:xfrm>
            <a:off x="6858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Dates:</a:t>
            </a:r>
            <a:r>
              <a:rPr lang="en-GB" sz="2000" b="0" dirty="0"/>
              <a:t> 04 October 18</a:t>
            </a:r>
          </a:p>
        </p:txBody>
      </p:sp>
      <p:graphicFrame>
        <p:nvGraphicFramePr>
          <p:cNvPr id="3075" name="Object 3"/>
          <p:cNvGraphicFramePr>
            <a:graphicFrameLocks noChangeAspect="1"/>
          </p:cNvGraphicFramePr>
          <p:nvPr>
            <p:extLst>
              <p:ext uri="{D42A27DB-BD31-4B8C-83A1-F6EECF244321}">
                <p14:modId xmlns:p14="http://schemas.microsoft.com/office/powerpoint/2010/main" val="1200758087"/>
              </p:ext>
            </p:extLst>
          </p:nvPr>
        </p:nvGraphicFramePr>
        <p:xfrm>
          <a:off x="546100" y="3605213"/>
          <a:ext cx="7820025" cy="2511425"/>
        </p:xfrm>
        <a:graphic>
          <a:graphicData uri="http://schemas.openxmlformats.org/presentationml/2006/ole">
            <mc:AlternateContent xmlns:mc="http://schemas.openxmlformats.org/markup-compatibility/2006">
              <mc:Choice xmlns:v="urn:schemas-microsoft-com:vml" Requires="v">
                <p:oleObj spid="_x0000_s3774" name="Document" r:id="rId4" imgW="8245941" imgH="2654841" progId="Word.Document.8">
                  <p:embed/>
                </p:oleObj>
              </mc:Choice>
              <mc:Fallback>
                <p:oleObj name="Document" r:id="rId4" imgW="8245941" imgH="2654841" progId="Word.Document.8">
                  <p:embed/>
                  <p:pic>
                    <p:nvPicPr>
                      <p:cNvPr id="0" name="Picture 3"/>
                      <p:cNvPicPr>
                        <a:picLocks noChangeAspect="1" noChangeArrowheads="1"/>
                      </p:cNvPicPr>
                      <p:nvPr/>
                    </p:nvPicPr>
                    <p:blipFill>
                      <a:blip r:embed="rId5"/>
                      <a:srcRect/>
                      <a:stretch>
                        <a:fillRect/>
                      </a:stretch>
                    </p:blipFill>
                    <p:spPr bwMode="auto">
                      <a:xfrm>
                        <a:off x="546100" y="3605213"/>
                        <a:ext cx="7820025" cy="2511425"/>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374650"/>
          </a:xfrm>
        </p:spPr>
        <p:txBody>
          <a:bodyPr/>
          <a:lstStyle/>
          <a:p>
            <a:r>
              <a:rPr lang="en-US" altLang="en-US" sz="2400" dirty="0"/>
              <a:t>6 GHz and single voice from IEEE 802 </a:t>
            </a:r>
            <a:r>
              <a:rPr lang="en-US" altLang="en-US" sz="1400" dirty="0"/>
              <a:t>1 of 5</a:t>
            </a:r>
            <a:endParaRPr lang="en-US" sz="1200" dirty="0"/>
          </a:p>
        </p:txBody>
      </p:sp>
      <p:sp>
        <p:nvSpPr>
          <p:cNvPr id="3" name="Content Placeholder 2"/>
          <p:cNvSpPr>
            <a:spLocks noGrp="1"/>
          </p:cNvSpPr>
          <p:nvPr>
            <p:ph idx="1"/>
          </p:nvPr>
        </p:nvSpPr>
        <p:spPr>
          <a:xfrm>
            <a:off x="685800" y="1006267"/>
            <a:ext cx="8153400" cy="5371307"/>
          </a:xfrm>
        </p:spPr>
        <p:txBody>
          <a:bodyPr/>
          <a:lstStyle/>
          <a:p>
            <a:pPr>
              <a:spcBef>
                <a:spcPts val="0"/>
              </a:spcBef>
              <a:buFont typeface="Arial" panose="020B0604020202020204" pitchFamily="34" charset="0"/>
              <a:buChar char="•"/>
            </a:pPr>
            <a:r>
              <a:rPr lang="en-US" altLang="en-US" sz="2000" dirty="0"/>
              <a:t>“Draft” - NPRM did come out: </a:t>
            </a:r>
          </a:p>
          <a:p>
            <a:pPr lvl="1">
              <a:spcBef>
                <a:spcPts val="0"/>
              </a:spcBef>
              <a:buFont typeface="Arial" panose="020B0604020202020204" pitchFamily="34" charset="0"/>
              <a:buChar char="•"/>
            </a:pPr>
            <a:r>
              <a:rPr lang="en-US" altLang="en-US" sz="1800" dirty="0">
                <a:hlinkClick r:id="rId3"/>
              </a:rPr>
              <a:t>https://mentor.ieee.org/802.18/dcn/18/18-18-0121-00-0000-6ghz-nprm-draft-et-18-295.docx</a:t>
            </a:r>
            <a:r>
              <a:rPr lang="en-US" altLang="en-US" sz="1800" dirty="0"/>
              <a:t>  </a:t>
            </a:r>
          </a:p>
          <a:p>
            <a:pPr lvl="1">
              <a:spcBef>
                <a:spcPts val="0"/>
              </a:spcBef>
              <a:buFont typeface="Arial" panose="020B0604020202020204" pitchFamily="34" charset="0"/>
              <a:buChar char="•"/>
            </a:pPr>
            <a:r>
              <a:rPr lang="en-US" altLang="en-US" sz="1800" dirty="0"/>
              <a:t>Comments will be 60 days and Reply comments 30 days later.</a:t>
            </a:r>
          </a:p>
          <a:p>
            <a:pPr lvl="1">
              <a:spcBef>
                <a:spcPts val="0"/>
              </a:spcBef>
              <a:buFont typeface="Arial" panose="020B0604020202020204" pitchFamily="34" charset="0"/>
              <a:buChar char="•"/>
            </a:pPr>
            <a:r>
              <a:rPr lang="en-US" altLang="en-US" sz="1800" dirty="0"/>
              <a:t>55 seek comments</a:t>
            </a:r>
          </a:p>
          <a:p>
            <a:pPr lvl="4">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Remember the draft will be out for about 2 weeks, then a week in sunshine, the final version out a few days past the FCC open meeting on the 23</a:t>
            </a:r>
            <a:r>
              <a:rPr lang="en-US" altLang="en-US" sz="1800" baseline="30000" dirty="0"/>
              <a:t>rd</a:t>
            </a:r>
            <a:r>
              <a:rPr lang="en-US" altLang="en-US" sz="1800" dirty="0"/>
              <a:t>. </a:t>
            </a:r>
          </a:p>
          <a:p>
            <a:pPr lvl="1">
              <a:spcBef>
                <a:spcPts val="0"/>
              </a:spcBef>
              <a:buFont typeface="Arial" panose="020B0604020202020204" pitchFamily="34" charset="0"/>
              <a:buChar char="•"/>
            </a:pPr>
            <a:r>
              <a:rPr lang="en-US" altLang="en-US" sz="1600" dirty="0"/>
              <a:t>Then Federal Register is after that,  weeks to months? 5 weeks is somewhat normal. </a:t>
            </a:r>
          </a:p>
          <a:p>
            <a:pPr lvl="4">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2000" dirty="0"/>
              <a:t>EC was informed on Tuesday’s call.</a:t>
            </a:r>
          </a:p>
          <a:p>
            <a:pPr lvl="1">
              <a:spcBef>
                <a:spcPts val="0"/>
              </a:spcBef>
              <a:buFont typeface="Arial" panose="020B0604020202020204" pitchFamily="34" charset="0"/>
              <a:buChar char="•"/>
            </a:pPr>
            <a:r>
              <a:rPr lang="en-US" altLang="en-US" sz="1800" dirty="0"/>
              <a:t>Request was 802.18 to work the NPRM and what are options for a single voice for IEEE 802 as a whole, for the NPRM.  </a:t>
            </a:r>
          </a:p>
          <a:p>
            <a:pPr lvl="1">
              <a:spcBef>
                <a:spcPts val="0"/>
              </a:spcBef>
              <a:buFont typeface="Arial" panose="020B0604020202020204" pitchFamily="34" charset="0"/>
              <a:buChar char="•"/>
            </a:pPr>
            <a:r>
              <a:rPr lang="en-US" altLang="en-US" sz="1800" dirty="0"/>
              <a:t>Will be announcing our teleconferences to the other working groups, to attend. </a:t>
            </a:r>
          </a:p>
          <a:p>
            <a:pPr lvl="1">
              <a:spcBef>
                <a:spcPts val="0"/>
              </a:spcBef>
              <a:buFont typeface="Arial" panose="020B0604020202020204" pitchFamily="34" charset="0"/>
              <a:buChar char="•"/>
            </a:pPr>
            <a:r>
              <a:rPr lang="en-US" altLang="en-US" sz="1800" dirty="0"/>
              <a:t>The .18 chair will announce at the EC November Plenary opening meeting that our 802.18 AM2 opening will be focused on this NPRM;  </a:t>
            </a:r>
          </a:p>
          <a:p>
            <a:pPr lvl="2">
              <a:spcBef>
                <a:spcPts val="0"/>
              </a:spcBef>
              <a:buFont typeface="Arial" panose="020B0604020202020204" pitchFamily="34" charset="0"/>
              <a:buChar char="•"/>
            </a:pPr>
            <a:r>
              <a:rPr lang="en-US" altLang="en-US" sz="1600" dirty="0"/>
              <a:t>what has been distilled, initial options for single voice for IEEE 802, etc.  (For the purpose that other interested members would be aware and can join in. ) </a:t>
            </a:r>
          </a:p>
          <a:p>
            <a:pPr lvl="4">
              <a:spcBef>
                <a:spcPts val="0"/>
              </a:spcBef>
              <a:buFont typeface="Arial" panose="020B0604020202020204" pitchFamily="34" charset="0"/>
              <a:buChar char="•"/>
            </a:pPr>
            <a:r>
              <a:rPr lang="en-US" altLang="en-US" sz="1200" dirty="0"/>
              <a:t> </a:t>
            </a:r>
          </a:p>
          <a:p>
            <a:pPr>
              <a:spcBef>
                <a:spcPts val="0"/>
              </a:spcBef>
              <a:buFont typeface="Arial" panose="020B0604020202020204" pitchFamily="34" charset="0"/>
              <a:buChar char="•"/>
            </a:pPr>
            <a:r>
              <a:rPr lang="en-US" altLang="en-US" sz="1800" dirty="0"/>
              <a:t>The EC document discussed at July Plenary with EC Chairs, w/some options.  </a:t>
            </a:r>
          </a:p>
          <a:p>
            <a:pPr lvl="1">
              <a:spcBef>
                <a:spcPts val="0"/>
              </a:spcBef>
              <a:buFont typeface="Arial" panose="020B0604020202020204" pitchFamily="34" charset="0"/>
              <a:buChar char="•"/>
            </a:pPr>
            <a:r>
              <a:rPr lang="en-US" altLang="en-US" sz="1400" dirty="0">
                <a:hlinkClick r:id="rId4"/>
              </a:rPr>
              <a:t>&lt;ec-18-0133-00-00EC-how-can-ieee-802-get-to-a-single-voice-for-6ghz-band.pptx&gt;</a:t>
            </a:r>
            <a:r>
              <a:rPr lang="en-US" altLang="en-US" sz="1400" dirty="0"/>
              <a:t> </a:t>
            </a:r>
          </a:p>
          <a:p>
            <a:pPr>
              <a:spcBef>
                <a:spcPts val="0"/>
              </a:spcBef>
              <a:buFont typeface="Arial" panose="020B0604020202020204" pitchFamily="34" charset="0"/>
              <a:buChar char="•"/>
            </a:pPr>
            <a:endParaRPr lang="en-US" altLang="en-US" sz="2000" dirty="0"/>
          </a:p>
          <a:p>
            <a:pPr marL="0" indent="0">
              <a:spcBef>
                <a:spcPts val="0"/>
              </a:spcBef>
            </a:pPr>
            <a:endParaRPr lang="en-US" altLang="en-US" sz="1800" dirty="0"/>
          </a:p>
          <a:p>
            <a:pPr marL="0" indent="0">
              <a:spcBef>
                <a:spcPts val="0"/>
              </a:spcBef>
            </a:pPr>
            <a:r>
              <a:rPr lang="en-US" altLang="en-US" sz="1800" dirty="0"/>
              <a:t> </a:t>
            </a:r>
          </a:p>
          <a:p>
            <a:pPr>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40687127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200" dirty="0"/>
              <a:t>2 of 5</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r>
              <a:rPr lang="en-US" altLang="en-US" sz="1800" u="sng" dirty="0"/>
              <a:t>What are highlights that folks have seen that affect the IEEE 802 standards? </a:t>
            </a:r>
          </a:p>
          <a:p>
            <a:pPr lvl="4">
              <a:spcBef>
                <a:spcPts val="0"/>
              </a:spcBef>
              <a:buFont typeface="Arial" panose="020B0604020202020204" pitchFamily="34" charset="0"/>
              <a:buChar char="•"/>
            </a:pPr>
            <a:endParaRPr lang="en-US" sz="6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Mobile hot spots are not permitted anywhere.  Nothing in mobile or moving. </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13. There are existing provisions in Part 15 across the U-NII-5, U-NII-6, U-NII-7, and U- NII-8 bands for unlicensed wideband systems such as sensor/tag systems used for the real-time location of objects under Section 15.250. In addition ultra-wideband systems are permitted in these bands under Part 15 Subpart F. All Part 15 devices/systems operate on a non-interference basis, including devices that will operate under the proposals we make herein.</a:t>
            </a:r>
            <a:endParaRPr lang="en-US" sz="1400" b="0" dirty="0"/>
          </a:p>
          <a:p>
            <a:pPr>
              <a:spcBef>
                <a:spcPts val="0"/>
              </a:spcBef>
              <a:buFont typeface="Arial" panose="020B0604020202020204" pitchFamily="34" charset="0"/>
              <a:buChar char="•"/>
            </a:pPr>
            <a:r>
              <a:rPr lang="en-US" sz="1400" dirty="0"/>
              <a:t>Fn36: </a:t>
            </a:r>
            <a:r>
              <a:rPr lang="en-US" dirty="0"/>
              <a:t> </a:t>
            </a:r>
            <a:r>
              <a:rPr lang="en-US" sz="1400" dirty="0"/>
              <a:t>47 CFR pt. 15 </a:t>
            </a:r>
            <a:r>
              <a:rPr lang="en-US" sz="1400" dirty="0" err="1"/>
              <a:t>subpt</a:t>
            </a:r>
            <a:r>
              <a:rPr lang="en-US" sz="1400" dirty="0"/>
              <a:t>. F. For both the wideband and ultra-wideband systems permitted under the unlicensed rules, the maximum EIRP allowed is – 41.3 dBm/MHz except for certain vehicular radar systems which are restricted to an EIRP of – 61.3 dBm/</a:t>
            </a:r>
            <a:r>
              <a:rPr lang="en-US" sz="1400" dirty="0" err="1"/>
              <a:t>MHz.</a:t>
            </a:r>
            <a:r>
              <a:rPr lang="en-US" sz="1400" dirty="0"/>
              <a:t> </a:t>
            </a:r>
            <a:r>
              <a:rPr lang="en-US" sz="1400" i="1" dirty="0"/>
              <a:t>See </a:t>
            </a:r>
            <a:r>
              <a:rPr lang="en-US" sz="1400" dirty="0"/>
              <a:t>47 CFR § 15.250 and Subpart F. While we do not propose to make changes to these rule sections, some existing unlicensed users have expressed concern that adding new types of unlicensed uses could change the overall RF environment in which they operate. </a:t>
            </a:r>
            <a:r>
              <a:rPr lang="en-US" sz="1400" i="1" dirty="0"/>
              <a:t>See, e.g.</a:t>
            </a:r>
            <a:r>
              <a:rPr lang="en-US" sz="1400" dirty="0"/>
              <a:t>, Zebra Technologies Reply at 3-4.</a:t>
            </a:r>
          </a:p>
          <a:p>
            <a:r>
              <a:rPr lang="en-US" sz="1400" dirty="0"/>
              <a:t>	Interested parties can discuss their existing unlicensed use models in relation to our specific proposals during the comment and reply pleading cycle.</a:t>
            </a:r>
          </a:p>
          <a:p>
            <a:pPr>
              <a:spcBef>
                <a:spcPts val="0"/>
              </a:spcBef>
              <a:buFont typeface="Arial" panose="020B0604020202020204" pitchFamily="34" charset="0"/>
              <a:buChar char="•"/>
            </a:pPr>
            <a:r>
              <a:rPr lang="en-US" altLang="en-US" sz="1600" b="0" dirty="0"/>
              <a:t> </a:t>
            </a:r>
          </a:p>
          <a:p>
            <a:pPr>
              <a:spcBef>
                <a:spcPts val="0"/>
              </a:spcBef>
              <a:buFont typeface="Arial" panose="020B0604020202020204" pitchFamily="34" charset="0"/>
              <a:buChar char="•"/>
            </a:pPr>
            <a:r>
              <a:rPr lang="en-US" altLang="en-US" sz="1600" b="0" dirty="0"/>
              <a:t> </a:t>
            </a:r>
          </a:p>
          <a:p>
            <a:pPr>
              <a:spcBef>
                <a:spcPts val="0"/>
              </a:spcBef>
              <a:buFont typeface="Arial" panose="020B0604020202020204" pitchFamily="34" charset="0"/>
              <a:buChar char="•"/>
            </a:pPr>
            <a:endParaRPr lang="en-US" altLang="en-US" sz="16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graphicFrame>
        <p:nvGraphicFramePr>
          <p:cNvPr id="7" name="Table 6">
            <a:extLst>
              <a:ext uri="{FF2B5EF4-FFF2-40B4-BE49-F238E27FC236}">
                <a16:creationId xmlns:a16="http://schemas.microsoft.com/office/drawing/2014/main" id="{967D33C2-0AEE-4337-B815-680632B3DA90}"/>
              </a:ext>
            </a:extLst>
          </p:cNvPr>
          <p:cNvGraphicFramePr>
            <a:graphicFrameLocks noGrp="1"/>
          </p:cNvGraphicFramePr>
          <p:nvPr>
            <p:extLst>
              <p:ext uri="{D42A27DB-BD31-4B8C-83A1-F6EECF244321}">
                <p14:modId xmlns:p14="http://schemas.microsoft.com/office/powerpoint/2010/main" val="3330630686"/>
              </p:ext>
            </p:extLst>
          </p:nvPr>
        </p:nvGraphicFramePr>
        <p:xfrm>
          <a:off x="685005" y="1524000"/>
          <a:ext cx="7770813" cy="1295398"/>
        </p:xfrm>
        <a:graphic>
          <a:graphicData uri="http://schemas.openxmlformats.org/drawingml/2006/table">
            <a:tbl>
              <a:tblPr firstRow="1" firstCol="1" lastRow="1" lastCol="1" bandRow="1" bandCol="1">
                <a:tableStyleId>{5C22544A-7EE6-4342-B048-85BDC9FD1C3A}</a:tableStyleId>
              </a:tblPr>
              <a:tblGrid>
                <a:gridCol w="1177396">
                  <a:extLst>
                    <a:ext uri="{9D8B030D-6E8A-4147-A177-3AD203B41FA5}">
                      <a16:colId xmlns:a16="http://schemas.microsoft.com/office/drawing/2014/main" val="705508007"/>
                    </a:ext>
                  </a:extLst>
                </a:gridCol>
                <a:gridCol w="1962326">
                  <a:extLst>
                    <a:ext uri="{9D8B030D-6E8A-4147-A177-3AD203B41FA5}">
                      <a16:colId xmlns:a16="http://schemas.microsoft.com/office/drawing/2014/main" val="3182273418"/>
                    </a:ext>
                  </a:extLst>
                </a:gridCol>
                <a:gridCol w="2276298">
                  <a:extLst>
                    <a:ext uri="{9D8B030D-6E8A-4147-A177-3AD203B41FA5}">
                      <a16:colId xmlns:a16="http://schemas.microsoft.com/office/drawing/2014/main" val="3058705944"/>
                    </a:ext>
                  </a:extLst>
                </a:gridCol>
                <a:gridCol w="2354793">
                  <a:extLst>
                    <a:ext uri="{9D8B030D-6E8A-4147-A177-3AD203B41FA5}">
                      <a16:colId xmlns:a16="http://schemas.microsoft.com/office/drawing/2014/main" val="2575005258"/>
                    </a:ext>
                  </a:extLst>
                </a:gridCol>
              </a:tblGrid>
              <a:tr h="252105">
                <a:tc>
                  <a:txBody>
                    <a:bodyPr/>
                    <a:lstStyle/>
                    <a:p>
                      <a:pPr marL="205105" marR="212725" algn="ctr">
                        <a:spcBef>
                          <a:spcPts val="935"/>
                        </a:spcBef>
                        <a:spcAft>
                          <a:spcPts val="0"/>
                        </a:spcAft>
                      </a:pPr>
                      <a:r>
                        <a:rPr lang="en-US" sz="1100" dirty="0">
                          <a:solidFill>
                            <a:schemeClr val="tx1"/>
                          </a:solidFill>
                          <a:effectLst/>
                        </a:rPr>
                        <a:t>Band (GHz)</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74320" marR="262890" indent="96520" algn="ctr">
                        <a:spcBef>
                          <a:spcPts val="305"/>
                        </a:spcBef>
                        <a:spcAft>
                          <a:spcPts val="0"/>
                        </a:spcAft>
                      </a:pPr>
                      <a:r>
                        <a:rPr lang="en-US" sz="1100" dirty="0">
                          <a:solidFill>
                            <a:schemeClr val="tx1"/>
                          </a:solidFill>
                          <a:effectLst/>
                        </a:rPr>
                        <a:t>Primary Allocations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15900" marR="208915" indent="4445" algn="ctr">
                        <a:lnSpc>
                          <a:spcPct val="115000"/>
                        </a:lnSpc>
                        <a:spcBef>
                          <a:spcPts val="200"/>
                        </a:spcBef>
                        <a:spcAft>
                          <a:spcPts val="0"/>
                        </a:spcAft>
                      </a:pPr>
                      <a:r>
                        <a:rPr lang="en-US" sz="1100" dirty="0">
                          <a:solidFill>
                            <a:schemeClr val="tx1"/>
                          </a:solidFill>
                          <a:effectLst/>
                        </a:rPr>
                        <a:t>Reference used in this NPRM</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89560" marR="285750" algn="ctr">
                        <a:spcBef>
                          <a:spcPts val="935"/>
                        </a:spcBef>
                        <a:spcAft>
                          <a:spcPts val="0"/>
                        </a:spcAft>
                      </a:pPr>
                      <a:r>
                        <a:rPr lang="en-US" sz="1100">
                          <a:solidFill>
                            <a:schemeClr val="tx1"/>
                          </a:solidFill>
                          <a:effectLst/>
                        </a:rPr>
                        <a:t>Devices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3779291863"/>
                  </a:ext>
                </a:extLst>
              </a:tr>
              <a:tr h="254205">
                <a:tc>
                  <a:txBody>
                    <a:bodyPr/>
                    <a:lstStyle/>
                    <a:p>
                      <a:pPr marL="205105" marR="210820" algn="ctr">
                        <a:spcBef>
                          <a:spcPts val="825"/>
                        </a:spcBef>
                        <a:spcAft>
                          <a:spcPts val="0"/>
                        </a:spcAft>
                      </a:pPr>
                      <a:r>
                        <a:rPr lang="en-US" sz="1100" dirty="0">
                          <a:solidFill>
                            <a:schemeClr val="tx1"/>
                          </a:solidFill>
                          <a:effectLst/>
                        </a:rPr>
                        <a:t>5.925-6.425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dirty="0">
                          <a:solidFill>
                            <a:schemeClr val="tx1"/>
                          </a:solidFill>
                          <a:effectLst/>
                        </a:rPr>
                        <a:t>Fixed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25"/>
                        </a:spcBef>
                        <a:spcAft>
                          <a:spcPts val="0"/>
                        </a:spcAft>
                      </a:pPr>
                      <a:r>
                        <a:rPr lang="en-US" sz="1100" dirty="0">
                          <a:solidFill>
                            <a:schemeClr val="tx1"/>
                          </a:solidFill>
                          <a:effectLst/>
                        </a:rPr>
                        <a:t>U-NII-5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1822773757"/>
                  </a:ext>
                </a:extLst>
              </a:tr>
              <a:tr h="250424">
                <a:tc>
                  <a:txBody>
                    <a:bodyPr/>
                    <a:lstStyle/>
                    <a:p>
                      <a:pPr marL="205105" marR="210820" algn="ctr">
                        <a:spcBef>
                          <a:spcPts val="830"/>
                        </a:spcBef>
                        <a:spcAft>
                          <a:spcPts val="0"/>
                        </a:spcAft>
                      </a:pPr>
                      <a:r>
                        <a:rPr lang="en-US" sz="1100">
                          <a:solidFill>
                            <a:schemeClr val="tx1"/>
                          </a:solidFill>
                          <a:effectLst/>
                        </a:rPr>
                        <a:t>6.425-6.525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55575" indent="-311785" algn="ctr">
                        <a:spcBef>
                          <a:spcPts val="195"/>
                        </a:spcBef>
                        <a:spcAft>
                          <a:spcPts val="0"/>
                        </a:spcAft>
                      </a:pPr>
                      <a:r>
                        <a:rPr lang="en-US" sz="1100" dirty="0">
                          <a:solidFill>
                            <a:schemeClr val="tx1"/>
                          </a:solidFill>
                          <a:effectLst/>
                        </a:rPr>
                        <a:t>Mobile Service FSS</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U-NII-6</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200"/>
                        </a:spcBef>
                        <a:spcAft>
                          <a:spcPts val="0"/>
                        </a:spcAft>
                      </a:pP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558404561"/>
                  </a:ext>
                </a:extLst>
              </a:tr>
              <a:tr h="177314">
                <a:tc>
                  <a:txBody>
                    <a:bodyPr/>
                    <a:lstStyle/>
                    <a:p>
                      <a:pPr marL="205105" marR="210820" algn="ctr">
                        <a:spcBef>
                          <a:spcPts val="830"/>
                        </a:spcBef>
                        <a:spcAft>
                          <a:spcPts val="0"/>
                        </a:spcAft>
                      </a:pPr>
                      <a:r>
                        <a:rPr lang="en-US" sz="1100">
                          <a:solidFill>
                            <a:schemeClr val="tx1"/>
                          </a:solidFill>
                          <a:effectLst/>
                        </a:rPr>
                        <a:t>6.525-6.875</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480060" marR="198120" indent="-269240" algn="ctr">
                        <a:spcBef>
                          <a:spcPts val="195"/>
                        </a:spcBef>
                        <a:spcAft>
                          <a:spcPts val="0"/>
                        </a:spcAft>
                      </a:pPr>
                      <a:r>
                        <a:rPr lang="en-US" sz="1100">
                          <a:solidFill>
                            <a:schemeClr val="tx1"/>
                          </a:solidFill>
                          <a:effectLst/>
                        </a:rPr>
                        <a:t>Fixed Service FSS</a:t>
                      </a:r>
                      <a:endParaRPr lang="en-US" sz="110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420370" algn="ctr">
                        <a:spcBef>
                          <a:spcPts val="830"/>
                        </a:spcBef>
                        <a:spcAft>
                          <a:spcPts val="0"/>
                        </a:spcAft>
                      </a:pPr>
                      <a:r>
                        <a:rPr lang="en-US" sz="1100" dirty="0">
                          <a:solidFill>
                            <a:schemeClr val="tx1"/>
                          </a:solidFill>
                          <a:effectLst/>
                        </a:rPr>
                        <a:t>U-NII-7</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2100" marR="285750" algn="ctr">
                        <a:spcBef>
                          <a:spcPts val="195"/>
                        </a:spcBef>
                        <a:spcAft>
                          <a:spcPts val="0"/>
                        </a:spcAft>
                      </a:pPr>
                      <a:r>
                        <a:rPr lang="en-US" sz="1100" dirty="0">
                          <a:solidFill>
                            <a:schemeClr val="tx1"/>
                          </a:solidFill>
                          <a:effectLst/>
                        </a:rPr>
                        <a:t>Standard-Power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008535293"/>
                  </a:ext>
                </a:extLst>
              </a:tr>
              <a:tr h="361350">
                <a:tc>
                  <a:txBody>
                    <a:bodyPr/>
                    <a:lstStyle/>
                    <a:p>
                      <a:pPr marL="0" marR="0" algn="ctr">
                        <a:spcBef>
                          <a:spcPts val="30"/>
                        </a:spcBef>
                        <a:spcAft>
                          <a:spcPts val="0"/>
                        </a:spcAft>
                      </a:pPr>
                      <a:r>
                        <a:rPr lang="en-US" sz="1100" dirty="0">
                          <a:solidFill>
                            <a:schemeClr val="tx1"/>
                          </a:solidFill>
                          <a:effectLst/>
                        </a:rPr>
                        <a:t> </a:t>
                      </a:r>
                    </a:p>
                    <a:p>
                      <a:pPr marL="205105" marR="210820" algn="ctr">
                        <a:spcBef>
                          <a:spcPts val="0"/>
                        </a:spcBef>
                        <a:spcAft>
                          <a:spcPts val="0"/>
                        </a:spcAft>
                      </a:pPr>
                      <a:r>
                        <a:rPr lang="en-US" sz="1100" dirty="0">
                          <a:solidFill>
                            <a:schemeClr val="tx1"/>
                          </a:solidFill>
                          <a:effectLst/>
                        </a:rPr>
                        <a:t>6.875-7.125</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168275" marR="167005" indent="635" algn="ctr">
                        <a:spcBef>
                          <a:spcPts val="200"/>
                        </a:spcBef>
                        <a:spcAft>
                          <a:spcPts val="0"/>
                        </a:spcAft>
                      </a:pPr>
                      <a:r>
                        <a:rPr lang="en-US" sz="1100" b="0" dirty="0">
                          <a:solidFill>
                            <a:schemeClr val="tx1"/>
                          </a:solidFill>
                          <a:effectLst/>
                        </a:rPr>
                        <a:t>Fixed Service </a:t>
                      </a:r>
                      <a:br>
                        <a:rPr lang="en-US" sz="1100" b="0" dirty="0">
                          <a:solidFill>
                            <a:schemeClr val="tx1"/>
                          </a:solidFill>
                          <a:effectLst/>
                        </a:rPr>
                      </a:br>
                      <a:r>
                        <a:rPr lang="en-US" sz="1100" b="0" dirty="0">
                          <a:solidFill>
                            <a:schemeClr val="tx1"/>
                          </a:solidFill>
                          <a:effectLst/>
                        </a:rPr>
                        <a:t>Mobile Service FSS</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0" marR="0" algn="ctr">
                        <a:spcBef>
                          <a:spcPts val="30"/>
                        </a:spcBef>
                        <a:spcAft>
                          <a:spcPts val="0"/>
                        </a:spcAft>
                      </a:pPr>
                      <a:r>
                        <a:rPr lang="en-US" sz="1100" dirty="0">
                          <a:solidFill>
                            <a:schemeClr val="tx1"/>
                          </a:solidFill>
                          <a:effectLst/>
                        </a:rPr>
                        <a:t> </a:t>
                      </a:r>
                    </a:p>
                    <a:p>
                      <a:pPr marL="0" marR="420370" algn="ctr">
                        <a:spcBef>
                          <a:spcPts val="0"/>
                        </a:spcBef>
                        <a:spcAft>
                          <a:spcPts val="0"/>
                        </a:spcAft>
                      </a:pPr>
                      <a:r>
                        <a:rPr lang="en-US" sz="1100" b="0" dirty="0">
                          <a:solidFill>
                            <a:schemeClr val="tx1"/>
                          </a:solidFill>
                          <a:effectLst/>
                        </a:rPr>
                        <a:t>U-NII-8</a:t>
                      </a:r>
                      <a:endParaRPr lang="en-US" sz="1100" b="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tc>
                  <a:txBody>
                    <a:bodyPr/>
                    <a:lstStyle/>
                    <a:p>
                      <a:pPr marL="290830" marR="285750" algn="ctr">
                        <a:spcBef>
                          <a:spcPts val="830"/>
                        </a:spcBef>
                        <a:spcAft>
                          <a:spcPts val="0"/>
                        </a:spcAft>
                      </a:pPr>
                      <a:br>
                        <a:rPr lang="en-US" sz="1100" dirty="0">
                          <a:solidFill>
                            <a:schemeClr val="tx1"/>
                          </a:solidFill>
                          <a:effectLst/>
                        </a:rPr>
                      </a:br>
                      <a:r>
                        <a:rPr lang="en-US" sz="1100" dirty="0">
                          <a:solidFill>
                            <a:schemeClr val="tx1"/>
                          </a:solidFill>
                          <a:effectLst/>
                        </a:rPr>
                        <a:t>Low-Power Access Point</a:t>
                      </a:r>
                      <a:endParaRPr lang="en-US" sz="1100" dirty="0">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0" marR="0" marT="0" marB="0">
                    <a:noFill/>
                  </a:tcPr>
                </a:tc>
                <a:extLst>
                  <a:ext uri="{0D108BD9-81ED-4DB2-BD59-A6C34878D82A}">
                    <a16:rowId xmlns:a16="http://schemas.microsoft.com/office/drawing/2014/main" val="4273602827"/>
                  </a:ext>
                </a:extLst>
              </a:tr>
            </a:tbl>
          </a:graphicData>
        </a:graphic>
      </p:graphicFrame>
    </p:spTree>
    <p:extLst>
      <p:ext uri="{BB962C8B-B14F-4D97-AF65-F5344CB8AC3E}">
        <p14:creationId xmlns:p14="http://schemas.microsoft.com/office/powerpoint/2010/main" val="416307890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200" dirty="0"/>
              <a:t>3 of 5</a:t>
            </a:r>
            <a:endParaRPr lang="en-US" sz="1200" dirty="0"/>
          </a:p>
        </p:txBody>
      </p:sp>
      <p:sp>
        <p:nvSpPr>
          <p:cNvPr id="3" name="Content Placeholder 2"/>
          <p:cNvSpPr>
            <a:spLocks noGrp="1"/>
          </p:cNvSpPr>
          <p:nvPr>
            <p:ph idx="1"/>
          </p:nvPr>
        </p:nvSpPr>
        <p:spPr>
          <a:xfrm>
            <a:off x="685800" y="1104106"/>
            <a:ext cx="8229600" cy="5371307"/>
          </a:xfrm>
        </p:spPr>
        <p:txBody>
          <a:bodyPr/>
          <a:lstStyle/>
          <a:p>
            <a:pPr>
              <a:spcBef>
                <a:spcPts val="0"/>
              </a:spcBef>
              <a:buFont typeface="Arial" panose="020B0604020202020204" pitchFamily="34" charset="0"/>
              <a:buChar char="•"/>
            </a:pPr>
            <a:endParaRPr lang="en-US" altLang="en-US" sz="1800" u="sng" dirty="0"/>
          </a:p>
          <a:p>
            <a:pPr>
              <a:spcBef>
                <a:spcPts val="0"/>
              </a:spcBef>
              <a:buFont typeface="Arial" panose="020B0604020202020204" pitchFamily="34" charset="0"/>
              <a:buChar char="•"/>
            </a:pPr>
            <a:r>
              <a:rPr lang="en-US" altLang="en-US" sz="1800" u="sng" dirty="0"/>
              <a:t>What are highlights that folks have seen that affect the IEEE 802 standards? </a:t>
            </a:r>
          </a:p>
          <a:p>
            <a:pPr lvl="4">
              <a:spcBef>
                <a:spcPts val="0"/>
              </a:spcBef>
              <a:buFont typeface="Arial" panose="020B0604020202020204" pitchFamily="34" charset="0"/>
              <a:buChar char="•"/>
            </a:pPr>
            <a:endParaRPr lang="en-US" sz="600" dirty="0"/>
          </a:p>
          <a:p>
            <a:pPr marL="457200" lvl="1" indent="0">
              <a:spcBef>
                <a:spcPts val="0"/>
              </a:spcBef>
            </a:pPr>
            <a:endParaRPr lang="en-US" altLang="en-US" sz="1200" dirty="0"/>
          </a:p>
          <a:p>
            <a:pPr>
              <a:spcBef>
                <a:spcPts val="0"/>
              </a:spcBef>
              <a:buFont typeface="Arial" panose="020B0604020202020204" pitchFamily="34" charset="0"/>
              <a:buChar char="•"/>
            </a:pPr>
            <a:r>
              <a:rPr lang="en-US" altLang="en-US" sz="1600" dirty="0"/>
              <a:t>A focus on protecting licensed incumbents, i.e. lots on </a:t>
            </a:r>
            <a:r>
              <a:rPr lang="en-US" sz="1600" dirty="0"/>
              <a:t>automated frequency control (AFC) system</a:t>
            </a:r>
            <a:r>
              <a:rPr lang="en-US" altLang="en-US" sz="1600" dirty="0"/>
              <a:t>  </a:t>
            </a:r>
          </a:p>
          <a:p>
            <a:pPr lvl="1">
              <a:spcBef>
                <a:spcPts val="0"/>
              </a:spcBef>
              <a:buFont typeface="Arial" panose="020B0604020202020204" pitchFamily="34" charset="0"/>
              <a:buChar char="•"/>
            </a:pPr>
            <a:r>
              <a:rPr lang="en-US" altLang="en-US" sz="1200" b="0" dirty="0"/>
              <a:t>Break into bands on what protection they are proposing. There are 2 protection schemes, dependin</a:t>
            </a:r>
            <a:r>
              <a:rPr lang="en-US" altLang="en-US" sz="1200" dirty="0"/>
              <a:t>g on pairs of ranges. </a:t>
            </a:r>
            <a:endParaRPr lang="en-US" altLang="en-US" sz="1200" b="0" dirty="0"/>
          </a:p>
          <a:p>
            <a:pPr lvl="1">
              <a:spcBef>
                <a:spcPts val="0"/>
              </a:spcBef>
              <a:buFont typeface="Arial" panose="020B0604020202020204" pitchFamily="34" charset="0"/>
              <a:buChar char="•"/>
            </a:pPr>
            <a:r>
              <a:rPr lang="en-US" altLang="en-US" sz="1200" dirty="0"/>
              <a:t> </a:t>
            </a:r>
          </a:p>
          <a:p>
            <a:pPr lvl="1">
              <a:spcBef>
                <a:spcPts val="0"/>
              </a:spcBef>
              <a:buFont typeface="Arial" panose="020B0604020202020204" pitchFamily="34" charset="0"/>
              <a:buChar char="•"/>
            </a:pPr>
            <a:r>
              <a:rPr lang="en-US" altLang="en-US" sz="1200" b="0" dirty="0"/>
              <a:t> </a:t>
            </a:r>
          </a:p>
          <a:p>
            <a:pPr>
              <a:spcBef>
                <a:spcPts val="0"/>
              </a:spcBef>
              <a:buFont typeface="Arial" panose="020B0604020202020204" pitchFamily="34" charset="0"/>
              <a:buChar char="•"/>
            </a:pPr>
            <a:endParaRPr lang="en-US" altLang="en-US" sz="1600" b="0" dirty="0"/>
          </a:p>
          <a:p>
            <a:pPr>
              <a:spcBef>
                <a:spcPts val="0"/>
              </a:spcBef>
              <a:buFont typeface="Arial" panose="020B0604020202020204" pitchFamily="34" charset="0"/>
              <a:buChar char="•"/>
            </a:pPr>
            <a:endParaRPr lang="en-US" altLang="en-US" sz="1600" b="0" dirty="0"/>
          </a:p>
          <a:p>
            <a:pPr marL="0" indent="0">
              <a:spcBef>
                <a:spcPts val="0"/>
              </a:spcBef>
            </a:pPr>
            <a:endParaRPr lang="en-US" altLang="en-US" sz="1600" b="0" dirty="0"/>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600" dirty="0"/>
              <a:t>20. We also propose to permit client devices to operate across the entire 6 GHz band while under the control of either a standard-power access point or a low-power access point.</a:t>
            </a:r>
          </a:p>
          <a:p>
            <a:pPr lvl="1">
              <a:spcBef>
                <a:spcPts val="0"/>
              </a:spcBef>
              <a:buFont typeface="Arial" panose="020B0604020202020204" pitchFamily="34" charset="0"/>
              <a:buChar char="•"/>
            </a:pPr>
            <a:r>
              <a:rPr lang="en-US" sz="1200" dirty="0"/>
              <a:t> </a:t>
            </a:r>
          </a:p>
          <a:p>
            <a:pPr lvl="1">
              <a:spcBef>
                <a:spcPts val="0"/>
              </a:spcBef>
              <a:buFont typeface="Arial" panose="020B0604020202020204" pitchFamily="34" charset="0"/>
              <a:buChar char="•"/>
            </a:pPr>
            <a:r>
              <a:rPr lang="en-US" sz="1200" dirty="0"/>
              <a:t> </a:t>
            </a:r>
          </a:p>
          <a:p>
            <a:pPr lvl="1">
              <a:spcBef>
                <a:spcPts val="0"/>
              </a:spcBef>
              <a:buFont typeface="Arial" panose="020B0604020202020204" pitchFamily="34" charset="0"/>
              <a:buChar char="•"/>
            </a:pPr>
            <a:endParaRPr lang="en-US" sz="1200" dirty="0"/>
          </a:p>
          <a:p>
            <a:pPr>
              <a:spcBef>
                <a:spcPts val="0"/>
              </a:spcBef>
              <a:buFont typeface="Arial" panose="020B0604020202020204" pitchFamily="34" charset="0"/>
              <a:buChar char="•"/>
            </a:pPr>
            <a:r>
              <a:rPr lang="en-US" sz="1600" dirty="0"/>
              <a:t>76. </a:t>
            </a:r>
            <a:r>
              <a:rPr lang="en-US" sz="1600" i="1" dirty="0"/>
              <a:t>Client Devices. </a:t>
            </a:r>
            <a:r>
              <a:rPr lang="en-US" sz="1600" dirty="0"/>
              <a:t>The maximum conducted output power is 63 milliwatts and maximum power spectral density is 5 dBm in any 1 megahertz band. </a:t>
            </a:r>
          </a:p>
          <a:p>
            <a:pPr lvl="1">
              <a:spcBef>
                <a:spcPts val="0"/>
              </a:spcBef>
              <a:buFont typeface="Arial" panose="020B0604020202020204" pitchFamily="34" charset="0"/>
              <a:buChar char="•"/>
            </a:pPr>
            <a:r>
              <a:rPr lang="en-US" sz="1200" dirty="0"/>
              <a:t> </a:t>
            </a:r>
          </a:p>
          <a:p>
            <a:pPr lvl="1">
              <a:spcBef>
                <a:spcPts val="0"/>
              </a:spcBef>
              <a:buFont typeface="Arial" panose="020B0604020202020204" pitchFamily="34" charset="0"/>
              <a:buChar char="•"/>
            </a:pPr>
            <a:r>
              <a:rPr lang="en-US" sz="1200" dirty="0"/>
              <a:t> </a:t>
            </a:r>
            <a:endParaRPr lang="en-US" sz="1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55356219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200" dirty="0"/>
              <a:t>4 of 5</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59. Lower Power Indoor Unlicensed Devices in the U-NII-6 and U-NII-8 Bands</a:t>
            </a:r>
          </a:p>
          <a:p>
            <a:pPr>
              <a:spcBef>
                <a:spcPts val="0"/>
              </a:spcBef>
              <a:buFont typeface="Arial" panose="020B0604020202020204" pitchFamily="34" charset="0"/>
              <a:buChar char="•"/>
            </a:pPr>
            <a:endParaRPr lang="en-US" sz="1400" i="1" dirty="0"/>
          </a:p>
          <a:p>
            <a:pPr>
              <a:spcBef>
                <a:spcPts val="0"/>
              </a:spcBef>
              <a:buFont typeface="Arial" panose="020B0604020202020204" pitchFamily="34" charset="0"/>
              <a:buChar char="•"/>
            </a:pPr>
            <a:r>
              <a:rPr lang="en-US" sz="1400" i="1" dirty="0"/>
              <a:t>71. </a:t>
            </a:r>
            <a:r>
              <a:rPr lang="en-US" sz="1400" dirty="0"/>
              <a:t>Are there other methods or equipment form-factors that would discourage outdoor usage of low-power access point unlicensed devices that we should consider? For example, </a:t>
            </a:r>
            <a:r>
              <a:rPr lang="en-US" sz="1400" dirty="0">
                <a:highlight>
                  <a:srgbClr val="C0C0C0"/>
                </a:highlight>
              </a:rPr>
              <a:t>noting that GPS signals </a:t>
            </a:r>
            <a:r>
              <a:rPr lang="en-US" sz="1400" dirty="0"/>
              <a:t>…</a:t>
            </a:r>
            <a:r>
              <a:rPr lang="en-US" sz="1400" b="0" dirty="0"/>
              <a:t> </a:t>
            </a:r>
            <a:r>
              <a:rPr lang="en-US" sz="1400" b="0" i="1" dirty="0"/>
              <a:t> (protection beyond the other proposals  for incumbents in UNII-5 and -7)</a:t>
            </a:r>
          </a:p>
          <a:p>
            <a:pPr>
              <a:spcBef>
                <a:spcPts val="0"/>
              </a:spcBef>
              <a:buFont typeface="Arial" panose="020B0604020202020204" pitchFamily="34" charset="0"/>
              <a:buChar char="•"/>
            </a:pPr>
            <a:endParaRPr lang="en-US" sz="1400" i="1" dirty="0"/>
          </a:p>
          <a:p>
            <a:pPr>
              <a:spcBef>
                <a:spcPts val="0"/>
              </a:spcBef>
              <a:buFont typeface="Arial" panose="020B0604020202020204" pitchFamily="34" charset="0"/>
              <a:buChar char="•"/>
            </a:pPr>
            <a:r>
              <a:rPr lang="en-US" sz="1400" i="1" dirty="0"/>
              <a:t>72. Low Power Indoor Operation at U-NII-5 and U-NII-7</a:t>
            </a:r>
            <a:r>
              <a:rPr lang="en-US" sz="1400" dirty="0"/>
              <a:t>.—We seek comment on whether we should allow indoor low-power access point operations in the U-NII-5 or U-NII-7 bands under the same conditions as proposed for the U-NII-6 and U-NII-8 bands; </a:t>
            </a:r>
          </a:p>
          <a:p>
            <a:pPr lvl="1">
              <a:spcBef>
                <a:spcPts val="0"/>
              </a:spcBef>
              <a:buFont typeface="Arial" panose="020B0604020202020204" pitchFamily="34" charset="0"/>
              <a:buChar char="•"/>
            </a:pPr>
            <a:r>
              <a:rPr lang="en-US" sz="1400" dirty="0"/>
              <a:t>This is w/o AFC. (Need to review the context on this further.) </a:t>
            </a:r>
          </a:p>
          <a:p>
            <a:pPr>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1400" dirty="0"/>
              <a:t>73. </a:t>
            </a:r>
            <a:r>
              <a:rPr lang="en-US" sz="1400" i="1" dirty="0"/>
              <a:t>High Power Operation at U-NII-6 and U-NII-8</a:t>
            </a:r>
            <a:r>
              <a:rPr lang="en-US" sz="1400" dirty="0"/>
              <a:t>.—We seek comment on whether there are any ways to protect incumbent mobile operations.  </a:t>
            </a:r>
          </a:p>
          <a:p>
            <a:pPr marL="0" indent="0">
              <a:spcBef>
                <a:spcPts val="0"/>
              </a:spcBef>
            </a:pPr>
            <a:r>
              <a:rPr lang="en-US" sz="1400" dirty="0"/>
              <a:t>	      </a:t>
            </a:r>
            <a:r>
              <a:rPr lang="en-US" sz="1400" b="0" dirty="0"/>
              <a:t>(unrestricted,  outdoor) (need to look at context on this)</a:t>
            </a:r>
            <a:endParaRPr lang="en-US" altLang="en-US" sz="1400" b="0" dirty="0"/>
          </a:p>
          <a:p>
            <a:pPr>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91307285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a:t>
            </a:r>
            <a:r>
              <a:rPr lang="en-US" altLang="en-US" sz="1200" dirty="0"/>
              <a:t>4 of 5</a:t>
            </a:r>
            <a:endParaRPr lang="en-US" sz="1200" dirty="0"/>
          </a:p>
        </p:txBody>
      </p:sp>
      <p:sp>
        <p:nvSpPr>
          <p:cNvPr id="3" name="Content Placeholder 2"/>
          <p:cNvSpPr>
            <a:spLocks noGrp="1"/>
          </p:cNvSpPr>
          <p:nvPr>
            <p:ph idx="1"/>
          </p:nvPr>
        </p:nvSpPr>
        <p:spPr>
          <a:xfrm>
            <a:off x="685800" y="1104106"/>
            <a:ext cx="8229600" cy="5371307"/>
          </a:xfrm>
        </p:spPr>
        <p:txBody>
          <a:bodyPr/>
          <a:lstStyle/>
          <a:p>
            <a:pPr lvl="3">
              <a:spcBef>
                <a:spcPts val="0"/>
              </a:spcBef>
              <a:buFont typeface="Arial" panose="020B0604020202020204" pitchFamily="34" charset="0"/>
              <a:buChar char="•"/>
            </a:pPr>
            <a:endParaRPr lang="en-US" altLang="en-US" sz="1200" dirty="0"/>
          </a:p>
          <a:p>
            <a:pPr>
              <a:spcBef>
                <a:spcPts val="0"/>
              </a:spcBef>
              <a:buFont typeface="Arial" panose="020B0604020202020204" pitchFamily="34" charset="0"/>
              <a:buChar char="•"/>
            </a:pPr>
            <a:r>
              <a:rPr lang="en-US" altLang="en-US" sz="1800" u="sng" dirty="0"/>
              <a:t>Need to look at the context and lower level detail to understand these better. </a:t>
            </a:r>
          </a:p>
          <a:p>
            <a:pPr marL="0" indent="0">
              <a:spcBef>
                <a:spcPts val="0"/>
              </a:spcBef>
            </a:pPr>
            <a:endParaRPr lang="en-US" sz="1400" i="1" dirty="0"/>
          </a:p>
          <a:p>
            <a:pPr>
              <a:spcBef>
                <a:spcPts val="0"/>
              </a:spcBef>
              <a:buFont typeface="Arial" panose="020B0604020202020204" pitchFamily="34" charset="0"/>
              <a:buChar char="•"/>
            </a:pPr>
            <a:r>
              <a:rPr lang="en-US" sz="1400" i="1" dirty="0"/>
              <a:t>76. U-NII-5 and U-NII-7 Standard-Power Access Points</a:t>
            </a:r>
            <a:r>
              <a:rPr lang="en-US" sz="1400" dirty="0"/>
              <a:t>. The maximum conducted output power is 1 watt and maximum power spectral density is 17 dBm in any 1 megahertz band. </a:t>
            </a:r>
          </a:p>
          <a:p>
            <a:pPr>
              <a:spcBef>
                <a:spcPts val="0"/>
              </a:spcBef>
              <a:buFont typeface="Arial" panose="020B0604020202020204" pitchFamily="34" charset="0"/>
              <a:buChar char="•"/>
            </a:pPr>
            <a:endParaRPr lang="en-US" sz="1400" i="1" dirty="0"/>
          </a:p>
          <a:p>
            <a:pPr>
              <a:spcBef>
                <a:spcPts val="0"/>
              </a:spcBef>
              <a:buFont typeface="Arial" panose="020B0604020202020204" pitchFamily="34" charset="0"/>
              <a:buChar char="•"/>
            </a:pPr>
            <a:r>
              <a:rPr lang="en-US" sz="1400" i="1" dirty="0"/>
              <a:t>U-NII-6 and U-NII-8 band Low-Power Access Points</a:t>
            </a:r>
            <a:r>
              <a:rPr lang="en-US" sz="1400" dirty="0"/>
              <a:t>. The maximum conducted output power is 250 milliwatts and maximum power spectral density is 11 dBm in any 1 megahertz band. </a:t>
            </a:r>
          </a:p>
          <a:p>
            <a:pPr>
              <a:spcBef>
                <a:spcPts val="0"/>
              </a:spcBef>
              <a:buFont typeface="Arial" panose="020B0604020202020204" pitchFamily="34" charset="0"/>
              <a:buChar char="•"/>
            </a:pPr>
            <a:endParaRPr lang="en-US" sz="1400" dirty="0"/>
          </a:p>
          <a:p>
            <a:pPr>
              <a:spcBef>
                <a:spcPts val="0"/>
              </a:spcBef>
              <a:buFont typeface="Arial" panose="020B0604020202020204" pitchFamily="34" charset="0"/>
              <a:buChar char="•"/>
            </a:pPr>
            <a:r>
              <a:rPr lang="en-US" sz="1400" dirty="0"/>
              <a:t>82. We propose that unlicensed access points (both standard-power access point and low- power access point) be prohibited from operating in moving vehicles such as cars, trains, or aircraft</a:t>
            </a:r>
          </a:p>
          <a:p>
            <a:pPr>
              <a:spcBef>
                <a:spcPts val="0"/>
              </a:spcBef>
              <a:buFont typeface="Arial" panose="020B0604020202020204" pitchFamily="34" charset="0"/>
              <a:buChar char="•"/>
            </a:pPr>
            <a:r>
              <a:rPr lang="en-US" altLang="en-US" sz="1400" b="0" dirty="0"/>
              <a:t>  </a:t>
            </a:r>
          </a:p>
          <a:p>
            <a:pPr>
              <a:spcBef>
                <a:spcPts val="0"/>
              </a:spcBef>
              <a:buFont typeface="Arial" panose="020B0604020202020204" pitchFamily="34" charset="0"/>
              <a:buChar char="•"/>
            </a:pPr>
            <a:endParaRPr lang="en-US" altLang="en-US" sz="1400" b="0" dirty="0"/>
          </a:p>
          <a:p>
            <a:pPr>
              <a:spcBef>
                <a:spcPts val="0"/>
              </a:spcBef>
              <a:buFont typeface="Arial" panose="020B0604020202020204" pitchFamily="34" charset="0"/>
              <a:buChar char="•"/>
            </a:pPr>
            <a:r>
              <a:rPr lang="en-US" altLang="en-US" sz="1400" b="0" dirty="0"/>
              <a:t>There are asking about feedback on MIMO, as not specific in the proposals.  </a:t>
            </a:r>
          </a:p>
          <a:p>
            <a:pPr>
              <a:spcBef>
                <a:spcPts val="0"/>
              </a:spcBef>
              <a:buFont typeface="Arial" panose="020B0604020202020204" pitchFamily="34" charset="0"/>
              <a:buChar char="•"/>
            </a:pPr>
            <a:r>
              <a:rPr lang="en-US" altLang="en-US" sz="1400" b="0" dirty="0"/>
              <a:t> </a:t>
            </a:r>
          </a:p>
          <a:p>
            <a:pPr>
              <a:spcBef>
                <a:spcPts val="0"/>
              </a:spcBef>
              <a:buFont typeface="Arial" panose="020B0604020202020204" pitchFamily="34" charset="0"/>
              <a:buChar char="•"/>
            </a:pPr>
            <a:endParaRPr lang="en-US" altLang="en-US" sz="14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316052749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altLang="en-US" sz="2400" dirty="0"/>
              <a:t>6 GHz and single voice from IEEE 802, options for NPRM</a:t>
            </a:r>
            <a:endParaRPr lang="en-US" sz="1200" dirty="0"/>
          </a:p>
        </p:txBody>
      </p:sp>
      <p:sp>
        <p:nvSpPr>
          <p:cNvPr id="3" name="Content Placeholder 2"/>
          <p:cNvSpPr>
            <a:spLocks noGrp="1"/>
          </p:cNvSpPr>
          <p:nvPr>
            <p:ph idx="1"/>
          </p:nvPr>
        </p:nvSpPr>
        <p:spPr>
          <a:xfrm>
            <a:off x="685800" y="1104106"/>
            <a:ext cx="8229600" cy="5371307"/>
          </a:xfrm>
        </p:spPr>
        <p:txBody>
          <a:bodyPr/>
          <a:lstStyle/>
          <a:p>
            <a:pPr>
              <a:buFont typeface="Arial" panose="020B0604020202020204" pitchFamily="34" charset="0"/>
              <a:buChar char="•"/>
            </a:pPr>
            <a:r>
              <a:rPr lang="en-US" sz="1800" dirty="0"/>
              <a:t>Consensus</a:t>
            </a:r>
            <a:endParaRPr lang="en-US" sz="1400" dirty="0"/>
          </a:p>
          <a:p>
            <a:pPr>
              <a:buFont typeface="Arial" panose="020B0604020202020204" pitchFamily="34" charset="0"/>
              <a:buChar char="•"/>
            </a:pPr>
            <a:r>
              <a:rPr lang="en-US" sz="1800" dirty="0"/>
              <a:t>Nothing from IEEE 802 at all</a:t>
            </a:r>
          </a:p>
          <a:p>
            <a:pPr lvl="1">
              <a:buFont typeface="Arial" panose="020B0604020202020204" pitchFamily="34" charset="0"/>
              <a:buChar char="•"/>
            </a:pPr>
            <a:r>
              <a:rPr lang="en-US" sz="1400" dirty="0"/>
              <a:t>Not ideal from an IEEE 802 view</a:t>
            </a:r>
          </a:p>
          <a:p>
            <a:pPr>
              <a:buFont typeface="Arial" panose="020B0604020202020204" pitchFamily="34" charset="0"/>
              <a:buChar char="•"/>
            </a:pPr>
            <a:r>
              <a:rPr lang="en-US" sz="1800" dirty="0"/>
              <a:t>Stay with 2 filings to the FCC and other regulatory bodies</a:t>
            </a:r>
          </a:p>
          <a:p>
            <a:pPr lvl="1">
              <a:buFont typeface="Arial" panose="020B0604020202020204" pitchFamily="34" charset="0"/>
              <a:buChar char="•"/>
            </a:pPr>
            <a:r>
              <a:rPr lang="en-US" sz="1400" dirty="0"/>
              <a:t>Process allows for WG filings, so 802.11 and 802.15 both could file.</a:t>
            </a:r>
          </a:p>
          <a:p>
            <a:pPr lvl="2">
              <a:buFont typeface="Arial" panose="020B0604020202020204" pitchFamily="34" charset="0"/>
              <a:buChar char="•"/>
            </a:pPr>
            <a:r>
              <a:rPr lang="en-US" sz="1400" dirty="0"/>
              <a:t>Would still need from EC no one objects approval (5 day if not in a meeting)</a:t>
            </a:r>
          </a:p>
          <a:p>
            <a:pPr lvl="1">
              <a:buFont typeface="Arial" panose="020B0604020202020204" pitchFamily="34" charset="0"/>
              <a:buChar char="•"/>
            </a:pPr>
            <a:r>
              <a:rPr lang="en-US" sz="1400" dirty="0"/>
              <a:t>Not ideal from an IEEE 802 view.</a:t>
            </a:r>
          </a:p>
          <a:p>
            <a:pPr lvl="1">
              <a:buFont typeface="Arial" panose="020B0604020202020204" pitchFamily="34" charset="0"/>
              <a:buChar char="•"/>
            </a:pPr>
            <a:r>
              <a:rPr lang="en-US" sz="1400" dirty="0"/>
              <a:t>One opinion is this would give regulators both sides they can weigh with the other inputs they get.</a:t>
            </a:r>
          </a:p>
          <a:p>
            <a:pPr>
              <a:buFont typeface="Arial" panose="020B0604020202020204" pitchFamily="34" charset="0"/>
              <a:buChar char="•"/>
            </a:pPr>
            <a:r>
              <a:rPr lang="en-US" sz="1800" dirty="0"/>
              <a:t>Report from IEEE 802 with both views, e.g. like DSRC </a:t>
            </a:r>
          </a:p>
          <a:p>
            <a:pPr lvl="1">
              <a:buFont typeface="Arial" panose="020B0604020202020204" pitchFamily="34" charset="0"/>
              <a:buChar char="•"/>
            </a:pPr>
            <a:r>
              <a:rPr lang="en-US" sz="1400" dirty="0"/>
              <a:t>We should pull this off the table, because: _________________</a:t>
            </a:r>
          </a:p>
          <a:p>
            <a:pPr lvl="1">
              <a:buFont typeface="Arial" panose="020B0604020202020204" pitchFamily="34" charset="0"/>
              <a:buChar char="•"/>
            </a:pPr>
            <a:r>
              <a:rPr lang="en-US" altLang="en-US" sz="1400" dirty="0"/>
              <a:t>_______</a:t>
            </a:r>
          </a:p>
          <a:p>
            <a:pPr>
              <a:spcBef>
                <a:spcPts val="0"/>
              </a:spcBef>
              <a:buFont typeface="Arial" panose="020B0604020202020204" pitchFamily="34" charset="0"/>
              <a:buChar char="•"/>
            </a:pPr>
            <a:endParaRPr lang="en-US" altLang="en-US" sz="1800" dirty="0"/>
          </a:p>
          <a:p>
            <a:pPr>
              <a:spcBef>
                <a:spcPts val="0"/>
              </a:spcBef>
              <a:buFont typeface="Arial" panose="020B0604020202020204" pitchFamily="34" charset="0"/>
              <a:buChar char="•"/>
            </a:pPr>
            <a:r>
              <a:rPr lang="en-US" altLang="en-US" sz="1800" dirty="0"/>
              <a:t>Have a view on spectrum management of the band</a:t>
            </a:r>
          </a:p>
          <a:p>
            <a:pPr lvl="1">
              <a:spcBef>
                <a:spcPts val="0"/>
              </a:spcBef>
              <a:buFont typeface="Arial" panose="020B0604020202020204" pitchFamily="34" charset="0"/>
              <a:buChar char="•"/>
            </a:pPr>
            <a:r>
              <a:rPr lang="en-US" altLang="en-US" sz="1400" dirty="0"/>
              <a:t>We should pull this off the table, as now wholly within the FCC now because: _______________</a:t>
            </a:r>
          </a:p>
          <a:p>
            <a:pPr lvl="1">
              <a:spcBef>
                <a:spcPts val="0"/>
              </a:spcBef>
              <a:buFont typeface="Arial" panose="020B0604020202020204" pitchFamily="34" charset="0"/>
              <a:buChar char="•"/>
            </a:pPr>
            <a:r>
              <a:rPr lang="en-US" altLang="en-US" sz="1400" dirty="0"/>
              <a:t> ____________</a:t>
            </a:r>
          </a:p>
          <a:p>
            <a:pPr marL="457200" lvl="1" indent="0">
              <a:spcBef>
                <a:spcPts val="0"/>
              </a:spcBef>
            </a:pPr>
            <a:r>
              <a:rPr lang="en-US" altLang="en-US" sz="1400" dirty="0"/>
              <a:t> </a:t>
            </a:r>
          </a:p>
          <a:p>
            <a:pPr>
              <a:spcBef>
                <a:spcPts val="0"/>
              </a:spcBef>
              <a:buFont typeface="Arial" panose="020B0604020202020204" pitchFamily="34" charset="0"/>
              <a:buChar char="•"/>
            </a:pPr>
            <a:r>
              <a:rPr lang="en-US" altLang="en-US" sz="1800" dirty="0"/>
              <a:t>Comment on some of the seek comments we do have consensus on</a:t>
            </a:r>
          </a:p>
          <a:p>
            <a:pPr lvl="1">
              <a:spcBef>
                <a:spcPts val="0"/>
              </a:spcBef>
              <a:buFont typeface="Arial" panose="020B0604020202020204" pitchFamily="34" charset="0"/>
              <a:buChar char="•"/>
            </a:pPr>
            <a:r>
              <a:rPr lang="en-US" altLang="en-US" sz="1400" b="0" dirty="0"/>
              <a:t> 	</a:t>
            </a:r>
          </a:p>
          <a:p>
            <a:pPr>
              <a:spcBef>
                <a:spcPts val="0"/>
              </a:spcBef>
              <a:buFont typeface="Arial" panose="020B0604020202020204" pitchFamily="34" charset="0"/>
              <a:buChar char="•"/>
            </a:pPr>
            <a:r>
              <a:rPr lang="en-US" altLang="en-US" sz="1800" b="0" dirty="0"/>
              <a:t> __</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41454709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488156"/>
          </a:xfrm>
        </p:spPr>
        <p:txBody>
          <a:bodyPr/>
          <a:lstStyle/>
          <a:p>
            <a:r>
              <a:rPr lang="en-US" altLang="en-US" sz="2400" dirty="0"/>
              <a:t>6 GHz and single voice from IEEE 802, </a:t>
            </a:r>
            <a:r>
              <a:rPr lang="en-US" altLang="en-US" sz="2400" u="sng" dirty="0"/>
              <a:t>references</a:t>
            </a:r>
            <a:r>
              <a:rPr lang="en-US" altLang="en-US" sz="2400" dirty="0"/>
              <a:t> 1 of 2</a:t>
            </a:r>
            <a:endParaRPr lang="en-US" sz="1200" dirty="0"/>
          </a:p>
        </p:txBody>
      </p:sp>
      <p:sp>
        <p:nvSpPr>
          <p:cNvPr id="3" name="Content Placeholder 2"/>
          <p:cNvSpPr>
            <a:spLocks noGrp="1"/>
          </p:cNvSpPr>
          <p:nvPr>
            <p:ph idx="1"/>
          </p:nvPr>
        </p:nvSpPr>
        <p:spPr>
          <a:xfrm>
            <a:off x="228600" y="990600"/>
            <a:ext cx="8690113" cy="5371307"/>
          </a:xfrm>
        </p:spPr>
        <p:txBody>
          <a:bodyPr/>
          <a:lstStyle/>
          <a:p>
            <a:pPr>
              <a:spcBef>
                <a:spcPts val="0"/>
              </a:spcBef>
              <a:buFont typeface="Arial" panose="020B0604020202020204" pitchFamily="34" charset="0"/>
              <a:buChar char="•"/>
            </a:pPr>
            <a:r>
              <a:rPr lang="en-US" altLang="en-US" sz="1400" dirty="0"/>
              <a:t>Here are some of the more important filings to help show the direction the filing is going, considering the different interest groups. </a:t>
            </a:r>
          </a:p>
          <a:p>
            <a:pPr lvl="1">
              <a:spcBef>
                <a:spcPts val="0"/>
              </a:spcBef>
              <a:buFont typeface="Arial" panose="020B0604020202020204" pitchFamily="34" charset="0"/>
              <a:buChar char="•"/>
            </a:pPr>
            <a:r>
              <a:rPr lang="en-US" altLang="en-US" sz="1400" dirty="0">
                <a:hlinkClick r:id="rId3"/>
              </a:rPr>
              <a:t>https://ecfsapi.fcc.gov/file/109113089205438/SPA%20Comments%20(Sep%2011%202018)(FINAL).pdf</a:t>
            </a:r>
            <a:endParaRPr lang="en-US" altLang="en-US" sz="1400" dirty="0"/>
          </a:p>
          <a:p>
            <a:pPr lvl="2">
              <a:spcBef>
                <a:spcPts val="0"/>
              </a:spcBef>
              <a:buFont typeface="Arial" panose="020B0604020202020204" pitchFamily="34" charset="0"/>
              <a:buChar char="•"/>
            </a:pPr>
            <a:r>
              <a:rPr lang="en-US" altLang="en-US" sz="1600" dirty="0"/>
              <a:t> </a:t>
            </a:r>
            <a:r>
              <a:rPr lang="en-US" altLang="en-US" sz="1400" dirty="0"/>
              <a:t>Response to FWCC and </a:t>
            </a:r>
            <a:r>
              <a:rPr lang="en-US" altLang="en-US" sz="1400" dirty="0" err="1"/>
              <a:t>Comscope</a:t>
            </a:r>
            <a:r>
              <a:rPr lang="en-US" altLang="en-US" sz="1400" dirty="0"/>
              <a:t>.</a:t>
            </a:r>
            <a:endParaRPr lang="en-US" altLang="en-US" sz="1600" dirty="0"/>
          </a:p>
          <a:p>
            <a:pPr lvl="1">
              <a:spcBef>
                <a:spcPts val="0"/>
              </a:spcBef>
              <a:buFont typeface="Arial" panose="020B0604020202020204" pitchFamily="34" charset="0"/>
              <a:buChar char="•"/>
            </a:pPr>
            <a:r>
              <a:rPr lang="en-US" altLang="en-US" sz="1400" dirty="0">
                <a:hlinkClick r:id="rId4"/>
              </a:rPr>
              <a:t>https://ecfsapi.fcc.gov/file/109112152615349/Wi-Fi%20Alliance%20Comments%20on%20Spectrum%20Pipeline%20Act%20Report.pdf</a:t>
            </a:r>
            <a:r>
              <a:rPr lang="en-US" altLang="en-US" sz="1400" dirty="0"/>
              <a:t>  </a:t>
            </a:r>
          </a:p>
          <a:p>
            <a:pPr lvl="2">
              <a:spcBef>
                <a:spcPts val="0"/>
              </a:spcBef>
              <a:buFont typeface="Arial" panose="020B0604020202020204" pitchFamily="34" charset="0"/>
              <a:buChar char="•"/>
            </a:pPr>
            <a:r>
              <a:rPr lang="en-US" altLang="en-US" sz="1400" dirty="0"/>
              <a:t>This is the refined position, with some changes. </a:t>
            </a:r>
          </a:p>
          <a:p>
            <a:pPr lvl="1">
              <a:spcBef>
                <a:spcPts val="0"/>
              </a:spcBef>
              <a:buFont typeface="Arial" panose="020B0604020202020204" pitchFamily="34" charset="0"/>
              <a:buChar char="•"/>
            </a:pPr>
            <a:r>
              <a:rPr lang="en-US" altLang="en-US" sz="1400" dirty="0">
                <a:hlinkClick r:id="rId5"/>
              </a:rPr>
              <a:t>https://ecfsapi.fcc.gov/file/1090794008994/WInnForum%20Comments%20on%20Spectrum%20Pipeline%20Act%20PN%20-%20Final.pdf</a:t>
            </a:r>
            <a:r>
              <a:rPr lang="en-US" altLang="en-US" sz="1400" dirty="0"/>
              <a:t> </a:t>
            </a:r>
          </a:p>
          <a:p>
            <a:pPr lvl="2">
              <a:spcBef>
                <a:spcPts val="0"/>
              </a:spcBef>
              <a:buFont typeface="Arial" panose="020B0604020202020204" pitchFamily="34" charset="0"/>
              <a:buChar char="•"/>
            </a:pPr>
            <a:r>
              <a:rPr lang="en-US" altLang="en-US" sz="1400" dirty="0"/>
              <a:t> Wanting to make 6 GHz like the 3.5 GHz for sharing. </a:t>
            </a:r>
          </a:p>
          <a:p>
            <a:pPr lvl="1">
              <a:spcBef>
                <a:spcPts val="0"/>
              </a:spcBef>
              <a:buFont typeface="Arial" panose="020B0604020202020204" pitchFamily="34" charset="0"/>
              <a:buChar char="•"/>
            </a:pPr>
            <a:r>
              <a:rPr lang="en-US" altLang="en-US" sz="1400" dirty="0">
                <a:hlinkClick r:id="rId6"/>
              </a:rPr>
              <a:t>https://ecfsapi.fcc.gov/file/1082899870012/2018-08-28%20ExP%20RLAN%20issues%20AS%20FILED%20(01229194xB3D1E).pdf</a:t>
            </a:r>
            <a:endParaRPr lang="en-US" altLang="en-US" sz="1400" dirty="0"/>
          </a:p>
          <a:p>
            <a:pPr lvl="2">
              <a:spcBef>
                <a:spcPts val="0"/>
              </a:spcBef>
              <a:buFont typeface="Arial" panose="020B0604020202020204" pitchFamily="34" charset="0"/>
              <a:buChar char="•"/>
            </a:pPr>
            <a:r>
              <a:rPr lang="en-US" altLang="en-US" sz="1400" dirty="0"/>
              <a:t>The 4 big mobile operators.   1000 new receivers that are activated per year, now, under current rules. Doesn’t include all the changes also going on. </a:t>
            </a:r>
          </a:p>
          <a:p>
            <a:pPr lvl="1">
              <a:spcBef>
                <a:spcPts val="0"/>
              </a:spcBef>
              <a:buFont typeface="Arial" panose="020B0604020202020204" pitchFamily="34" charset="0"/>
              <a:buChar char="•"/>
            </a:pPr>
            <a:r>
              <a:rPr lang="en-US" altLang="en-US" sz="1400" dirty="0">
                <a:hlinkClick r:id="rId7"/>
              </a:rPr>
              <a:t>https://ecfsapi.fcc.gov/file/10824085329605/Commscope%208.22.18%20Mtg%20Ex%20Parte.pdf</a:t>
            </a:r>
            <a:r>
              <a:rPr lang="en-US" altLang="en-US" sz="1400" dirty="0"/>
              <a:t> </a:t>
            </a:r>
          </a:p>
          <a:p>
            <a:pPr lvl="2">
              <a:spcBef>
                <a:spcPts val="0"/>
              </a:spcBef>
              <a:buFont typeface="Arial" panose="020B0604020202020204" pitchFamily="34" charset="0"/>
              <a:buChar char="•"/>
            </a:pPr>
            <a:r>
              <a:rPr lang="en-US" altLang="en-US" sz="1400" dirty="0"/>
              <a:t>Primary frequency coordination, so has lots of history/experience for frequency coordination..</a:t>
            </a:r>
          </a:p>
          <a:p>
            <a:pPr lvl="1">
              <a:spcBef>
                <a:spcPts val="0"/>
              </a:spcBef>
              <a:buFont typeface="Arial" panose="020B0604020202020204" pitchFamily="34" charset="0"/>
              <a:buChar char="•"/>
            </a:pPr>
            <a:r>
              <a:rPr lang="en-US" altLang="en-US" sz="1400" dirty="0">
                <a:hlinkClick r:id="rId8"/>
              </a:rPr>
              <a:t>https://ecfsapi.fcc.gov/file/108080219920074/WFA%20Ex%20Parte%20Letter.pdf</a:t>
            </a:r>
            <a:r>
              <a:rPr lang="en-US" altLang="en-US" sz="1400" dirty="0"/>
              <a:t>  </a:t>
            </a:r>
          </a:p>
          <a:p>
            <a:pPr lvl="2">
              <a:spcBef>
                <a:spcPts val="0"/>
              </a:spcBef>
              <a:buFont typeface="Arial" panose="020B0604020202020204" pitchFamily="34" charset="0"/>
              <a:buChar char="•"/>
            </a:pPr>
            <a:r>
              <a:rPr lang="en-US" altLang="en-US" sz="1400" dirty="0"/>
              <a:t>How to protect incumbents.  </a:t>
            </a:r>
          </a:p>
          <a:p>
            <a:pPr lvl="1">
              <a:spcBef>
                <a:spcPts val="0"/>
              </a:spcBef>
              <a:buFont typeface="Arial" panose="020B0604020202020204" pitchFamily="34" charset="0"/>
              <a:buChar char="•"/>
            </a:pPr>
            <a:r>
              <a:rPr lang="en-US" altLang="en-US" sz="1400" dirty="0">
                <a:hlinkClick r:id="rId9"/>
              </a:rPr>
              <a:t>https://ecfsapi.fcc.gov/file/10717207604667/17-183%20FWCC%20ExP%20Notice%202018-07-17%20--%20AS%20FILED.pdf</a:t>
            </a:r>
            <a:r>
              <a:rPr lang="en-US" altLang="en-US" sz="1400" dirty="0"/>
              <a:t> </a:t>
            </a:r>
          </a:p>
          <a:p>
            <a:pPr lvl="2">
              <a:spcBef>
                <a:spcPts val="0"/>
              </a:spcBef>
              <a:buFont typeface="Arial" panose="020B0604020202020204" pitchFamily="34" charset="0"/>
              <a:buChar char="•"/>
            </a:pPr>
            <a:r>
              <a:rPr lang="en-US" altLang="en-US" sz="1400" dirty="0"/>
              <a:t>Read attachment.  </a:t>
            </a:r>
          </a:p>
          <a:p>
            <a:pPr lvl="1">
              <a:spcBef>
                <a:spcPts val="0"/>
              </a:spcBef>
              <a:buFont typeface="Arial" panose="020B0604020202020204" pitchFamily="34" charset="0"/>
              <a:buChar char="•"/>
            </a:pPr>
            <a:r>
              <a:rPr lang="en-US" altLang="en-US" sz="1400" dirty="0">
                <a:hlinkClick r:id="rId10"/>
              </a:rPr>
              <a:t>https://ecfsapi.fcc.gov/file/1070541429397/7-5-18%20SES-Intelsat%20ex%20parte%20for%20McGrath%20and%20Javed.pdf</a:t>
            </a:r>
            <a:r>
              <a:rPr lang="en-US" altLang="en-US" sz="1400" dirty="0"/>
              <a:t> </a:t>
            </a:r>
          </a:p>
          <a:p>
            <a:pPr lvl="2">
              <a:spcBef>
                <a:spcPts val="0"/>
              </a:spcBef>
              <a:buFont typeface="Arial" panose="020B0604020202020204" pitchFamily="34" charset="0"/>
              <a:buChar char="•"/>
            </a:pPr>
            <a:r>
              <a:rPr lang="en-US" altLang="en-US" sz="1400" dirty="0"/>
              <a:t>Other 2 satellite operators. </a:t>
            </a:r>
          </a:p>
          <a:p>
            <a:pPr lvl="1">
              <a:spcBef>
                <a:spcPts val="0"/>
              </a:spcBef>
              <a:buFont typeface="Arial" panose="020B0604020202020204" pitchFamily="34" charset="0"/>
              <a:buChar char="•"/>
            </a:pPr>
            <a:endParaRPr lang="en-US" altLang="en-US" sz="1600" dirty="0"/>
          </a:p>
          <a:p>
            <a:pPr lvl="2">
              <a:spcBef>
                <a:spcPts val="0"/>
              </a:spcBef>
              <a:buFont typeface="Arial" panose="020B0604020202020204" pitchFamily="34" charset="0"/>
              <a:buChar char="•"/>
            </a:pPr>
            <a:endParaRPr lang="en-US" alt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22917774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7387" y="454680"/>
            <a:ext cx="7770813" cy="685800"/>
          </a:xfrm>
        </p:spPr>
        <p:txBody>
          <a:bodyPr/>
          <a:lstStyle/>
          <a:p>
            <a:r>
              <a:rPr lang="en-US" altLang="en-US" sz="2400" dirty="0"/>
              <a:t>6 GHz and single voice from IEEE 802, </a:t>
            </a:r>
            <a:r>
              <a:rPr lang="en-US" altLang="en-US" sz="2400" u="sng" dirty="0"/>
              <a:t>references</a:t>
            </a:r>
            <a:r>
              <a:rPr lang="en-US" altLang="en-US" sz="2400" dirty="0"/>
              <a:t> 2 of 2</a:t>
            </a:r>
            <a:endParaRPr lang="en-US" sz="1200" dirty="0"/>
          </a:p>
        </p:txBody>
      </p:sp>
      <p:sp>
        <p:nvSpPr>
          <p:cNvPr id="3" name="Content Placeholder 2"/>
          <p:cNvSpPr>
            <a:spLocks noGrp="1"/>
          </p:cNvSpPr>
          <p:nvPr>
            <p:ph idx="1"/>
          </p:nvPr>
        </p:nvSpPr>
        <p:spPr>
          <a:xfrm>
            <a:off x="533400" y="1307777"/>
            <a:ext cx="8534400" cy="5371307"/>
          </a:xfrm>
        </p:spPr>
        <p:txBody>
          <a:bodyPr/>
          <a:lstStyle/>
          <a:p>
            <a:pPr>
              <a:spcBef>
                <a:spcPts val="0"/>
              </a:spcBef>
              <a:buFont typeface="Arial" panose="020B0604020202020204" pitchFamily="34" charset="0"/>
              <a:buChar char="•"/>
            </a:pPr>
            <a:r>
              <a:rPr lang="en-US" altLang="en-US" sz="1800" dirty="0"/>
              <a:t>More:</a:t>
            </a:r>
          </a:p>
          <a:p>
            <a:pPr lvl="1">
              <a:spcBef>
                <a:spcPts val="0"/>
              </a:spcBef>
              <a:buFont typeface="Arial" panose="020B0604020202020204" pitchFamily="34" charset="0"/>
              <a:buChar char="•"/>
            </a:pPr>
            <a:r>
              <a:rPr lang="en-US" altLang="en-US" sz="1600" dirty="0">
                <a:hlinkClick r:id="rId3"/>
              </a:rPr>
              <a:t>https://ecfsapi.fcc.gov/file/104120372328746/6%20GHz%20OET%20and%20Bureaus%20Ex%20Parte%20(Apr.%2012%2C%202018).pdf</a:t>
            </a:r>
            <a:r>
              <a:rPr lang="en-US" altLang="en-US" sz="1600" dirty="0"/>
              <a:t> </a:t>
            </a:r>
          </a:p>
          <a:p>
            <a:pPr lvl="2">
              <a:spcBef>
                <a:spcPts val="0"/>
              </a:spcBef>
              <a:buFont typeface="Arial" panose="020B0604020202020204" pitchFamily="34" charset="0"/>
              <a:buChar char="•"/>
            </a:pPr>
            <a:r>
              <a:rPr lang="en-US" altLang="en-US" sz="1400" dirty="0"/>
              <a:t> OET debriefing, lots of points covered. Gets you up to April 2018. </a:t>
            </a:r>
          </a:p>
          <a:p>
            <a:pPr lvl="1">
              <a:spcBef>
                <a:spcPts val="0"/>
              </a:spcBef>
              <a:buFont typeface="Arial" panose="020B0604020202020204" pitchFamily="34" charset="0"/>
              <a:buChar char="•"/>
            </a:pPr>
            <a:r>
              <a:rPr lang="en-US" sz="1600" dirty="0">
                <a:hlinkClick r:id="rId4"/>
              </a:rPr>
              <a:t>https://ecfsapi.fcc.gov/file/101261169015803/6%20GHz%20Ex%20Parte%20(Bureaus).pdf</a:t>
            </a:r>
            <a:r>
              <a:rPr lang="en-US" sz="1600" dirty="0"/>
              <a:t> </a:t>
            </a:r>
            <a:r>
              <a:rPr lang="en-US" altLang="en-US" sz="1600" dirty="0"/>
              <a:t> </a:t>
            </a:r>
          </a:p>
          <a:p>
            <a:pPr lvl="2">
              <a:spcBef>
                <a:spcPts val="0"/>
              </a:spcBef>
              <a:buFont typeface="Arial" panose="020B0604020202020204" pitchFamily="34" charset="0"/>
              <a:buChar char="•"/>
            </a:pPr>
            <a:r>
              <a:rPr lang="en-US" sz="1400" dirty="0"/>
              <a:t>For 6 GHz interest, we should begin with the RKF Study for sharing 1200 MHz above 5925 MHz</a:t>
            </a:r>
            <a:endParaRPr lang="en-US" altLang="en-US" sz="1400" dirty="0"/>
          </a:p>
          <a:p>
            <a:pPr>
              <a:spcBef>
                <a:spcPts val="0"/>
              </a:spcBef>
              <a:buFont typeface="Arial" panose="020B0604020202020204" pitchFamily="34" charset="0"/>
              <a:buChar char="•"/>
            </a:pPr>
            <a:r>
              <a:rPr lang="en-US" altLang="en-US" sz="1800" dirty="0"/>
              <a:t>Some of the primary interest groups. </a:t>
            </a:r>
          </a:p>
          <a:p>
            <a:pPr lvl="1">
              <a:spcBef>
                <a:spcPts val="0"/>
              </a:spcBef>
              <a:buFont typeface="Arial" panose="020B0604020202020204" pitchFamily="34" charset="0"/>
              <a:buChar char="•"/>
            </a:pPr>
            <a:r>
              <a:rPr lang="en-US" altLang="en-US" sz="1600" dirty="0"/>
              <a:t>Broadcast</a:t>
            </a:r>
          </a:p>
          <a:p>
            <a:pPr lvl="1">
              <a:spcBef>
                <a:spcPts val="0"/>
              </a:spcBef>
              <a:buFont typeface="Arial" panose="020B0604020202020204" pitchFamily="34" charset="0"/>
              <a:buChar char="•"/>
            </a:pPr>
            <a:r>
              <a:rPr lang="en-US" altLang="en-US" sz="1600" dirty="0"/>
              <a:t>Satellite </a:t>
            </a:r>
          </a:p>
          <a:p>
            <a:pPr lvl="1">
              <a:spcBef>
                <a:spcPts val="0"/>
              </a:spcBef>
              <a:buFont typeface="Arial" panose="020B0604020202020204" pitchFamily="34" charset="0"/>
              <a:buChar char="•"/>
            </a:pPr>
            <a:r>
              <a:rPr lang="en-US" altLang="en-US" sz="1600" dirty="0"/>
              <a:t>Coordinator </a:t>
            </a:r>
          </a:p>
          <a:p>
            <a:pPr lvl="1">
              <a:spcBef>
                <a:spcPts val="0"/>
              </a:spcBef>
              <a:buFont typeface="Arial" panose="020B0604020202020204" pitchFamily="34" charset="0"/>
              <a:buChar char="•"/>
            </a:pPr>
            <a:r>
              <a:rPr lang="en-US" altLang="en-US" sz="1600" dirty="0"/>
              <a:t>Skipped over utilities (will be protected; looking further asking for protection) </a:t>
            </a:r>
            <a:r>
              <a:rPr lang="en-US" altLang="en-US" sz="1400" dirty="0">
                <a:hlinkClick r:id="rId5"/>
              </a:rPr>
              <a:t>&lt;see latest&gt;</a:t>
            </a:r>
            <a:r>
              <a:rPr lang="en-US" altLang="en-US" sz="1400" dirty="0"/>
              <a:t> </a:t>
            </a:r>
          </a:p>
          <a:p>
            <a:pPr lvl="1">
              <a:spcBef>
                <a:spcPts val="0"/>
              </a:spcBef>
              <a:buFont typeface="Arial" panose="020B0604020202020204" pitchFamily="34" charset="0"/>
              <a:buChar char="•"/>
            </a:pPr>
            <a:r>
              <a:rPr lang="en-US" altLang="en-US" sz="1600" dirty="0"/>
              <a:t>Skipped over public safety (going to First Net) (some discussion how backbone will work)</a:t>
            </a:r>
          </a:p>
          <a:p>
            <a:pPr lvl="1">
              <a:spcBef>
                <a:spcPts val="0"/>
              </a:spcBef>
              <a:buFont typeface="Arial" panose="020B0604020202020204" pitchFamily="34" charset="0"/>
              <a:buChar char="•"/>
            </a:pPr>
            <a:r>
              <a:rPr lang="en-US" altLang="en-US" sz="1600" dirty="0"/>
              <a:t> No federal government uses </a:t>
            </a:r>
            <a:endParaRPr lang="en-US" altLang="en-US" sz="1800" dirty="0"/>
          </a:p>
          <a:p>
            <a:pPr lvl="3">
              <a:spcBef>
                <a:spcPts val="0"/>
              </a:spcBef>
              <a:buFont typeface="Arial" panose="020B0604020202020204" pitchFamily="34" charset="0"/>
              <a:buChar char="•"/>
            </a:pPr>
            <a:endParaRPr lang="en-US" altLang="en-US" sz="1000" dirty="0"/>
          </a:p>
          <a:p>
            <a:pPr>
              <a:spcBef>
                <a:spcPts val="0"/>
              </a:spcBef>
              <a:buFont typeface="Arial" panose="020B0604020202020204" pitchFamily="34" charset="0"/>
              <a:buChar char="•"/>
            </a:pPr>
            <a:r>
              <a:rPr lang="en-US" altLang="en-US" sz="1800" dirty="0"/>
              <a:t>Some additional notes. </a:t>
            </a:r>
          </a:p>
          <a:p>
            <a:pPr lvl="1">
              <a:spcBef>
                <a:spcPts val="0"/>
              </a:spcBef>
              <a:buFont typeface="Arial" panose="020B0604020202020204" pitchFamily="34" charset="0"/>
              <a:buChar char="•"/>
            </a:pPr>
            <a:r>
              <a:rPr lang="en-US" altLang="en-US" sz="1600" dirty="0"/>
              <a:t>This band with 9 sets of rules is a very unique band in that respect.</a:t>
            </a:r>
          </a:p>
          <a:p>
            <a:pPr lvl="1">
              <a:spcBef>
                <a:spcPts val="0"/>
              </a:spcBef>
              <a:buFont typeface="Arial" panose="020B0604020202020204" pitchFamily="34" charset="0"/>
              <a:buChar char="•"/>
            </a:pPr>
            <a:r>
              <a:rPr lang="en-US" altLang="en-US" sz="1600" b="1" u="sng" dirty="0"/>
              <a:t>To add to the possible list of option for a single voice for IEEE 802: have a view on spectrum management of the band. (and maybe more silent on the rest).   </a:t>
            </a:r>
          </a:p>
          <a:p>
            <a:pPr lvl="4">
              <a:spcBef>
                <a:spcPts val="0"/>
              </a:spcBef>
              <a:buFont typeface="Arial" panose="020B0604020202020204" pitchFamily="34" charset="0"/>
              <a:buChar char="•"/>
            </a:pPr>
            <a:endParaRPr lang="en-US" altLang="en-US" sz="1000" dirty="0"/>
          </a:p>
          <a:p>
            <a:pPr lvl="1">
              <a:spcBef>
                <a:spcPts val="0"/>
              </a:spcBef>
              <a:buFont typeface="Arial" panose="020B0604020202020204" pitchFamily="34" charset="0"/>
              <a:buChar char="•"/>
            </a:pPr>
            <a:endParaRPr lang="en-US" alt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6444323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-0</a:t>
            </a:r>
            <a:endParaRPr lang="en-US" sz="2400" dirty="0"/>
          </a:p>
        </p:txBody>
      </p:sp>
      <p:sp>
        <p:nvSpPr>
          <p:cNvPr id="3" name="Content Placeholder 2"/>
          <p:cNvSpPr>
            <a:spLocks noGrp="1"/>
          </p:cNvSpPr>
          <p:nvPr>
            <p:ph idx="1"/>
          </p:nvPr>
        </p:nvSpPr>
        <p:spPr>
          <a:xfrm>
            <a:off x="685800" y="762000"/>
            <a:ext cx="8153400" cy="5637213"/>
          </a:xfrm>
        </p:spPr>
        <p:txBody>
          <a:bodyPr/>
          <a:lstStyle/>
          <a:p>
            <a:pPr marL="0" indent="0">
              <a:spcBef>
                <a:spcPts val="0"/>
              </a:spcBef>
            </a:pPr>
            <a:r>
              <a:rPr lang="en-US" altLang="en-US" sz="2000" dirty="0"/>
              <a:t> </a:t>
            </a:r>
            <a:endParaRPr lang="en-US" sz="2000" dirty="0"/>
          </a:p>
          <a:p>
            <a:pPr>
              <a:buFont typeface="Arial" panose="020B0604020202020204" pitchFamily="34" charset="0"/>
              <a:buChar char="•"/>
            </a:pPr>
            <a:r>
              <a:rPr lang="en-US" sz="2000" dirty="0"/>
              <a:t>White House Office of Science and Technology Policy hosted 5G Summit, 28 Sept. </a:t>
            </a:r>
          </a:p>
          <a:p>
            <a:pPr lvl="1">
              <a:buFont typeface="Arial" panose="020B0604020202020204" pitchFamily="34" charset="0"/>
              <a:buChar char="•"/>
            </a:pPr>
            <a:r>
              <a:rPr lang="en-US" sz="1600" dirty="0"/>
              <a:t>Blog: Keeping Up A Fast Pace On Spectrum, </a:t>
            </a:r>
            <a:r>
              <a:rPr lang="en-US" sz="1600" dirty="0" err="1"/>
              <a:t>Ajit</a:t>
            </a:r>
            <a:r>
              <a:rPr lang="en-US" sz="1600" dirty="0"/>
              <a:t> Pai | FCC Chairman, October 01, 2018</a:t>
            </a:r>
          </a:p>
          <a:p>
            <a:pPr lvl="1">
              <a:buFont typeface="Arial" panose="020B0604020202020204" pitchFamily="34" charset="0"/>
              <a:buChar char="•"/>
            </a:pPr>
            <a:r>
              <a:rPr lang="en-US" sz="1600" dirty="0"/>
              <a:t>Let’s start with something we all know and love: Wi-Fi.  Wi-Fi was enabled by the FCC’s decision to make certain spectrum available for unlicensed use—that is, anybody could use these airwaves without having to get approval from the FCC (as long as they weren’t causing harmful interference to others).  </a:t>
            </a:r>
          </a:p>
          <a:p>
            <a:pPr lvl="1">
              <a:buFont typeface="Arial" panose="020B0604020202020204" pitchFamily="34" charset="0"/>
              <a:buChar char="•"/>
            </a:pPr>
            <a:r>
              <a:rPr lang="en-US" sz="1400" u="sng" dirty="0">
                <a:hlinkClick r:id="rId3"/>
              </a:rPr>
              <a:t>https://www.fcc.gov/news-events/blog/2018/10/01/keeping-fast-pace-spectrum</a:t>
            </a:r>
            <a:endParaRPr lang="en-US" sz="1400" dirty="0">
              <a:solidFill>
                <a:schemeClr val="tx1"/>
              </a:solidFill>
            </a:endParaRPr>
          </a:p>
          <a:p>
            <a:pPr lvl="1">
              <a:buFont typeface="Arial" panose="020B0604020202020204" pitchFamily="34" charset="0"/>
              <a:buChar char="•"/>
            </a:pPr>
            <a:r>
              <a:rPr lang="en-US" sz="1400" dirty="0">
                <a:solidFill>
                  <a:schemeClr val="tx1"/>
                </a:solidFill>
                <a:hlinkClick r:id="rId4"/>
              </a:rPr>
              <a:t>https://mentor.ieee.org/802.18/dcn/18/18-18-0122-00-0000-keeping-up-a-fast-pace-on-spectrum-wh-5g-summit.docx</a:t>
            </a:r>
            <a:endParaRPr lang="en-US" sz="1400" dirty="0">
              <a:solidFill>
                <a:schemeClr val="tx1"/>
              </a:solidFill>
            </a:endParaRPr>
          </a:p>
          <a:p>
            <a:pPr lvl="5">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2000" dirty="0"/>
              <a:t>Remarks of FCC Chairman </a:t>
            </a:r>
            <a:r>
              <a:rPr lang="en-US" sz="2000" dirty="0" err="1"/>
              <a:t>Ajit</a:t>
            </a:r>
            <a:r>
              <a:rPr lang="en-US" sz="2000" dirty="0"/>
              <a:t> Pai at the 7</a:t>
            </a:r>
            <a:r>
              <a:rPr lang="en-US" sz="2000" baseline="30000" dirty="0"/>
              <a:t>th</a:t>
            </a:r>
            <a:r>
              <a:rPr lang="en-US" sz="2000" dirty="0"/>
              <a:t> Annual Americas Spectrum Management Conference</a:t>
            </a:r>
          </a:p>
          <a:p>
            <a:pPr lvl="1">
              <a:buFont typeface="Arial" panose="020B0604020202020204" pitchFamily="34" charset="0"/>
              <a:buChar char="•"/>
            </a:pPr>
            <a:r>
              <a:rPr lang="en-US" sz="1600" dirty="0"/>
              <a:t>First off, I think it’s important to note that wireless innovation isn’t just a topic of concern at the FCC, but a priority at the highest levels of our government.</a:t>
            </a:r>
            <a:endParaRPr lang="en-US" sz="1600" u="sng" dirty="0">
              <a:hlinkClick r:id="rId5"/>
            </a:endParaRPr>
          </a:p>
          <a:p>
            <a:pPr lvl="1">
              <a:buFont typeface="Arial" panose="020B0604020202020204" pitchFamily="34" charset="0"/>
              <a:buChar char="•"/>
            </a:pPr>
            <a:r>
              <a:rPr lang="en-US" sz="1400" u="sng" dirty="0">
                <a:hlinkClick r:id="rId5"/>
              </a:rPr>
              <a:t>https://www.fcc.gov/document/chairman-pai-5g-americas-spectrum-management-conference</a:t>
            </a:r>
            <a:r>
              <a:rPr lang="en-US" sz="1400" dirty="0"/>
              <a:t> </a:t>
            </a:r>
          </a:p>
          <a:p>
            <a:pPr lvl="1">
              <a:buFont typeface="Arial" panose="020B0604020202020204" pitchFamily="34" charset="0"/>
              <a:buChar char="•"/>
            </a:pPr>
            <a:r>
              <a:rPr lang="en-US" sz="1400" dirty="0">
                <a:hlinkClick r:id="rId6"/>
              </a:rPr>
              <a:t>https://mentor.ieee.org/802.18/dcn/18/18-18-0123-00-0000-pai-remarks-7th-americas-spectrum-mngmt-conf-03oct18.docx</a:t>
            </a:r>
            <a:r>
              <a:rPr lang="en-US" sz="14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259155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endParaRPr lang="en-US" sz="2000" dirty="0"/>
          </a:p>
          <a:p>
            <a:pPr marL="1828800" lvl="4" indent="0">
              <a:spcBef>
                <a:spcPts val="0"/>
              </a:spcBef>
            </a:pPr>
            <a:endParaRPr lang="en-US" sz="1200" dirty="0"/>
          </a:p>
          <a:p>
            <a:pPr>
              <a:spcBef>
                <a:spcPts val="0"/>
              </a:spcBef>
              <a:buFont typeface="Arial" panose="020B0604020202020204" pitchFamily="34" charset="0"/>
              <a:buChar char="•"/>
            </a:pPr>
            <a:r>
              <a:rPr lang="en-US" sz="2000" dirty="0"/>
              <a:t>Last time to bring up from </a:t>
            </a:r>
            <a:r>
              <a:rPr lang="en-US" sz="2000"/>
              <a:t>ACMA these recent </a:t>
            </a:r>
            <a:r>
              <a:rPr lang="en-US" sz="2000" dirty="0"/>
              <a:t>activities: </a:t>
            </a:r>
          </a:p>
          <a:p>
            <a:pPr lvl="1">
              <a:spcBef>
                <a:spcPts val="0"/>
              </a:spcBef>
              <a:buFont typeface="Arial" panose="020B0604020202020204" pitchFamily="34" charset="0"/>
              <a:buChar char="•"/>
            </a:pPr>
            <a:r>
              <a:rPr lang="en-US" sz="1600" dirty="0" err="1"/>
              <a:t>ACMAhas</a:t>
            </a:r>
            <a:r>
              <a:rPr lang="en-US" sz="1600" dirty="0"/>
              <a:t> accordingly made the Radiocommunications (Low Interference Potential Devices) Class </a:t>
            </a:r>
            <a:r>
              <a:rPr lang="en-US" sz="1600" dirty="0" err="1"/>
              <a:t>Licence</a:t>
            </a:r>
            <a:r>
              <a:rPr lang="en-US" sz="1600" dirty="0"/>
              <a:t> Variation 2018 (No. 1) and you can refer to the details in the Australia Government's Federal Register of Legislation at </a:t>
            </a:r>
            <a:r>
              <a:rPr lang="en-US" sz="1000" u="sng" dirty="0">
                <a:hlinkClick r:id="rId3"/>
              </a:rPr>
              <a:t>https://www.legislation.gov.au/Details/F2018L00881/Download</a:t>
            </a:r>
            <a:endParaRPr lang="en-US" sz="1000" dirty="0"/>
          </a:p>
          <a:p>
            <a:pPr lvl="2">
              <a:spcBef>
                <a:spcPts val="0"/>
              </a:spcBef>
              <a:buFont typeface="Arial" panose="020B0604020202020204" pitchFamily="34" charset="0"/>
              <a:buChar char="•"/>
            </a:pPr>
            <a:r>
              <a:rPr lang="en-US" sz="1600" dirty="0"/>
              <a:t>Or  </a:t>
            </a:r>
            <a:r>
              <a:rPr lang="en-US" sz="1600" dirty="0">
                <a:hlinkClick r:id="rId4"/>
              </a:rPr>
              <a:t>https://mentor.ieee.org/802.18/dcn/18/18-18-0116-00-0000-radiocommunications-low-interference-potential-devices-class-licence-variation-2018-no-1.docx</a:t>
            </a:r>
            <a:r>
              <a:rPr lang="en-US" sz="1600" dirty="0"/>
              <a:t>  </a:t>
            </a:r>
          </a:p>
          <a:p>
            <a:pPr lvl="5">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Also ACMA has put out their final 5 year plan, 2018 – 2022</a:t>
            </a:r>
          </a:p>
          <a:p>
            <a:pPr lvl="2">
              <a:spcBef>
                <a:spcPts val="0"/>
              </a:spcBef>
              <a:buFont typeface="Arial" panose="020B0604020202020204" pitchFamily="34" charset="0"/>
              <a:buChar char="•"/>
            </a:pPr>
            <a:r>
              <a:rPr lang="en-US" sz="1600" dirty="0">
                <a:hlinkClick r:id="rId5"/>
              </a:rPr>
              <a:t>https://mentor.ieee.org/802.18/dcn/18/18-18-0117-00-0000-acma-five-year-spectrum-outlook-2018-22-final-2018-09-v1-1.docx</a:t>
            </a: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348042280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688334" y="1371600"/>
            <a:ext cx="8303266" cy="4724400"/>
          </a:xfrm>
        </p:spPr>
        <p:txBody>
          <a:bodyPr/>
          <a:lstStyle/>
          <a:p>
            <a:pPr>
              <a:buFont typeface="Arial" panose="020B0604020202020204" pitchFamily="34" charset="0"/>
              <a:buChar char="•"/>
              <a:defRPr/>
            </a:pPr>
            <a:r>
              <a:rPr lang="en-US" sz="2000" dirty="0"/>
              <a:t>Officers for the RR-TAG / IEEE 802.18:</a:t>
            </a:r>
          </a:p>
          <a:p>
            <a:pPr lvl="1">
              <a:defRPr/>
            </a:pPr>
            <a:r>
              <a:rPr lang="en-US" sz="1600" dirty="0"/>
              <a:t>Chair is Jay Holcomb (Itron) </a:t>
            </a:r>
          </a:p>
          <a:p>
            <a:pPr lvl="1">
              <a:defRPr/>
            </a:pPr>
            <a:r>
              <a:rPr lang="en-US" sz="1600" dirty="0"/>
              <a:t>Vice-chair is open</a:t>
            </a:r>
          </a:p>
          <a:p>
            <a:pPr lvl="1">
              <a:defRPr/>
            </a:pPr>
            <a:r>
              <a:rPr lang="en-US" sz="1600" dirty="0"/>
              <a:t>Secretary is Allan Zhu (Huawei)</a:t>
            </a:r>
          </a:p>
          <a:p>
            <a:pPr>
              <a:buFont typeface="Arial" panose="020B0604020202020204" pitchFamily="34" charset="0"/>
              <a:buChar char="•"/>
            </a:pPr>
            <a:r>
              <a:rPr lang="en-US" altLang="en-US" sz="2000" dirty="0"/>
              <a:t>Voters: </a:t>
            </a:r>
            <a:r>
              <a:rPr lang="en-US" altLang="en-US" sz="1800" dirty="0"/>
              <a:t>40 (9 on EC)</a:t>
            </a:r>
            <a:r>
              <a:rPr lang="en-US" altLang="en-US" sz="1800" dirty="0">
                <a:solidFill>
                  <a:schemeClr val="tx1"/>
                </a:solidFill>
              </a:rPr>
              <a:t>;  Nearly Voter: 1; Aspirant members: 9          </a:t>
            </a:r>
            <a:r>
              <a:rPr lang="en-US" altLang="en-US" sz="1200" dirty="0">
                <a:solidFill>
                  <a:schemeClr val="tx1"/>
                </a:solidFill>
              </a:rPr>
              <a:t>(before Interim)</a:t>
            </a:r>
            <a:endParaRPr lang="en-US" altLang="en-US" sz="1800" dirty="0">
              <a:solidFill>
                <a:schemeClr val="tx1"/>
              </a:solidFill>
            </a:endParaRPr>
          </a:p>
          <a:p>
            <a:pPr lvl="1">
              <a:buFont typeface="Arial" panose="020B0604020202020204" pitchFamily="34" charset="0"/>
              <a:buChar char="•"/>
            </a:pPr>
            <a:r>
              <a:rPr lang="en-US" sz="1400" dirty="0">
                <a:solidFill>
                  <a:schemeClr val="tx1"/>
                </a:solidFill>
              </a:rPr>
              <a:t>With teleconferences approval on 12 July 2018, quorum is met.</a:t>
            </a:r>
            <a:r>
              <a:rPr lang="en-US" sz="1400" dirty="0">
                <a:solidFill>
                  <a:schemeClr val="bg1"/>
                </a:solidFill>
              </a:rPr>
              <a:t> After aug31,  after 12 July 2018. </a:t>
            </a:r>
          </a:p>
          <a:p>
            <a:pPr lvl="3">
              <a:buFont typeface="Arial" panose="020B0604020202020204" pitchFamily="34" charset="0"/>
              <a:buChar char="•"/>
            </a:pPr>
            <a:r>
              <a:rPr lang="en-US" sz="800" dirty="0">
                <a:solidFill>
                  <a:schemeClr val="bg1"/>
                </a:solidFill>
              </a:rPr>
              <a:t>A quorum is met since this meeting was announced more then 45 days ago.</a:t>
            </a:r>
          </a:p>
          <a:p>
            <a:pPr eaLnBrk="1" hangingPunct="1">
              <a:buFont typeface="Arial" panose="020B0604020202020204" pitchFamily="34" charset="0"/>
              <a:buChar char="•"/>
              <a:defRPr/>
            </a:pPr>
            <a:r>
              <a:rPr lang="en-US" sz="2000" dirty="0">
                <a:ea typeface="+mn-ea"/>
                <a:cs typeface="+mn-cs"/>
              </a:rPr>
              <a:t>IEEE 802 Required notices:</a:t>
            </a:r>
          </a:p>
          <a:p>
            <a:pPr lvl="1">
              <a:defRPr/>
            </a:pPr>
            <a:r>
              <a:rPr lang="en-US" sz="1600" kern="1600" dirty="0"/>
              <a:t>Affiliation FAQ - </a:t>
            </a:r>
            <a:r>
              <a:rPr lang="en-US" sz="1600" u="sng" kern="1600" dirty="0">
                <a:hlinkClick r:id="rId3"/>
              </a:rPr>
              <a:t>http://standards.ieee.org/faqs/affiliationFAQ.html</a:t>
            </a:r>
            <a:endParaRPr lang="en-US" sz="1600" u="sng" kern="1600" dirty="0"/>
          </a:p>
          <a:p>
            <a:pPr>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FAQ - </a:t>
            </a:r>
            <a:r>
              <a:rPr lang="en-US" sz="1600" u="sng" kern="1600" dirty="0">
                <a:hlinkClick r:id="rId4"/>
              </a:rPr>
              <a:t>http://standards.ieee.org/resources/antitrust-guidelines.pdf</a:t>
            </a:r>
            <a:endParaRPr lang="en-US" sz="1600" kern="1600" dirty="0"/>
          </a:p>
          <a:p>
            <a:pPr lvl="1">
              <a:defRPr/>
            </a:pPr>
            <a:r>
              <a:rPr lang="en-US" sz="1600" kern="1600" dirty="0"/>
              <a:t>Ethics - </a:t>
            </a:r>
            <a:r>
              <a:rPr lang="en-US" sz="1600" kern="1600" dirty="0">
                <a:hlinkClick r:id="rId5"/>
              </a:rPr>
              <a:t>https://www.ieee.org/about/corporate/governance/p7-8.html</a:t>
            </a:r>
            <a:r>
              <a:rPr lang="en-US" sz="1600" kern="1600" dirty="0"/>
              <a:t>  </a:t>
            </a:r>
          </a:p>
          <a:p>
            <a:pPr lvl="1">
              <a:defRPr/>
            </a:pPr>
            <a:r>
              <a:rPr lang="en-US" sz="1600" kern="1600" dirty="0"/>
              <a:t>IEEE 802 WG Policies and Procedures - </a:t>
            </a:r>
            <a:r>
              <a:rPr lang="en-US" sz="1600" u="sng" kern="1600" dirty="0">
                <a:hlinkClick r:id="rId6"/>
              </a:rPr>
              <a:t>http://www.ieee802.org/devdocs.shtml</a:t>
            </a:r>
            <a:r>
              <a:rPr lang="en-US" sz="1600" u="sng" kern="1600" dirty="0"/>
              <a:t> </a:t>
            </a:r>
          </a:p>
          <a:p>
            <a:pPr lvl="1">
              <a:defRPr/>
            </a:pPr>
            <a:r>
              <a:rPr lang="en-US" sz="1600" kern="1600" dirty="0"/>
              <a:t>The 4 administration slides, reminder from your  WG opening plenary  </a:t>
            </a:r>
            <a:r>
              <a:rPr lang="en-US" sz="1600" kern="1600" dirty="0">
                <a:sym typeface="Wingdings" panose="05000000000000000000" pitchFamily="2" charset="2"/>
              </a:rPr>
              <a:t> new 02jan18</a:t>
            </a:r>
            <a:endParaRPr lang="en-US" sz="1600" kern="1600" dirty="0"/>
          </a:p>
          <a:p>
            <a:pPr lvl="1">
              <a:defRPr/>
            </a:pPr>
            <a:r>
              <a:rPr lang="en-US" sz="1600" kern="1600" dirty="0"/>
              <a:t>       (note: call for essential patents is n/a, as the RR-TAG does not do standards) </a:t>
            </a:r>
            <a:endParaRPr lang="en-US" sz="1600" dirty="0"/>
          </a:p>
          <a:p>
            <a:pPr eaLnBrk="1" hangingPunct="1">
              <a:defRPr/>
            </a:pPr>
            <a:endParaRPr lang="en-US" sz="1000" dirty="0">
              <a:ea typeface="+mn-ea"/>
              <a:cs typeface="+mn-cs"/>
            </a:endParaRPr>
          </a:p>
        </p:txBody>
      </p:sp>
      <p:sp>
        <p:nvSpPr>
          <p:cNvPr id="7" name="Date Placeholder 6"/>
          <p:cNvSpPr>
            <a:spLocks noGrp="1"/>
          </p:cNvSpPr>
          <p:nvPr>
            <p:ph type="dt" sz="quarter" idx="4294967295"/>
          </p:nvPr>
        </p:nvSpPr>
        <p:spPr>
          <a:xfrm>
            <a:off x="696912" y="333375"/>
            <a:ext cx="1970088" cy="276225"/>
          </a:xfrm>
          <a:prstGeom prst="rect">
            <a:avLst/>
          </a:prstGeom>
        </p:spPr>
        <p:txBody>
          <a:bodyPr/>
          <a:lstStyle/>
          <a:p>
            <a:pPr>
              <a:defRPr/>
            </a:pPr>
            <a:r>
              <a:rPr lang="en-US"/>
              <a:t>04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6" name="Object 5">
            <a:hlinkClick r:id="" action="ppaction://ole?verb=0"/>
            <a:extLst>
              <a:ext uri="{FF2B5EF4-FFF2-40B4-BE49-F238E27FC236}">
                <a16:creationId xmlns:a16="http://schemas.microsoft.com/office/drawing/2014/main" id="{30880004-0293-43BD-AEE7-73ECF85F8F55}"/>
              </a:ext>
            </a:extLst>
          </p:cNvPr>
          <p:cNvGraphicFramePr>
            <a:graphicFrameLocks noChangeAspect="1"/>
          </p:cNvGraphicFramePr>
          <p:nvPr>
            <p:extLst>
              <p:ext uri="{D42A27DB-BD31-4B8C-83A1-F6EECF244321}">
                <p14:modId xmlns:p14="http://schemas.microsoft.com/office/powerpoint/2010/main" val="3823217059"/>
              </p:ext>
            </p:extLst>
          </p:nvPr>
        </p:nvGraphicFramePr>
        <p:xfrm>
          <a:off x="7215194" y="5703888"/>
          <a:ext cx="2044694" cy="771525"/>
        </p:xfrm>
        <a:graphic>
          <a:graphicData uri="http://schemas.openxmlformats.org/presentationml/2006/ole">
            <mc:AlternateContent xmlns:mc="http://schemas.openxmlformats.org/markup-compatibility/2006">
              <mc:Choice xmlns:v="urn:schemas-microsoft-com:vml" Requires="v">
                <p:oleObj spid="_x0000_s5672" name="Presentation" showAsIcon="1" r:id="rId7" imgW="914400" imgH="771480" progId="PowerPoint.Show.8">
                  <p:embed/>
                </p:oleObj>
              </mc:Choice>
              <mc:Fallback>
                <p:oleObj name="Presentation" showAsIcon="1" r:id="rId7" imgW="914400" imgH="771480" progId="PowerPoint.Show.8">
                  <p:embed/>
                  <p:pic>
                    <p:nvPicPr>
                      <p:cNvPr id="0" name=""/>
                      <p:cNvPicPr/>
                      <p:nvPr/>
                    </p:nvPicPr>
                    <p:blipFill>
                      <a:blip r:embed="rId8"/>
                      <a:stretch>
                        <a:fillRect/>
                      </a:stretch>
                    </p:blipFill>
                    <p:spPr>
                      <a:xfrm>
                        <a:off x="7215194" y="5703888"/>
                        <a:ext cx="2044694" cy="771525"/>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631751"/>
          </a:xfrm>
        </p:spPr>
        <p:txBody>
          <a:bodyPr/>
          <a:lstStyle/>
          <a:p>
            <a:r>
              <a:rPr lang="en-US" altLang="en-US" sz="2400" dirty="0"/>
              <a:t>Actions Required</a:t>
            </a:r>
            <a:endParaRPr lang="en-US" sz="2400" dirty="0"/>
          </a:p>
        </p:txBody>
      </p:sp>
      <p:sp>
        <p:nvSpPr>
          <p:cNvPr id="3" name="Content Placeholder 2"/>
          <p:cNvSpPr>
            <a:spLocks noGrp="1"/>
          </p:cNvSpPr>
          <p:nvPr>
            <p:ph idx="1"/>
          </p:nvPr>
        </p:nvSpPr>
        <p:spPr>
          <a:xfrm>
            <a:off x="689169" y="1265048"/>
            <a:ext cx="8150031" cy="5391340"/>
          </a:xfrm>
        </p:spPr>
        <p:txBody>
          <a:bodyPr/>
          <a:lstStyle/>
          <a:p>
            <a:pPr>
              <a:spcBef>
                <a:spcPts val="0"/>
              </a:spcBef>
              <a:buFont typeface="Arial" panose="020B0604020202020204" pitchFamily="34" charset="0"/>
              <a:buChar char="•"/>
            </a:pPr>
            <a:endParaRPr lang="en-US" altLang="en-US" sz="1800" dirty="0">
              <a:solidFill>
                <a:srgbClr val="00B0F0"/>
              </a:solidFill>
            </a:endParaRPr>
          </a:p>
          <a:p>
            <a:pPr>
              <a:spcBef>
                <a:spcPts val="0"/>
              </a:spcBef>
              <a:buFont typeface="Arial" panose="020B0604020202020204" pitchFamily="34" charset="0"/>
              <a:buChar char="•"/>
            </a:pPr>
            <a:r>
              <a:rPr lang="en-US" altLang="en-US" sz="1800" dirty="0">
                <a:solidFill>
                  <a:srgbClr val="00B0F0"/>
                </a:solidFill>
              </a:rPr>
              <a:t>All to review the NPRM on the bullets discussed and what context should we put on the bullet to clarify. </a:t>
            </a:r>
          </a:p>
          <a:p>
            <a:pPr>
              <a:spcBef>
                <a:spcPts val="0"/>
              </a:spcBef>
              <a:buFont typeface="Arial" panose="020B0604020202020204" pitchFamily="34" charset="0"/>
              <a:buChar char="•"/>
            </a:pPr>
            <a:r>
              <a:rPr lang="en-US" altLang="en-US" sz="1800" dirty="0">
                <a:solidFill>
                  <a:srgbClr val="00B0F0"/>
                </a:solidFill>
              </a:rPr>
              <a:t>Be thinking about options for single voice for IEEE 802 as a whole and the pro-cons.</a:t>
            </a:r>
          </a:p>
          <a:p>
            <a:pPr>
              <a:spcBef>
                <a:spcPts val="0"/>
              </a:spcBef>
              <a:buFont typeface="Arial" panose="020B0604020202020204" pitchFamily="34" charset="0"/>
              <a:buChar char="•"/>
            </a:pPr>
            <a:r>
              <a:rPr lang="en-US" altLang="en-US" sz="1800" dirty="0">
                <a:solidFill>
                  <a:srgbClr val="00B0F0"/>
                </a:solidFill>
              </a:rPr>
              <a:t> </a:t>
            </a: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endParaRPr lang="en-US" altLang="en-US" sz="1800" b="0" dirty="0">
              <a:solidFill>
                <a:srgbClr val="00B0F0"/>
              </a:solidFill>
            </a:endParaRPr>
          </a:p>
          <a:p>
            <a:pPr>
              <a:spcBef>
                <a:spcPts val="0"/>
              </a:spcBef>
              <a:buFont typeface="Arial" panose="020B0604020202020204" pitchFamily="34" charset="0"/>
              <a:buChar char="•"/>
            </a:pPr>
            <a:r>
              <a:rPr lang="en-US" altLang="en-US" sz="1800" dirty="0"/>
              <a:t>Monitor: </a:t>
            </a:r>
          </a:p>
          <a:p>
            <a:pPr lvl="1">
              <a:spcBef>
                <a:spcPts val="0"/>
              </a:spcBef>
              <a:buFont typeface="Arial" panose="020B0604020202020204" pitchFamily="34" charset="0"/>
              <a:buChar char="•"/>
            </a:pPr>
            <a:r>
              <a:rPr lang="en-US" altLang="en-US" sz="1600" dirty="0"/>
              <a:t>Sharing and license-exempt; </a:t>
            </a:r>
          </a:p>
          <a:p>
            <a:pPr lvl="2">
              <a:spcBef>
                <a:spcPts val="0"/>
              </a:spcBef>
              <a:buFont typeface="Arial" panose="020B0604020202020204" pitchFamily="34" charset="0"/>
              <a:buChar char="•"/>
            </a:pPr>
            <a:r>
              <a:rPr lang="en-US" sz="1400" dirty="0"/>
              <a:t>Additional Fixed Service (FS) Protection ex </a:t>
            </a:r>
            <a:r>
              <a:rPr lang="en-US" sz="1400" dirty="0" err="1"/>
              <a:t>parte</a:t>
            </a:r>
            <a:r>
              <a:rPr lang="en-US" sz="1400" dirty="0"/>
              <a:t> </a:t>
            </a:r>
            <a:r>
              <a:rPr lang="en-US" sz="1400" dirty="0">
                <a:hlinkClick r:id="rId2"/>
              </a:rPr>
              <a:t>&lt;doc&gt;</a:t>
            </a:r>
            <a:endParaRPr lang="en-US" sz="1400" dirty="0"/>
          </a:p>
          <a:p>
            <a:pPr lvl="2">
              <a:spcBef>
                <a:spcPts val="0"/>
              </a:spcBef>
              <a:buFont typeface="Arial" panose="020B0604020202020204" pitchFamily="34" charset="0"/>
              <a:buChar char="•"/>
            </a:pPr>
            <a:r>
              <a:rPr lang="en-US" sz="1400" dirty="0"/>
              <a:t>Next Generation Spectrum Management (NGSM) </a:t>
            </a:r>
            <a:r>
              <a:rPr lang="en-US" altLang="en-US" sz="1400" dirty="0">
                <a:hlinkClick r:id="rId3"/>
              </a:rPr>
              <a:t>&lt;doc&gt;</a:t>
            </a:r>
            <a:endParaRPr lang="en-US" altLang="en-US" sz="1400" dirty="0"/>
          </a:p>
          <a:p>
            <a:pPr lvl="2">
              <a:spcBef>
                <a:spcPts val="0"/>
              </a:spcBef>
              <a:buFont typeface="Arial" panose="020B0604020202020204" pitchFamily="34" charset="0"/>
              <a:buChar char="•"/>
            </a:pPr>
            <a:r>
              <a:rPr lang="en-US" altLang="en-US" sz="1400" dirty="0"/>
              <a:t>802.11 WNG proposal on Future of Unlicensed Spectrum </a:t>
            </a:r>
            <a:r>
              <a:rPr lang="en-US" altLang="en-US" sz="1400" dirty="0">
                <a:hlinkClick r:id="rId4"/>
              </a:rPr>
              <a:t>&lt;doc&gt;</a:t>
            </a:r>
            <a:r>
              <a:rPr lang="en-US" altLang="en-US" sz="1400" dirty="0"/>
              <a:t> </a:t>
            </a:r>
          </a:p>
          <a:p>
            <a:pPr lvl="2">
              <a:spcBef>
                <a:spcPts val="0"/>
              </a:spcBef>
              <a:buFont typeface="Arial" panose="020B0604020202020204" pitchFamily="34" charset="0"/>
              <a:buChar char="•"/>
            </a:pPr>
            <a:r>
              <a:rPr lang="en-US" altLang="en-US" sz="1400" dirty="0"/>
              <a:t>A perspective on regardless of everything we do, the available spectrum has a hard limit </a:t>
            </a:r>
            <a:r>
              <a:rPr lang="en-US" altLang="en-US" sz="1400" dirty="0">
                <a:hlinkClick r:id="rId5"/>
              </a:rPr>
              <a:t>&lt;doc&gt;</a:t>
            </a:r>
            <a:r>
              <a:rPr lang="en-US" altLang="en-US" sz="1400" dirty="0"/>
              <a:t>              </a:t>
            </a:r>
          </a:p>
          <a:p>
            <a:pPr lvl="2">
              <a:spcBef>
                <a:spcPts val="0"/>
              </a:spcBef>
              <a:buFont typeface="Arial" panose="020B0604020202020204" pitchFamily="34" charset="0"/>
              <a:buChar char="•"/>
            </a:pPr>
            <a:r>
              <a:rPr lang="en-US" altLang="en-US" sz="1400" dirty="0"/>
              <a:t>Including push to bi-directional sharing </a:t>
            </a:r>
            <a:r>
              <a:rPr lang="en-US" altLang="en-US" sz="1400" dirty="0">
                <a:hlinkClick r:id="rId6"/>
              </a:rPr>
              <a:t>&lt;doc&gt;</a:t>
            </a:r>
            <a:r>
              <a:rPr lang="en-US" altLang="en-US" sz="1400" dirty="0"/>
              <a:t> </a:t>
            </a:r>
          </a:p>
          <a:p>
            <a:pPr>
              <a:spcBef>
                <a:spcPts val="0"/>
              </a:spcBef>
              <a:buFont typeface="Arial" panose="020B0604020202020204" pitchFamily="34" charset="0"/>
              <a:buChar char="•"/>
            </a:pPr>
            <a:r>
              <a:rPr lang="en-US" altLang="en-US" sz="1800" dirty="0"/>
              <a:t>Other: </a:t>
            </a:r>
          </a:p>
          <a:p>
            <a:pPr lvl="1">
              <a:spcBef>
                <a:spcPts val="0"/>
              </a:spcBef>
              <a:buFont typeface="Arial" panose="020B0604020202020204" pitchFamily="34" charset="0"/>
              <a:buChar char="•"/>
            </a:pPr>
            <a:r>
              <a:rPr lang="en-US" altLang="en-US" sz="1600" dirty="0"/>
              <a:t>EU Spectrum Management Statement </a:t>
            </a:r>
          </a:p>
          <a:p>
            <a:pPr lvl="1">
              <a:spcBef>
                <a:spcPts val="0"/>
              </a:spcBef>
              <a:buFont typeface="Arial" panose="020B0604020202020204" pitchFamily="34" charset="0"/>
              <a:buChar char="•"/>
            </a:pPr>
            <a:r>
              <a:rPr lang="en-US" altLang="en-US" sz="1600" dirty="0">
                <a:solidFill>
                  <a:schemeClr val="tx1"/>
                </a:solidFill>
              </a:rPr>
              <a:t>Google waiver</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04 Oct 2018</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89479283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Any Other Business</a:t>
            </a:r>
          </a:p>
        </p:txBody>
      </p:sp>
      <p:sp>
        <p:nvSpPr>
          <p:cNvPr id="3" name="Content Placeholder 2"/>
          <p:cNvSpPr>
            <a:spLocks noGrp="1"/>
          </p:cNvSpPr>
          <p:nvPr>
            <p:ph idx="1"/>
          </p:nvPr>
        </p:nvSpPr>
        <p:spPr>
          <a:xfrm>
            <a:off x="695474" y="1142999"/>
            <a:ext cx="8296126" cy="4113213"/>
          </a:xfrm>
        </p:spPr>
        <p:txBody>
          <a:bodyPr/>
          <a:lstStyle/>
          <a:p>
            <a:pPr>
              <a:buFont typeface="Arial" panose="020B0604020202020204" pitchFamily="34" charset="0"/>
              <a:buChar char="•"/>
            </a:pPr>
            <a:endParaRPr lang="en-US" sz="1800" dirty="0"/>
          </a:p>
          <a:p>
            <a:pPr>
              <a:buFont typeface="Arial" panose="020B0604020202020204" pitchFamily="34" charset="0"/>
              <a:buChar char="•"/>
            </a:pPr>
            <a:r>
              <a:rPr lang="en-US" sz="1800" u="sng" dirty="0"/>
              <a:t>Preparing for the Future of Transportation: Automated Vehicles 3.0 (AV 3.0) </a:t>
            </a:r>
            <a:r>
              <a:rPr lang="en-US" sz="1800" dirty="0"/>
              <a:t>advances U.S. DOT’s commitment to supporting the safe, reliable, efficient, and cost-effective integration of automation into the broader multimodal surface transportation system. AV 3.0 builds upon—but does not replace—voluntary guidance provided in Automated Driving Systems 2.0: A Vision for Safety. Automation technologies are new and rapidly evolving. The right approach to achieving safety improvements begins with a focus on removing unnecessary barriers and issuing voluntary guidance, rather than regulations that could stifle innovation.</a:t>
            </a:r>
          </a:p>
          <a:p>
            <a:pPr>
              <a:buFont typeface="Arial" panose="020B0604020202020204" pitchFamily="34" charset="0"/>
              <a:buChar char="•"/>
            </a:pPr>
            <a:r>
              <a:rPr lang="en-US" sz="1800" u="sng" dirty="0">
                <a:hlinkClick r:id="rId2"/>
              </a:rPr>
              <a:t>https://www.transportation.gov/sites/dot.gov/files/docs/policy-initiatives/automated-vehicles/320711/preparing-future-transportation-automated-vehicle-30.pdf</a:t>
            </a:r>
            <a:r>
              <a:rPr lang="en-US" sz="1800" dirty="0"/>
              <a:t> </a:t>
            </a:r>
          </a:p>
          <a:p>
            <a:pPr>
              <a:buFont typeface="Arial" panose="020B0604020202020204" pitchFamily="34" charset="0"/>
              <a:buChar char="•"/>
            </a:pPr>
            <a:r>
              <a:rPr lang="en-US" sz="1800" dirty="0">
                <a:hlinkClick r:id="rId3"/>
              </a:rPr>
              <a:t>https://mentor.ieee.org/802.18/dcn/18/18-18-0124-00-0000-preparing-future-transportation-automated-vehicle-3-0.pdf</a:t>
            </a:r>
            <a:r>
              <a:rPr lang="en-US" sz="1800" dirty="0"/>
              <a:t>  </a:t>
            </a:r>
          </a:p>
          <a:p>
            <a:pPr>
              <a:buFont typeface="Arial" panose="020B0604020202020204" pitchFamily="34" charset="0"/>
              <a:buChar char="•"/>
            </a:pPr>
            <a:r>
              <a:rPr lang="en-US" sz="1400" dirty="0"/>
              <a:t>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dirty="0"/>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04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639915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643327"/>
          </a:xfrm>
        </p:spPr>
        <p:txBody>
          <a:bodyPr/>
          <a:lstStyle/>
          <a:p>
            <a:r>
              <a:rPr lang="en-US" sz="2400" dirty="0"/>
              <a:t>Adjourn</a:t>
            </a:r>
          </a:p>
        </p:txBody>
      </p:sp>
      <p:sp>
        <p:nvSpPr>
          <p:cNvPr id="3" name="Content Placeholder 2"/>
          <p:cNvSpPr>
            <a:spLocks noGrp="1"/>
          </p:cNvSpPr>
          <p:nvPr>
            <p:ph idx="1"/>
          </p:nvPr>
        </p:nvSpPr>
        <p:spPr>
          <a:xfrm>
            <a:off x="685800" y="911982"/>
            <a:ext cx="8115301" cy="5563431"/>
          </a:xfrm>
        </p:spPr>
        <p:txBody>
          <a:bodyPr/>
          <a:lstStyle/>
          <a:p>
            <a:pPr>
              <a:buFont typeface="Arial" panose="020B0604020202020204" pitchFamily="34" charset="0"/>
              <a:buChar char="•"/>
            </a:pPr>
            <a:endParaRPr lang="en-US" sz="2000" dirty="0"/>
          </a:p>
          <a:p>
            <a:pPr>
              <a:buFont typeface="Arial" panose="020B0604020202020204" pitchFamily="34" charset="0"/>
              <a:buChar char="•"/>
            </a:pPr>
            <a:r>
              <a:rPr lang="en-US" sz="2000" dirty="0"/>
              <a:t>Next teleconference: 11 October 2018 – </a:t>
            </a:r>
            <a:r>
              <a:rPr lang="en-US" sz="2000" i="1" u="sng" dirty="0"/>
              <a:t>15:00 – &lt;15:55</a:t>
            </a:r>
            <a:r>
              <a:rPr lang="en-US" sz="2000" dirty="0"/>
              <a:t> ET</a:t>
            </a:r>
          </a:p>
          <a:p>
            <a:pPr lvl="1">
              <a:buFont typeface="Arial" panose="020B0604020202020204" pitchFamily="34" charset="0"/>
              <a:buChar char="•"/>
            </a:pPr>
            <a:r>
              <a:rPr lang="en-US" sz="1800" dirty="0"/>
              <a:t>Call in info: </a:t>
            </a:r>
            <a:r>
              <a:rPr lang="en-US" sz="1800" dirty="0">
                <a:hlinkClick r:id="rId2"/>
              </a:rPr>
              <a:t>https://mentor.ieee.org/802.18/dcn/16/18-16-0038-10-0000-teleconference-call-in-info.pptx</a:t>
            </a:r>
            <a:r>
              <a:rPr lang="en-US" sz="1800" dirty="0"/>
              <a:t>  </a:t>
            </a:r>
            <a:r>
              <a:rPr lang="en-US" altLang="en-US" sz="1800" b="1" dirty="0"/>
              <a:t>(</a:t>
            </a:r>
            <a:r>
              <a:rPr lang="en-US" altLang="en-US" sz="1800" b="1" i="1" u="sng" dirty="0"/>
              <a:t>or latest)</a:t>
            </a:r>
            <a:endParaRPr lang="en-US" sz="1800" b="1" dirty="0"/>
          </a:p>
          <a:p>
            <a:pPr lvl="1">
              <a:buFont typeface="Arial" panose="020B0604020202020204" pitchFamily="34" charset="0"/>
              <a:buChar char="•"/>
            </a:pPr>
            <a:r>
              <a:rPr lang="en-US" sz="1800" dirty="0"/>
              <a:t>Note: If the call-in link doesn’t work send the Chair an email right away.   </a:t>
            </a:r>
          </a:p>
          <a:p>
            <a:pPr lvl="1">
              <a:buFont typeface="Arial" panose="020B0604020202020204" pitchFamily="34" charset="0"/>
              <a:buChar char="•"/>
            </a:pPr>
            <a:r>
              <a:rPr lang="en-US" sz="1800" dirty="0"/>
              <a:t>All changes/cancellations will be sent out to the 802.18 list server. </a:t>
            </a:r>
          </a:p>
          <a:p>
            <a:pPr lvl="1">
              <a:buFont typeface="Arial" panose="020B0604020202020204" pitchFamily="34" charset="0"/>
              <a:buChar char="•"/>
            </a:pPr>
            <a:endParaRPr lang="en-US" sz="1200" dirty="0">
              <a:solidFill>
                <a:schemeClr val="tx1"/>
              </a:solidFill>
            </a:endParaRPr>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Ran out </a:t>
            </a:r>
            <a:r>
              <a:rPr lang="en-US" sz="1800"/>
              <a:t>of time, </a:t>
            </a: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11:56 ET </a:t>
            </a:r>
          </a:p>
          <a:p>
            <a:pPr lvl="4">
              <a:buFont typeface="Arial" panose="020B0604020202020204" pitchFamily="34" charset="0"/>
              <a:buChar char="•"/>
            </a:pPr>
            <a:endParaRPr lang="en-US" sz="1000" dirty="0">
              <a:solidFill>
                <a:schemeClr val="tx1"/>
              </a:solidFill>
            </a:endParaRPr>
          </a:p>
          <a:p>
            <a:pPr>
              <a:buFont typeface="Arial" panose="020B0604020202020204" pitchFamily="34" charset="0"/>
              <a:buChar char="•"/>
            </a:pPr>
            <a:r>
              <a:rPr lang="en-US" sz="1800" b="0" dirty="0"/>
              <a:t>The next face to face meeting of the 802.18 RR-TAG will be at the IEEE 802 Plenary 11-16 Nov 2018 at the, Marriott Marquis Bangkok, Thailand.</a:t>
            </a:r>
          </a:p>
          <a:p>
            <a:pPr lvl="1">
              <a:buFont typeface="Arial" panose="020B0604020202020204" pitchFamily="34" charset="0"/>
              <a:buChar char="•"/>
            </a:pPr>
            <a:r>
              <a:rPr lang="en-US" sz="1600" dirty="0"/>
              <a:t>Time slots, Tuesday AM2 and Thursday AM1 (and AM2 as extra) </a:t>
            </a:r>
          </a:p>
          <a:p>
            <a:pPr>
              <a:buFont typeface="Arial" panose="020B0604020202020204" pitchFamily="34" charset="0"/>
              <a:buChar char="•"/>
            </a:pPr>
            <a:endParaRPr lang="en-US" sz="2000" dirty="0"/>
          </a:p>
          <a:p>
            <a:pPr>
              <a:buFont typeface="Arial" panose="020B0604020202020204" pitchFamily="34" charset="0"/>
              <a:buChar char="•"/>
            </a:pPr>
            <a:r>
              <a:rPr lang="en-US" dirty="0"/>
              <a:t>Thank You  </a:t>
            </a:r>
          </a:p>
          <a:p>
            <a:pPr>
              <a:buFont typeface="Arial" panose="020B0604020202020204" pitchFamily="34" charset="0"/>
              <a:buChar char="•"/>
            </a:pPr>
            <a:endParaRPr lang="en-US" sz="1800" b="0" dirty="0"/>
          </a:p>
          <a:p>
            <a:pPr>
              <a:buFont typeface="Arial" panose="020B0604020202020204" pitchFamily="34" charset="0"/>
              <a:buChar char="•"/>
            </a:pPr>
            <a:endParaRPr lang="en-US" sz="1800" b="0" dirty="0"/>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04 Oct 2018</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23</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584775"/>
          </a:xfrm>
          <a:prstGeom prst="rect">
            <a:avLst/>
          </a:prstGeom>
          <a:noFill/>
        </p:spPr>
        <p:txBody>
          <a:bodyPr wrap="square" rtlCol="0">
            <a:spAutoFit/>
          </a:bodyPr>
          <a:lstStyle/>
          <a:p>
            <a:r>
              <a:rPr lang="en-US" sz="3200" dirty="0">
                <a:solidFill>
                  <a:schemeClr val="tx1"/>
                </a:solidFill>
              </a:rPr>
              <a:t>Thank You</a:t>
            </a: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800" kern="0" dirty="0"/>
              <a:t>Reference, links to EU sites: </a:t>
            </a:r>
          </a:p>
          <a:p>
            <a:pPr lvl="1">
              <a:buFont typeface="Arial" panose="020B0604020202020204" pitchFamily="34" charset="0"/>
              <a:buChar char="•"/>
            </a:pPr>
            <a:r>
              <a:rPr lang="en-US" altLang="en-US" sz="1400" kern="0" dirty="0"/>
              <a:t>Bran: 		</a:t>
            </a:r>
            <a:r>
              <a:rPr lang="en-US" altLang="en-US" sz="1400" kern="0" dirty="0">
                <a:hlinkClick r:id="rId2"/>
              </a:rPr>
              <a:t>https://portal.etsi.org/tb.aspx?tbid=287&amp;SubTB=287</a:t>
            </a:r>
            <a:r>
              <a:rPr lang="en-US" altLang="en-US" sz="1400" kern="0" dirty="0"/>
              <a:t> </a:t>
            </a:r>
          </a:p>
          <a:p>
            <a:pPr lvl="1">
              <a:buFont typeface="Arial" panose="020B0604020202020204" pitchFamily="34" charset="0"/>
              <a:buChar char="•"/>
            </a:pPr>
            <a:r>
              <a:rPr lang="en-US" altLang="en-US" sz="1400" kern="0" dirty="0"/>
              <a:t>ERM TG-11:	</a:t>
            </a:r>
            <a:r>
              <a:rPr lang="en-US" altLang="en-US" sz="1400" kern="0" dirty="0">
                <a:hlinkClick r:id="rId3"/>
              </a:rPr>
              <a:t>https://portal.etsi.org/tb.aspx?tbid=442&amp;SubTB=442</a:t>
            </a:r>
            <a:r>
              <a:rPr lang="en-US" altLang="en-US" sz="1400" kern="0" dirty="0"/>
              <a:t>  </a:t>
            </a:r>
          </a:p>
          <a:p>
            <a:pPr lvl="1">
              <a:buFont typeface="Arial" panose="020B0604020202020204" pitchFamily="34" charset="0"/>
              <a:buChar char="•"/>
            </a:pPr>
            <a:r>
              <a:rPr lang="en-US" altLang="en-US" sz="1400" kern="0" dirty="0"/>
              <a:t>CEPT SE45:	</a:t>
            </a:r>
            <a:r>
              <a:rPr lang="en-US" altLang="en-US" sz="1400" kern="0" dirty="0">
                <a:hlinkClick r:id="rId4"/>
              </a:rPr>
              <a:t>https://cept.org/ecc/groups/ecc/wg-se/se-45/client/introduction/</a:t>
            </a:r>
            <a:r>
              <a:rPr lang="en-US" altLang="en-US" sz="1400" kern="0" dirty="0"/>
              <a:t>  </a:t>
            </a:r>
          </a:p>
          <a:p>
            <a:pPr lvl="1">
              <a:buFont typeface="Arial" panose="020B0604020202020204" pitchFamily="34" charset="0"/>
              <a:buChar char="•"/>
            </a:pPr>
            <a:r>
              <a:rPr lang="en-US" altLang="en-US" sz="1400" kern="0" dirty="0"/>
              <a:t>CEPT FM57: </a:t>
            </a:r>
            <a:r>
              <a:rPr lang="en-US" altLang="en-US" sz="1400" kern="0" dirty="0">
                <a:hlinkClick r:id="rId5"/>
              </a:rPr>
              <a:t>https://cept.org/ecc/groups/ecc/wg-fm/fm-57/client/introduction/</a:t>
            </a:r>
            <a:r>
              <a:rPr lang="en-US" altLang="en-US" sz="1400" kern="0" dirty="0"/>
              <a:t> </a:t>
            </a:r>
          </a:p>
          <a:p>
            <a:pPr lvl="1">
              <a:buFont typeface="Arial" panose="020B0604020202020204" pitchFamily="34" charset="0"/>
              <a:buChar char="•"/>
            </a:pPr>
            <a:r>
              <a:rPr lang="en-US" altLang="en-US" sz="1400" kern="0" dirty="0"/>
              <a:t>OJEU:		</a:t>
            </a:r>
            <a:r>
              <a:rPr lang="en-US" altLang="en-US" sz="1400" kern="0" dirty="0">
                <a:hlinkClick r:id="rId6"/>
              </a:rPr>
              <a:t>https://eur-lex.europa.eu/oj/direct-access.html</a:t>
            </a:r>
            <a:r>
              <a:rPr lang="en-US" altLang="en-US" sz="1400" kern="0" dirty="0"/>
              <a:t> </a:t>
            </a:r>
          </a:p>
          <a:p>
            <a:pPr lvl="1">
              <a:buFont typeface="Arial" panose="020B0604020202020204" pitchFamily="34" charset="0"/>
              <a:buChar char="•"/>
            </a:pPr>
            <a:r>
              <a:rPr lang="en-US" altLang="en-US" sz="1400" kern="0" dirty="0"/>
              <a:t>HS:		</a:t>
            </a:r>
            <a:r>
              <a:rPr lang="en-US" altLang="en-US" sz="1400" kern="0" dirty="0">
                <a:hlinkClick r:id="rId7"/>
              </a:rPr>
              <a:t>https://ec.europa.eu/growth/single-market/european-standards/harmonised-standards/</a:t>
            </a:r>
            <a:r>
              <a:rPr lang="en-US" altLang="en-US" sz="1400" kern="0" dirty="0"/>
              <a:t>   </a:t>
            </a:r>
            <a:endParaRPr lang="en-US" altLang="en-US" sz="1600" kern="0" dirty="0"/>
          </a:p>
          <a:p>
            <a:pPr>
              <a:buFont typeface="Arial" panose="020B0604020202020204" pitchFamily="34" charset="0"/>
              <a:buChar char="•"/>
            </a:pPr>
            <a:endParaRPr lang="en-US" sz="1800" kern="0" dirty="0"/>
          </a:p>
        </p:txBody>
      </p:sp>
    </p:spTree>
    <p:extLst>
      <p:ext uri="{BB962C8B-B14F-4D97-AF65-F5344CB8AC3E}">
        <p14:creationId xmlns:p14="http://schemas.microsoft.com/office/powerpoint/2010/main" val="43678759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-1</a:t>
            </a:r>
            <a:endParaRPr lang="en-US" sz="2400" dirty="0"/>
          </a:p>
        </p:txBody>
      </p:sp>
      <p:sp>
        <p:nvSpPr>
          <p:cNvPr id="3" name="Content Placeholder 2"/>
          <p:cNvSpPr>
            <a:spLocks noGrp="1"/>
          </p:cNvSpPr>
          <p:nvPr>
            <p:ph idx="1"/>
          </p:nvPr>
        </p:nvSpPr>
        <p:spPr>
          <a:xfrm>
            <a:off x="685800" y="838200"/>
            <a:ext cx="8153400" cy="5637213"/>
          </a:xfrm>
        </p:spPr>
        <p:txBody>
          <a:bodyPr/>
          <a:lstStyle/>
          <a:p>
            <a:pPr marL="0" indent="0">
              <a:spcBef>
                <a:spcPts val="0"/>
              </a:spcBef>
            </a:pPr>
            <a:r>
              <a:rPr lang="en-US" altLang="en-US" sz="2000" dirty="0"/>
              <a:t> </a:t>
            </a:r>
            <a:endParaRPr lang="en-US" sz="2000" dirty="0"/>
          </a:p>
          <a:p>
            <a:pPr>
              <a:spcBef>
                <a:spcPts val="0"/>
              </a:spcBef>
              <a:buFont typeface="Arial" panose="020B0604020202020204" pitchFamily="34" charset="0"/>
              <a:buChar char="•"/>
            </a:pPr>
            <a:r>
              <a:rPr lang="en-US" sz="2000" dirty="0"/>
              <a:t>Additional Fixed Service (FS) Protection ex </a:t>
            </a:r>
            <a:r>
              <a:rPr lang="en-US" sz="2000" dirty="0" err="1"/>
              <a:t>parte</a:t>
            </a:r>
            <a:endParaRPr lang="en-US" sz="2000" dirty="0"/>
          </a:p>
          <a:p>
            <a:pPr lvl="1">
              <a:spcBef>
                <a:spcPts val="0"/>
              </a:spcBef>
              <a:buFont typeface="Arial" panose="020B0604020202020204" pitchFamily="34" charset="0"/>
              <a:buChar char="•"/>
            </a:pPr>
            <a:r>
              <a:rPr lang="en-US" sz="1800" dirty="0"/>
              <a:t>An ex </a:t>
            </a:r>
            <a:r>
              <a:rPr lang="en-US" sz="1800" dirty="0" err="1"/>
              <a:t>parte</a:t>
            </a:r>
            <a:r>
              <a:rPr lang="en-US" sz="1800" dirty="0"/>
              <a:t> filing given to the FCC on July 31</a:t>
            </a:r>
            <a:r>
              <a:rPr lang="en-US" sz="1800" baseline="30000" dirty="0"/>
              <a:t>st </a:t>
            </a:r>
            <a:r>
              <a:rPr lang="en-US" sz="1800" dirty="0"/>
              <a:t>on sharing</a:t>
            </a:r>
          </a:p>
          <a:p>
            <a:pPr lvl="2">
              <a:spcBef>
                <a:spcPts val="0"/>
              </a:spcBef>
              <a:buFont typeface="Arial" panose="020B0604020202020204" pitchFamily="34" charset="0"/>
              <a:buChar char="•"/>
            </a:pPr>
            <a:r>
              <a:rPr lang="en-US" sz="1400" dirty="0">
                <a:hlinkClick r:id="rId3"/>
              </a:rPr>
              <a:t>https://mentor.ieee.org/802.18/dcn/18/18-18-0097-00-0000-ex-parte-next-data-base-6-ghz-additional-fs-protection-discussion.pdf</a:t>
            </a:r>
            <a:endParaRPr lang="en-US" sz="1400" dirty="0"/>
          </a:p>
          <a:p>
            <a:pPr lvl="5">
              <a:spcBef>
                <a:spcPts val="0"/>
              </a:spcBef>
              <a:buFont typeface="Arial" panose="020B0604020202020204" pitchFamily="34" charset="0"/>
              <a:buChar char="•"/>
            </a:pPr>
            <a:endParaRPr lang="en-US" sz="1200" dirty="0"/>
          </a:p>
          <a:p>
            <a:pPr lvl="1">
              <a:spcBef>
                <a:spcPts val="0"/>
              </a:spcBef>
              <a:buFont typeface="Arial" panose="020B0604020202020204" pitchFamily="34" charset="0"/>
              <a:buChar char="•"/>
            </a:pPr>
            <a:r>
              <a:rPr lang="en-US" sz="1800" dirty="0"/>
              <a:t>The proposal is to add a third database to the current TV White Space and CBRS databases. </a:t>
            </a:r>
          </a:p>
          <a:p>
            <a:pPr lvl="2">
              <a:spcBef>
                <a:spcPts val="0"/>
              </a:spcBef>
              <a:buFont typeface="Arial" panose="020B0604020202020204" pitchFamily="34" charset="0"/>
              <a:buChar char="•"/>
            </a:pPr>
            <a:r>
              <a:rPr lang="en-US" sz="1600" dirty="0"/>
              <a:t>Automatic Frequency Coordination. </a:t>
            </a:r>
          </a:p>
          <a:p>
            <a:pPr lvl="4">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r>
              <a:rPr lang="en-US" sz="1800" dirty="0"/>
              <a:t>Anyone familiar with the Frankenstein mess of automotive emissions controls knows that a piecemeal approach has a troubled future. Now is the time for us to plan for spectrum management for the next 20 years.</a:t>
            </a:r>
          </a:p>
          <a:p>
            <a:pPr lvl="2">
              <a:spcBef>
                <a:spcPts val="0"/>
              </a:spcBef>
              <a:buFont typeface="Arial" panose="020B0604020202020204" pitchFamily="34" charset="0"/>
              <a:buChar char="•"/>
            </a:pPr>
            <a:r>
              <a:rPr lang="en-US" sz="1600" dirty="0"/>
              <a:t>We don’t need to stop current database developments, but must keep an eye to a future where all spectrum is controlled this way</a:t>
            </a:r>
          </a:p>
          <a:p>
            <a:pPr lvl="2">
              <a:spcBef>
                <a:spcPts val="0"/>
              </a:spcBef>
              <a:buFont typeface="Arial" panose="020B0604020202020204" pitchFamily="34" charset="0"/>
              <a:buChar char="•"/>
            </a:pPr>
            <a:r>
              <a:rPr lang="en-US" sz="1600" dirty="0"/>
              <a:t>CBRS, 6 GHz, TVWS…</a:t>
            </a:r>
          </a:p>
          <a:p>
            <a:pPr lvl="4">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r>
              <a:rPr lang="en-US" altLang="en-US" dirty="0">
                <a:solidFill>
                  <a:srgbClr val="00B0F0"/>
                </a:solidFill>
              </a:rPr>
              <a:t>What are thoughts from all on adding another coordination data base? </a:t>
            </a:r>
          </a:p>
          <a:p>
            <a:pPr lvl="1">
              <a:spcBef>
                <a:spcPts val="0"/>
              </a:spcBef>
              <a:buFont typeface="Arial" panose="020B0604020202020204" pitchFamily="34" charset="0"/>
              <a:buChar char="•"/>
            </a:pPr>
            <a:r>
              <a:rPr lang="en-US" altLang="en-US" sz="1600" dirty="0"/>
              <a:t>Note: the NPRM on 3.7 – 4.2GHz is asking about the database used for CBRS.  </a:t>
            </a:r>
          </a:p>
          <a:p>
            <a:pPr lvl="1">
              <a:spcBef>
                <a:spcPts val="0"/>
              </a:spcBef>
              <a:buFont typeface="Arial" panose="020B0604020202020204" pitchFamily="34" charset="0"/>
              <a:buChar char="•"/>
            </a:pPr>
            <a:r>
              <a:rPr lang="en-US" altLang="en-US" sz="1600" dirty="0"/>
              <a:t>Looks like a 4</a:t>
            </a:r>
            <a:r>
              <a:rPr lang="en-US" altLang="en-US" sz="1600" baseline="30000" dirty="0"/>
              <a:t>th</a:t>
            </a:r>
            <a:r>
              <a:rPr lang="en-US" altLang="en-US" sz="1600" dirty="0"/>
              <a:t> data base is being proposed and is this a good thing?  	</a:t>
            </a:r>
          </a:p>
          <a:p>
            <a:pPr lvl="2">
              <a:spcBef>
                <a:spcPts val="0"/>
              </a:spcBef>
              <a:buFont typeface="Arial" panose="020B0604020202020204" pitchFamily="34" charset="0"/>
              <a:buChar char="•"/>
            </a:pPr>
            <a:r>
              <a:rPr lang="en-US" altLang="en-US" sz="1400" dirty="0"/>
              <a:t>11y, TVWS, CBRS, This one (6 GHz),  (and a 5</a:t>
            </a:r>
            <a:r>
              <a:rPr lang="en-US" altLang="en-US" sz="1400" baseline="30000" dirty="0"/>
              <a:t>th</a:t>
            </a:r>
            <a:r>
              <a:rPr lang="en-US" altLang="en-US" sz="1400" dirty="0"/>
              <a:t> possibly at 3.7 to 4.2GHz.) </a:t>
            </a:r>
          </a:p>
          <a:p>
            <a:pPr lvl="1">
              <a:spcBef>
                <a:spcPts val="0"/>
              </a:spcBef>
              <a:buFont typeface="Arial" panose="020B0604020202020204" pitchFamily="34" charset="0"/>
              <a:buChar char="•"/>
            </a:pPr>
            <a:r>
              <a:rPr lang="en-US" altLang="en-US" sz="1600" dirty="0"/>
              <a:t>A paper is being worked to cover this more completely.   </a:t>
            </a:r>
          </a:p>
          <a:p>
            <a:pPr lvl="1">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2190041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General Discussion Items </a:t>
            </a:r>
            <a:r>
              <a:rPr lang="en-US" sz="1400" dirty="0"/>
              <a:t>-4</a:t>
            </a:r>
            <a:endParaRPr lang="en-US" sz="1200" dirty="0"/>
          </a:p>
        </p:txBody>
      </p:sp>
      <p:sp>
        <p:nvSpPr>
          <p:cNvPr id="3" name="Content Placeholder 2"/>
          <p:cNvSpPr>
            <a:spLocks noGrp="1"/>
          </p:cNvSpPr>
          <p:nvPr>
            <p:ph idx="1"/>
          </p:nvPr>
        </p:nvSpPr>
        <p:spPr>
          <a:xfrm>
            <a:off x="685005" y="838200"/>
            <a:ext cx="7770813" cy="4494213"/>
          </a:xfrm>
        </p:spPr>
        <p:txBody>
          <a:bodyPr/>
          <a:lstStyle/>
          <a:p>
            <a:pPr>
              <a:spcBef>
                <a:spcPts val="0"/>
              </a:spcBef>
              <a:buFont typeface="Arial" panose="020B0604020202020204" pitchFamily="34" charset="0"/>
              <a:buChar char="•"/>
            </a:pPr>
            <a:endParaRPr lang="en-US" altLang="en-US" sz="2000" dirty="0"/>
          </a:p>
          <a:p>
            <a:pPr>
              <a:spcBef>
                <a:spcPts val="0"/>
              </a:spcBef>
              <a:buFont typeface="Arial" panose="020B0604020202020204" pitchFamily="34" charset="0"/>
              <a:buChar char="•"/>
            </a:pPr>
            <a:r>
              <a:rPr lang="en-US" altLang="en-US" sz="2000" dirty="0"/>
              <a:t>Sharing and license-exempt </a:t>
            </a:r>
          </a:p>
          <a:p>
            <a:pPr lvl="1">
              <a:spcBef>
                <a:spcPts val="0"/>
              </a:spcBef>
              <a:buFont typeface="Arial" panose="020B0604020202020204" pitchFamily="34" charset="0"/>
              <a:buChar char="•"/>
            </a:pPr>
            <a:r>
              <a:rPr lang="en-US" altLang="en-US" sz="1800" dirty="0"/>
              <a:t>A </a:t>
            </a:r>
            <a:r>
              <a:rPr lang="en-US" sz="1800" dirty="0"/>
              <a:t>study on feasibility and next steps toward a Next Generation Spectrum Management (NGSM).</a:t>
            </a:r>
            <a:endParaRPr lang="en-US" altLang="en-US" sz="1800" dirty="0">
              <a:hlinkClick r:id="rId3"/>
            </a:endParaRPr>
          </a:p>
          <a:p>
            <a:pPr lvl="2">
              <a:spcBef>
                <a:spcPts val="0"/>
              </a:spcBef>
              <a:buFont typeface="Arial" panose="020B0604020202020204" pitchFamily="34" charset="0"/>
              <a:buChar char="•"/>
            </a:pPr>
            <a:r>
              <a:rPr lang="en-US" altLang="en-US" sz="1600" dirty="0">
                <a:hlinkClick r:id="rId3"/>
              </a:rPr>
              <a:t>https://mentor.ieee.org/802.11/dcn/18/11-18-1386-00-0wng-ngsm-next-generation-spectrum-management.pptx</a:t>
            </a:r>
            <a:r>
              <a:rPr lang="en-US" altLang="en-US" sz="1600" dirty="0"/>
              <a:t> </a:t>
            </a:r>
          </a:p>
          <a:p>
            <a:pPr lvl="2">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r>
              <a:rPr lang="en-US" altLang="en-US" sz="1600" dirty="0"/>
              <a:t>802.11 San Diego WGN proposal on Future of Unlicensed Spectrum</a:t>
            </a:r>
          </a:p>
          <a:p>
            <a:pPr lvl="2">
              <a:spcBef>
                <a:spcPts val="0"/>
              </a:spcBef>
              <a:buFont typeface="Arial" panose="020B0604020202020204" pitchFamily="34" charset="0"/>
              <a:buChar char="•"/>
            </a:pPr>
            <a:r>
              <a:rPr lang="en-US" sz="1600" dirty="0">
                <a:hlinkClick r:id="rId4"/>
              </a:rPr>
              <a:t>https://mentor.ieee.org/802-ec/dcn/18/ec-18-0155-00-00EC-push-to-bi-directional-spectrum-sharing.pptx</a:t>
            </a:r>
            <a:r>
              <a:rPr lang="en-US" sz="1600" dirty="0"/>
              <a:t>  </a:t>
            </a:r>
          </a:p>
          <a:p>
            <a:pPr lvl="1">
              <a:spcBef>
                <a:spcPts val="0"/>
              </a:spcBef>
              <a:buFont typeface="Arial" panose="020B0604020202020204" pitchFamily="34" charset="0"/>
              <a:buChar char="•"/>
            </a:pPr>
            <a:endParaRPr lang="en-US" altLang="en-US" sz="1800" dirty="0"/>
          </a:p>
          <a:p>
            <a:pPr lvl="1">
              <a:buFont typeface="Arial" panose="020B0604020202020204" pitchFamily="34" charset="0"/>
              <a:buChar char="•"/>
            </a:pPr>
            <a:r>
              <a:rPr lang="en-US" altLang="en-US" sz="1600" dirty="0"/>
              <a:t>A perspective on regardless of everything we do to develop new, better, faster wireless technologies, the available spectrum has a hard limit</a:t>
            </a:r>
          </a:p>
          <a:p>
            <a:pPr lvl="2">
              <a:buFont typeface="Arial" panose="020B0604020202020204" pitchFamily="34" charset="0"/>
              <a:buChar char="•"/>
            </a:pPr>
            <a:r>
              <a:rPr lang="en-US" altLang="en-US" sz="1400" b="0" dirty="0">
                <a:hlinkClick r:id="rId5"/>
              </a:rPr>
              <a:t>https://mentor.ieee.org/802.18/dcn/18/18-18-0060-02-0000-a-future-for-unlicensed-spectrum.pptx</a:t>
            </a:r>
            <a:r>
              <a:rPr lang="en-US" altLang="en-US" sz="1400" b="0" dirty="0"/>
              <a:t>              </a:t>
            </a:r>
          </a:p>
          <a:p>
            <a:pPr lvl="1">
              <a:spcBef>
                <a:spcPts val="0"/>
              </a:spcBef>
              <a:buFont typeface="Arial" panose="020B0604020202020204" pitchFamily="34" charset="0"/>
              <a:buChar char="•"/>
            </a:pPr>
            <a:endParaRPr lang="en-US" altLang="en-US" sz="1800" dirty="0"/>
          </a:p>
          <a:p>
            <a:pPr lvl="1">
              <a:spcBef>
                <a:spcPts val="0"/>
              </a:spcBef>
              <a:buFont typeface="Arial" panose="020B0604020202020204" pitchFamily="34" charset="0"/>
              <a:buChar char="•"/>
            </a:pPr>
            <a:r>
              <a:rPr lang="en-US" altLang="en-US" sz="1800" dirty="0"/>
              <a:t>Bi-directional sharing </a:t>
            </a:r>
          </a:p>
          <a:p>
            <a:pPr lvl="2">
              <a:spcBef>
                <a:spcPts val="0"/>
              </a:spcBef>
              <a:buFont typeface="Arial" panose="020B0604020202020204" pitchFamily="34" charset="0"/>
              <a:buChar char="•"/>
            </a:pPr>
            <a:r>
              <a:rPr lang="en-US" altLang="en-US" sz="1600" dirty="0">
                <a:hlinkClick r:id="rId4"/>
              </a:rPr>
              <a:t>https://mentor.ieee.org/802-ec/dcn/18/ec-18-0155-00-00EC-push-to-bi-directional-spectrum-sharing.pptx</a:t>
            </a:r>
            <a:r>
              <a:rPr lang="en-US" altLang="en-US" sz="1600" dirty="0"/>
              <a:t> </a:t>
            </a:r>
          </a:p>
          <a:p>
            <a:pPr lvl="2">
              <a:spcBef>
                <a:spcPts val="0"/>
              </a:spcBef>
              <a:buFont typeface="Arial" panose="020B0604020202020204" pitchFamily="34" charset="0"/>
              <a:buChar char="•"/>
            </a:pPr>
            <a:r>
              <a:rPr lang="en-US" altLang="en-US" sz="1600" dirty="0"/>
              <a:t>This came up in the IEEE 802 </a:t>
            </a:r>
            <a:r>
              <a:rPr lang="en-US" altLang="en-US" sz="1600" dirty="0" err="1"/>
              <a:t>LeaderCon</a:t>
            </a:r>
            <a:r>
              <a:rPr lang="en-US" altLang="en-US" sz="1600" dirty="0"/>
              <a:t> session in July and the 802.18 chair along with others have an action item to look at this more. </a:t>
            </a:r>
          </a:p>
          <a:p>
            <a:pPr>
              <a:spcBef>
                <a:spcPts val="0"/>
              </a:spcBef>
              <a:buFont typeface="Arial" panose="020B0604020202020204" pitchFamily="34" charset="0"/>
              <a:buChar char="•"/>
            </a:pPr>
            <a:endParaRPr lang="en-US" alt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387731058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-1</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6593" y="1066800"/>
            <a:ext cx="8142288" cy="5142707"/>
          </a:xfrm>
        </p:spPr>
        <p:txBody>
          <a:bodyPr/>
          <a:lstStyle/>
          <a:p>
            <a:pPr lvl="3">
              <a:buFont typeface="Arial" panose="020B0604020202020204" pitchFamily="34" charset="0"/>
              <a:buChar char="•"/>
            </a:pPr>
            <a:endParaRPr lang="en-US" sz="1000" dirty="0"/>
          </a:p>
          <a:p>
            <a:pPr>
              <a:buFont typeface="Arial" panose="020B0604020202020204" pitchFamily="34" charset="0"/>
              <a:buChar char="•"/>
            </a:pPr>
            <a:r>
              <a:rPr lang="en-US" sz="1800" dirty="0"/>
              <a:t>Word is the FCC NPRM (Notice of Proposed Rulemaking) on 6GHz band should be out before the end of the year, and could be as soon as September.</a:t>
            </a:r>
          </a:p>
          <a:p>
            <a:pPr lvl="1">
              <a:buFont typeface="Arial" panose="020B0604020202020204" pitchFamily="34" charset="0"/>
              <a:buChar char="•"/>
            </a:pPr>
            <a:r>
              <a:rPr lang="en-US" sz="1600" dirty="0"/>
              <a:t>Comment period could be shorter, tbd.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solidFill>
                  <a:srgbClr val="00B0F0"/>
                </a:solidFill>
              </a:rPr>
              <a:t>With that we need to understand in what direction IEEE 802 as a whole should (or should not) respond to the NPRM with. </a:t>
            </a:r>
          </a:p>
          <a:p>
            <a:pPr lvl="3">
              <a:buFont typeface="Arial" panose="020B0604020202020204" pitchFamily="34" charset="0"/>
              <a:buChar char="•"/>
            </a:pPr>
            <a:endParaRPr lang="en-US" sz="1100" dirty="0"/>
          </a:p>
          <a:p>
            <a:pPr>
              <a:buFont typeface="Arial" panose="020B0604020202020204" pitchFamily="34" charset="0"/>
              <a:buChar char="•"/>
            </a:pPr>
            <a:r>
              <a:rPr lang="en-US" sz="1800" dirty="0"/>
              <a:t>Reminder: </a:t>
            </a:r>
            <a:endParaRPr lang="en-US" sz="2000" dirty="0"/>
          </a:p>
          <a:p>
            <a:pPr lvl="1">
              <a:buFont typeface="Arial" panose="020B0604020202020204" pitchFamily="34" charset="0"/>
              <a:buChar char="•"/>
            </a:pPr>
            <a:r>
              <a:rPr lang="en-US" sz="1600" dirty="0"/>
              <a:t>IEEE P802.11ax – wants this band for spectrum expansion that WiFi needs.</a:t>
            </a:r>
          </a:p>
          <a:p>
            <a:pPr lvl="2">
              <a:buFont typeface="Arial" panose="020B0604020202020204" pitchFamily="34" charset="0"/>
              <a:buChar char="•"/>
            </a:pPr>
            <a:r>
              <a:rPr lang="en-US" sz="1400" dirty="0"/>
              <a:t>Keep in mind, others, e.g. 3GPP also want the band. </a:t>
            </a:r>
          </a:p>
          <a:p>
            <a:pPr lvl="1">
              <a:buFont typeface="Arial" panose="020B0604020202020204" pitchFamily="34" charset="0"/>
              <a:buChar char="•"/>
            </a:pPr>
            <a:r>
              <a:rPr lang="en-US" sz="1600" dirty="0"/>
              <a:t>IEEE 802.15.4, UWB, is already in use in the band, and is the band most used around the world for 802.15.4-UWB. </a:t>
            </a:r>
          </a:p>
          <a:p>
            <a:pPr lvl="1">
              <a:buFont typeface="Wingdings" panose="05000000000000000000" pitchFamily="2" charset="2"/>
              <a:buChar char="v"/>
            </a:pPr>
            <a:r>
              <a:rPr lang="en-US" sz="1600" dirty="0">
                <a:solidFill>
                  <a:srgbClr val="0070C0"/>
                </a:solidFill>
              </a:rPr>
              <a:t>The concern is WiFi interferes with UWB with its very low power.</a:t>
            </a:r>
          </a:p>
          <a:p>
            <a:pPr lvl="1">
              <a:buFont typeface="Arial" panose="020B0604020202020204" pitchFamily="34" charset="0"/>
              <a:buChar char="•"/>
            </a:pPr>
            <a:r>
              <a:rPr lang="en-US" sz="1600" dirty="0"/>
              <a:t>Recently 802.19 voted on the .11ax CoEx document and it failed. </a:t>
            </a:r>
          </a:p>
          <a:p>
            <a:pPr lvl="2">
              <a:buFont typeface="Arial" panose="020B0604020202020204" pitchFamily="34" charset="0"/>
              <a:buChar char="•"/>
            </a:pPr>
            <a:r>
              <a:rPr lang="en-US" sz="1400" dirty="0"/>
              <a:t>This is being worked on through the normal IEEE 802 process, to be updated  and part upcoming letter ballot, etc.</a:t>
            </a:r>
          </a:p>
          <a:p>
            <a:pPr lvl="1">
              <a:buFont typeface="Arial" panose="020B0604020202020204" pitchFamily="34" charset="0"/>
              <a:buChar char="•"/>
            </a:pPr>
            <a:r>
              <a:rPr lang="en-US" sz="1600" dirty="0"/>
              <a:t>There are a number of  other incumbents in USA and the EU concerned with coexistence.  </a:t>
            </a:r>
            <a:endParaRPr lang="en-US" dirty="0"/>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40583190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2D4719-137C-4A76-AB40-C3E6493E1766}"/>
              </a:ext>
            </a:extLst>
          </p:cNvPr>
          <p:cNvSpPr>
            <a:spLocks noGrp="1"/>
          </p:cNvSpPr>
          <p:nvPr>
            <p:ph type="title"/>
          </p:nvPr>
        </p:nvSpPr>
        <p:spPr>
          <a:xfrm>
            <a:off x="686593" y="406844"/>
            <a:ext cx="7770813" cy="1065213"/>
          </a:xfrm>
        </p:spPr>
        <p:txBody>
          <a:bodyPr/>
          <a:lstStyle/>
          <a:p>
            <a:r>
              <a:rPr lang="en-US" altLang="en-US" sz="2400" dirty="0"/>
              <a:t>IEEE 802 – Can we get to a Single Voice on 6GHz?</a:t>
            </a:r>
            <a:r>
              <a:rPr lang="en-US" sz="2400" dirty="0"/>
              <a:t> </a:t>
            </a:r>
            <a:r>
              <a:rPr lang="en-US" sz="1600" dirty="0"/>
              <a:t>-2</a:t>
            </a:r>
            <a:endParaRPr lang="en-US" sz="2400" dirty="0"/>
          </a:p>
        </p:txBody>
      </p:sp>
      <p:sp>
        <p:nvSpPr>
          <p:cNvPr id="3" name="Content Placeholder 2">
            <a:extLst>
              <a:ext uri="{FF2B5EF4-FFF2-40B4-BE49-F238E27FC236}">
                <a16:creationId xmlns:a16="http://schemas.microsoft.com/office/drawing/2014/main" id="{E5284B1B-7261-46A7-8503-8E05CE543AA0}"/>
              </a:ext>
            </a:extLst>
          </p:cNvPr>
          <p:cNvSpPr>
            <a:spLocks noGrp="1"/>
          </p:cNvSpPr>
          <p:nvPr>
            <p:ph idx="1"/>
          </p:nvPr>
        </p:nvSpPr>
        <p:spPr>
          <a:xfrm>
            <a:off x="685800" y="857646"/>
            <a:ext cx="8142288" cy="5142707"/>
          </a:xfrm>
        </p:spPr>
        <p:txBody>
          <a:bodyPr/>
          <a:lstStyle/>
          <a:p>
            <a:pPr marL="1371600" lvl="3" indent="0"/>
            <a:endParaRPr lang="en-US" sz="1100" dirty="0"/>
          </a:p>
          <a:p>
            <a:pPr>
              <a:buFont typeface="Arial" panose="020B0604020202020204" pitchFamily="34" charset="0"/>
              <a:buChar char="•"/>
            </a:pPr>
            <a:r>
              <a:rPr lang="en-US" sz="1800" dirty="0"/>
              <a:t>Sunday, chairs of 802.11, 802.15, 802.18, 802.19 and others met to discuss this.</a:t>
            </a:r>
            <a:endParaRPr lang="en-US" sz="1000" dirty="0"/>
          </a:p>
          <a:p>
            <a:pPr>
              <a:buFont typeface="Arial" panose="020B0604020202020204" pitchFamily="34" charset="0"/>
              <a:buChar char="•"/>
            </a:pPr>
            <a:r>
              <a:rPr lang="en-US" sz="1800" dirty="0"/>
              <a:t>Here is a link to what was reviewed, </a:t>
            </a:r>
          </a:p>
          <a:p>
            <a:pPr lvl="1">
              <a:buFont typeface="Arial" panose="020B0604020202020204" pitchFamily="34" charset="0"/>
              <a:buChar char="•"/>
            </a:pPr>
            <a:r>
              <a:rPr lang="en-US" sz="1400" dirty="0">
                <a:hlinkClick r:id="rId2"/>
              </a:rPr>
              <a:t>https://mentor.ieee.org/802-ec/dcn/18/ec-18-0133-00-00EC-how-can-ieee-802-get-to-a-single-voice-for-6ghz-band.pptx</a:t>
            </a:r>
            <a:r>
              <a:rPr lang="en-US" sz="1400" dirty="0"/>
              <a:t>   (includes comment that in the EU (and most other countries) UWB is a lower priority than WS/RLAN usage) </a:t>
            </a:r>
          </a:p>
          <a:p>
            <a:pPr>
              <a:buFont typeface="Arial" panose="020B0604020202020204" pitchFamily="34" charset="0"/>
              <a:buChar char="•"/>
            </a:pPr>
            <a:r>
              <a:rPr lang="en-US" sz="1800" dirty="0"/>
              <a:t>Next steps </a:t>
            </a:r>
          </a:p>
          <a:p>
            <a:pPr lvl="1">
              <a:buFont typeface="Arial" panose="020B0604020202020204" pitchFamily="34" charset="0"/>
              <a:buChar char="•"/>
            </a:pPr>
            <a:r>
              <a:rPr lang="en-US" sz="1400" dirty="0"/>
              <a:t>802.19/802.11ax, will work through the 802.11ax coexistence document through the process so it is updated, passes 802.19 and can be in an upcoming 802.11ax letter ballot.   (802.18 will stay involved) </a:t>
            </a:r>
          </a:p>
          <a:p>
            <a:pPr lvl="1">
              <a:buFont typeface="Arial" panose="020B0604020202020204" pitchFamily="34" charset="0"/>
              <a:buChar char="•"/>
            </a:pPr>
            <a:r>
              <a:rPr lang="en-US" sz="1400" dirty="0"/>
              <a:t>Once the 802.11ax coexistence document is finished up, this will start next phase of defining the voice from IEEE 802 as a whole, that can be used on the NPRM. </a:t>
            </a:r>
          </a:p>
          <a:p>
            <a:pPr lvl="2">
              <a:buFont typeface="Arial" panose="020B0604020202020204" pitchFamily="34" charset="0"/>
              <a:buChar char="•"/>
            </a:pPr>
            <a:r>
              <a:rPr lang="en-US" sz="1400" dirty="0"/>
              <a:t>Until the NPRM actually comes out, we will not be sure what is in them exactly to know just how to do final comments, assuming we have a direction on voice from 802</a:t>
            </a:r>
            <a:r>
              <a:rPr lang="en-US" sz="1200" dirty="0"/>
              <a:t>.</a:t>
            </a:r>
          </a:p>
          <a:p>
            <a:pPr lvl="1">
              <a:buFont typeface="Arial" panose="020B0604020202020204" pitchFamily="34" charset="0"/>
              <a:buChar char="•"/>
            </a:pPr>
            <a:r>
              <a:rPr lang="en-US" sz="1400" dirty="0"/>
              <a:t>Timing?  Until the NPRM is published in the Federal Register, no way to speculate very close the date comments will be due.</a:t>
            </a:r>
          </a:p>
          <a:p>
            <a:pPr lvl="2">
              <a:buFont typeface="Arial" panose="020B0604020202020204" pitchFamily="34" charset="0"/>
              <a:buChar char="•"/>
            </a:pPr>
            <a:r>
              <a:rPr lang="en-US" sz="1400" dirty="0"/>
              <a:t>Speculating the shortest time frame is the NPRM is published early September with a 30 day comments period.  Making them due mid-October between the September Interim and November plenary.  </a:t>
            </a:r>
          </a:p>
          <a:p>
            <a:pPr>
              <a:buFont typeface="Arial" panose="020B0604020202020204" pitchFamily="34" charset="0"/>
              <a:buChar char="•"/>
            </a:pPr>
            <a:r>
              <a:rPr lang="en-US" sz="1800" b="0" dirty="0">
                <a:solidFill>
                  <a:srgbClr val="00B050"/>
                </a:solidFill>
              </a:rPr>
              <a:t>New feedback, </a:t>
            </a:r>
            <a:r>
              <a:rPr lang="en-US" sz="1800" dirty="0">
                <a:solidFill>
                  <a:srgbClr val="00B050"/>
                </a:solidFill>
              </a:rPr>
              <a:t>Learned this week October FCC open meeting is the latest word of when we may see the NPRM, not September as earlier indications.</a:t>
            </a:r>
          </a:p>
          <a:p>
            <a:pPr>
              <a:buFont typeface="Arial" panose="020B0604020202020204" pitchFamily="34" charset="0"/>
              <a:buChar char="•"/>
            </a:pPr>
            <a:endParaRPr lang="en-US" sz="1800" b="0" dirty="0">
              <a:solidFill>
                <a:srgbClr val="00B050"/>
              </a:solidFill>
            </a:endParaRPr>
          </a:p>
        </p:txBody>
      </p:sp>
      <p:sp>
        <p:nvSpPr>
          <p:cNvPr id="4" name="Slide Number Placeholder 3">
            <a:extLst>
              <a:ext uri="{FF2B5EF4-FFF2-40B4-BE49-F238E27FC236}">
                <a16:creationId xmlns:a16="http://schemas.microsoft.com/office/drawing/2014/main" id="{A6951D5F-6254-420B-A513-B7064E6D93E0}"/>
              </a:ext>
            </a:extLst>
          </p:cNvPr>
          <p:cNvSpPr>
            <a:spLocks noGrp="1"/>
          </p:cNvSpPr>
          <p:nvPr>
            <p:ph type="sldNum" idx="12"/>
          </p:nvPr>
        </p:nvSpPr>
        <p:spPr/>
        <p:txBody>
          <a:bodyPr/>
          <a:lstStyle/>
          <a:p>
            <a:r>
              <a:rPr lang="en-GB" dirty="0"/>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E15AEB9B-ED3F-44BE-8AEE-6E167BF810AE}"/>
              </a:ext>
            </a:extLst>
          </p:cNvPr>
          <p:cNvSpPr>
            <a:spLocks noGrp="1"/>
          </p:cNvSpPr>
          <p:nvPr>
            <p:ph type="ftr" idx="14"/>
          </p:nvPr>
        </p:nvSpPr>
        <p:spPr/>
        <p:txBody>
          <a:bodyPr/>
          <a:lstStyle/>
          <a:p>
            <a:r>
              <a:rPr lang="en-GB" dirty="0"/>
              <a:t>Jay Holcomb (Itron)</a:t>
            </a:r>
          </a:p>
        </p:txBody>
      </p:sp>
      <p:sp>
        <p:nvSpPr>
          <p:cNvPr id="6" name="Date Placeholder 5">
            <a:extLst>
              <a:ext uri="{FF2B5EF4-FFF2-40B4-BE49-F238E27FC236}">
                <a16:creationId xmlns:a16="http://schemas.microsoft.com/office/drawing/2014/main" id="{AC735A63-C8D6-4957-9AA7-3481227E78E7}"/>
              </a:ext>
            </a:extLst>
          </p:cNvPr>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17033693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-1</a:t>
            </a:r>
            <a:endParaRPr lang="en-US" sz="1400" dirty="0"/>
          </a:p>
        </p:txBody>
      </p:sp>
      <p:sp>
        <p:nvSpPr>
          <p:cNvPr id="3" name="Content Placeholder 2"/>
          <p:cNvSpPr>
            <a:spLocks noGrp="1"/>
          </p:cNvSpPr>
          <p:nvPr>
            <p:ph idx="1"/>
          </p:nvPr>
        </p:nvSpPr>
        <p:spPr>
          <a:xfrm>
            <a:off x="685800" y="1219200"/>
            <a:ext cx="8382000" cy="4038600"/>
          </a:xfrm>
        </p:spPr>
        <p:txBody>
          <a:bodyPr/>
          <a:lstStyle/>
          <a:p>
            <a:pPr>
              <a:buFont typeface="Arial" panose="020B0604020202020204" pitchFamily="34" charset="0"/>
              <a:buChar char="•"/>
            </a:pPr>
            <a:r>
              <a:rPr lang="en-US" sz="2000" dirty="0"/>
              <a:t>IEEE 802.19 and other WG chairs are working on IEEE 802 single voice. </a:t>
            </a:r>
          </a:p>
          <a:p>
            <a:pPr>
              <a:buFont typeface="Arial" panose="020B0604020202020204" pitchFamily="34" charset="0"/>
              <a:buChar char="•"/>
            </a:pPr>
            <a:r>
              <a:rPr lang="en-US" sz="2000" dirty="0"/>
              <a:t>From a high level, could we list out some of the following.</a:t>
            </a:r>
          </a:p>
          <a:p>
            <a:pPr lvl="1">
              <a:buFont typeface="Arial" panose="020B0604020202020204" pitchFamily="34" charset="0"/>
              <a:buChar char="•"/>
            </a:pPr>
            <a:r>
              <a:rPr lang="en-US" sz="1600" b="0" dirty="0"/>
              <a:t>Do not want to get into detail, just high level points</a:t>
            </a:r>
            <a:r>
              <a:rPr lang="en-US" sz="1600" dirty="0"/>
              <a:t> to consider to help.</a:t>
            </a:r>
            <a:endParaRPr lang="en-US" sz="1600" b="0" dirty="0"/>
          </a:p>
          <a:p>
            <a:pPr>
              <a:buFont typeface="Arial" panose="020B0604020202020204" pitchFamily="34" charset="0"/>
              <a:buChar char="•"/>
            </a:pPr>
            <a:r>
              <a:rPr lang="en-US" sz="2000" dirty="0"/>
              <a:t>What criteria should be considered? </a:t>
            </a:r>
          </a:p>
          <a:p>
            <a:pPr lvl="1">
              <a:buFont typeface="Arial" panose="020B0604020202020204" pitchFamily="34" charset="0"/>
              <a:buChar char="•"/>
            </a:pPr>
            <a:r>
              <a:rPr lang="en-US" sz="1600" dirty="0"/>
              <a:t>Power out needed,  different for each technology. </a:t>
            </a:r>
          </a:p>
          <a:p>
            <a:pPr lvl="1">
              <a:buFont typeface="Arial" panose="020B0604020202020204" pitchFamily="34" charset="0"/>
              <a:buChar char="•"/>
            </a:pPr>
            <a:r>
              <a:rPr lang="en-US" sz="1600" dirty="0"/>
              <a:t>Bandwidth considerations.</a:t>
            </a:r>
          </a:p>
          <a:p>
            <a:pPr lvl="1">
              <a:buFont typeface="Arial" panose="020B0604020202020204" pitchFamily="34" charset="0"/>
              <a:buChar char="•"/>
            </a:pPr>
            <a:r>
              <a:rPr lang="en-US" sz="1600" dirty="0"/>
              <a:t>Channel sense, e.g. LBT.  </a:t>
            </a:r>
          </a:p>
          <a:p>
            <a:pPr lvl="1">
              <a:buFont typeface="Arial" panose="020B0604020202020204" pitchFamily="34" charset="0"/>
              <a:buChar char="•"/>
            </a:pPr>
            <a:r>
              <a:rPr lang="en-US" sz="1600" dirty="0"/>
              <a:t>Incumbent protection.</a:t>
            </a:r>
          </a:p>
          <a:p>
            <a:pPr lvl="1">
              <a:buFont typeface="Arial" panose="020B0604020202020204" pitchFamily="34" charset="0"/>
              <a:buChar char="•"/>
            </a:pPr>
            <a:r>
              <a:rPr lang="en-US" sz="1600" dirty="0"/>
              <a:t>Interference types, blocks .vs. range decrease.</a:t>
            </a:r>
          </a:p>
          <a:p>
            <a:pPr lvl="1">
              <a:buFont typeface="Arial" panose="020B0604020202020204" pitchFamily="34" charset="0"/>
              <a:buChar char="•"/>
            </a:pPr>
            <a:r>
              <a:rPr lang="en-US" sz="1600" dirty="0"/>
              <a:t>Operational ranges themselves.</a:t>
            </a:r>
          </a:p>
          <a:p>
            <a:pPr lvl="1">
              <a:buFont typeface="Arial" panose="020B0604020202020204" pitchFamily="34" charset="0"/>
              <a:buChar char="•"/>
            </a:pPr>
            <a:r>
              <a:rPr lang="en-US" sz="1600" dirty="0"/>
              <a:t>Different modulation types .</a:t>
            </a:r>
          </a:p>
          <a:p>
            <a:pPr lvl="1">
              <a:buFont typeface="Arial" panose="020B0604020202020204" pitchFamily="34" charset="0"/>
              <a:buChar char="•"/>
            </a:pPr>
            <a:r>
              <a:rPr lang="en-US" sz="1600" dirty="0"/>
              <a:t>Tuning range of UWB   (global considerations). </a:t>
            </a:r>
          </a:p>
          <a:p>
            <a:pPr lvl="1">
              <a:buFont typeface="Arial" panose="020B0604020202020204" pitchFamily="34" charset="0"/>
              <a:buChar char="•"/>
            </a:pPr>
            <a:r>
              <a:rPr lang="en-US" sz="1600" dirty="0"/>
              <a:t>  </a:t>
            </a:r>
          </a:p>
          <a:p>
            <a:pPr lvl="1">
              <a:buFont typeface="Arial" panose="020B0604020202020204" pitchFamily="34" charset="0"/>
              <a:buChar char="•"/>
            </a:pPr>
            <a:r>
              <a:rPr lang="en-US" sz="1600" dirty="0"/>
              <a:t>Thursday: </a:t>
            </a:r>
          </a:p>
          <a:p>
            <a:pPr lvl="1">
              <a:buFont typeface="Arial" panose="020B0604020202020204" pitchFamily="34" charset="0"/>
              <a:buChar char="•"/>
            </a:pPr>
            <a:r>
              <a:rPr lang="en-US" sz="1600" dirty="0"/>
              <a:t> Is there a way to ID that UWB is there and transmitting?</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01654310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WiFi / UWB Coexistence  -2</a:t>
            </a:r>
            <a:endParaRPr lang="en-US" sz="1400" dirty="0"/>
          </a:p>
        </p:txBody>
      </p:sp>
      <p:sp>
        <p:nvSpPr>
          <p:cNvPr id="3" name="Content Placeholder 2"/>
          <p:cNvSpPr>
            <a:spLocks noGrp="1"/>
          </p:cNvSpPr>
          <p:nvPr>
            <p:ph idx="1"/>
          </p:nvPr>
        </p:nvSpPr>
        <p:spPr>
          <a:xfrm>
            <a:off x="685800" y="1219200"/>
            <a:ext cx="7856538" cy="4038600"/>
          </a:xfrm>
        </p:spPr>
        <p:txBody>
          <a:bodyPr/>
          <a:lstStyle/>
          <a:p>
            <a:pPr>
              <a:buFont typeface="Arial" panose="020B0604020202020204" pitchFamily="34" charset="0"/>
              <a:buChar char="•"/>
            </a:pPr>
            <a:r>
              <a:rPr lang="en-US" sz="2000" dirty="0"/>
              <a:t>What Use Cases should be considered? </a:t>
            </a:r>
          </a:p>
          <a:p>
            <a:pPr lvl="1">
              <a:buFont typeface="Arial" panose="020B0604020202020204" pitchFamily="34" charset="0"/>
              <a:buChar char="•"/>
            </a:pPr>
            <a:r>
              <a:rPr lang="en-US" sz="1600" dirty="0"/>
              <a:t>Higher speed  (wider BWs) for WiFi users, e.g. streaming video, etc.   </a:t>
            </a:r>
          </a:p>
          <a:p>
            <a:pPr lvl="1">
              <a:buFont typeface="Arial" panose="020B0604020202020204" pitchFamily="34" charset="0"/>
              <a:buChar char="•"/>
            </a:pPr>
            <a:r>
              <a:rPr lang="en-US" sz="1600" dirty="0"/>
              <a:t>Global availability (S. Korea just this week consultation 6 – 10.2 GHz for UWB)</a:t>
            </a:r>
          </a:p>
          <a:p>
            <a:pPr lvl="1">
              <a:buFont typeface="Arial" panose="020B0604020202020204" pitchFamily="34" charset="0"/>
              <a:buChar char="•"/>
            </a:pPr>
            <a:r>
              <a:rPr lang="en-US" sz="1600" dirty="0"/>
              <a:t>UWB applications -  Many (See 15-17/0660), e.g. location is a significant use case.</a:t>
            </a:r>
            <a:endParaRPr lang="en-US" sz="1400" dirty="0"/>
          </a:p>
          <a:p>
            <a:pPr lvl="1">
              <a:buFont typeface="Arial" panose="020B0604020202020204" pitchFamily="34" charset="0"/>
              <a:buChar char="•"/>
            </a:pPr>
            <a:r>
              <a:rPr lang="en-US" sz="1600" dirty="0"/>
              <a:t>Where devices are used, height, indoor/outdoor, etc.  </a:t>
            </a:r>
          </a:p>
          <a:p>
            <a:pPr lvl="1">
              <a:buFont typeface="Arial" panose="020B0604020202020204" pitchFamily="34" charset="0"/>
              <a:buChar char="•"/>
            </a:pPr>
            <a:r>
              <a:rPr lang="en-US" sz="1600" dirty="0"/>
              <a:t>Review 15.2  co-existence of  WiFi / BT / …  </a:t>
            </a:r>
          </a:p>
          <a:p>
            <a:pPr lvl="1">
              <a:buFont typeface="Arial" panose="020B0604020202020204" pitchFamily="34" charset="0"/>
              <a:buChar char="•"/>
            </a:pPr>
            <a:r>
              <a:rPr lang="en-US" sz="1600" dirty="0"/>
              <a:t>Co-located in a device, and non-co-located. </a:t>
            </a:r>
          </a:p>
          <a:p>
            <a:pPr lvl="1">
              <a:buFont typeface="Arial" panose="020B0604020202020204" pitchFamily="34" charset="0"/>
              <a:buChar char="•"/>
            </a:pPr>
            <a:endParaRPr lang="en-US" sz="1600" dirty="0"/>
          </a:p>
          <a:p>
            <a:pPr lvl="1">
              <a:buFont typeface="Arial" panose="020B0604020202020204" pitchFamily="34" charset="0"/>
              <a:buChar char="•"/>
            </a:pPr>
            <a:r>
              <a:rPr lang="en-US" sz="1600" dirty="0"/>
              <a:t> Thursday: </a:t>
            </a:r>
          </a:p>
          <a:p>
            <a:pPr lvl="1">
              <a:buFont typeface="Arial" panose="020B0604020202020204" pitchFamily="34" charset="0"/>
              <a:buChar char="•"/>
            </a:pPr>
            <a:r>
              <a:rPr lang="en-US" sz="1600" dirty="0"/>
              <a:t> Nothing new.</a:t>
            </a:r>
          </a:p>
          <a:p>
            <a:pPr lvl="1">
              <a:buFont typeface="Arial" panose="020B0604020202020204" pitchFamily="34" charset="0"/>
              <a:buChar char="•"/>
            </a:pPr>
            <a:r>
              <a:rPr lang="en-US" sz="1600" dirty="0"/>
              <a:t>  </a:t>
            </a:r>
          </a:p>
          <a:p>
            <a:pPr lvl="1">
              <a:buFont typeface="Arial" panose="020B0604020202020204" pitchFamily="34" charset="0"/>
              <a:buChar char="•"/>
            </a:pPr>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459940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04 Oct 2018</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368425"/>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147108" cy="685800"/>
          </a:xfrm>
        </p:spPr>
        <p:txBody>
          <a:bodyPr/>
          <a:lstStyle/>
          <a:p>
            <a:r>
              <a:rPr lang="en-US" sz="2400" dirty="0"/>
              <a:t>IEEE EU position statement on spectrum management</a:t>
            </a:r>
            <a:endParaRPr lang="en-US" sz="1200" dirty="0"/>
          </a:p>
        </p:txBody>
      </p:sp>
      <p:sp>
        <p:nvSpPr>
          <p:cNvPr id="3" name="Content Placeholder 2"/>
          <p:cNvSpPr>
            <a:spLocks noGrp="1"/>
          </p:cNvSpPr>
          <p:nvPr>
            <p:ph idx="1"/>
          </p:nvPr>
        </p:nvSpPr>
        <p:spPr>
          <a:xfrm>
            <a:off x="685800" y="1324006"/>
            <a:ext cx="8147108" cy="4494213"/>
          </a:xfrm>
        </p:spPr>
        <p:txBody>
          <a:bodyPr/>
          <a:lstStyle/>
          <a:p>
            <a:pPr>
              <a:buFont typeface="Arial" panose="020B0604020202020204" pitchFamily="34" charset="0"/>
              <a:buChar char="•"/>
            </a:pPr>
            <a:r>
              <a:rPr lang="en-US" sz="2000" dirty="0"/>
              <a:t>From earlier teleconferences:  </a:t>
            </a:r>
          </a:p>
          <a:p>
            <a:pPr lvl="1">
              <a:buFont typeface="Arial" panose="020B0604020202020204" pitchFamily="34" charset="0"/>
              <a:buChar char="•"/>
            </a:pPr>
            <a:r>
              <a:rPr lang="en-US" sz="1800" dirty="0"/>
              <a:t>IEEE European Public Policy Position Statement on Spectrum Management</a:t>
            </a:r>
          </a:p>
          <a:p>
            <a:pPr lvl="2">
              <a:buFont typeface="Arial" panose="020B0604020202020204" pitchFamily="34" charset="0"/>
              <a:buChar char="•"/>
            </a:pPr>
            <a:r>
              <a:rPr lang="en-US" sz="1600" dirty="0">
                <a:hlinkClick r:id="rId3"/>
              </a:rPr>
              <a:t>https://mentor.ieee.org/802.18/dcn/18/18-18-0028-01-0000-draft-ieee-european-public-policy-position-statement-on-spectrum-management.pdf</a:t>
            </a:r>
            <a:r>
              <a:rPr lang="en-US" sz="1600" dirty="0"/>
              <a:t>   (old rev)</a:t>
            </a:r>
          </a:p>
          <a:p>
            <a:pPr lvl="2">
              <a:buFont typeface="Arial" panose="020B0604020202020204" pitchFamily="34" charset="0"/>
              <a:buChar char="•"/>
            </a:pPr>
            <a:r>
              <a:rPr lang="en-US" sz="1600" b="1" dirty="0">
                <a:solidFill>
                  <a:schemeClr val="tx1"/>
                </a:solidFill>
              </a:rPr>
              <a:t>We are being asked to review this statement, similar to the one in November, though some focus for the EU.  Guidance is to review and comment in detail. </a:t>
            </a:r>
          </a:p>
          <a:p>
            <a:pPr lvl="3">
              <a:buFont typeface="Arial" panose="020B0604020202020204" pitchFamily="34" charset="0"/>
              <a:buChar char="•"/>
            </a:pPr>
            <a:r>
              <a:rPr lang="en-US" dirty="0">
                <a:solidFill>
                  <a:schemeClr val="tx1"/>
                </a:solidFill>
              </a:rPr>
              <a:t>Document 18-18/0028rxx, latest revision is our current review markup.</a:t>
            </a:r>
          </a:p>
          <a:p>
            <a:pPr lvl="2">
              <a:buFont typeface="Arial" panose="020B0604020202020204" pitchFamily="34" charset="0"/>
              <a:buChar char="•"/>
            </a:pPr>
            <a:r>
              <a:rPr lang="en-US" sz="1600" dirty="0">
                <a:solidFill>
                  <a:srgbClr val="00B0F0"/>
                </a:solidFill>
              </a:rPr>
              <a:t>Please send comments to .18 chair, to integrate, to be reviewed by the TAG. </a:t>
            </a:r>
          </a:p>
          <a:p>
            <a:pPr lvl="1">
              <a:buFont typeface="Arial" panose="020B0604020202020204" pitchFamily="34" charset="0"/>
              <a:buChar char="•"/>
            </a:pPr>
            <a:r>
              <a:rPr lang="en-US" sz="1800" b="0" dirty="0">
                <a:solidFill>
                  <a:schemeClr val="tx1"/>
                </a:solidFill>
              </a:rPr>
              <a:t>Becoming clearer the starting premise of the current paper is from several years ago and input is coming in the premise has changed in recent years. </a:t>
            </a:r>
          </a:p>
          <a:p>
            <a:pPr>
              <a:spcBef>
                <a:spcPts val="0"/>
              </a:spcBef>
              <a:buFont typeface="Arial" panose="020B0604020202020204" pitchFamily="34" charset="0"/>
              <a:buChar char="•"/>
            </a:pPr>
            <a:endParaRPr lang="en-US" sz="1800" i="1" dirty="0"/>
          </a:p>
          <a:p>
            <a:pPr lvl="1">
              <a:spcBef>
                <a:spcPts val="0"/>
              </a:spcBef>
              <a:buFont typeface="Arial" panose="020B0604020202020204" pitchFamily="34" charset="0"/>
              <a:buChar char="•"/>
            </a:pPr>
            <a:r>
              <a:rPr lang="en-US" sz="1800" dirty="0"/>
              <a:t>Considering the question on older premise, it has on the statement: </a:t>
            </a:r>
          </a:p>
          <a:p>
            <a:pPr lvl="2">
              <a:spcBef>
                <a:spcPts val="0"/>
              </a:spcBef>
              <a:buFont typeface="Arial" panose="020B0604020202020204" pitchFamily="34" charset="0"/>
              <a:buChar char="•"/>
            </a:pPr>
            <a:r>
              <a:rPr lang="en-US" sz="1600" i="1" dirty="0"/>
              <a:t>This statement was developed by the IEEE European Public Policy Committee Working Group on ICT and represents the considered judgment of a broad group of European IEEE members with expertise in the subject field.  </a:t>
            </a:r>
            <a:endParaRPr lang="en-US" sz="1600" dirty="0"/>
          </a:p>
          <a:p>
            <a:pPr lvl="4">
              <a:spcBef>
                <a:spcPts val="0"/>
              </a:spcBef>
              <a:buFont typeface="Arial" panose="020B0604020202020204" pitchFamily="34" charset="0"/>
              <a:buChar char="•"/>
            </a:pPr>
            <a:endParaRPr lang="en-US" altLang="en-US" dirty="0"/>
          </a:p>
          <a:p>
            <a:pPr>
              <a:spcBef>
                <a:spcPts val="0"/>
              </a:spcBef>
              <a:buFont typeface="Arial" panose="020B0604020202020204" pitchFamily="34" charset="0"/>
              <a:buChar char="•"/>
            </a:pPr>
            <a:endParaRPr lang="en-US" sz="2000" dirty="0"/>
          </a:p>
          <a:p>
            <a:pPr lvl="2">
              <a:spcBef>
                <a:spcPts val="0"/>
              </a:spcBef>
              <a:buFont typeface="Arial" panose="020B0604020202020204" pitchFamily="34" charset="0"/>
              <a:buChar char="•"/>
            </a:pPr>
            <a:endParaRPr lang="en-US" sz="1400" dirty="0"/>
          </a:p>
          <a:p>
            <a:pPr lvl="2">
              <a:spcBef>
                <a:spcPts val="0"/>
              </a:spcBef>
              <a:buFont typeface="Arial" panose="020B0604020202020204" pitchFamily="34" charset="0"/>
              <a:buChar char="•"/>
            </a:pPr>
            <a:endParaRPr lang="en-US" sz="1400" dirty="0"/>
          </a:p>
          <a:p>
            <a:pPr lvl="1">
              <a:spcBef>
                <a:spcPts val="0"/>
              </a:spcBef>
              <a:buFont typeface="Arial" panose="020B0604020202020204" pitchFamily="34" charset="0"/>
              <a:buChar char="•"/>
            </a:pPr>
            <a:endParaRPr lang="en-US" altLang="en-US" sz="1600" dirty="0"/>
          </a:p>
          <a:p>
            <a:pPr lvl="1">
              <a:spcBef>
                <a:spcPts val="0"/>
              </a:spcBef>
              <a:buFont typeface="Arial" panose="020B0604020202020204" pitchFamily="34" charset="0"/>
              <a:buChar char="•"/>
            </a:pPr>
            <a:endParaRPr lang="en-US" altLang="en-US" sz="16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30</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921477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EU Position Statement -2</a:t>
            </a:r>
            <a:endParaRPr lang="en-US" sz="1200" dirty="0">
              <a:solidFill>
                <a:schemeClr val="tx1">
                  <a:lumMod val="50000"/>
                  <a:lumOff val="50000"/>
                </a:schemeClr>
              </a:solidFill>
            </a:endParaRPr>
          </a:p>
        </p:txBody>
      </p:sp>
      <p:sp>
        <p:nvSpPr>
          <p:cNvPr id="3" name="Content Placeholder 2"/>
          <p:cNvSpPr>
            <a:spLocks noGrp="1"/>
          </p:cNvSpPr>
          <p:nvPr>
            <p:ph idx="1"/>
          </p:nvPr>
        </p:nvSpPr>
        <p:spPr>
          <a:xfrm>
            <a:off x="685801" y="1143000"/>
            <a:ext cx="8229600" cy="4494213"/>
          </a:xfrm>
        </p:spPr>
        <p:txBody>
          <a:bodyPr/>
          <a:lstStyle/>
          <a:p>
            <a:pPr lvl="8">
              <a:buFont typeface="Arial" panose="020B0604020202020204" pitchFamily="34" charset="0"/>
              <a:buChar char="•"/>
            </a:pPr>
            <a:endParaRPr lang="en-US" sz="1000" b="0" dirty="0">
              <a:solidFill>
                <a:schemeClr val="tx1"/>
              </a:solidFill>
            </a:endParaRPr>
          </a:p>
          <a:p>
            <a:pPr>
              <a:buFont typeface="Arial" panose="020B0604020202020204" pitchFamily="34" charset="0"/>
              <a:buChar char="•"/>
            </a:pPr>
            <a:r>
              <a:rPr lang="en-US" sz="1800" b="0" dirty="0">
                <a:solidFill>
                  <a:schemeClr val="tx1"/>
                </a:solidFill>
              </a:rPr>
              <a:t>Went through 18-18/0028r01 review copy, the remaining sections we have not reviewed and found a couple of specific areas that need clarity. </a:t>
            </a:r>
          </a:p>
          <a:p>
            <a:pPr>
              <a:buFont typeface="Arial" panose="020B0604020202020204" pitchFamily="34" charset="0"/>
              <a:buChar char="•"/>
            </a:pPr>
            <a:r>
              <a:rPr lang="en-US" sz="1800" b="0" dirty="0">
                <a:solidFill>
                  <a:schemeClr val="tx1"/>
                </a:solidFill>
              </a:rPr>
              <a:t>And brought audience up to speed on point premise of paper is from a few years back and had agreement with those that spoke up.  </a:t>
            </a:r>
          </a:p>
          <a:p>
            <a:pPr>
              <a:buFont typeface="Arial" panose="020B0604020202020204" pitchFamily="34" charset="0"/>
              <a:buChar char="•"/>
            </a:pPr>
            <a:r>
              <a:rPr lang="en-US" sz="1800" b="0" dirty="0">
                <a:solidFill>
                  <a:schemeClr val="tx1"/>
                </a:solidFill>
              </a:rPr>
              <a:t>Some general questions: </a:t>
            </a:r>
          </a:p>
          <a:p>
            <a:pPr lvl="1">
              <a:buFont typeface="Arial" panose="020B0604020202020204" pitchFamily="34" charset="0"/>
              <a:buChar char="•"/>
            </a:pPr>
            <a:r>
              <a:rPr lang="en-US" sz="1600" dirty="0">
                <a:solidFill>
                  <a:schemeClr val="tx1"/>
                </a:solidFill>
              </a:rPr>
              <a:t>Should the IEEE SA (the position statement we reviewed in November and January) and the IEEE EU collaborate on these 2 separate position statements in some fashion?  </a:t>
            </a:r>
          </a:p>
          <a:p>
            <a:pPr lvl="2">
              <a:buFont typeface="Arial" panose="020B0604020202020204" pitchFamily="34" charset="0"/>
              <a:buChar char="•"/>
            </a:pPr>
            <a:r>
              <a:rPr lang="en-US" sz="1600" dirty="0">
                <a:solidFill>
                  <a:schemeClr val="tx1"/>
                </a:solidFill>
              </a:rPr>
              <a:t>Then move above them. (.18 should still review)</a:t>
            </a:r>
            <a:endParaRPr lang="en-US" sz="1600" b="0" dirty="0">
              <a:solidFill>
                <a:schemeClr val="tx1"/>
              </a:solidFill>
            </a:endParaRPr>
          </a:p>
          <a:p>
            <a:pPr lvl="1">
              <a:buFont typeface="Arial" panose="020B0604020202020204" pitchFamily="34" charset="0"/>
              <a:buChar char="•"/>
            </a:pPr>
            <a:r>
              <a:rPr lang="en-US" sz="1600" dirty="0">
                <a:solidFill>
                  <a:schemeClr val="tx1"/>
                </a:solidFill>
              </a:rPr>
              <a:t>What was original driver to do the statement? </a:t>
            </a:r>
          </a:p>
          <a:p>
            <a:pPr lvl="1">
              <a:buFont typeface="Arial" panose="020B0604020202020204" pitchFamily="34" charset="0"/>
              <a:buChar char="•"/>
            </a:pPr>
            <a:r>
              <a:rPr lang="en-US" sz="1600" dirty="0">
                <a:solidFill>
                  <a:schemeClr val="tx1"/>
                </a:solidFill>
              </a:rPr>
              <a:t>Who is the general audience it is written for? </a:t>
            </a:r>
          </a:p>
          <a:p>
            <a:pPr lvl="1">
              <a:buFont typeface="Arial" panose="020B0604020202020204" pitchFamily="34" charset="0"/>
              <a:buChar char="•"/>
            </a:pPr>
            <a:r>
              <a:rPr lang="en-US" sz="1600" dirty="0">
                <a:solidFill>
                  <a:schemeClr val="tx1"/>
                </a:solidFill>
              </a:rPr>
              <a:t>As it is, there is a concern if it is sent out and organizations our members are working with, CEPT, BRAN, etc. it will cause confusion, and more.  </a:t>
            </a:r>
            <a:endParaRPr lang="en-US" sz="1600" b="0" dirty="0">
              <a:solidFill>
                <a:schemeClr val="tx1"/>
              </a:solidFill>
            </a:endParaRPr>
          </a:p>
          <a:p>
            <a:pPr>
              <a:buFont typeface="Arial" panose="020B0604020202020204" pitchFamily="34" charset="0"/>
              <a:buChar char="•"/>
            </a:pPr>
            <a:r>
              <a:rPr lang="en-US" sz="1800" b="0" dirty="0">
                <a:solidFill>
                  <a:srgbClr val="00B0F0"/>
                </a:solidFill>
              </a:rPr>
              <a:t>Request that anyone with specific input to continue to please pass on to the .18 chair, sooner. </a:t>
            </a:r>
          </a:p>
          <a:p>
            <a:pPr>
              <a:buFont typeface="Arial" panose="020B0604020202020204" pitchFamily="34" charset="0"/>
              <a:buChar char="•"/>
            </a:pPr>
            <a:r>
              <a:rPr lang="en-US" sz="1800" b="0" dirty="0">
                <a:solidFill>
                  <a:srgbClr val="00B0F0"/>
                </a:solidFill>
              </a:rPr>
              <a:t>.18 chair will cleanup the review revision of the paper (should end up r02) and ask the IEEE 802 chair for further guidance on next steps.  </a:t>
            </a:r>
          </a:p>
          <a:p>
            <a:pPr>
              <a:buFont typeface="Arial" panose="020B0604020202020204" pitchFamily="34" charset="0"/>
              <a:buChar char="•"/>
            </a:pPr>
            <a:endParaRPr lang="en-US" sz="1800" b="0" dirty="0">
              <a:solidFill>
                <a:srgbClr val="00B0F0"/>
              </a:solidFill>
            </a:endParaRPr>
          </a:p>
          <a:p>
            <a:pPr lvl="1">
              <a:buFont typeface="Arial" panose="020B0604020202020204" pitchFamily="34" charset="0"/>
              <a:buChar char="•"/>
            </a:pPr>
            <a:endParaRPr lang="en-US" sz="1600" dirty="0">
              <a:solidFill>
                <a:schemeClr val="tx1"/>
              </a:solidFill>
            </a:endParaRPr>
          </a:p>
          <a:p>
            <a:pPr lvl="1">
              <a:buFont typeface="Arial" panose="020B0604020202020204" pitchFamily="34" charset="0"/>
              <a:buChar char="•"/>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25231901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8001000" cy="685800"/>
          </a:xfrm>
        </p:spPr>
        <p:txBody>
          <a:bodyPr/>
          <a:lstStyle/>
          <a:p>
            <a:r>
              <a:rPr lang="en-US" sz="2400" dirty="0"/>
              <a:t>IEEE EU spectrum management statement</a:t>
            </a:r>
            <a:endParaRPr lang="en-US" sz="1200" dirty="0"/>
          </a:p>
        </p:txBody>
      </p:sp>
      <p:sp>
        <p:nvSpPr>
          <p:cNvPr id="3" name="Content Placeholder 2"/>
          <p:cNvSpPr>
            <a:spLocks noGrp="1"/>
          </p:cNvSpPr>
          <p:nvPr>
            <p:ph idx="1"/>
          </p:nvPr>
        </p:nvSpPr>
        <p:spPr>
          <a:xfrm>
            <a:off x="685800" y="925460"/>
            <a:ext cx="8147108" cy="5293520"/>
          </a:xfrm>
        </p:spPr>
        <p:txBody>
          <a:bodyPr/>
          <a:lstStyle/>
          <a:p>
            <a:pPr>
              <a:spcBef>
                <a:spcPts val="0"/>
              </a:spcBef>
              <a:buFont typeface="Arial" panose="020B0604020202020204" pitchFamily="34" charset="0"/>
              <a:buChar char="•"/>
            </a:pPr>
            <a:endParaRPr lang="en-US" altLang="en-US" sz="1600" dirty="0"/>
          </a:p>
          <a:p>
            <a:pPr>
              <a:spcBef>
                <a:spcPts val="0"/>
              </a:spcBef>
              <a:buFont typeface="Arial" panose="020B0604020202020204" pitchFamily="34" charset="0"/>
              <a:buChar char="•"/>
            </a:pPr>
            <a:r>
              <a:rPr lang="en-US" altLang="en-US" sz="1800" dirty="0"/>
              <a:t>What was sent to the IEEE 802 chair for a short write up on our overall view and what is needed: </a:t>
            </a:r>
          </a:p>
          <a:p>
            <a:pPr lvl="5">
              <a:spcBef>
                <a:spcPts val="0"/>
              </a:spcBef>
              <a:buFont typeface="Arial" panose="020B0604020202020204" pitchFamily="34" charset="0"/>
              <a:buChar char="•"/>
            </a:pPr>
            <a:endParaRPr lang="en-US" altLang="en-US" sz="800" dirty="0">
              <a:solidFill>
                <a:srgbClr val="00B0F0"/>
              </a:solidFill>
            </a:endParaRPr>
          </a:p>
          <a:p>
            <a:pPr lvl="2">
              <a:spcBef>
                <a:spcPts val="0"/>
              </a:spcBef>
              <a:buFont typeface="Arial" panose="020B0604020202020204" pitchFamily="34" charset="0"/>
              <a:buChar char="•"/>
            </a:pPr>
            <a:r>
              <a:rPr lang="en-US" altLang="en-US" sz="1600" dirty="0"/>
              <a:t>In our opinion spectrum policy cannot be based on measuring 3-D occupancy and then enforce corrections.   Spectrum policy needs to allow for dynamic sharing and allocation with the technologies available today and coming in the future.  In </a:t>
            </a:r>
            <a:r>
              <a:rPr lang="en-US" altLang="en-US" sz="1600" dirty="0">
                <a:solidFill>
                  <a:schemeClr val="tx1"/>
                </a:solidFill>
              </a:rPr>
              <a:t>addition, s</a:t>
            </a:r>
            <a:r>
              <a:rPr lang="en-US" sz="1600" dirty="0">
                <a:solidFill>
                  <a:schemeClr val="tx1"/>
                </a:solidFill>
              </a:rPr>
              <a:t>ociety’s goals are not that all spectrum is occupied in high-value locations, rather that services are available in high-value locations, meeting what users are expecting.</a:t>
            </a:r>
          </a:p>
          <a:p>
            <a:pPr lvl="4">
              <a:spcBef>
                <a:spcPts val="0"/>
              </a:spcBef>
              <a:buFont typeface="Arial" panose="020B0604020202020204" pitchFamily="34" charset="0"/>
              <a:buChar char="•"/>
            </a:pPr>
            <a:endParaRPr lang="en-US" sz="800" dirty="0"/>
          </a:p>
          <a:p>
            <a:pPr lvl="1">
              <a:spcBef>
                <a:spcPts val="0"/>
              </a:spcBef>
              <a:buFont typeface="Arial" panose="020B0604020202020204" pitchFamily="34" charset="0"/>
              <a:buChar char="•"/>
            </a:pPr>
            <a:r>
              <a:rPr lang="en-US" sz="1800" dirty="0"/>
              <a:t>And there is agreement to propose using the SA statement for this need also, as it will work globally.  </a:t>
            </a:r>
          </a:p>
          <a:p>
            <a:pPr lvl="2">
              <a:spcBef>
                <a:spcPts val="0"/>
              </a:spcBef>
              <a:buFont typeface="Arial" panose="020B0604020202020204" pitchFamily="34" charset="0"/>
              <a:buChar char="•"/>
            </a:pPr>
            <a:r>
              <a:rPr lang="en-US" sz="1600" dirty="0"/>
              <a:t>Discussed even if SA wants to keep separate from the other Operating Units, we still feel this statement could work for the EU (and globally). </a:t>
            </a:r>
          </a:p>
          <a:p>
            <a:pPr lvl="4">
              <a:spcBef>
                <a:spcPts val="0"/>
              </a:spcBef>
              <a:buFont typeface="Arial" panose="020B0604020202020204" pitchFamily="34" charset="0"/>
              <a:buChar char="•"/>
            </a:pPr>
            <a:endParaRPr lang="en-US" sz="800" dirty="0"/>
          </a:p>
          <a:p>
            <a:pPr>
              <a:spcBef>
                <a:spcPts val="0"/>
              </a:spcBef>
              <a:buFont typeface="Arial" panose="020B0604020202020204" pitchFamily="34" charset="0"/>
              <a:buChar char="•"/>
            </a:pPr>
            <a:r>
              <a:rPr lang="en-US" sz="1800" dirty="0">
                <a:solidFill>
                  <a:schemeClr val="tx1"/>
                </a:solidFill>
              </a:rPr>
              <a:t>Email sent to GPPC and cc: the EU spectrum group contact. </a:t>
            </a:r>
          </a:p>
          <a:p>
            <a:pPr>
              <a:spcBef>
                <a:spcPts val="0"/>
              </a:spcBef>
              <a:buFont typeface="Arial" panose="020B0604020202020204" pitchFamily="34" charset="0"/>
              <a:buChar char="•"/>
            </a:pPr>
            <a:r>
              <a:rPr lang="en-US" sz="1800" b="0" dirty="0">
                <a:solidFill>
                  <a:schemeClr val="tx1"/>
                </a:solidFill>
              </a:rPr>
              <a:t>And, nothing at this point.</a:t>
            </a:r>
          </a:p>
          <a:p>
            <a:pPr>
              <a:spcBef>
                <a:spcPts val="0"/>
              </a:spcBef>
              <a:buFont typeface="Arial" panose="020B0604020202020204" pitchFamily="34" charset="0"/>
              <a:buChar char="•"/>
            </a:pPr>
            <a:endParaRPr lang="en-US" sz="2200" dirty="0"/>
          </a:p>
          <a:p>
            <a:pPr marL="457200" lvl="1" indent="0">
              <a:spcBef>
                <a:spcPts val="0"/>
              </a:spcBef>
            </a:pPr>
            <a:endParaRPr lang="en-US" altLang="en-US" sz="1400" dirty="0"/>
          </a:p>
          <a:p>
            <a:pPr>
              <a:buFont typeface="Arial" panose="020B0604020202020204" pitchFamily="34" charset="0"/>
              <a:buChar char="•"/>
            </a:pPr>
            <a:endParaRPr lang="en-US" sz="1800" dirty="0">
              <a:solidFill>
                <a:srgbClr val="00B0F0"/>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593753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 – from last week</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endParaRPr lang="en-US" altLang="en-US" sz="2000" b="0" dirty="0"/>
          </a:p>
          <a:p>
            <a:pPr>
              <a:buFont typeface="Arial" panose="020B0604020202020204" pitchFamily="34" charset="0"/>
              <a:buChar char="•"/>
            </a:pPr>
            <a:r>
              <a:rPr lang="en-US" altLang="en-US" sz="2000" dirty="0"/>
              <a:t>Will review and discuss</a:t>
            </a:r>
          </a:p>
          <a:p>
            <a:pPr>
              <a:buFont typeface="Arial" panose="020B0604020202020204" pitchFamily="34" charset="0"/>
              <a:buChar char="•"/>
            </a:pPr>
            <a:r>
              <a:rPr lang="en-US" altLang="en-US" sz="1400" b="0" dirty="0"/>
              <a:t>The idea  is to cover the entire spectrum in the database, all of it.</a:t>
            </a:r>
          </a:p>
          <a:p>
            <a:pPr lvl="1">
              <a:buFont typeface="Arial" panose="020B0604020202020204" pitchFamily="34" charset="0"/>
              <a:buChar char="•"/>
            </a:pPr>
            <a:r>
              <a:rPr lang="en-US" altLang="en-US" sz="1200" dirty="0"/>
              <a:t>Then knowing what frequency range the device is in and geographic location, can manage the users. </a:t>
            </a:r>
            <a:r>
              <a:rPr lang="en-US" altLang="en-US" sz="1200" b="0" dirty="0"/>
              <a:t>   </a:t>
            </a:r>
          </a:p>
          <a:p>
            <a:pPr>
              <a:buFont typeface="Arial" panose="020B0604020202020204" pitchFamily="34" charset="0"/>
              <a:buChar char="•"/>
            </a:pPr>
            <a:r>
              <a:rPr lang="en-US" altLang="en-US" sz="1400" b="0" dirty="0"/>
              <a:t>Similar idea years back were not fully accepted, though with recent actions, e.g. 6GHz, a data base maybe viewed differently now. </a:t>
            </a:r>
          </a:p>
          <a:p>
            <a:pPr>
              <a:buFont typeface="Arial" panose="020B0604020202020204" pitchFamily="34" charset="0"/>
              <a:buChar char="•"/>
            </a:pPr>
            <a:r>
              <a:rPr lang="en-US" altLang="en-US" sz="1400" b="0" dirty="0"/>
              <a:t>Should look at the CBRS database and what can we learn from it. </a:t>
            </a:r>
          </a:p>
          <a:p>
            <a:pPr>
              <a:buFont typeface="Arial" panose="020B0604020202020204" pitchFamily="34" charset="0"/>
              <a:buChar char="•"/>
            </a:pPr>
            <a:r>
              <a:rPr lang="en-US" sz="1400" b="0" dirty="0"/>
              <a:t>This is a long term effort, and need to start to put all the pieces together, before going to regulators.</a:t>
            </a:r>
            <a:endParaRPr lang="en-US" sz="1100" b="0" dirty="0"/>
          </a:p>
          <a:p>
            <a:pPr>
              <a:buFont typeface="Arial" panose="020B0604020202020204" pitchFamily="34" charset="0"/>
              <a:buChar char="•"/>
            </a:pPr>
            <a:r>
              <a:rPr lang="en-US" sz="1400" b="0" dirty="0"/>
              <a:t>3550 filings of interest:</a:t>
            </a:r>
          </a:p>
          <a:p>
            <a:pPr lvl="1">
              <a:buFont typeface="Arial" panose="020B0604020202020204" pitchFamily="34" charset="0"/>
              <a:buChar char="•"/>
            </a:pPr>
            <a:r>
              <a:rPr lang="en-US" sz="1200" b="0" dirty="0"/>
              <a:t>Google October 2017 overall summary</a:t>
            </a:r>
          </a:p>
          <a:p>
            <a:pPr lvl="1">
              <a:buFont typeface="Arial" panose="020B0604020202020204" pitchFamily="34" charset="0"/>
              <a:buChar char="•"/>
            </a:pPr>
            <a:r>
              <a:rPr lang="en-US" sz="1200" b="0" dirty="0">
                <a:hlinkClick r:id="rId3"/>
              </a:rPr>
              <a:t>https://ecfsapi.fcc.gov/file/10160477327041/2017-10-16%20Ex%20Parte%20(GN%2012-354%20RM-11788%20RM-11789).pdf</a:t>
            </a:r>
            <a:r>
              <a:rPr lang="en-US" sz="1200" b="0" dirty="0"/>
              <a:t>  </a:t>
            </a:r>
          </a:p>
          <a:p>
            <a:pPr lvl="1">
              <a:buFont typeface="Arial" panose="020B0604020202020204" pitchFamily="34" charset="0"/>
              <a:buChar char="•"/>
            </a:pPr>
            <a:r>
              <a:rPr lang="en-US" sz="1200" b="0" dirty="0"/>
              <a:t>Slide 16 SAS providers &amp; carriers have developed a mutuall satisfactory legal agreement covering confidential data</a:t>
            </a:r>
          </a:p>
          <a:p>
            <a:pPr lvl="1">
              <a:buFont typeface="Arial" panose="020B0604020202020204" pitchFamily="34" charset="0"/>
              <a:buChar char="•"/>
            </a:pPr>
            <a:r>
              <a:rPr lang="en-US" sz="1200" b="0" dirty="0"/>
              <a:t>Appendix A:Wireless Innovation Forum and SAS and CBSD Standards Development </a:t>
            </a:r>
          </a:p>
          <a:p>
            <a:pPr>
              <a:buFont typeface="Arial" panose="020B0604020202020204" pitchFamily="34" charset="0"/>
              <a:buChar char="•"/>
            </a:pPr>
            <a:r>
              <a:rPr lang="en-US" sz="1400" b="0" dirty="0"/>
              <a:t> </a:t>
            </a:r>
            <a:r>
              <a:rPr lang="en-US" sz="1400" b="0" dirty="0">
                <a:hlinkClick r:id="rId4"/>
              </a:rPr>
              <a:t>https://ecfsapi.fcc.gov/file/60001854348.pdf</a:t>
            </a:r>
            <a:r>
              <a:rPr lang="en-US" sz="1400" b="0" dirty="0"/>
              <a:t> </a:t>
            </a:r>
          </a:p>
          <a:p>
            <a:pPr lvl="1">
              <a:buFont typeface="Arial" panose="020B0604020202020204" pitchFamily="34" charset="0"/>
              <a:buChar char="•"/>
            </a:pPr>
            <a:endParaRPr lang="en-US" dirty="0"/>
          </a:p>
          <a:p>
            <a:pPr>
              <a:buFont typeface="Arial" panose="020B0604020202020204" pitchFamily="34" charset="0"/>
              <a:buChar char="•"/>
            </a:pPr>
            <a:endParaRPr lang="en-US" sz="2200" dirty="0"/>
          </a:p>
          <a:p>
            <a:pPr lvl="1">
              <a:buFont typeface="Arial" panose="020B0604020202020204" pitchFamily="34" charset="0"/>
              <a:buChar char="•"/>
            </a:pPr>
            <a:endParaRPr lang="en-US" sz="18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66811969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615950"/>
            <a:ext cx="8458200" cy="685800"/>
          </a:xfrm>
        </p:spPr>
        <p:txBody>
          <a:bodyPr/>
          <a:lstStyle/>
          <a:p>
            <a:r>
              <a:rPr lang="en-US" sz="2800" dirty="0">
                <a:latin typeface="Times New Roman" charset="0"/>
              </a:rPr>
              <a:t>A Future For Unlicensed Spectrum</a:t>
            </a:r>
            <a:endParaRPr lang="en-US" sz="2800" dirty="0"/>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dirty="0"/>
              <a:t>A perspective on regardless of everything we do to develop new, better, faster wireless technologies, the available spectrum has a hard limit</a:t>
            </a:r>
          </a:p>
          <a:p>
            <a:pPr>
              <a:buFont typeface="Arial" panose="020B0604020202020204" pitchFamily="34" charset="0"/>
              <a:buChar char="•"/>
            </a:pPr>
            <a:r>
              <a:rPr lang="en-US" altLang="en-US" sz="2000" b="0" dirty="0"/>
              <a:t>See: </a:t>
            </a:r>
            <a:r>
              <a:rPr lang="en-US" altLang="en-US" sz="2000" b="0" dirty="0">
                <a:hlinkClick r:id="rId2"/>
              </a:rPr>
              <a:t>https://mentor.ieee.org/802.18/dcn/18/18-18-0060-02-0000-a-future-for-unlicensed-spectrum.pptx</a:t>
            </a:r>
            <a:r>
              <a:rPr lang="en-US" altLang="en-US" sz="2000" b="0" dirty="0"/>
              <a:t>   (more regulatory based) </a:t>
            </a:r>
          </a:p>
          <a:p>
            <a:pPr>
              <a:buFont typeface="Arial" panose="020B0604020202020204" pitchFamily="34" charset="0"/>
              <a:buChar char="•"/>
            </a:pPr>
            <a:r>
              <a:rPr lang="en-US" altLang="en-US" sz="2000" dirty="0"/>
              <a:t>The most recent document is:  11-18/1055rxx </a:t>
            </a:r>
            <a:r>
              <a:rPr lang="en-US" altLang="en-US" sz="2000" b="0" dirty="0"/>
              <a:t>(more standards based)</a:t>
            </a:r>
          </a:p>
          <a:p>
            <a:pPr>
              <a:buFont typeface="Arial" panose="020B0604020202020204" pitchFamily="34" charset="0"/>
              <a:buChar char="•"/>
            </a:pPr>
            <a:endParaRPr lang="en-US" altLang="en-US" sz="1800" dirty="0"/>
          </a:p>
          <a:p>
            <a:pPr>
              <a:buFont typeface="Arial" panose="020B0604020202020204" pitchFamily="34" charset="0"/>
              <a:buChar char="•"/>
            </a:pPr>
            <a:r>
              <a:rPr lang="en-US" altLang="en-US" sz="1800" dirty="0"/>
              <a:t>We reviewed and discussed the latest .11 version for Plenary WNG in San Diego. </a:t>
            </a:r>
          </a:p>
          <a:p>
            <a:pPr>
              <a:buFont typeface="Arial" panose="020B0604020202020204" pitchFamily="34" charset="0"/>
              <a:buChar char="•"/>
            </a:pPr>
            <a:r>
              <a:rPr lang="en-US" altLang="en-US" sz="1600" b="0" dirty="0"/>
              <a:t>The idea  is to cover the entire spectrum in the database, all of it.</a:t>
            </a:r>
          </a:p>
          <a:p>
            <a:pPr lvl="1">
              <a:buFont typeface="Arial" panose="020B0604020202020204" pitchFamily="34" charset="0"/>
              <a:buChar char="•"/>
            </a:pPr>
            <a:r>
              <a:rPr lang="en-US" altLang="en-US" sz="1400" dirty="0"/>
              <a:t>Then knowing what frequency range the device is in and geographic location, can manage the users. </a:t>
            </a:r>
            <a:r>
              <a:rPr lang="en-US" altLang="en-US" sz="1400" b="0" dirty="0"/>
              <a:t>   </a:t>
            </a:r>
          </a:p>
          <a:p>
            <a:pPr>
              <a:buFont typeface="Arial" panose="020B0604020202020204" pitchFamily="34" charset="0"/>
              <a:buChar char="•"/>
            </a:pPr>
            <a:r>
              <a:rPr lang="en-US" altLang="en-US" sz="1600" b="0" dirty="0"/>
              <a:t>Similar idea years back were not fully accepted, though with recent actions, e.g. 6GHz, a data base maybe viewed differently now. </a:t>
            </a:r>
          </a:p>
          <a:p>
            <a:pPr>
              <a:buFont typeface="Arial" panose="020B0604020202020204" pitchFamily="34" charset="0"/>
              <a:buChar char="•"/>
            </a:pPr>
            <a:r>
              <a:rPr lang="en-US" altLang="en-US" sz="1600" b="0" dirty="0"/>
              <a:t>A perspective on regardless of everything we do to develop new, better, faster wireless technologies, the available spectrum has a hard limit</a:t>
            </a:r>
          </a:p>
          <a:p>
            <a:pPr>
              <a:buFont typeface="Arial" panose="020B0604020202020204" pitchFamily="34" charset="0"/>
              <a:buChar char="•"/>
            </a:pPr>
            <a:r>
              <a:rPr lang="en-US" sz="1600" dirty="0"/>
              <a:t> </a:t>
            </a:r>
          </a:p>
          <a:p>
            <a:pPr>
              <a:buFont typeface="Arial" panose="020B0604020202020204" pitchFamily="34" charset="0"/>
              <a:buChar char="•"/>
            </a:pPr>
            <a:r>
              <a:rPr lang="en-US" sz="1600" dirty="0"/>
              <a:t> </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03752312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IEEE – not connected and underserved </a:t>
            </a:r>
            <a:r>
              <a:rPr lang="en-US" sz="1400" dirty="0"/>
              <a:t>(from last week)</a:t>
            </a:r>
          </a:p>
        </p:txBody>
      </p:sp>
      <p:sp>
        <p:nvSpPr>
          <p:cNvPr id="3" name="Content Placeholder 2"/>
          <p:cNvSpPr>
            <a:spLocks noGrp="1"/>
          </p:cNvSpPr>
          <p:nvPr>
            <p:ph idx="1"/>
          </p:nvPr>
        </p:nvSpPr>
        <p:spPr>
          <a:xfrm>
            <a:off x="685005" y="1181893"/>
            <a:ext cx="8306595" cy="4494213"/>
          </a:xfrm>
        </p:spPr>
        <p:txBody>
          <a:bodyPr/>
          <a:lstStyle/>
          <a:p>
            <a:pPr>
              <a:buFont typeface="Arial" panose="020B0604020202020204" pitchFamily="34" charset="0"/>
              <a:buChar char="•"/>
            </a:pPr>
            <a:r>
              <a:rPr lang="en-US" altLang="en-US" sz="2000" b="0" dirty="0"/>
              <a:t> </a:t>
            </a:r>
            <a:r>
              <a:rPr lang="en-US" sz="2000" b="0" dirty="0"/>
              <a:t>IEEE Connectivity Coalition  </a:t>
            </a:r>
          </a:p>
          <a:p>
            <a:pPr lvl="1">
              <a:buFont typeface="Arial" panose="020B0604020202020204" pitchFamily="34" charset="0"/>
              <a:buChar char="•"/>
            </a:pPr>
            <a:r>
              <a:rPr lang="en-US" sz="1800" b="0" dirty="0"/>
              <a:t>Internet Inclusion means that all stakeholders are engaged in the planning and implementation of technology systems; that all potential people impacted can access and have certain rights to understand the implications of the technology and know how to use it safely and ethically; and that with these technologies come more services, tools, increased information and opportunities to expand access for communities around the world. As digital technology is increasingly used for educational, employment, health, commercial and informational purposes, Internet Inclusion is critical for full engagement, participation and opportunity in the social, economic and civic life of society.</a:t>
            </a:r>
          </a:p>
          <a:p>
            <a:pPr>
              <a:buFont typeface="Arial" panose="020B0604020202020204" pitchFamily="34" charset="0"/>
              <a:buChar char="•"/>
            </a:pPr>
            <a:endParaRPr lang="en-US" sz="2000" dirty="0"/>
          </a:p>
          <a:p>
            <a:pPr>
              <a:buFont typeface="Arial" panose="020B0604020202020204" pitchFamily="34" charset="0"/>
              <a:buChar char="•"/>
            </a:pPr>
            <a:r>
              <a:rPr lang="en-US" sz="2000" b="0" dirty="0"/>
              <a:t>This ties into the effort brought up at the Chicago meeting on how to connect the 3.8B people, not connected today. </a:t>
            </a:r>
          </a:p>
          <a:p>
            <a:pPr>
              <a:buFont typeface="Arial" panose="020B0604020202020204" pitchFamily="34" charset="0"/>
              <a:buChar char="•"/>
            </a:pPr>
            <a:r>
              <a:rPr lang="en-US" sz="2000" b="0" dirty="0"/>
              <a:t>Stayed tuned as we learn more.  </a:t>
            </a:r>
          </a:p>
          <a:p>
            <a:pPr>
              <a:buFont typeface="Arial" panose="020B0604020202020204" pitchFamily="34" charset="0"/>
              <a:buChar char="•"/>
            </a:pPr>
            <a:r>
              <a:rPr lang="en-US" sz="2000" b="0" dirty="0"/>
              <a:t>Rich will be talking to Senior Director, Technology Policy and International Affairs on this and what we can do.</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839676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674298"/>
          </a:xfrm>
        </p:spPr>
        <p:txBody>
          <a:bodyPr/>
          <a:lstStyle/>
          <a:p>
            <a:r>
              <a:rPr lang="en-US" sz="2400" dirty="0"/>
              <a:t>Potential reference document when doing comments</a:t>
            </a:r>
          </a:p>
        </p:txBody>
      </p:sp>
      <p:sp>
        <p:nvSpPr>
          <p:cNvPr id="3" name="Content Placeholder 2"/>
          <p:cNvSpPr>
            <a:spLocks noGrp="1"/>
          </p:cNvSpPr>
          <p:nvPr>
            <p:ph idx="1"/>
          </p:nvPr>
        </p:nvSpPr>
        <p:spPr>
          <a:xfrm>
            <a:off x="703797" y="1524000"/>
            <a:ext cx="8296126" cy="4113213"/>
          </a:xfrm>
        </p:spPr>
        <p:txBody>
          <a:bodyPr/>
          <a:lstStyle/>
          <a:p>
            <a:pPr>
              <a:buFont typeface="Arial" panose="020B0604020202020204" pitchFamily="34" charset="0"/>
              <a:buChar char="•"/>
            </a:pPr>
            <a:r>
              <a:rPr lang="en-US" sz="1800" dirty="0"/>
              <a:t>Note: in the 802.19 co-existence &lt;1 GHz meeting it was brought up for IEEE 802 as a whole to put together a document on basic spectrum parameters that would be good for all IEEE 802 standards to co-exist (less interference….)  </a:t>
            </a:r>
          </a:p>
          <a:p>
            <a:pPr lvl="5">
              <a:buFont typeface="Arial" panose="020B0604020202020204" pitchFamily="34" charset="0"/>
              <a:buChar char="•"/>
            </a:pPr>
            <a:endParaRPr lang="en-US" sz="1400" dirty="0"/>
          </a:p>
          <a:p>
            <a:pPr lvl="1">
              <a:buFont typeface="Arial" panose="020B0604020202020204" pitchFamily="34" charset="0"/>
              <a:buChar char="•"/>
            </a:pPr>
            <a:r>
              <a:rPr lang="en-US" sz="1800" b="1" u="sng" dirty="0"/>
              <a:t>Actually, need to have this for all IEEE 802 to just work in the spectrum</a:t>
            </a:r>
            <a:r>
              <a:rPr lang="en-US" sz="1800" dirty="0"/>
              <a:t>, e.g. BWs needed.   Not just coexistence.</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Point being that 802.18 can refer to / use when responding to regulators  on different consultations, to encourage regulators in general to configure their spectrum to allow all the IEEE 802 standards in a more consistent/friendly way.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For the many in attendance, it was felt many regulators would appreciate at least  knowing this.  </a:t>
            </a:r>
          </a:p>
          <a:p>
            <a:pPr lvl="5">
              <a:buFont typeface="Arial" panose="020B0604020202020204" pitchFamily="34" charset="0"/>
              <a:buChar char="•"/>
            </a:pPr>
            <a:endParaRPr lang="en-US" sz="1400" dirty="0"/>
          </a:p>
          <a:p>
            <a:pPr lvl="1">
              <a:buFont typeface="Arial" panose="020B0604020202020204" pitchFamily="34" charset="0"/>
              <a:buChar char="•"/>
            </a:pPr>
            <a:r>
              <a:rPr lang="en-US" sz="1800" dirty="0"/>
              <a:t>Additional point to add to the doc, duty cycle is not for the protocol/standard/amendment being discussed, it is a regulation to allow others (and their packet lengths) to have access to the spectrum</a:t>
            </a:r>
            <a:r>
              <a:rPr lang="en-US" sz="1600" dirty="0"/>
              <a:t>. </a:t>
            </a:r>
          </a:p>
        </p:txBody>
      </p:sp>
      <p:sp>
        <p:nvSpPr>
          <p:cNvPr id="4" name="Date Placeholder 3"/>
          <p:cNvSpPr>
            <a:spLocks noGrp="1"/>
          </p:cNvSpPr>
          <p:nvPr>
            <p:ph type="dt" sz="half" idx="4294967295"/>
          </p:nvPr>
        </p:nvSpPr>
        <p:spPr>
          <a:xfrm>
            <a:off x="691161" y="304800"/>
            <a:ext cx="1893888" cy="276225"/>
          </a:xfrm>
          <a:prstGeom prst="rect">
            <a:avLst/>
          </a:prstGeom>
        </p:spPr>
        <p:txBody>
          <a:bodyPr/>
          <a:lstStyle/>
          <a:p>
            <a:pPr>
              <a:defRPr/>
            </a:pPr>
            <a:r>
              <a:rPr lang="en-US"/>
              <a:t>04 Oct 2018</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36</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1500691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800" dirty="0"/>
              <a:t>Fellowship Request</a:t>
            </a:r>
            <a:endParaRPr lang="en-US" sz="1400" dirty="0"/>
          </a:p>
        </p:txBody>
      </p:sp>
      <p:sp>
        <p:nvSpPr>
          <p:cNvPr id="3" name="Content Placeholder 2"/>
          <p:cNvSpPr>
            <a:spLocks noGrp="1"/>
          </p:cNvSpPr>
          <p:nvPr>
            <p:ph idx="1"/>
          </p:nvPr>
        </p:nvSpPr>
        <p:spPr>
          <a:xfrm>
            <a:off x="685800" y="1257300"/>
            <a:ext cx="8306595" cy="4494213"/>
          </a:xfrm>
        </p:spPr>
        <p:txBody>
          <a:bodyPr/>
          <a:lstStyle/>
          <a:p>
            <a:pPr>
              <a:buFont typeface="Arial" panose="020B0604020202020204" pitchFamily="34" charset="0"/>
              <a:buChar char="•"/>
            </a:pPr>
            <a:r>
              <a:rPr lang="en-US" sz="2000" dirty="0"/>
              <a:t>Fellowship request on reaching out to all regulators.</a:t>
            </a:r>
          </a:p>
          <a:p>
            <a:pPr lvl="1">
              <a:buFont typeface="Arial" panose="020B0604020202020204" pitchFamily="34" charset="0"/>
              <a:buChar char="•"/>
            </a:pPr>
            <a:r>
              <a:rPr lang="en-US" sz="1600" dirty="0">
                <a:solidFill>
                  <a:schemeClr val="tx1"/>
                </a:solidFill>
              </a:rPr>
              <a:t>Enhancing Collaboration between </a:t>
            </a:r>
            <a:r>
              <a:rPr lang="en-US" sz="1600" i="1" dirty="0">
                <a:solidFill>
                  <a:schemeClr val="tx1"/>
                </a:solidFill>
              </a:rPr>
              <a:t>IEEE 802 </a:t>
            </a:r>
            <a:r>
              <a:rPr lang="en-US" sz="1600" dirty="0">
                <a:solidFill>
                  <a:schemeClr val="tx1"/>
                </a:solidFill>
              </a:rPr>
              <a:t>and World Regulators on unlicensed spectrum regulations</a:t>
            </a:r>
            <a:endParaRPr lang="en-US" sz="1600" u="sng" dirty="0">
              <a:solidFill>
                <a:schemeClr val="tx1"/>
              </a:solidFill>
              <a:hlinkClick r:id="rId2"/>
            </a:endParaRPr>
          </a:p>
          <a:p>
            <a:pPr lvl="1">
              <a:buFont typeface="Arial" panose="020B0604020202020204" pitchFamily="34" charset="0"/>
              <a:buChar char="•"/>
            </a:pPr>
            <a:r>
              <a:rPr lang="en-US" sz="1600" u="sng" dirty="0">
                <a:hlinkClick r:id="rId2"/>
              </a:rPr>
              <a:t>https://mentor.ieee.org/802.11/dcn/18/11-18-0580-01-coex-enhancing-collaboration-between-ieee-802-and-world-regulators-on-unlicensed-spectrum-regulations.pptx</a:t>
            </a:r>
            <a:r>
              <a:rPr lang="en-US" sz="1600" dirty="0"/>
              <a:t>  </a:t>
            </a:r>
            <a:r>
              <a:rPr lang="en-US" sz="1600" b="0" dirty="0"/>
              <a:t> </a:t>
            </a:r>
          </a:p>
          <a:p>
            <a:pPr lvl="1">
              <a:buFont typeface="Arial" panose="020B0604020202020204" pitchFamily="34" charset="0"/>
              <a:buChar char="•"/>
            </a:pPr>
            <a:r>
              <a:rPr lang="en-US" sz="1800" b="1" dirty="0">
                <a:solidFill>
                  <a:schemeClr val="tx1"/>
                </a:solidFill>
              </a:rPr>
              <a:t> </a:t>
            </a:r>
          </a:p>
          <a:p>
            <a:pPr lvl="1">
              <a:buFont typeface="Arial" panose="020B0604020202020204" pitchFamily="34" charset="0"/>
              <a:buChar char="•"/>
            </a:pPr>
            <a:r>
              <a:rPr lang="en-US" sz="1800" b="1" dirty="0">
                <a:solidFill>
                  <a:schemeClr val="tx1"/>
                </a:solidFill>
              </a:rPr>
              <a:t>Thursday:  </a:t>
            </a:r>
          </a:p>
          <a:p>
            <a:pPr lvl="1">
              <a:buFont typeface="Arial" panose="020B0604020202020204" pitchFamily="34" charset="0"/>
              <a:buChar char="•"/>
            </a:pPr>
            <a:r>
              <a:rPr lang="en-US" sz="1800" b="1" dirty="0">
                <a:solidFill>
                  <a:schemeClr val="tx1"/>
                </a:solidFill>
              </a:rPr>
              <a:t> </a:t>
            </a:r>
            <a:r>
              <a:rPr lang="en-US" sz="1800" dirty="0">
                <a:solidFill>
                  <a:schemeClr val="tx1"/>
                </a:solidFill>
              </a:rPr>
              <a:t>A start is to keep in touch with the fellowship attendees.  </a:t>
            </a:r>
          </a:p>
          <a:p>
            <a:pPr lvl="2">
              <a:buFont typeface="Arial" panose="020B0604020202020204" pitchFamily="34" charset="0"/>
              <a:buChar char="•"/>
            </a:pPr>
            <a:r>
              <a:rPr lang="en-US" sz="1600" dirty="0">
                <a:solidFill>
                  <a:schemeClr val="tx1"/>
                </a:solidFill>
              </a:rPr>
              <a:t>They are welcome to our meetings and calls. </a:t>
            </a:r>
          </a:p>
          <a:p>
            <a:pPr lvl="1">
              <a:buFont typeface="Arial" panose="020B0604020202020204" pitchFamily="34" charset="0"/>
              <a:buChar char="•"/>
            </a:pPr>
            <a:r>
              <a:rPr lang="en-US" sz="1800" b="0" dirty="0">
                <a:solidFill>
                  <a:schemeClr val="tx1"/>
                </a:solidFill>
              </a:rPr>
              <a:t>Could something be added to the IEEE newsletter/communication for the regulators, to answer the news letter input? </a:t>
            </a:r>
          </a:p>
          <a:p>
            <a:pPr lvl="1">
              <a:buFont typeface="Arial" panose="020B0604020202020204" pitchFamily="34" charset="0"/>
              <a:buChar char="•"/>
            </a:pPr>
            <a:r>
              <a:rPr lang="en-US" sz="1800" b="0" dirty="0">
                <a:solidFill>
                  <a:schemeClr val="tx1"/>
                </a:solidFill>
              </a:rPr>
              <a:t>Can IEEE be more pro-active with some </a:t>
            </a:r>
            <a:r>
              <a:rPr lang="en-US" sz="1800" dirty="0">
                <a:solidFill>
                  <a:schemeClr val="tx1"/>
                </a:solidFill>
              </a:rPr>
              <a:t>of the other (e.g. regional) regulators? </a:t>
            </a:r>
          </a:p>
          <a:p>
            <a:pPr lvl="2">
              <a:buFont typeface="Arial" panose="020B0604020202020204" pitchFamily="34" charset="0"/>
              <a:buChar char="•"/>
            </a:pPr>
            <a:r>
              <a:rPr lang="en-US" sz="1400" dirty="0">
                <a:solidFill>
                  <a:schemeClr val="tx1"/>
                </a:solidFill>
              </a:rPr>
              <a:t>The challenge is to ID which we can, and being a volunteer  / individual organization, the time and money from the volunteers?  </a:t>
            </a:r>
          </a:p>
          <a:p>
            <a:pPr lvl="1">
              <a:buFont typeface="Arial" panose="020B0604020202020204" pitchFamily="34" charset="0"/>
              <a:buChar char="•"/>
            </a:pPr>
            <a:r>
              <a:rPr lang="en-US" sz="1800" b="0" dirty="0">
                <a:solidFill>
                  <a:schemeClr val="tx1"/>
                </a:solidFill>
              </a:rPr>
              <a:t>Many regulators don’t have IEEE has a point of contact like they do with WFA or other implementing orgs do. </a:t>
            </a:r>
          </a:p>
          <a:p>
            <a:pPr marL="0" indent="0"/>
            <a:endParaRPr lang="en-US" sz="2000" b="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166013586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3"/>
            <a:ext cx="7770813" cy="505178"/>
          </a:xfrm>
        </p:spPr>
        <p:txBody>
          <a:bodyPr/>
          <a:lstStyle/>
          <a:p>
            <a:r>
              <a:rPr lang="en-US" sz="2400" dirty="0"/>
              <a:t>Participation in IEEE 802 Meetings</a:t>
            </a:r>
          </a:p>
        </p:txBody>
      </p:sp>
      <p:sp>
        <p:nvSpPr>
          <p:cNvPr id="3" name="Content Placeholder 2"/>
          <p:cNvSpPr>
            <a:spLocks noGrp="1"/>
          </p:cNvSpPr>
          <p:nvPr>
            <p:ph idx="1"/>
          </p:nvPr>
        </p:nvSpPr>
        <p:spPr>
          <a:xfrm>
            <a:off x="685005" y="1066800"/>
            <a:ext cx="7770813" cy="4113213"/>
          </a:xfrm>
        </p:spPr>
        <p:txBody>
          <a:bodyPr/>
          <a:lstStyle/>
          <a:p>
            <a:pPr>
              <a:buClrTx/>
            </a:pPr>
            <a:r>
              <a:rPr lang="en-GB" altLang="en-US" sz="1800" dirty="0">
                <a:solidFill>
                  <a:schemeClr val="accent1">
                    <a:lumMod val="50000"/>
                  </a:schemeClr>
                </a:solidFill>
                <a:ea typeface="MS Gothic" panose="020B0609070205080204" pitchFamily="49" charset="-128"/>
              </a:rPr>
              <a:t>Participation in any IEEE 802 meeting (Sponsor, Sponsor subgroup, Working Group, Working Group subgroup, etc.) is on an individual basis</a:t>
            </a:r>
          </a:p>
          <a:p>
            <a:endParaRPr lang="en-US" sz="800" dirty="0">
              <a:solidFill>
                <a:schemeClr val="accent1">
                  <a:lumMod val="50000"/>
                </a:schemeClr>
              </a:solidFill>
            </a:endParaRPr>
          </a:p>
          <a:p>
            <a:pPr marL="339725" indent="-336550">
              <a:buFont typeface="Arial" panose="020B0604020202020204" pitchFamily="34" charset="0"/>
              <a:buChar char="•"/>
            </a:pP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dirty="0">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   section 5.2.1) </a:t>
            </a:r>
          </a:p>
          <a:p>
            <a:pPr marL="339725" indent="-336550">
              <a:buFont typeface="Arial" panose="020B0604020202020204" pitchFamily="34" charset="0"/>
              <a:buChar char="•"/>
            </a:pPr>
            <a:r>
              <a:rPr lang="en-GB" altLang="en-US" sz="1400" dirty="0">
                <a:ea typeface="MS Gothic" panose="020B0609070205080204" pitchFamily="49" charset="-128"/>
              </a:rPr>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39725" indent="-336550">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39725" indent="-336550">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ea typeface="MS Gothic" panose="020B0609070205080204" pitchFamily="49" charset="-128"/>
                <a:hlinkClick r:id="rId2"/>
              </a:rPr>
              <a:t>https://standards.ieee.org/develop/policies/bylaws/sb_bylaws.pdf</a:t>
            </a:r>
            <a:r>
              <a:rPr lang="en-GB" altLang="en-US" sz="1400" u="sng" dirty="0">
                <a:ea typeface="MS Gothic" panose="020B0609070205080204" pitchFamily="49" charset="-128"/>
              </a:rPr>
              <a:t>   </a:t>
            </a:r>
            <a:r>
              <a:rPr lang="en-GB" altLang="en-US" sz="1400" dirty="0">
                <a:ea typeface="MS Gothic" panose="020B0609070205080204" pitchFamily="49" charset="-128"/>
              </a:rPr>
              <a:t> section 5.2.1.3 and the IEEE 802 LMSC Working Group Policies and Procedures, subclause 3.4.1 “Chair”, list item x.</a:t>
            </a:r>
          </a:p>
          <a:p>
            <a:endParaRPr lang="en-US" sz="800" dirty="0"/>
          </a:p>
          <a:p>
            <a:r>
              <a:rPr lang="en-US" sz="1800" dirty="0">
                <a:solidFill>
                  <a:schemeClr val="accent1">
                    <a:lumMod val="50000"/>
                  </a:schemeClr>
                </a:solidFill>
              </a:rPr>
              <a:t>By participating in IEEE 802 meetings, you accept these requirements.  If you do not agree to these policies then you shall not participate.  (and please leave the call.)</a:t>
            </a: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338649045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696912" y="304801"/>
            <a:ext cx="1817688" cy="304800"/>
          </a:xfrm>
          <a:prstGeom prst="rect">
            <a:avLst/>
          </a:prstGeom>
        </p:spPr>
        <p:txBody>
          <a:bodyPr/>
          <a:lstStyle/>
          <a:p>
            <a:pPr>
              <a:defRPr/>
            </a:pPr>
            <a:r>
              <a:rPr lang="en-US"/>
              <a:t>04 Oct 2018</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696912" y="1050803"/>
            <a:ext cx="3772457" cy="5275778"/>
          </a:xfrm>
        </p:spPr>
        <p:txBody>
          <a:bodyPr/>
          <a:lstStyle/>
          <a:p>
            <a:pPr>
              <a:buFont typeface="Arial" panose="020B0604020202020204" pitchFamily="34" charset="0"/>
              <a:buChar char="•"/>
            </a:pPr>
            <a:r>
              <a:rPr lang="en-US" altLang="en-US" sz="1600" dirty="0">
                <a:solidFill>
                  <a:schemeClr val="tx1"/>
                </a:solidFill>
              </a:rPr>
              <a:t>Call to Order</a:t>
            </a:r>
          </a:p>
          <a:p>
            <a:pPr lvl="1">
              <a:buFont typeface="Arial" panose="020B0604020202020204" pitchFamily="34" charset="0"/>
              <a:buChar char="•"/>
            </a:pPr>
            <a:r>
              <a:rPr lang="en-US" altLang="en-US" sz="1200" b="1" u="sng" dirty="0">
                <a:solidFill>
                  <a:schemeClr val="bg1"/>
                </a:solidFill>
              </a:rPr>
              <a:t>Attendance server is open</a:t>
            </a:r>
          </a:p>
          <a:p>
            <a:pPr>
              <a:buFont typeface="Arial" panose="020B0604020202020204" pitchFamily="34" charset="0"/>
              <a:buChar char="•"/>
            </a:pPr>
            <a:r>
              <a:rPr lang="en-US" altLang="en-US" sz="1600" dirty="0">
                <a:solidFill>
                  <a:schemeClr val="tx1"/>
                </a:solidFill>
              </a:rPr>
              <a:t>Administrative items</a:t>
            </a:r>
          </a:p>
          <a:p>
            <a:pPr lvl="1">
              <a:buFont typeface="Arial" panose="020B0604020202020204" pitchFamily="34" charset="0"/>
              <a:buChar char="•"/>
            </a:pPr>
            <a:r>
              <a:rPr lang="en-US" altLang="en-US" sz="1200" dirty="0">
                <a:solidFill>
                  <a:schemeClr val="bg1"/>
                </a:solidFill>
              </a:rPr>
              <a:t>Need a recording secretary </a:t>
            </a:r>
          </a:p>
          <a:p>
            <a:pPr>
              <a:buFont typeface="Arial" panose="020B0604020202020204" pitchFamily="34" charset="0"/>
              <a:buChar char="•"/>
            </a:pPr>
            <a:r>
              <a:rPr lang="en-US" altLang="en-US" sz="1600" dirty="0">
                <a:solidFill>
                  <a:schemeClr val="tx1"/>
                </a:solidFill>
              </a:rPr>
              <a:t>Approve agenda &amp; last minutes</a:t>
            </a:r>
            <a:endParaRPr lang="en-US" altLang="en-US" sz="1600" dirty="0">
              <a:solidFill>
                <a:schemeClr val="bg1"/>
              </a:solidFill>
            </a:endParaRPr>
          </a:p>
          <a:p>
            <a:pPr lvl="1">
              <a:buFont typeface="Arial" panose="020B0604020202020204" pitchFamily="34" charset="0"/>
              <a:buChar char="•"/>
            </a:pPr>
            <a:r>
              <a:rPr lang="en-US" altLang="en-US" sz="1200" dirty="0">
                <a:solidFill>
                  <a:schemeClr val="bg1"/>
                </a:solidFill>
              </a:rPr>
              <a:t>Any interest in being the 802.18 Vice-Chair?</a:t>
            </a:r>
          </a:p>
          <a:p>
            <a:pPr>
              <a:buFont typeface="Arial" panose="020B0604020202020204" pitchFamily="34" charset="0"/>
              <a:buChar char="•"/>
            </a:pPr>
            <a:r>
              <a:rPr lang="en-US" altLang="en-US" sz="1600" dirty="0">
                <a:solidFill>
                  <a:schemeClr val="tx1"/>
                </a:solidFill>
              </a:rPr>
              <a:t>Discussion items</a:t>
            </a:r>
          </a:p>
          <a:p>
            <a:pPr lvl="1">
              <a:buFont typeface="Arial" panose="020B0604020202020204" pitchFamily="34" charset="0"/>
              <a:buChar char="•"/>
            </a:pPr>
            <a:r>
              <a:rPr lang="en-US" altLang="en-US" sz="1600" dirty="0">
                <a:solidFill>
                  <a:schemeClr val="tx1"/>
                </a:solidFill>
              </a:rPr>
              <a:t>EU Items</a:t>
            </a:r>
          </a:p>
          <a:p>
            <a:pPr lvl="1">
              <a:buFont typeface="Arial" panose="020B0604020202020204" pitchFamily="34" charset="0"/>
              <a:buChar char="•"/>
            </a:pPr>
            <a:r>
              <a:rPr lang="en-US" sz="1600" dirty="0"/>
              <a:t>6 GHz and single voice from IEEE 802. </a:t>
            </a:r>
          </a:p>
          <a:p>
            <a:pPr lvl="1">
              <a:buFont typeface="Arial" panose="020B0604020202020204" pitchFamily="34" charset="0"/>
              <a:buChar char="•"/>
            </a:pPr>
            <a:r>
              <a:rPr lang="en-US" altLang="en-US" sz="1600" dirty="0">
                <a:solidFill>
                  <a:schemeClr val="tx1"/>
                </a:solidFill>
              </a:rPr>
              <a:t>General Discussion Items</a:t>
            </a:r>
            <a:endParaRPr lang="en-US" altLang="en-US" dirty="0">
              <a:solidFill>
                <a:schemeClr val="tx1"/>
              </a:solidFill>
            </a:endParaRP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600" dirty="0">
                <a:solidFill>
                  <a:schemeClr val="tx1"/>
                </a:solidFill>
              </a:rPr>
              <a:t>Actions required</a:t>
            </a:r>
          </a:p>
          <a:p>
            <a:pPr lvl="1">
              <a:buFont typeface="Arial" panose="020B0604020202020204" pitchFamily="34" charset="0"/>
              <a:buChar char="•"/>
            </a:pPr>
            <a:r>
              <a:rPr lang="en-US" altLang="en-US" sz="1600" dirty="0">
                <a:solidFill>
                  <a:schemeClr val="tx1"/>
                </a:solidFill>
              </a:rPr>
              <a:t>tbd </a:t>
            </a:r>
          </a:p>
          <a:p>
            <a:pPr>
              <a:buFont typeface="Arial" panose="020B0604020202020204" pitchFamily="34" charset="0"/>
              <a:buChar char="•"/>
            </a:pPr>
            <a:r>
              <a:rPr lang="en-US" altLang="en-US" sz="1600" dirty="0">
                <a:solidFill>
                  <a:schemeClr val="tx1"/>
                </a:solidFill>
              </a:rPr>
              <a:t>AOB and Adjourn</a:t>
            </a:r>
          </a:p>
        </p:txBody>
      </p:sp>
      <p:sp>
        <p:nvSpPr>
          <p:cNvPr id="11" name="Content Placeholder 2">
            <a:extLst>
              <a:ext uri="{FF2B5EF4-FFF2-40B4-BE49-F238E27FC236}">
                <a16:creationId xmlns:a16="http://schemas.microsoft.com/office/drawing/2014/main" id="{AAC1A4D4-CC72-4DDD-B4E2-CCADAEDD8E65}"/>
              </a:ext>
            </a:extLst>
          </p:cNvPr>
          <p:cNvSpPr txBox="1">
            <a:spLocks/>
          </p:cNvSpPr>
          <p:nvPr/>
        </p:nvSpPr>
        <p:spPr bwMode="auto">
          <a:xfrm>
            <a:off x="4114800" y="992187"/>
            <a:ext cx="4968877" cy="5483226"/>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endParaRPr lang="en-US" altLang="en-US" sz="1400" kern="0" dirty="0"/>
          </a:p>
          <a:p>
            <a:pPr>
              <a:buFont typeface="Arial" panose="020B0604020202020204" pitchFamily="34" charset="0"/>
              <a:buChar char="•"/>
            </a:pPr>
            <a:r>
              <a:rPr lang="en-US" altLang="en-US" sz="1400" kern="0" dirty="0"/>
              <a:t>Discussion items, few more details:  </a:t>
            </a:r>
            <a:endParaRPr lang="en-US" sz="1400" b="0" dirty="0">
              <a:solidFill>
                <a:schemeClr val="tx1"/>
              </a:solidFill>
            </a:endParaRPr>
          </a:p>
          <a:p>
            <a:pPr lvl="1">
              <a:spcBef>
                <a:spcPts val="0"/>
              </a:spcBef>
              <a:buFont typeface="Arial" panose="020B0604020202020204" pitchFamily="34" charset="0"/>
              <a:buChar char="•"/>
            </a:pPr>
            <a:endParaRPr lang="en-US" sz="1400" b="0" dirty="0">
              <a:solidFill>
                <a:schemeClr val="tx1"/>
              </a:solidFill>
            </a:endParaRPr>
          </a:p>
          <a:p>
            <a:pPr>
              <a:spcBef>
                <a:spcPts val="0"/>
              </a:spcBef>
              <a:buFont typeface="Arial" panose="020B0604020202020204" pitchFamily="34" charset="0"/>
              <a:buChar char="•"/>
            </a:pPr>
            <a:r>
              <a:rPr lang="en-US" sz="1400" b="0" dirty="0">
                <a:solidFill>
                  <a:schemeClr val="tx1"/>
                </a:solidFill>
              </a:rPr>
              <a:t>EU Items</a:t>
            </a:r>
          </a:p>
          <a:p>
            <a:pPr lvl="1">
              <a:spcBef>
                <a:spcPts val="0"/>
              </a:spcBef>
              <a:buFont typeface="Arial" panose="020B0604020202020204" pitchFamily="34" charset="0"/>
              <a:buChar char="•"/>
            </a:pPr>
            <a:r>
              <a:rPr lang="en-US" sz="1400" dirty="0">
                <a:solidFill>
                  <a:schemeClr val="tx1"/>
                </a:solidFill>
              </a:rPr>
              <a:t>General items, ETSI, CEPT, etc.</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sz="1400" b="0" dirty="0"/>
              <a:t>6 GHz and single voice from IEEE 802. </a:t>
            </a:r>
          </a:p>
          <a:p>
            <a:pPr>
              <a:spcBef>
                <a:spcPts val="0"/>
              </a:spcBef>
              <a:buFont typeface="Arial" panose="020B0604020202020204" pitchFamily="34" charset="0"/>
              <a:buChar char="•"/>
            </a:pPr>
            <a:endParaRPr lang="en-US" altLang="en-US" sz="1400" b="0" kern="0" dirty="0"/>
          </a:p>
          <a:p>
            <a:pPr>
              <a:spcBef>
                <a:spcPts val="0"/>
              </a:spcBef>
              <a:buFont typeface="Arial" panose="020B0604020202020204" pitchFamily="34" charset="0"/>
              <a:buChar char="•"/>
            </a:pPr>
            <a:r>
              <a:rPr lang="en-US" altLang="en-US" sz="1400" b="0" kern="0" dirty="0"/>
              <a:t>General discussion items:</a:t>
            </a:r>
          </a:p>
          <a:p>
            <a:pPr lvl="1">
              <a:buFont typeface="Arial" panose="020B0604020202020204" pitchFamily="34" charset="0"/>
              <a:buChar char="•"/>
            </a:pPr>
            <a:r>
              <a:rPr lang="en-US" sz="1400" dirty="0"/>
              <a:t>White House 5G summit, </a:t>
            </a:r>
            <a:r>
              <a:rPr lang="en-US" sz="1400" dirty="0" err="1"/>
              <a:t>Ajit</a:t>
            </a:r>
            <a:r>
              <a:rPr lang="en-US" sz="1400" dirty="0"/>
              <a:t> Pai blog.</a:t>
            </a:r>
          </a:p>
          <a:p>
            <a:pPr lvl="1">
              <a:buFont typeface="Arial" panose="020B0604020202020204" pitchFamily="34" charset="0"/>
              <a:buChar char="•"/>
            </a:pPr>
            <a:r>
              <a:rPr lang="en-US" sz="1400" dirty="0"/>
              <a:t>ACMA LIPD update</a:t>
            </a:r>
          </a:p>
          <a:p>
            <a:pPr lvl="2">
              <a:buFont typeface="Arial" panose="020B0604020202020204" pitchFamily="34" charset="0"/>
              <a:buChar char="•"/>
            </a:pPr>
            <a:r>
              <a:rPr lang="en-US" sz="1400" dirty="0"/>
              <a:t>Also ACMA’s 5yr plan is out.</a:t>
            </a:r>
          </a:p>
        </p:txBody>
      </p:sp>
    </p:spTree>
    <p:extLst>
      <p:ext uri="{BB962C8B-B14F-4D97-AF65-F5344CB8AC3E}">
        <p14:creationId xmlns:p14="http://schemas.microsoft.com/office/powerpoint/2010/main" val="27319483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685799" y="534987"/>
            <a:ext cx="7770813" cy="719931"/>
          </a:xfrm>
        </p:spPr>
        <p:txBody>
          <a:bodyPr/>
          <a:lstStyle/>
          <a:p>
            <a:r>
              <a:rPr lang="en-US" altLang="en-US" sz="2400" dirty="0"/>
              <a:t>Administrative – Motions and more</a:t>
            </a:r>
          </a:p>
        </p:txBody>
      </p:sp>
      <p:sp>
        <p:nvSpPr>
          <p:cNvPr id="16387" name="Content Placeholder 2"/>
          <p:cNvSpPr>
            <a:spLocks noGrp="1"/>
          </p:cNvSpPr>
          <p:nvPr>
            <p:ph idx="1"/>
          </p:nvPr>
        </p:nvSpPr>
        <p:spPr>
          <a:xfrm>
            <a:off x="685798" y="1142999"/>
            <a:ext cx="7772400" cy="5332413"/>
          </a:xfrm>
        </p:spPr>
        <p:txBody>
          <a:bodyPr/>
          <a:lstStyle/>
          <a:p>
            <a:pPr>
              <a:buFont typeface="Arial" panose="020B0604020202020204" pitchFamily="34" charset="0"/>
              <a:buChar char="•"/>
            </a:pPr>
            <a:r>
              <a:rPr lang="en-US" altLang="en-US" sz="1600" dirty="0">
                <a:solidFill>
                  <a:schemeClr val="bg1"/>
                </a:solidFill>
              </a:rPr>
              <a:t>Need a recording secretary for the Wireless Interim in Waikoloa, anyone?  </a:t>
            </a:r>
          </a:p>
          <a:p>
            <a:pPr lvl="1">
              <a:buFont typeface="Arial" panose="020B0604020202020204" pitchFamily="34" charset="0"/>
              <a:buChar char="•"/>
            </a:pPr>
            <a:r>
              <a:rPr lang="en-US" altLang="en-US" sz="1200" dirty="0">
                <a:solidFill>
                  <a:schemeClr val="bg1"/>
                </a:solidFill>
              </a:rPr>
              <a:t>_______________________ </a:t>
            </a:r>
          </a:p>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To approve the agenda as presented on previous slide</a:t>
            </a:r>
          </a:p>
          <a:p>
            <a:r>
              <a:rPr lang="en-US" altLang="en-US" sz="1600" b="1" dirty="0"/>
              <a:t>		</a:t>
            </a:r>
            <a:r>
              <a:rPr lang="en-US" altLang="en-US" sz="1600" dirty="0"/>
              <a:t>Moved by:  	</a:t>
            </a:r>
            <a:r>
              <a:rPr lang="en-US" altLang="en-US" sz="1600" dirty="0">
                <a:solidFill>
                  <a:schemeClr val="tx1"/>
                </a:solidFill>
              </a:rPr>
              <a:t>John Notor (Notor Research)</a:t>
            </a:r>
          </a:p>
          <a:p>
            <a:r>
              <a:rPr lang="en-US" altLang="en-US" sz="1600" b="1" dirty="0"/>
              <a:t>		Seconded by:  </a:t>
            </a:r>
            <a:r>
              <a:rPr lang="en-US" altLang="en-US" sz="1600" dirty="0"/>
              <a:t> Stuart Kerry (Ruckus) </a:t>
            </a:r>
            <a:endParaRPr lang="en-US" altLang="en-US" sz="1600" dirty="0">
              <a:solidFill>
                <a:schemeClr val="bg1">
                  <a:lumMod val="85000"/>
                </a:schemeClr>
              </a:solidFill>
            </a:endParaRPr>
          </a:p>
          <a:p>
            <a:pPr lvl="1"/>
            <a:r>
              <a:rPr lang="en-US" altLang="en-US" sz="1600" b="1" dirty="0"/>
              <a:t>Discussion?  </a:t>
            </a:r>
          </a:p>
          <a:p>
            <a:pPr lvl="1"/>
            <a:r>
              <a:rPr lang="en-US" altLang="en-US" sz="1600" b="1" dirty="0"/>
              <a:t>Vote:  </a:t>
            </a:r>
            <a:r>
              <a:rPr lang="en-US" altLang="en-US" sz="1600" b="1" dirty="0">
                <a:solidFill>
                  <a:schemeClr val="tx1"/>
                </a:solidFill>
              </a:rPr>
              <a:t>Unanimous consent</a:t>
            </a:r>
          </a:p>
          <a:p>
            <a:pPr lvl="1"/>
            <a:endParaRPr lang="en-US" altLang="en-US" sz="1600" u="sng" dirty="0"/>
          </a:p>
          <a:p>
            <a:pPr>
              <a:buFont typeface="Arial" panose="020B0604020202020204" pitchFamily="34" charset="0"/>
              <a:buChar char="•"/>
            </a:pPr>
            <a:r>
              <a:rPr lang="en-US" altLang="en-US" sz="1600" u="sng" dirty="0"/>
              <a:t>Motion:</a:t>
            </a:r>
            <a:r>
              <a:rPr lang="en-US" altLang="en-US" sz="1600" dirty="0"/>
              <a:t> To approve the minutes from the IEEE 802.18 teleconference on 27 Sept 2018 in document:  </a:t>
            </a:r>
            <a:r>
              <a:rPr lang="en-US" altLang="en-US" sz="1600" dirty="0">
                <a:hlinkClick r:id="rId2"/>
              </a:rPr>
              <a:t>https://mentor.ieee.org/802.18/dcn/18/18-18-0119-00-0000-minutes-27sep18-rr-tag-teleconference.doc</a:t>
            </a:r>
            <a:r>
              <a:rPr lang="en-US" altLang="en-US" sz="1600" dirty="0"/>
              <a:t>   </a:t>
            </a:r>
            <a:r>
              <a:rPr lang="en-US" altLang="en-US" sz="1600" b="1" dirty="0"/>
              <a:t>Posted</a:t>
            </a:r>
            <a:r>
              <a:rPr lang="en-US" altLang="en-US" sz="1600" dirty="0"/>
              <a:t>:  </a:t>
            </a:r>
            <a:r>
              <a:rPr lang="en-US" sz="1600" b="0" dirty="0"/>
              <a:t>02-Oct-2018 10:43:09 ET</a:t>
            </a:r>
            <a:endParaRPr lang="en-US" sz="1400" b="0" dirty="0"/>
          </a:p>
          <a:p>
            <a:pPr>
              <a:buFont typeface="Arial" panose="020B0604020202020204" pitchFamily="34" charset="0"/>
              <a:buChar char="•"/>
            </a:pPr>
            <a:r>
              <a:rPr lang="en-US" altLang="en-US" sz="1400" b="0" dirty="0"/>
              <a:t>	</a:t>
            </a:r>
            <a:r>
              <a:rPr lang="en-US" altLang="en-US" sz="1600" b="1" dirty="0"/>
              <a:t>Moved by: 	Allan Zhu (Huawei)</a:t>
            </a:r>
            <a:endParaRPr lang="en-US" altLang="en-US" sz="1600" dirty="0">
              <a:solidFill>
                <a:schemeClr val="bg1">
                  <a:lumMod val="85000"/>
                </a:schemeClr>
              </a:solidFill>
            </a:endParaRPr>
          </a:p>
          <a:p>
            <a:r>
              <a:rPr lang="en-US" altLang="en-US" sz="1600" dirty="0"/>
              <a:t>	  </a:t>
            </a:r>
            <a:r>
              <a:rPr lang="en-US" altLang="en-US" sz="1600" b="1" dirty="0"/>
              <a:t>Seconded by: 	Hassan Yaghoobi (Intel) </a:t>
            </a:r>
            <a:endParaRPr lang="en-US" altLang="en-US" sz="1600" dirty="0">
              <a:solidFill>
                <a:schemeClr val="bg1">
                  <a:lumMod val="85000"/>
                </a:schemeClr>
              </a:solidFill>
            </a:endParaRPr>
          </a:p>
          <a:p>
            <a:pPr lvl="1"/>
            <a:r>
              <a:rPr lang="en-US" altLang="en-US" sz="1600" b="1" dirty="0"/>
              <a:t>Discussion? </a:t>
            </a:r>
          </a:p>
          <a:p>
            <a:pPr lvl="1"/>
            <a:r>
              <a:rPr lang="en-US" altLang="en-US" sz="1600" b="1" dirty="0"/>
              <a:t>Vote</a:t>
            </a:r>
            <a:r>
              <a:rPr lang="en-US" altLang="en-US" sz="1600" b="1" dirty="0">
                <a:solidFill>
                  <a:schemeClr val="tx1"/>
                </a:solidFill>
              </a:rPr>
              <a:t>:  Unanimous consent</a:t>
            </a:r>
          </a:p>
          <a:p>
            <a:pPr lvl="1"/>
            <a:endParaRPr lang="en-US" altLang="en-US" sz="1000" dirty="0">
              <a:solidFill>
                <a:schemeClr val="bg1"/>
              </a:solidFill>
            </a:endParaRPr>
          </a:p>
          <a:p>
            <a:pPr lvl="1"/>
            <a:r>
              <a:rPr lang="en-US" altLang="en-US" sz="1000" dirty="0">
                <a:solidFill>
                  <a:schemeClr val="bg1"/>
                </a:solidFill>
              </a:rPr>
              <a:t>Does anyone have an interest in being the 802.18 Vice-Chair? </a:t>
            </a:r>
          </a:p>
          <a:p>
            <a:pPr lvl="1"/>
            <a:r>
              <a:rPr lang="en-US" altLang="en-US" sz="1000" dirty="0">
                <a:solidFill>
                  <a:schemeClr val="bg1"/>
                </a:solidFill>
              </a:rPr>
              <a:t>Needs to be a member of the SA and a declaration of term commitment</a:t>
            </a:r>
          </a:p>
        </p:txBody>
      </p:sp>
      <p:sp>
        <p:nvSpPr>
          <p:cNvPr id="163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dirty="0"/>
              <a:t>Slide </a:t>
            </a:r>
            <a:fld id="{005F356B-740E-4A28-9E01-F63036BF4BB0}" type="slidenum">
              <a:rPr lang="en-US" altLang="en-US" sz="1200" b="0" smtClean="0"/>
              <a:pPr>
                <a:spcBef>
                  <a:spcPct val="0"/>
                </a:spcBef>
                <a:buFontTx/>
                <a:buNone/>
              </a:pPr>
              <a:t>6</a:t>
            </a:fld>
            <a:endParaRPr lang="en-US" altLang="en-US" sz="1200" b="0" dirty="0"/>
          </a:p>
        </p:txBody>
      </p:sp>
      <p:sp>
        <p:nvSpPr>
          <p:cNvPr id="2" name="Date Placeholder 1"/>
          <p:cNvSpPr>
            <a:spLocks noGrp="1"/>
          </p:cNvSpPr>
          <p:nvPr>
            <p:ph type="dt" idx="15"/>
          </p:nvPr>
        </p:nvSpPr>
        <p:spPr/>
        <p:txBody>
          <a:bodyPr/>
          <a:lstStyle/>
          <a:p>
            <a:r>
              <a:rPr lang="en-US"/>
              <a:t>04 Oct 2018</a:t>
            </a:r>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3979720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r>
              <a:rPr lang="en-US" sz="1800" dirty="0">
                <a:solidFill>
                  <a:schemeClr val="tx1"/>
                </a:solidFill>
              </a:rPr>
              <a:t>General EU news? </a:t>
            </a:r>
          </a:p>
          <a:p>
            <a:pPr lvl="1">
              <a:spcBef>
                <a:spcPts val="0"/>
              </a:spcBef>
              <a:buFont typeface="Arial" panose="020B0604020202020204" pitchFamily="34" charset="0"/>
              <a:buChar char="•"/>
            </a:pPr>
            <a:r>
              <a:rPr lang="en-US" sz="1600" dirty="0">
                <a:solidFill>
                  <a:schemeClr val="tx1"/>
                </a:solidFill>
              </a:rPr>
              <a:t>See TG-11 now.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From last week:  Just posted this morning on ETIS-BRAN:</a:t>
            </a:r>
          </a:p>
          <a:p>
            <a:pPr lvl="2">
              <a:spcBef>
                <a:spcPts val="0"/>
              </a:spcBef>
              <a:buFont typeface="Arial" panose="020B0604020202020204" pitchFamily="34" charset="0"/>
              <a:buChar char="•"/>
            </a:pPr>
            <a:r>
              <a:rPr lang="en-US" sz="1400" dirty="0">
                <a:solidFill>
                  <a:schemeClr val="tx1"/>
                </a:solidFill>
              </a:rPr>
              <a:t>France is asking for reconsideration on allowing RLAN to share with the (5GHz band) radars, they are saying there have been problems. </a:t>
            </a:r>
          </a:p>
          <a:p>
            <a:pPr lvl="2"/>
            <a:r>
              <a:rPr lang="en-GB" sz="1600" dirty="0"/>
              <a:t>	BRAN(18)100001 - EUMETNET Input document to ECC and FM22 on RLAN interference into Met Radars</a:t>
            </a:r>
            <a:endParaRPr lang="en-US" sz="1600" dirty="0"/>
          </a:p>
          <a:p>
            <a:pPr lvl="2"/>
            <a:r>
              <a:rPr lang="en-GB" sz="1600" dirty="0"/>
              <a:t>	BRAN(18)100002 - Proposal from France for a new CEPT Work Item to revise ECC Decision (04)08 on 5 GHz WAS-RLAN</a:t>
            </a:r>
            <a:endParaRPr lang="en-US" dirty="0">
              <a:solidFill>
                <a:schemeClr val="tx1"/>
              </a:solidFill>
            </a:endParaRPr>
          </a:p>
          <a:p>
            <a:pPr marL="457200" lvl="1" indent="0">
              <a:spcBef>
                <a:spcPts val="0"/>
              </a:spcBef>
            </a:pPr>
            <a:endParaRPr lang="en-US" sz="1600" dirty="0">
              <a:solidFill>
                <a:schemeClr val="tx1"/>
              </a:solidFill>
            </a:endParaRPr>
          </a:p>
          <a:p>
            <a:pPr lvl="1">
              <a:spcBef>
                <a:spcPts val="0"/>
              </a:spcBef>
              <a:buFont typeface="Arial" panose="020B0604020202020204" pitchFamily="34" charset="0"/>
              <a:buChar char="•"/>
            </a:pPr>
            <a:endParaRPr lang="en-US" sz="1600" dirty="0">
              <a:solidFill>
                <a:schemeClr val="tx1"/>
              </a:solidFill>
            </a:endParaRPr>
          </a:p>
          <a:p>
            <a:pPr marL="0" indent="0">
              <a:spcBef>
                <a:spcPts val="0"/>
              </a:spcBef>
            </a:pPr>
            <a:endParaRPr lang="en-US" sz="18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7074242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to share </a:t>
            </a:r>
            <a:endParaRPr lang="en-US" sz="1200" dirty="0"/>
          </a:p>
        </p:txBody>
      </p:sp>
      <p:sp>
        <p:nvSpPr>
          <p:cNvPr id="3" name="Content Placeholder 2"/>
          <p:cNvSpPr>
            <a:spLocks noGrp="1"/>
          </p:cNvSpPr>
          <p:nvPr>
            <p:ph idx="1"/>
          </p:nvPr>
        </p:nvSpPr>
        <p:spPr>
          <a:xfrm>
            <a:off x="685800" y="1066800"/>
            <a:ext cx="8305800" cy="5408613"/>
          </a:xfrm>
        </p:spPr>
        <p:txBody>
          <a:bodyPr/>
          <a:lstStyle/>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BRAN – meeting #100 - 17-20 Dec. 2018</a:t>
            </a:r>
          </a:p>
          <a:p>
            <a:pPr lvl="1">
              <a:spcBef>
                <a:spcPts val="0"/>
              </a:spcBef>
              <a:buFont typeface="Arial" panose="020B0604020202020204" pitchFamily="34" charset="0"/>
              <a:buChar char="•"/>
            </a:pPr>
            <a:r>
              <a:rPr lang="en-US" sz="1600" dirty="0">
                <a:solidFill>
                  <a:schemeClr val="tx1"/>
                </a:solidFill>
              </a:rPr>
              <a:t> Nothing new.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 </a:t>
            </a:r>
          </a:p>
          <a:p>
            <a:pPr lvl="1">
              <a:spcBef>
                <a:spcPts val="0"/>
              </a:spcBef>
              <a:buFont typeface="Arial" panose="020B0604020202020204" pitchFamily="34" charset="0"/>
              <a:buChar char="•"/>
            </a:pPr>
            <a:r>
              <a:rPr lang="en-US" sz="1600" dirty="0">
                <a:solidFill>
                  <a:schemeClr val="tx1"/>
                </a:solidFill>
              </a:rPr>
              <a:t>From last week: Minutes are up.   Announced a drafting group on rcvr requirements, see minutes.</a:t>
            </a:r>
          </a:p>
          <a:p>
            <a:pPr lvl="2">
              <a:spcBef>
                <a:spcPts val="0"/>
              </a:spcBef>
              <a:buFont typeface="Arial" panose="020B0604020202020204" pitchFamily="34" charset="0"/>
              <a:buChar char="•"/>
            </a:pPr>
            <a:r>
              <a:rPr lang="en-US" sz="1400" dirty="0">
                <a:solidFill>
                  <a:schemeClr val="tx1"/>
                </a:solidFill>
              </a:rPr>
              <a:t>BRAN (18)099  012</a:t>
            </a:r>
            <a:endParaRPr lang="en-US" sz="1200" dirty="0">
              <a:solidFill>
                <a:schemeClr val="tx1"/>
              </a:solidFill>
            </a:endParaRPr>
          </a:p>
          <a:p>
            <a:pPr marL="457200" lvl="1" indent="0">
              <a:spcBef>
                <a:spcPts val="0"/>
              </a:spcBef>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ETSI - ERM - TG-11 – meeting #54 – 15-19 Oct. </a:t>
            </a:r>
          </a:p>
          <a:p>
            <a:pPr lvl="1">
              <a:spcBef>
                <a:spcPts val="0"/>
              </a:spcBef>
              <a:buFont typeface="Arial" panose="020B0604020202020204" pitchFamily="34" charset="0"/>
              <a:buChar char="•"/>
            </a:pPr>
            <a:r>
              <a:rPr lang="en-US" sz="1600" dirty="0">
                <a:solidFill>
                  <a:schemeClr val="tx1"/>
                </a:solidFill>
              </a:rPr>
              <a:t>Meeting tomorrow, on the approval of standards issue and for posting to the OJEU. </a:t>
            </a:r>
          </a:p>
          <a:p>
            <a:pPr lvl="1">
              <a:spcBef>
                <a:spcPts val="0"/>
              </a:spcBef>
              <a:buFont typeface="Arial" panose="020B0604020202020204" pitchFamily="34" charset="0"/>
              <a:buChar char="•"/>
            </a:pPr>
            <a:endParaRPr lang="en-US" sz="1600" dirty="0">
              <a:solidFill>
                <a:schemeClr val="tx1"/>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344063732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15950"/>
            <a:ext cx="7770813" cy="685800"/>
          </a:xfrm>
        </p:spPr>
        <p:txBody>
          <a:bodyPr/>
          <a:lstStyle/>
          <a:p>
            <a:r>
              <a:rPr lang="en-US" sz="2400" dirty="0"/>
              <a:t>EU items </a:t>
            </a:r>
            <a:r>
              <a:rPr lang="en-US" sz="1400" dirty="0"/>
              <a:t>-2</a:t>
            </a:r>
            <a:r>
              <a:rPr lang="en-US" sz="2400" dirty="0"/>
              <a:t> </a:t>
            </a:r>
            <a:endParaRPr lang="en-US" sz="1200" dirty="0"/>
          </a:p>
        </p:txBody>
      </p:sp>
      <p:sp>
        <p:nvSpPr>
          <p:cNvPr id="3" name="Content Placeholder 2"/>
          <p:cNvSpPr>
            <a:spLocks noGrp="1"/>
          </p:cNvSpPr>
          <p:nvPr>
            <p:ph idx="1"/>
          </p:nvPr>
        </p:nvSpPr>
        <p:spPr>
          <a:xfrm>
            <a:off x="609600" y="1181893"/>
            <a:ext cx="8305800" cy="5293520"/>
          </a:xfrm>
        </p:spPr>
        <p:txBody>
          <a:bodyPr/>
          <a:lstStyle/>
          <a:p>
            <a:pPr>
              <a:buFont typeface="Arial" panose="020B0604020202020204" pitchFamily="34" charset="0"/>
              <a:buChar char="•"/>
            </a:pPr>
            <a:r>
              <a:rPr lang="en-US" sz="1800" dirty="0">
                <a:solidFill>
                  <a:schemeClr val="tx1"/>
                </a:solidFill>
              </a:rPr>
              <a:t>CEPT – ECC SE45 - </a:t>
            </a:r>
            <a:r>
              <a:rPr lang="en-US" sz="1600" dirty="0"/>
              <a:t>Next f2f   #6 in Bonn Germany, 10 – 12 December 2018</a:t>
            </a:r>
          </a:p>
          <a:p>
            <a:pPr lvl="1">
              <a:buFont typeface="Arial" panose="020B0604020202020204" pitchFamily="34" charset="0"/>
              <a:buChar char="•"/>
            </a:pPr>
            <a:r>
              <a:rPr lang="en-US" sz="1600" dirty="0"/>
              <a:t>An intense meeting #5 this week on finding a compromise on duty cycle among all. </a:t>
            </a:r>
          </a:p>
          <a:p>
            <a:pPr lvl="2">
              <a:buFont typeface="Arial" panose="020B0604020202020204" pitchFamily="34" charset="0"/>
              <a:buChar char="•"/>
            </a:pPr>
            <a:r>
              <a:rPr lang="en-US" sz="1400" dirty="0"/>
              <a:t>Outcome is to withdrawal all studies, and to re-do for 1.97% per person. </a:t>
            </a:r>
          </a:p>
          <a:p>
            <a:pPr lvl="2">
              <a:buFont typeface="Arial" panose="020B0604020202020204" pitchFamily="34" charset="0"/>
              <a:buChar char="•"/>
            </a:pPr>
            <a:r>
              <a:rPr lang="en-US" sz="1400" dirty="0"/>
              <a:t>The next meeting, # 6,  is being extended to 3 days, starting 10 December. </a:t>
            </a:r>
          </a:p>
          <a:p>
            <a:pPr lvl="2">
              <a:buFont typeface="Arial" panose="020B0604020202020204" pitchFamily="34" charset="0"/>
              <a:buChar char="•"/>
            </a:pPr>
            <a:r>
              <a:rPr lang="en-US" sz="1400" dirty="0"/>
              <a:t>Also, the propagation model was discussed and refined.  </a:t>
            </a:r>
          </a:p>
          <a:p>
            <a:pPr lvl="1">
              <a:buFont typeface="Arial" panose="020B0604020202020204" pitchFamily="34" charset="0"/>
              <a:buChar char="•"/>
            </a:pPr>
            <a:r>
              <a:rPr lang="en-US" sz="1600" dirty="0"/>
              <a:t>For UWB, inputs from </a:t>
            </a:r>
            <a:r>
              <a:rPr lang="en-US" sz="1600" dirty="0" err="1"/>
              <a:t>Decawave</a:t>
            </a:r>
            <a:r>
              <a:rPr lang="en-US" sz="1600" dirty="0"/>
              <a:t> will be included in the report.  </a:t>
            </a:r>
          </a:p>
          <a:p>
            <a:pPr lvl="1">
              <a:buFont typeface="Arial" panose="020B0604020202020204" pitchFamily="34" charset="0"/>
              <a:buChar char="•"/>
            </a:pPr>
            <a:r>
              <a:rPr lang="en-US" sz="1400" dirty="0"/>
              <a:t> </a:t>
            </a:r>
          </a:p>
          <a:p>
            <a:pPr>
              <a:buFont typeface="Arial" panose="020B0604020202020204" pitchFamily="34" charset="0"/>
              <a:buChar char="•"/>
            </a:pPr>
            <a:r>
              <a:rPr lang="en-US" sz="1800" dirty="0">
                <a:solidFill>
                  <a:schemeClr val="tx1"/>
                </a:solidFill>
              </a:rPr>
              <a:t>CEPT – ECC FM57 -</a:t>
            </a:r>
            <a:r>
              <a:rPr lang="en-US" sz="1600" dirty="0">
                <a:solidFill>
                  <a:schemeClr val="tx1"/>
                </a:solidFill>
              </a:rPr>
              <a:t> </a:t>
            </a:r>
            <a:r>
              <a:rPr lang="en-US" sz="1600" dirty="0"/>
              <a:t>Next f2f  #4 in Bonn Germany, 11 – 13 December 2018</a:t>
            </a:r>
          </a:p>
          <a:p>
            <a:pPr lvl="1">
              <a:buFont typeface="Arial" panose="020B0604020202020204" pitchFamily="34" charset="0"/>
              <a:buChar char="•"/>
            </a:pPr>
            <a:r>
              <a:rPr lang="en-US" sz="1600" dirty="0"/>
              <a:t>Meeting #3 in Maisons-Alfort, Paris just closed today.	</a:t>
            </a:r>
          </a:p>
          <a:p>
            <a:pPr lvl="2">
              <a:buFont typeface="Arial" panose="020B0604020202020204" pitchFamily="34" charset="0"/>
              <a:buChar char="•"/>
            </a:pPr>
            <a:r>
              <a:rPr lang="en-US" sz="1400" dirty="0"/>
              <a:t>The discussion on  RLAN and UWB, the chairman stated UWB was a sub-class and didn’t need to be discussed.  </a:t>
            </a:r>
          </a:p>
          <a:p>
            <a:pPr lvl="2">
              <a:buFont typeface="Arial" panose="020B0604020202020204" pitchFamily="34" charset="0"/>
              <a:buChar char="•"/>
            </a:pPr>
            <a:r>
              <a:rPr lang="en-US" sz="1400" dirty="0"/>
              <a:t>There are services and devices, and UWB is sub-class of devices. They are treated different from other devices. </a:t>
            </a:r>
            <a:r>
              <a:rPr lang="en-US" sz="1600" dirty="0"/>
              <a:t> See ECC report 132 for some on this.</a:t>
            </a:r>
          </a:p>
          <a:p>
            <a:pPr lvl="1">
              <a:buFont typeface="Arial" panose="020B0604020202020204" pitchFamily="34" charset="0"/>
              <a:buChar char="•"/>
            </a:pPr>
            <a:r>
              <a:rPr lang="en-US" sz="1600" dirty="0"/>
              <a:t>October minutes should be out very soon. </a:t>
            </a:r>
          </a:p>
          <a:p>
            <a:pPr lvl="1">
              <a:buFont typeface="Arial" panose="020B0604020202020204" pitchFamily="34" charset="0"/>
              <a:buChar char="•"/>
            </a:pPr>
            <a:r>
              <a:rPr lang="en-US" sz="1600" dirty="0"/>
              <a:t>The next meeting, #4 will be expanded to meet evenings of 11 and 12 Dec. also. </a:t>
            </a:r>
          </a:p>
          <a:p>
            <a:pPr lvl="2">
              <a:buFont typeface="Arial" panose="020B0604020202020204" pitchFamily="34" charset="0"/>
              <a:buChar char="•"/>
            </a:pPr>
            <a:r>
              <a:rPr lang="en-US" sz="1400" dirty="0"/>
              <a:t>The push is to get the report out after this meeting. </a:t>
            </a:r>
          </a:p>
          <a:p>
            <a:pPr lvl="1">
              <a:buFont typeface="Arial" panose="020B0604020202020204" pitchFamily="34" charset="0"/>
              <a:buChar char="•"/>
            </a:pPr>
            <a:endParaRPr lang="en-US" sz="14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04 Oct 2018</a:t>
            </a:r>
            <a:endParaRPr lang="en-GB" dirty="0"/>
          </a:p>
        </p:txBody>
      </p:sp>
    </p:spTree>
    <p:extLst>
      <p:ext uri="{BB962C8B-B14F-4D97-AF65-F5344CB8AC3E}">
        <p14:creationId xmlns:p14="http://schemas.microsoft.com/office/powerpoint/2010/main" val="2099524023"/>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29006</TotalTime>
  <Words>6275</Words>
  <Application>Microsoft Office PowerPoint</Application>
  <PresentationFormat>On-screen Show (4:3)</PresentationFormat>
  <Paragraphs>725</Paragraphs>
  <Slides>37</Slides>
  <Notes>16</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2</vt:i4>
      </vt:variant>
      <vt:variant>
        <vt:lpstr>Slide Titles</vt:lpstr>
      </vt:variant>
      <vt:variant>
        <vt:i4>37</vt:i4>
      </vt:variant>
    </vt:vector>
  </HeadingPairs>
  <TitlesOfParts>
    <vt:vector size="49" baseType="lpstr">
      <vt:lpstr>Arial Unicode MS</vt:lpstr>
      <vt:lpstr>MS Gothic</vt:lpstr>
      <vt:lpstr>MS PGothic</vt:lpstr>
      <vt:lpstr>Arial</vt:lpstr>
      <vt:lpstr>Calibri</vt:lpstr>
      <vt:lpstr>Helvetica</vt:lpstr>
      <vt:lpstr>Monotype Sorts</vt:lpstr>
      <vt:lpstr>Times New Roman</vt:lpstr>
      <vt:lpstr>Wingdings</vt:lpstr>
      <vt:lpstr>Office Theme</vt:lpstr>
      <vt:lpstr>Document</vt:lpstr>
      <vt:lpstr>Presentation</vt:lpstr>
      <vt:lpstr>IEEE 802.18 RR-TAG Teleconference Agenda</vt:lpstr>
      <vt:lpstr>Call to Order / Administrative Items</vt:lpstr>
      <vt:lpstr>Other Guidelines for IEEE WG Meetings</vt:lpstr>
      <vt:lpstr>Participation in IEEE 802 Meetings</vt:lpstr>
      <vt:lpstr>Agenda</vt:lpstr>
      <vt:lpstr>Administrative – Motions and more</vt:lpstr>
      <vt:lpstr>EU items to share </vt:lpstr>
      <vt:lpstr>EU items to share </vt:lpstr>
      <vt:lpstr>EU items -2 </vt:lpstr>
      <vt:lpstr>6 GHz and single voice from IEEE 802 1 of 5</vt:lpstr>
      <vt:lpstr>6 GHz and single voice from IEEE 802 2 of 5</vt:lpstr>
      <vt:lpstr>6 GHz and single voice from IEEE 802 3 of 5</vt:lpstr>
      <vt:lpstr>6 GHz and single voice from IEEE 802 4 of 5</vt:lpstr>
      <vt:lpstr>6 GHz and single voice from IEEE 802 4 of 5</vt:lpstr>
      <vt:lpstr>6 GHz and single voice from IEEE 802, options for NPRM</vt:lpstr>
      <vt:lpstr>6 GHz and single voice from IEEE 802, references 1 of 2</vt:lpstr>
      <vt:lpstr>6 GHz and single voice from IEEE 802, references 2 of 2</vt:lpstr>
      <vt:lpstr>General Discussion Items -0</vt:lpstr>
      <vt:lpstr>General Discussion Items -1</vt:lpstr>
      <vt:lpstr>Actions Required</vt:lpstr>
      <vt:lpstr>Any Other Business</vt:lpstr>
      <vt:lpstr>Adjourn</vt:lpstr>
      <vt:lpstr>PowerPoint Presentation</vt:lpstr>
      <vt:lpstr>General Discussion Items -1</vt:lpstr>
      <vt:lpstr>General Discussion Items -4</vt:lpstr>
      <vt:lpstr>IEEE 802 – Can we get to a Single Voice on 6GHz? -1</vt:lpstr>
      <vt:lpstr>IEEE 802 – Can we get to a Single Voice on 6GHz? -2</vt:lpstr>
      <vt:lpstr>WiFi / UWB Coexistence -1</vt:lpstr>
      <vt:lpstr>WiFi / UWB Coexistence  -2</vt:lpstr>
      <vt:lpstr>IEEE EU position statement on spectrum management</vt:lpstr>
      <vt:lpstr>IEEE EU Position Statement -2</vt:lpstr>
      <vt:lpstr>IEEE EU spectrum management statement</vt:lpstr>
      <vt:lpstr>A Future For Unlicensed Spectrum – from last week</vt:lpstr>
      <vt:lpstr>A Future For Unlicensed Spectrum</vt:lpstr>
      <vt:lpstr>IEEE – not connected and underserved (from last week)</vt:lpstr>
      <vt:lpstr>Potential reference document when doing comments</vt:lpstr>
      <vt:lpstr>Fellowship Request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San Diego Plenary Meeting Agenda</dc:title>
  <dc:creator/>
  <cp:lastModifiedBy>Holcomb, Jay</cp:lastModifiedBy>
  <cp:revision>806</cp:revision>
  <cp:lastPrinted>1601-01-01T00:00:00Z</cp:lastPrinted>
  <dcterms:created xsi:type="dcterms:W3CDTF">2016-03-03T14:54:45Z</dcterms:created>
  <dcterms:modified xsi:type="dcterms:W3CDTF">2018-10-04T20:39:10Z</dcterms:modified>
</cp:coreProperties>
</file>