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41" r:id="rId3"/>
    <p:sldId id="329" r:id="rId4"/>
    <p:sldId id="330" r:id="rId5"/>
    <p:sldId id="319" r:id="rId6"/>
    <p:sldId id="331" r:id="rId7"/>
    <p:sldId id="480" r:id="rId8"/>
    <p:sldId id="485" r:id="rId9"/>
    <p:sldId id="486" r:id="rId10"/>
    <p:sldId id="492" r:id="rId11"/>
    <p:sldId id="487" r:id="rId12"/>
    <p:sldId id="493" r:id="rId13"/>
    <p:sldId id="490" r:id="rId14"/>
    <p:sldId id="488" r:id="rId15"/>
    <p:sldId id="476" r:id="rId16"/>
    <p:sldId id="494" r:id="rId17"/>
    <p:sldId id="419" r:id="rId18"/>
    <p:sldId id="401" r:id="rId19"/>
    <p:sldId id="402" r:id="rId20"/>
    <p:sldId id="403" r:id="rId21"/>
    <p:sldId id="491" r:id="rId22"/>
    <p:sldId id="477" r:id="rId23"/>
    <p:sldId id="415" r:id="rId24"/>
    <p:sldId id="461" r:id="rId25"/>
    <p:sldId id="417" r:id="rId26"/>
    <p:sldId id="418" r:id="rId27"/>
    <p:sldId id="468" r:id="rId28"/>
    <p:sldId id="428" r:id="rId29"/>
    <p:sldId id="465" r:id="rId30"/>
    <p:sldId id="435" r:id="rId31"/>
    <p:sldId id="451" r:id="rId32"/>
    <p:sldId id="452" r:id="rId33"/>
    <p:sldId id="429" r:id="rId34"/>
    <p:sldId id="399"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6" autoAdjust="0"/>
    <p:restoredTop sz="96210" autoAdjust="0"/>
  </p:normalViewPr>
  <p:slideViewPr>
    <p:cSldViewPr>
      <p:cViewPr varScale="1">
        <p:scale>
          <a:sx n="110" d="100"/>
          <a:sy n="110" d="100"/>
        </p:scale>
        <p:origin x="1020"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28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04-Oct-18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14536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326684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341770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0854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226250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18732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57140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04381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 Oct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04 Oct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 Oct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802.18-18/0120r00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8/18-18-0121-00-0000-6ghz-nprm-draft-et-18-295.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ec/dcn/18/ec-18-0133-00-00EC-how-can-ieee-802-get-to-a-single-voice-for-6ghz-band.ppt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ecfsapi.fcc.gov/file/108080219920074/WFA%20Ex%20Parte%20Letter.pdf" TargetMode="External"/><Relationship Id="rId3" Type="http://schemas.openxmlformats.org/officeDocument/2006/relationships/hyperlink" Target="https://ecfsapi.fcc.gov/file/109113089205438/SPA%20Comments%20(Sep%2011%202018)(FINAL).pdf" TargetMode="External"/><Relationship Id="rId7" Type="http://schemas.openxmlformats.org/officeDocument/2006/relationships/hyperlink" Target="https://ecfsapi.fcc.gov/file/10824085329605/Commscope%208.22.18%20Mtg%20Ex%20Parte.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ecfsapi.fcc.gov/file/1082899870012/2018-08-28%20ExP%20RLAN%20issues%20AS%20FILED%20(01229194xB3D1E).pdf" TargetMode="External"/><Relationship Id="rId5" Type="http://schemas.openxmlformats.org/officeDocument/2006/relationships/hyperlink" Target="https://ecfsapi.fcc.gov/file/1090794008994/WInnForum%20Comments%20on%20Spectrum%20Pipeline%20Act%20PN%20-%20Final.pdf" TargetMode="External"/><Relationship Id="rId10" Type="http://schemas.openxmlformats.org/officeDocument/2006/relationships/hyperlink" Target="https://ecfsapi.fcc.gov/file/1070541429397/7-5-18%20SES-Intelsat%20ex%20parte%20for%20McGrath%20and%20Javed.pdf" TargetMode="External"/><Relationship Id="rId4" Type="http://schemas.openxmlformats.org/officeDocument/2006/relationships/hyperlink" Target="https://ecfsapi.fcc.gov/file/109112152615349/Wi-Fi%20Alliance%20Comments%20on%20Spectrum%20Pipeline%20Act%20Report.pdf" TargetMode="External"/><Relationship Id="rId9" Type="http://schemas.openxmlformats.org/officeDocument/2006/relationships/hyperlink" Target="https://ecfsapi.fcc.gov/file/10717207604667/17-183%20FWCC%20ExP%20Notice%202018-07-17%20--%20AS%20FILED.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cfsapi.fcc.gov/file/104120372328746/6%20GHz%20OET%20and%20Bureaus%20Ex%20Parte%20(Apr.%2012,%202018).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ecfsapi.fcc.gov/file/1072827774513/UTC%20ex%20parte%207-27-2018.doc" TargetMode="External"/><Relationship Id="rId4" Type="http://schemas.openxmlformats.org/officeDocument/2006/relationships/hyperlink" Target="https://ecfsapi.fcc.gov/file/101261169015803/6%20GHz%20Ex%20Parte%20(Bureaus).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blog/2018/10/01/keeping-fast-pace-spectru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18/18-18-0123-00-0000-pai-remarks-7th-americas-spectrum-mngmt-conf-03oct18.docx" TargetMode="External"/><Relationship Id="rId5" Type="http://schemas.openxmlformats.org/officeDocument/2006/relationships/hyperlink" Target="https://urldefense.proofpoint.com/v2/url?u=https-3A__www.fcc.gov_document_chairman-2Dpai-2D5g-2Damericas-2Dspectrum-2Dmanagement-2Dconference&amp;d=DwMFAg&amp;c=pqcuzKEN_84c78MOSc5_fw&amp;r=z8R-nWJ8GIxwjOjNKhEFByb-tZ6XE3GZXWSggNdVo-w&amp;m=cARH-5JzZno6QAhOgB7quvW7qUwBhDmKyBtXpC9Ox2k&amp;s=YKif19qrtHSzNP5E3mZ7eZo0eyhw8LdI2h3j6bHdVk0&amp;e=" TargetMode="External"/><Relationship Id="rId4" Type="http://schemas.openxmlformats.org/officeDocument/2006/relationships/hyperlink" Target="https://mentor.ieee.org/802.18/dcn/18/18-18-0122-00-0000-keeping-up-a-fast-pace-on-spectrum-wh-5g-summi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legislation.gov.au/Details/F2018L00881/Download"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18/18-18-0117-00-0000-acma-five-year-spectrum-outlook-2018-22-final-2018-09-v1-1.docx" TargetMode="External"/><Relationship Id="rId4" Type="http://schemas.openxmlformats.org/officeDocument/2006/relationships/hyperlink" Target="https://mentor.ieee.org/802.18/dcn/18/18-18-0116-00-0000-radiocommunications-low-interference-potential-devices-class-licence-variation-2018-no-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hyperlink" Target="https://mentor.ieee.org/802.18/dcn/18/18-18-0097-00-0000-ex-parte-next-data-base-6-ghz-additional-fs-protection-discussion.pdf" TargetMode="External"/><Relationship Id="rId1" Type="http://schemas.openxmlformats.org/officeDocument/2006/relationships/slideLayout" Target="../slideLayouts/slideLayout1.xml"/><Relationship Id="rId6" Type="http://schemas.openxmlformats.org/officeDocument/2006/relationships/hyperlink" Target="https://mentor.ieee.org/802-ec/dcn/18/ec-18-0155-00-00EC-push-to-bi-directional-spectrum-sharing.pptx" TargetMode="Externa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11/dcn/18/11-18-1055-03-0wng-a-future-for-unlicensed-spectrum.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19-00-0000-minutes-27sep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cept.org/Documents/fm-57/46046/fm57-18-008_draft-minutes-of-web-meetings-21-22"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04 Oct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04 October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200758087"/>
              </p:ext>
            </p:extLst>
          </p:nvPr>
        </p:nvGraphicFramePr>
        <p:xfrm>
          <a:off x="546100" y="3605213"/>
          <a:ext cx="7820025" cy="2511425"/>
        </p:xfrm>
        <a:graphic>
          <a:graphicData uri="http://schemas.openxmlformats.org/presentationml/2006/ole">
            <mc:AlternateContent xmlns:mc="http://schemas.openxmlformats.org/markup-compatibility/2006">
              <mc:Choice xmlns:v="urn:schemas-microsoft-com:vml" Requires="v">
                <p:oleObj spid="_x0000_s3764" name="Document" r:id="rId4" imgW="8245941" imgH="2654841" progId="Word.Document.8">
                  <p:embed/>
                </p:oleObj>
              </mc:Choice>
              <mc:Fallback>
                <p:oleObj name="Document" r:id="rId4" imgW="8245941" imgH="2654841" progId="Word.Document.8">
                  <p:embed/>
                  <p:pic>
                    <p:nvPicPr>
                      <p:cNvPr id="0" name="Picture 3"/>
                      <p:cNvPicPr>
                        <a:picLocks noChangeAspect="1" noChangeArrowheads="1"/>
                      </p:cNvPicPr>
                      <p:nvPr/>
                    </p:nvPicPr>
                    <p:blipFill>
                      <a:blip r:embed="rId5"/>
                      <a:srcRect/>
                      <a:stretch>
                        <a:fillRect/>
                      </a:stretch>
                    </p:blipFill>
                    <p:spPr bwMode="auto">
                      <a:xfrm>
                        <a:off x="546100" y="3605213"/>
                        <a:ext cx="7820025" cy="25114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a:t>
            </a:r>
            <a:endParaRPr lang="en-US" sz="1200" dirty="0"/>
          </a:p>
        </p:txBody>
      </p:sp>
      <p:sp>
        <p:nvSpPr>
          <p:cNvPr id="3" name="Content Placeholder 2"/>
          <p:cNvSpPr>
            <a:spLocks noGrp="1"/>
          </p:cNvSpPr>
          <p:nvPr>
            <p:ph idx="1"/>
          </p:nvPr>
        </p:nvSpPr>
        <p:spPr>
          <a:xfrm>
            <a:off x="685800" y="1080157"/>
            <a:ext cx="8153400" cy="5371307"/>
          </a:xfrm>
        </p:spPr>
        <p:txBody>
          <a:bodyPr/>
          <a:lstStyle/>
          <a:p>
            <a:pPr>
              <a:spcBef>
                <a:spcPts val="0"/>
              </a:spcBef>
              <a:buFont typeface="Arial" panose="020B0604020202020204" pitchFamily="34" charset="0"/>
              <a:buChar char="•"/>
            </a:pPr>
            <a:r>
              <a:rPr lang="en-US" altLang="en-US" sz="2000" dirty="0"/>
              <a:t>“Draft” - NPRM did come out: </a:t>
            </a:r>
          </a:p>
          <a:p>
            <a:pPr lvl="1">
              <a:spcBef>
                <a:spcPts val="0"/>
              </a:spcBef>
              <a:buFont typeface="Arial" panose="020B0604020202020204" pitchFamily="34" charset="0"/>
              <a:buChar char="•"/>
            </a:pPr>
            <a:r>
              <a:rPr lang="en-US" altLang="en-US" sz="1800" dirty="0">
                <a:hlinkClick r:id="rId3"/>
              </a:rPr>
              <a:t>https://mentor.ieee.org/802.18/dcn/18/18-18-0121-00-0000-6ghz-nprm-draft-et-18-295.docx</a:t>
            </a:r>
            <a:r>
              <a:rPr lang="en-US" altLang="en-US" sz="1800" dirty="0"/>
              <a:t>  </a:t>
            </a:r>
          </a:p>
          <a:p>
            <a:pPr lvl="1">
              <a:spcBef>
                <a:spcPts val="0"/>
              </a:spcBef>
              <a:buFont typeface="Arial" panose="020B0604020202020204" pitchFamily="34" charset="0"/>
              <a:buChar char="•"/>
            </a:pPr>
            <a:r>
              <a:rPr lang="en-US" altLang="en-US" sz="1800" dirty="0"/>
              <a:t>Comments will be 60 days and Reply comments 30 days later.</a:t>
            </a:r>
          </a:p>
          <a:p>
            <a:pPr lvl="1">
              <a:spcBef>
                <a:spcPts val="0"/>
              </a:spcBef>
              <a:buFont typeface="Arial" panose="020B0604020202020204" pitchFamily="34" charset="0"/>
              <a:buChar char="•"/>
            </a:pPr>
            <a:r>
              <a:rPr lang="en-US" altLang="en-US" sz="1800" dirty="0"/>
              <a:t>55 seek comments</a:t>
            </a:r>
          </a:p>
          <a:p>
            <a:pPr lvl="4">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Remember the draft will be out for about 2 weeks, then a week in sunshine, the final version out a few days past the FCC open meeting on the 23</a:t>
            </a:r>
            <a:r>
              <a:rPr lang="en-US" altLang="en-US" sz="1800" baseline="30000" dirty="0"/>
              <a:t>rd</a:t>
            </a:r>
            <a:r>
              <a:rPr lang="en-US" altLang="en-US" sz="1800" dirty="0"/>
              <a:t>. </a:t>
            </a:r>
          </a:p>
          <a:p>
            <a:pPr lvl="1">
              <a:spcBef>
                <a:spcPts val="0"/>
              </a:spcBef>
              <a:buFont typeface="Arial" panose="020B0604020202020204" pitchFamily="34" charset="0"/>
              <a:buChar char="•"/>
            </a:pPr>
            <a:r>
              <a:rPr lang="en-US" altLang="en-US" sz="1600" dirty="0"/>
              <a:t>Then Federal Register is after that,  weeks to months? 5 weeks is somewhat normal. </a:t>
            </a:r>
          </a:p>
          <a:p>
            <a:pPr lvl="4">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dirty="0"/>
              <a:t>EC was informed on Tuesday’s call.</a:t>
            </a:r>
          </a:p>
          <a:p>
            <a:pPr lvl="1">
              <a:spcBef>
                <a:spcPts val="0"/>
              </a:spcBef>
              <a:buFont typeface="Arial" panose="020B0604020202020204" pitchFamily="34" charset="0"/>
              <a:buChar char="•"/>
            </a:pPr>
            <a:r>
              <a:rPr lang="en-US" altLang="en-US" sz="1800" dirty="0"/>
              <a:t>Request was 802.18 to work the NPRM and what are options for a single voice for IEEE 802 as a whole, for the NPRM.  </a:t>
            </a:r>
          </a:p>
          <a:p>
            <a:pPr lvl="1">
              <a:spcBef>
                <a:spcPts val="0"/>
              </a:spcBef>
              <a:buFont typeface="Arial" panose="020B0604020202020204" pitchFamily="34" charset="0"/>
              <a:buChar char="•"/>
            </a:pPr>
            <a:r>
              <a:rPr lang="en-US" altLang="en-US" sz="1800" dirty="0"/>
              <a:t>Will be announcing our teleconferences to the other working groups, to attend. </a:t>
            </a:r>
          </a:p>
          <a:p>
            <a:pPr lvl="1">
              <a:spcBef>
                <a:spcPts val="0"/>
              </a:spcBef>
              <a:buFont typeface="Arial" panose="020B0604020202020204" pitchFamily="34" charset="0"/>
              <a:buChar char="•"/>
            </a:pPr>
            <a:r>
              <a:rPr lang="en-US" altLang="en-US" sz="1800" dirty="0"/>
              <a:t>The .18 chair will announce at the EC November Plenary opening meeting that our 802.18 AM2 opening will be focused on this NPRM;  </a:t>
            </a:r>
          </a:p>
          <a:p>
            <a:pPr lvl="2">
              <a:spcBef>
                <a:spcPts val="0"/>
              </a:spcBef>
              <a:buFont typeface="Arial" panose="020B0604020202020204" pitchFamily="34" charset="0"/>
              <a:buChar char="•"/>
            </a:pPr>
            <a:r>
              <a:rPr lang="en-US" altLang="en-US" sz="1600" dirty="0"/>
              <a:t>what has been distilled, initial options for single voice for IEEE 802, etc.  (For the purpose that other interested members would be aware and can join in. ) </a:t>
            </a:r>
          </a:p>
          <a:p>
            <a:pPr lvl="4">
              <a:spcBef>
                <a:spcPts val="0"/>
              </a:spcBef>
              <a:buFont typeface="Arial" panose="020B0604020202020204" pitchFamily="34" charset="0"/>
              <a:buChar char="•"/>
            </a:pPr>
            <a:r>
              <a:rPr lang="en-US" altLang="en-US" sz="1200" dirty="0"/>
              <a:t> </a:t>
            </a:r>
          </a:p>
          <a:p>
            <a:pPr>
              <a:spcBef>
                <a:spcPts val="0"/>
              </a:spcBef>
              <a:buFont typeface="Arial" panose="020B0604020202020204" pitchFamily="34" charset="0"/>
              <a:buChar char="•"/>
            </a:pPr>
            <a:r>
              <a:rPr lang="en-US" altLang="en-US" sz="1800" dirty="0"/>
              <a:t>The EC document discussed at July Plenary with EC Chairs, w/some options.  </a:t>
            </a:r>
          </a:p>
          <a:p>
            <a:pPr lvl="1">
              <a:spcBef>
                <a:spcPts val="0"/>
              </a:spcBef>
              <a:buFont typeface="Arial" panose="020B0604020202020204" pitchFamily="34" charset="0"/>
              <a:buChar char="•"/>
            </a:pPr>
            <a:r>
              <a:rPr lang="en-US" altLang="en-US" sz="1400" dirty="0">
                <a:hlinkClick r:id="rId4"/>
              </a:rPr>
              <a:t>&lt;ec-18-0133-00-00EC-how-can-ieee-802-get-to-a-single-voice-for-6ghz-band.pptx&gt;</a:t>
            </a:r>
            <a:r>
              <a:rPr lang="en-US" altLang="en-US" sz="1400" dirty="0"/>
              <a:t> </a:t>
            </a:r>
          </a:p>
          <a:p>
            <a:pPr>
              <a:spcBef>
                <a:spcPts val="0"/>
              </a:spcBef>
              <a:buFont typeface="Arial" panose="020B0604020202020204" pitchFamily="34" charset="0"/>
              <a:buChar char="•"/>
            </a:pPr>
            <a:endParaRPr lang="en-US" altLang="en-US" sz="2000" dirty="0"/>
          </a:p>
          <a:p>
            <a:pPr marL="0" indent="0">
              <a:spcBef>
                <a:spcPts val="0"/>
              </a:spcBef>
            </a:pPr>
            <a:endParaRPr lang="en-US" altLang="en-US" sz="1800" dirty="0"/>
          </a:p>
          <a:p>
            <a:pPr marL="0" indent="0">
              <a:spcBef>
                <a:spcPts val="0"/>
              </a:spcBef>
            </a:pPr>
            <a:r>
              <a:rPr lang="en-US" altLang="en-US" sz="1800" dirty="0"/>
              <a:t> </a:t>
            </a:r>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4068712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dirty="0"/>
              <a:t>What are highlights that folks have seen that affect the IEEE 802 standards?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1800" dirty="0"/>
              <a:t> </a:t>
            </a:r>
          </a:p>
          <a:p>
            <a:pPr>
              <a:spcBef>
                <a:spcPts val="0"/>
              </a:spcBef>
              <a:buFont typeface="Arial" panose="020B0604020202020204" pitchFamily="34" charset="0"/>
              <a:buChar char="•"/>
            </a:pPr>
            <a:r>
              <a:rPr lang="en-US" altLang="en-US" sz="1400" dirty="0"/>
              <a:t>  </a:t>
            </a:r>
          </a:p>
          <a:p>
            <a:pPr>
              <a:spcBef>
                <a:spcPts val="0"/>
              </a:spcBef>
              <a:buFont typeface="Arial" panose="020B0604020202020204" pitchFamily="34" charset="0"/>
              <a:buChar char="•"/>
            </a:pPr>
            <a:endParaRPr lang="en-US" altLang="en-US" sz="1600" dirty="0"/>
          </a:p>
          <a:p>
            <a:pPr lvl="4">
              <a:spcBef>
                <a:spcPts val="0"/>
              </a:spcBef>
              <a:buFont typeface="Arial" panose="020B0604020202020204" pitchFamily="34" charset="0"/>
              <a:buChar char="•"/>
            </a:pPr>
            <a:endParaRPr lang="en-US" altLang="en-US" sz="1050" b="0" dirty="0"/>
          </a:p>
          <a:p>
            <a:pPr>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4163078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options for NPRM</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b="0" dirty="0"/>
              <a:t> </a:t>
            </a:r>
            <a:r>
              <a:rPr lang="en-US" altLang="en-US" sz="200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2000" b="0" dirty="0"/>
              <a:t> </a:t>
            </a:r>
          </a:p>
          <a:p>
            <a:pPr>
              <a:spcBef>
                <a:spcPts val="0"/>
              </a:spcBef>
              <a:buFont typeface="Arial" panose="020B0604020202020204" pitchFamily="34" charset="0"/>
              <a:buChar char="•"/>
            </a:pPr>
            <a:r>
              <a:rPr lang="en-US" altLang="en-US" sz="1800" dirty="0"/>
              <a:t> </a:t>
            </a:r>
          </a:p>
          <a:p>
            <a:pPr>
              <a:spcBef>
                <a:spcPts val="0"/>
              </a:spcBef>
              <a:buFont typeface="Arial" panose="020B0604020202020204" pitchFamily="34" charset="0"/>
              <a:buChar char="•"/>
            </a:pPr>
            <a:r>
              <a:rPr lang="en-US" altLang="en-US" sz="1400" dirty="0"/>
              <a:t>  </a:t>
            </a:r>
          </a:p>
          <a:p>
            <a:pPr>
              <a:spcBef>
                <a:spcPts val="0"/>
              </a:spcBef>
              <a:buFont typeface="Arial" panose="020B0604020202020204" pitchFamily="34" charset="0"/>
              <a:buChar char="•"/>
            </a:pPr>
            <a:endParaRPr lang="en-US" altLang="en-US" sz="1600" dirty="0"/>
          </a:p>
          <a:p>
            <a:pPr lvl="4">
              <a:spcBef>
                <a:spcPts val="0"/>
              </a:spcBef>
              <a:buFont typeface="Arial" panose="020B0604020202020204" pitchFamily="34" charset="0"/>
              <a:buChar char="•"/>
            </a:pPr>
            <a:endParaRPr lang="en-US" altLang="en-US" sz="1050" b="0" dirty="0"/>
          </a:p>
          <a:p>
            <a:pPr>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2414547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88156"/>
          </a:xfrm>
        </p:spPr>
        <p:txBody>
          <a:bodyPr/>
          <a:lstStyle/>
          <a:p>
            <a:r>
              <a:rPr lang="en-US" altLang="en-US" sz="2400" dirty="0"/>
              <a:t>6 GHz and single voice from IEEE 802, references 1</a:t>
            </a:r>
            <a:endParaRPr lang="en-US" sz="1200" dirty="0"/>
          </a:p>
        </p:txBody>
      </p:sp>
      <p:sp>
        <p:nvSpPr>
          <p:cNvPr id="3" name="Content Placeholder 2"/>
          <p:cNvSpPr>
            <a:spLocks noGrp="1"/>
          </p:cNvSpPr>
          <p:nvPr>
            <p:ph idx="1"/>
          </p:nvPr>
        </p:nvSpPr>
        <p:spPr>
          <a:xfrm>
            <a:off x="228600" y="990600"/>
            <a:ext cx="8690113" cy="5371307"/>
          </a:xfrm>
        </p:spPr>
        <p:txBody>
          <a:bodyPr/>
          <a:lstStyle/>
          <a:p>
            <a:pPr>
              <a:spcBef>
                <a:spcPts val="0"/>
              </a:spcBef>
              <a:buFont typeface="Arial" panose="020B0604020202020204" pitchFamily="34" charset="0"/>
              <a:buChar char="•"/>
            </a:pPr>
            <a:r>
              <a:rPr lang="en-US" altLang="en-US" sz="1400" dirty="0"/>
              <a:t>Here are some of the more important filings to help show the direction the filing is going, considering the different interest groups. </a:t>
            </a:r>
          </a:p>
          <a:p>
            <a:pPr lvl="1">
              <a:spcBef>
                <a:spcPts val="0"/>
              </a:spcBef>
              <a:buFont typeface="Arial" panose="020B0604020202020204" pitchFamily="34" charset="0"/>
              <a:buChar char="•"/>
            </a:pPr>
            <a:r>
              <a:rPr lang="en-US" altLang="en-US" sz="1400" dirty="0">
                <a:hlinkClick r:id="rId3"/>
              </a:rPr>
              <a:t>https://ecfsapi.fcc.gov/file/109113089205438/SPA%20Comments%20(Sep%2011%202018)(FINAL).pdf</a:t>
            </a:r>
            <a:endParaRPr lang="en-US" altLang="en-US" sz="1400" dirty="0"/>
          </a:p>
          <a:p>
            <a:pPr lvl="2">
              <a:spcBef>
                <a:spcPts val="0"/>
              </a:spcBef>
              <a:buFont typeface="Arial" panose="020B0604020202020204" pitchFamily="34" charset="0"/>
              <a:buChar char="•"/>
            </a:pPr>
            <a:r>
              <a:rPr lang="en-US" altLang="en-US" sz="1600" dirty="0"/>
              <a:t> </a:t>
            </a:r>
            <a:r>
              <a:rPr lang="en-US" altLang="en-US" sz="1400" dirty="0"/>
              <a:t>Response to FWCC and </a:t>
            </a:r>
            <a:r>
              <a:rPr lang="en-US" altLang="en-US" sz="1400" dirty="0" err="1"/>
              <a:t>Comscope</a:t>
            </a:r>
            <a:r>
              <a:rPr lang="en-US" altLang="en-US" sz="1400" dirty="0"/>
              <a:t>.</a:t>
            </a:r>
            <a:endParaRPr lang="en-US" altLang="en-US" sz="1600" dirty="0"/>
          </a:p>
          <a:p>
            <a:pPr lvl="1">
              <a:spcBef>
                <a:spcPts val="0"/>
              </a:spcBef>
              <a:buFont typeface="Arial" panose="020B0604020202020204" pitchFamily="34" charset="0"/>
              <a:buChar char="•"/>
            </a:pPr>
            <a:r>
              <a:rPr lang="en-US" altLang="en-US" sz="1400" dirty="0">
                <a:hlinkClick r:id="rId4"/>
              </a:rPr>
              <a:t>https://ecfsapi.fcc.gov/file/109112152615349/Wi-Fi%20Alliance%20Comments%20on%20Spectrum%20Pipeline%20Act%20Report.pdf</a:t>
            </a:r>
            <a:r>
              <a:rPr lang="en-US" altLang="en-US" sz="1400" dirty="0"/>
              <a:t>  </a:t>
            </a:r>
          </a:p>
          <a:p>
            <a:pPr lvl="2">
              <a:spcBef>
                <a:spcPts val="0"/>
              </a:spcBef>
              <a:buFont typeface="Arial" panose="020B0604020202020204" pitchFamily="34" charset="0"/>
              <a:buChar char="•"/>
            </a:pPr>
            <a:r>
              <a:rPr lang="en-US" altLang="en-US" sz="1400" dirty="0"/>
              <a:t>This is the refined position, with some changes. </a:t>
            </a:r>
          </a:p>
          <a:p>
            <a:pPr lvl="1">
              <a:spcBef>
                <a:spcPts val="0"/>
              </a:spcBef>
              <a:buFont typeface="Arial" panose="020B0604020202020204" pitchFamily="34" charset="0"/>
              <a:buChar char="•"/>
            </a:pPr>
            <a:r>
              <a:rPr lang="en-US" altLang="en-US" sz="1400" dirty="0">
                <a:hlinkClick r:id="rId5"/>
              </a:rPr>
              <a:t>https://ecfsapi.fcc.gov/file/1090794008994/WInnForum%20Comments%20on%20Spectrum%20Pipeline%20Act%20PN%20-%20Final.pdf</a:t>
            </a:r>
            <a:r>
              <a:rPr lang="en-US" altLang="en-US" sz="1400" dirty="0"/>
              <a:t> </a:t>
            </a:r>
          </a:p>
          <a:p>
            <a:pPr lvl="2">
              <a:spcBef>
                <a:spcPts val="0"/>
              </a:spcBef>
              <a:buFont typeface="Arial" panose="020B0604020202020204" pitchFamily="34" charset="0"/>
              <a:buChar char="•"/>
            </a:pPr>
            <a:r>
              <a:rPr lang="en-US" altLang="en-US" sz="1400" dirty="0"/>
              <a:t> Wanting to make 6 GHz like the 3.5 GHz for sharing. </a:t>
            </a:r>
          </a:p>
          <a:p>
            <a:pPr lvl="1">
              <a:spcBef>
                <a:spcPts val="0"/>
              </a:spcBef>
              <a:buFont typeface="Arial" panose="020B0604020202020204" pitchFamily="34" charset="0"/>
              <a:buChar char="•"/>
            </a:pPr>
            <a:r>
              <a:rPr lang="en-US" altLang="en-US" sz="1400" dirty="0">
                <a:hlinkClick r:id="rId6"/>
              </a:rPr>
              <a:t>https://ecfsapi.fcc.gov/file/1082899870012/2018-08-28%20ExP%20RLAN%20issues%20AS%20FILED%20(01229194xB3D1E).pdf</a:t>
            </a:r>
            <a:endParaRPr lang="en-US" altLang="en-US" sz="1400" dirty="0"/>
          </a:p>
          <a:p>
            <a:pPr lvl="2">
              <a:spcBef>
                <a:spcPts val="0"/>
              </a:spcBef>
              <a:buFont typeface="Arial" panose="020B0604020202020204" pitchFamily="34" charset="0"/>
              <a:buChar char="•"/>
            </a:pPr>
            <a:r>
              <a:rPr lang="en-US" altLang="en-US" sz="1400" dirty="0"/>
              <a:t>The 4 big mobile operators.   1000 new receivers that are activated per year, now, under current rules. Doesn’t include all the changes also going on. </a:t>
            </a:r>
          </a:p>
          <a:p>
            <a:pPr lvl="1">
              <a:spcBef>
                <a:spcPts val="0"/>
              </a:spcBef>
              <a:buFont typeface="Arial" panose="020B0604020202020204" pitchFamily="34" charset="0"/>
              <a:buChar char="•"/>
            </a:pPr>
            <a:r>
              <a:rPr lang="en-US" altLang="en-US" sz="1400" dirty="0">
                <a:hlinkClick r:id="rId7"/>
              </a:rPr>
              <a:t>https://ecfsapi.fcc.gov/file/10824085329605/Commscope%208.22.18%20Mtg%20Ex%20Parte.pdf</a:t>
            </a:r>
            <a:r>
              <a:rPr lang="en-US" altLang="en-US" sz="1400" dirty="0"/>
              <a:t> </a:t>
            </a:r>
          </a:p>
          <a:p>
            <a:pPr lvl="2">
              <a:spcBef>
                <a:spcPts val="0"/>
              </a:spcBef>
              <a:buFont typeface="Arial" panose="020B0604020202020204" pitchFamily="34" charset="0"/>
              <a:buChar char="•"/>
            </a:pPr>
            <a:r>
              <a:rPr lang="en-US" altLang="en-US" sz="1400" dirty="0"/>
              <a:t>Primary frequency coordination, so has lots of history/experience for frequency coordination..</a:t>
            </a:r>
          </a:p>
          <a:p>
            <a:pPr lvl="1">
              <a:spcBef>
                <a:spcPts val="0"/>
              </a:spcBef>
              <a:buFont typeface="Arial" panose="020B0604020202020204" pitchFamily="34" charset="0"/>
              <a:buChar char="•"/>
            </a:pPr>
            <a:r>
              <a:rPr lang="en-US" altLang="en-US" sz="1400" dirty="0">
                <a:hlinkClick r:id="rId8"/>
              </a:rPr>
              <a:t>https://ecfsapi.fcc.gov/file/108080219920074/WFA%20Ex%20Parte%20Letter.pdf</a:t>
            </a:r>
            <a:r>
              <a:rPr lang="en-US" altLang="en-US" sz="1400" dirty="0"/>
              <a:t>  </a:t>
            </a:r>
          </a:p>
          <a:p>
            <a:pPr lvl="2">
              <a:spcBef>
                <a:spcPts val="0"/>
              </a:spcBef>
              <a:buFont typeface="Arial" panose="020B0604020202020204" pitchFamily="34" charset="0"/>
              <a:buChar char="•"/>
            </a:pPr>
            <a:r>
              <a:rPr lang="en-US" altLang="en-US" sz="1400" dirty="0"/>
              <a:t>How to protect incumbents.  </a:t>
            </a:r>
          </a:p>
          <a:p>
            <a:pPr lvl="1">
              <a:spcBef>
                <a:spcPts val="0"/>
              </a:spcBef>
              <a:buFont typeface="Arial" panose="020B0604020202020204" pitchFamily="34" charset="0"/>
              <a:buChar char="•"/>
            </a:pPr>
            <a:r>
              <a:rPr lang="en-US" altLang="en-US" sz="1400" dirty="0">
                <a:hlinkClick r:id="rId9"/>
              </a:rPr>
              <a:t>https://ecfsapi.fcc.gov/file/10717207604667/17-183%20FWCC%20ExP%20Notice%202018-07-17%20--%20AS%20FILED.pdf</a:t>
            </a:r>
            <a:r>
              <a:rPr lang="en-US" altLang="en-US" sz="1400" dirty="0"/>
              <a:t> </a:t>
            </a:r>
          </a:p>
          <a:p>
            <a:pPr lvl="2">
              <a:spcBef>
                <a:spcPts val="0"/>
              </a:spcBef>
              <a:buFont typeface="Arial" panose="020B0604020202020204" pitchFamily="34" charset="0"/>
              <a:buChar char="•"/>
            </a:pPr>
            <a:r>
              <a:rPr lang="en-US" altLang="en-US" sz="1400" dirty="0"/>
              <a:t>Read attachment.  </a:t>
            </a:r>
          </a:p>
          <a:p>
            <a:pPr lvl="1">
              <a:spcBef>
                <a:spcPts val="0"/>
              </a:spcBef>
              <a:buFont typeface="Arial" panose="020B0604020202020204" pitchFamily="34" charset="0"/>
              <a:buChar char="•"/>
            </a:pPr>
            <a:r>
              <a:rPr lang="en-US" altLang="en-US" sz="1400" dirty="0">
                <a:hlinkClick r:id="rId10"/>
              </a:rPr>
              <a:t>https://ecfsapi.fcc.gov/file/1070541429397/7-5-18%20SES-Intelsat%20ex%20parte%20for%20McGrath%20and%20Javed.pdf</a:t>
            </a:r>
            <a:r>
              <a:rPr lang="en-US" altLang="en-US" sz="1400" dirty="0"/>
              <a:t> </a:t>
            </a:r>
          </a:p>
          <a:p>
            <a:pPr lvl="2">
              <a:spcBef>
                <a:spcPts val="0"/>
              </a:spcBef>
              <a:buFont typeface="Arial" panose="020B0604020202020204" pitchFamily="34" charset="0"/>
              <a:buChar char="•"/>
            </a:pPr>
            <a:r>
              <a:rPr lang="en-US" altLang="en-US" sz="1400" dirty="0"/>
              <a:t>Other 2 satellite operators. </a:t>
            </a:r>
          </a:p>
          <a:p>
            <a:pPr lvl="1">
              <a:spcBef>
                <a:spcPts val="0"/>
              </a:spcBef>
              <a:buFont typeface="Arial" panose="020B0604020202020204" pitchFamily="34" charset="0"/>
              <a:buChar char="•"/>
            </a:pPr>
            <a:endParaRPr lang="en-US" altLang="en-US" sz="1600" dirty="0"/>
          </a:p>
          <a:p>
            <a:pPr lvl="2">
              <a:spcBef>
                <a:spcPts val="0"/>
              </a:spcBef>
              <a:buFont typeface="Arial" panose="020B0604020202020204" pitchFamily="34" charset="0"/>
              <a:buChar char="•"/>
            </a:pPr>
            <a:endParaRPr lang="en-US" alt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1229177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references 2</a:t>
            </a:r>
            <a:endParaRPr lang="en-US" sz="1200" dirty="0"/>
          </a:p>
        </p:txBody>
      </p:sp>
      <p:sp>
        <p:nvSpPr>
          <p:cNvPr id="3" name="Content Placeholder 2"/>
          <p:cNvSpPr>
            <a:spLocks noGrp="1"/>
          </p:cNvSpPr>
          <p:nvPr>
            <p:ph idx="1"/>
          </p:nvPr>
        </p:nvSpPr>
        <p:spPr>
          <a:xfrm>
            <a:off x="533400" y="1307777"/>
            <a:ext cx="8534400" cy="5371307"/>
          </a:xfrm>
        </p:spPr>
        <p:txBody>
          <a:bodyPr/>
          <a:lstStyle/>
          <a:p>
            <a:pPr>
              <a:spcBef>
                <a:spcPts val="0"/>
              </a:spcBef>
              <a:buFont typeface="Arial" panose="020B0604020202020204" pitchFamily="34" charset="0"/>
              <a:buChar char="•"/>
            </a:pPr>
            <a:r>
              <a:rPr lang="en-US" altLang="en-US" sz="1800" dirty="0"/>
              <a:t>More:</a:t>
            </a:r>
          </a:p>
          <a:p>
            <a:pPr lvl="1">
              <a:spcBef>
                <a:spcPts val="0"/>
              </a:spcBef>
              <a:buFont typeface="Arial" panose="020B0604020202020204" pitchFamily="34" charset="0"/>
              <a:buChar char="•"/>
            </a:pPr>
            <a:r>
              <a:rPr lang="en-US" altLang="en-US" sz="1600" dirty="0">
                <a:hlinkClick r:id="rId3"/>
              </a:rPr>
              <a:t>https://ecfsapi.fcc.gov/file/104120372328746/6%20GHz%20OET%20and%20Bureaus%20Ex%20Parte%20(Apr.%2012%2C%202018).pdf</a:t>
            </a:r>
            <a:r>
              <a:rPr lang="en-US" altLang="en-US" sz="1600" dirty="0"/>
              <a:t> </a:t>
            </a:r>
          </a:p>
          <a:p>
            <a:pPr lvl="2">
              <a:spcBef>
                <a:spcPts val="0"/>
              </a:spcBef>
              <a:buFont typeface="Arial" panose="020B0604020202020204" pitchFamily="34" charset="0"/>
              <a:buChar char="•"/>
            </a:pPr>
            <a:r>
              <a:rPr lang="en-US" altLang="en-US" sz="1400" dirty="0"/>
              <a:t> OET debriefing, lots of points covered. Gets you up to April 2018. </a:t>
            </a:r>
          </a:p>
          <a:p>
            <a:pPr lvl="1">
              <a:spcBef>
                <a:spcPts val="0"/>
              </a:spcBef>
              <a:buFont typeface="Arial" panose="020B0604020202020204" pitchFamily="34" charset="0"/>
              <a:buChar char="•"/>
            </a:pPr>
            <a:r>
              <a:rPr lang="en-US" sz="1600" dirty="0">
                <a:hlinkClick r:id="rId4"/>
              </a:rPr>
              <a:t>https://ecfsapi.fcc.gov/file/101261169015803/6%20GHz%20Ex%20Parte%20(Bureaus).pdf</a:t>
            </a:r>
            <a:r>
              <a:rPr lang="en-US" sz="1600" dirty="0"/>
              <a:t> </a:t>
            </a:r>
            <a:r>
              <a:rPr lang="en-US" altLang="en-US" sz="1600" dirty="0"/>
              <a:t> </a:t>
            </a:r>
          </a:p>
          <a:p>
            <a:pPr lvl="2">
              <a:spcBef>
                <a:spcPts val="0"/>
              </a:spcBef>
              <a:buFont typeface="Arial" panose="020B0604020202020204" pitchFamily="34" charset="0"/>
              <a:buChar char="•"/>
            </a:pPr>
            <a:r>
              <a:rPr lang="en-US" sz="1400" dirty="0"/>
              <a:t>For 6 GHz interest, we should begin with the RKF Study for sharing 1200 MHz above 5925 MHz</a:t>
            </a:r>
            <a:endParaRPr lang="en-US" altLang="en-US" sz="1400" dirty="0"/>
          </a:p>
          <a:p>
            <a:pPr>
              <a:spcBef>
                <a:spcPts val="0"/>
              </a:spcBef>
              <a:buFont typeface="Arial" panose="020B0604020202020204" pitchFamily="34" charset="0"/>
              <a:buChar char="•"/>
            </a:pPr>
            <a:r>
              <a:rPr lang="en-US" altLang="en-US" sz="1800" dirty="0"/>
              <a:t>Some of the primary interest groups. </a:t>
            </a:r>
          </a:p>
          <a:p>
            <a:pPr lvl="1">
              <a:spcBef>
                <a:spcPts val="0"/>
              </a:spcBef>
              <a:buFont typeface="Arial" panose="020B0604020202020204" pitchFamily="34" charset="0"/>
              <a:buChar char="•"/>
            </a:pPr>
            <a:r>
              <a:rPr lang="en-US" altLang="en-US" sz="1600" dirty="0"/>
              <a:t>Broadcast</a:t>
            </a:r>
          </a:p>
          <a:p>
            <a:pPr lvl="1">
              <a:spcBef>
                <a:spcPts val="0"/>
              </a:spcBef>
              <a:buFont typeface="Arial" panose="020B0604020202020204" pitchFamily="34" charset="0"/>
              <a:buChar char="•"/>
            </a:pPr>
            <a:r>
              <a:rPr lang="en-US" altLang="en-US" sz="1600" dirty="0"/>
              <a:t>Satellite </a:t>
            </a:r>
          </a:p>
          <a:p>
            <a:pPr lvl="1">
              <a:spcBef>
                <a:spcPts val="0"/>
              </a:spcBef>
              <a:buFont typeface="Arial" panose="020B0604020202020204" pitchFamily="34" charset="0"/>
              <a:buChar char="•"/>
            </a:pPr>
            <a:r>
              <a:rPr lang="en-US" altLang="en-US" sz="1600" dirty="0"/>
              <a:t>Coordinator </a:t>
            </a:r>
          </a:p>
          <a:p>
            <a:pPr lvl="1">
              <a:spcBef>
                <a:spcPts val="0"/>
              </a:spcBef>
              <a:buFont typeface="Arial" panose="020B0604020202020204" pitchFamily="34" charset="0"/>
              <a:buChar char="•"/>
            </a:pPr>
            <a:r>
              <a:rPr lang="en-US" altLang="en-US" sz="1600" dirty="0"/>
              <a:t>Skipped over utilities (will be protected; looking further asking for protection) </a:t>
            </a:r>
            <a:r>
              <a:rPr lang="en-US" altLang="en-US" sz="1400" dirty="0">
                <a:hlinkClick r:id="rId5"/>
              </a:rPr>
              <a:t>&lt;see latest&gt;</a:t>
            </a:r>
            <a:r>
              <a:rPr lang="en-US" altLang="en-US" sz="1400" dirty="0"/>
              <a:t> </a:t>
            </a:r>
          </a:p>
          <a:p>
            <a:pPr lvl="1">
              <a:spcBef>
                <a:spcPts val="0"/>
              </a:spcBef>
              <a:buFont typeface="Arial" panose="020B0604020202020204" pitchFamily="34" charset="0"/>
              <a:buChar char="•"/>
            </a:pPr>
            <a:r>
              <a:rPr lang="en-US" altLang="en-US" sz="1600" dirty="0"/>
              <a:t>Skipped over public safety (going to First Net) (some discussion how backbone will work)</a:t>
            </a:r>
          </a:p>
          <a:p>
            <a:pPr lvl="1">
              <a:spcBef>
                <a:spcPts val="0"/>
              </a:spcBef>
              <a:buFont typeface="Arial" panose="020B0604020202020204" pitchFamily="34" charset="0"/>
              <a:buChar char="•"/>
            </a:pPr>
            <a:r>
              <a:rPr lang="en-US" altLang="en-US" sz="1600" dirty="0"/>
              <a:t> No federal government uses </a:t>
            </a:r>
            <a:endParaRPr lang="en-US" altLang="en-US" sz="1800" dirty="0"/>
          </a:p>
          <a:p>
            <a:pPr lvl="3">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Some additional notes. </a:t>
            </a:r>
          </a:p>
          <a:p>
            <a:pPr lvl="1">
              <a:spcBef>
                <a:spcPts val="0"/>
              </a:spcBef>
              <a:buFont typeface="Arial" panose="020B0604020202020204" pitchFamily="34" charset="0"/>
              <a:buChar char="•"/>
            </a:pPr>
            <a:r>
              <a:rPr lang="en-US" altLang="en-US" sz="1600" dirty="0"/>
              <a:t>This band with 9 sets of rules is a very unique band in that respect.</a:t>
            </a:r>
          </a:p>
          <a:p>
            <a:pPr lvl="1">
              <a:spcBef>
                <a:spcPts val="0"/>
              </a:spcBef>
              <a:buFont typeface="Arial" panose="020B0604020202020204" pitchFamily="34" charset="0"/>
              <a:buChar char="•"/>
            </a:pPr>
            <a:r>
              <a:rPr lang="en-US" altLang="en-US" sz="1600" b="1" u="sng" dirty="0"/>
              <a:t>To add to the possible list of option for a single voice for IEEE 802: have a view on spectrum management of the band. (and maybe more silent on the rest).   </a:t>
            </a:r>
          </a:p>
          <a:p>
            <a:pPr lvl="4">
              <a:spcBef>
                <a:spcPts val="0"/>
              </a:spcBef>
              <a:buFont typeface="Arial" panose="020B0604020202020204" pitchFamily="34" charset="0"/>
              <a:buChar char="•"/>
            </a:pPr>
            <a:endParaRPr lang="en-US" altLang="en-US" sz="1000" dirty="0"/>
          </a:p>
          <a:p>
            <a:pPr lvl="1">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644432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-0</a:t>
            </a:r>
            <a:endParaRPr lang="en-US" sz="2400" dirty="0"/>
          </a:p>
        </p:txBody>
      </p:sp>
      <p:sp>
        <p:nvSpPr>
          <p:cNvPr id="3" name="Content Placeholder 2"/>
          <p:cNvSpPr>
            <a:spLocks noGrp="1"/>
          </p:cNvSpPr>
          <p:nvPr>
            <p:ph idx="1"/>
          </p:nvPr>
        </p:nvSpPr>
        <p:spPr>
          <a:xfrm>
            <a:off x="685800" y="762000"/>
            <a:ext cx="8153400" cy="5637213"/>
          </a:xfrm>
        </p:spPr>
        <p:txBody>
          <a:bodyPr/>
          <a:lstStyle/>
          <a:p>
            <a:pPr marL="0" indent="0">
              <a:spcBef>
                <a:spcPts val="0"/>
              </a:spcBef>
            </a:pPr>
            <a:r>
              <a:rPr lang="en-US" altLang="en-US" sz="2000" dirty="0"/>
              <a:t> </a:t>
            </a:r>
            <a:endParaRPr lang="en-US" sz="2000" dirty="0"/>
          </a:p>
          <a:p>
            <a:pPr>
              <a:buFont typeface="Arial" panose="020B0604020202020204" pitchFamily="34" charset="0"/>
              <a:buChar char="•"/>
            </a:pPr>
            <a:r>
              <a:rPr lang="en-US" sz="2000" dirty="0"/>
              <a:t>White House Office of Science and Technology Policy hosted 5G Summit, 28 Sept. </a:t>
            </a:r>
          </a:p>
          <a:p>
            <a:pPr lvl="1">
              <a:buFont typeface="Arial" panose="020B0604020202020204" pitchFamily="34" charset="0"/>
              <a:buChar char="•"/>
            </a:pPr>
            <a:r>
              <a:rPr lang="en-US" sz="1600" dirty="0"/>
              <a:t>Blog: Keeping Up A Fast Pace On Spectrum, </a:t>
            </a:r>
            <a:r>
              <a:rPr lang="en-US" sz="1600" dirty="0" err="1"/>
              <a:t>Ajit</a:t>
            </a:r>
            <a:r>
              <a:rPr lang="en-US" sz="1600" dirty="0"/>
              <a:t> Pai | FCC Chairman, October 01, 2018</a:t>
            </a:r>
          </a:p>
          <a:p>
            <a:pPr lvl="1">
              <a:buFont typeface="Arial" panose="020B0604020202020204" pitchFamily="34" charset="0"/>
              <a:buChar char="•"/>
            </a:pPr>
            <a:r>
              <a:rPr lang="en-US" sz="1600" dirty="0"/>
              <a:t>Let’s start with something we all know and love: Wi-Fi.  Wi-Fi was enabled by the FCC’s decision to make certain spectrum available for unlicensed use—that is, anybody could use these airwaves without having to get approval from the FCC (as long as they weren’t causing harmful interference to others).  </a:t>
            </a:r>
          </a:p>
          <a:p>
            <a:pPr lvl="1">
              <a:buFont typeface="Arial" panose="020B0604020202020204" pitchFamily="34" charset="0"/>
              <a:buChar char="•"/>
            </a:pPr>
            <a:r>
              <a:rPr lang="en-US" sz="1400" u="sng" dirty="0">
                <a:hlinkClick r:id="rId3"/>
              </a:rPr>
              <a:t>https://www.fcc.gov/news-events/blog/2018/10/01/keeping-fast-pace-spectrum</a:t>
            </a:r>
            <a:endParaRPr lang="en-US" sz="1400" dirty="0">
              <a:solidFill>
                <a:schemeClr val="tx1"/>
              </a:solidFill>
            </a:endParaRPr>
          </a:p>
          <a:p>
            <a:pPr lvl="1">
              <a:buFont typeface="Arial" panose="020B0604020202020204" pitchFamily="34" charset="0"/>
              <a:buChar char="•"/>
            </a:pPr>
            <a:r>
              <a:rPr lang="en-US" sz="1400" dirty="0">
                <a:solidFill>
                  <a:schemeClr val="tx1"/>
                </a:solidFill>
                <a:hlinkClick r:id="rId4"/>
              </a:rPr>
              <a:t>https://mentor.ieee.org/802.18/dcn/18/18-18-0122-00-0000-keeping-up-a-fast-pace-on-spectrum-wh-5g-summit.docx</a:t>
            </a:r>
            <a:endParaRPr lang="en-US" sz="1400" dirty="0">
              <a:solidFill>
                <a:schemeClr val="tx1"/>
              </a:solidFill>
            </a:endParaRPr>
          </a:p>
          <a:p>
            <a:pPr lvl="5">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Remarks of FCC Chairman </a:t>
            </a:r>
            <a:r>
              <a:rPr lang="en-US" sz="2000" dirty="0" err="1"/>
              <a:t>Ajit</a:t>
            </a:r>
            <a:r>
              <a:rPr lang="en-US" sz="2000" dirty="0"/>
              <a:t> Pai at the 7</a:t>
            </a:r>
            <a:r>
              <a:rPr lang="en-US" sz="2000" baseline="30000" dirty="0"/>
              <a:t>th</a:t>
            </a:r>
            <a:r>
              <a:rPr lang="en-US" sz="2000" dirty="0"/>
              <a:t> Annual Americas Spectrum Management Conference</a:t>
            </a:r>
          </a:p>
          <a:p>
            <a:pPr lvl="1">
              <a:buFont typeface="Arial" panose="020B0604020202020204" pitchFamily="34" charset="0"/>
              <a:buChar char="•"/>
            </a:pPr>
            <a:r>
              <a:rPr lang="en-US" sz="1600" dirty="0"/>
              <a:t>First off, I think it’s important to note that wireless innovation isn’t just a topic of concern at the FCC, but a priority at the highest levels of our government.</a:t>
            </a:r>
            <a:endParaRPr lang="en-US" sz="1600" u="sng" dirty="0">
              <a:hlinkClick r:id="rId5"/>
            </a:endParaRPr>
          </a:p>
          <a:p>
            <a:pPr lvl="1">
              <a:buFont typeface="Arial" panose="020B0604020202020204" pitchFamily="34" charset="0"/>
              <a:buChar char="•"/>
            </a:pPr>
            <a:r>
              <a:rPr lang="en-US" sz="1400" u="sng" dirty="0">
                <a:hlinkClick r:id="rId5"/>
              </a:rPr>
              <a:t>https://www.fcc.gov/document/chairman-pai-5g-americas-spectrum-management-conference</a:t>
            </a:r>
            <a:r>
              <a:rPr lang="en-US" sz="1400" dirty="0"/>
              <a:t> </a:t>
            </a:r>
          </a:p>
          <a:p>
            <a:pPr lvl="1">
              <a:buFont typeface="Arial" panose="020B0604020202020204" pitchFamily="34" charset="0"/>
              <a:buChar char="•"/>
            </a:pPr>
            <a:r>
              <a:rPr lang="en-US" sz="1400" dirty="0">
                <a:hlinkClick r:id="rId6"/>
              </a:rPr>
              <a:t>https://mentor.ieee.org/802.18/dcn/18/18-18-0123-00-0000-pai-remarks-7th-americas-spectrum-mngmt-conf-03oct18.docx</a:t>
            </a:r>
            <a:r>
              <a:rPr lang="en-US" sz="14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1259155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endParaRPr lang="en-US" sz="2000" dirty="0"/>
          </a:p>
          <a:p>
            <a:pPr marL="1828800" lvl="4" indent="0">
              <a:spcBef>
                <a:spcPts val="0"/>
              </a:spcBef>
            </a:pPr>
            <a:endParaRPr lang="en-US" sz="1200" dirty="0"/>
          </a:p>
          <a:p>
            <a:pPr>
              <a:spcBef>
                <a:spcPts val="0"/>
              </a:spcBef>
              <a:buFont typeface="Arial" panose="020B0604020202020204" pitchFamily="34" charset="0"/>
              <a:buChar char="•"/>
            </a:pPr>
            <a:r>
              <a:rPr lang="en-US" sz="2000" dirty="0"/>
              <a:t>Last time to bring up from </a:t>
            </a:r>
            <a:r>
              <a:rPr lang="en-US" sz="2000"/>
              <a:t>ACMA these recent </a:t>
            </a:r>
            <a:r>
              <a:rPr lang="en-US" sz="2000" dirty="0"/>
              <a:t>activities: </a:t>
            </a:r>
          </a:p>
          <a:p>
            <a:pPr lvl="1">
              <a:spcBef>
                <a:spcPts val="0"/>
              </a:spcBef>
              <a:buFont typeface="Arial" panose="020B0604020202020204" pitchFamily="34" charset="0"/>
              <a:buChar char="•"/>
            </a:pPr>
            <a:r>
              <a:rPr lang="en-US" sz="1600" dirty="0" err="1"/>
              <a:t>ACMAhas</a:t>
            </a:r>
            <a:r>
              <a:rPr lang="en-US" sz="1600" dirty="0"/>
              <a:t> accordingly made the Radiocommunications (Low Interference Potential Devices) Class </a:t>
            </a:r>
            <a:r>
              <a:rPr lang="en-US" sz="1600" dirty="0" err="1"/>
              <a:t>Licence</a:t>
            </a:r>
            <a:r>
              <a:rPr lang="en-US" sz="1600" dirty="0"/>
              <a:t> Variation 2018 (No. 1) and you can refer to the details in the Australia Government's Federal Register of Legislation at </a:t>
            </a:r>
            <a:r>
              <a:rPr lang="en-US" sz="1000" u="sng" dirty="0">
                <a:hlinkClick r:id="rId3"/>
              </a:rPr>
              <a:t>https://www.legislation.gov.au/Details/F2018L00881/Download</a:t>
            </a:r>
            <a:endParaRPr lang="en-US" sz="1000" dirty="0"/>
          </a:p>
          <a:p>
            <a:pPr lvl="2">
              <a:spcBef>
                <a:spcPts val="0"/>
              </a:spcBef>
              <a:buFont typeface="Arial" panose="020B0604020202020204" pitchFamily="34" charset="0"/>
              <a:buChar char="•"/>
            </a:pPr>
            <a:r>
              <a:rPr lang="en-US" sz="1600" dirty="0"/>
              <a:t>Or  </a:t>
            </a:r>
            <a:r>
              <a:rPr lang="en-US" sz="1600" dirty="0">
                <a:hlinkClick r:id="rId4"/>
              </a:rPr>
              <a:t>https://mentor.ieee.org/802.18/dcn/18/18-18-0116-00-0000-radiocommunications-low-interference-potential-devices-class-licence-variation-2018-no-1.docx</a:t>
            </a:r>
            <a:r>
              <a:rPr lang="en-US" sz="1600" dirty="0"/>
              <a:t>  </a:t>
            </a:r>
          </a:p>
          <a:p>
            <a:pPr lvl="5">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Also ACMA has put out their final 5 year plan, 2018 – 2022</a:t>
            </a:r>
          </a:p>
          <a:p>
            <a:pPr lvl="2">
              <a:spcBef>
                <a:spcPts val="0"/>
              </a:spcBef>
              <a:buFont typeface="Arial" panose="020B0604020202020204" pitchFamily="34" charset="0"/>
              <a:buChar char="•"/>
            </a:pPr>
            <a:r>
              <a:rPr lang="en-US" sz="1600" dirty="0">
                <a:hlinkClick r:id="rId5"/>
              </a:rPr>
              <a:t>https://mentor.ieee.org/802.18/dcn/18/18-18-0117-00-0000-acma-five-year-spectrum-outlook-2018-22-final-2018-09-v1-1.docx</a:t>
            </a: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3480422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391340"/>
          </a:xfrm>
        </p:spPr>
        <p:txBody>
          <a:bodyPr/>
          <a:lstStyle/>
          <a:p>
            <a:pPr>
              <a:spcBef>
                <a:spcPts val="0"/>
              </a:spcBef>
              <a:buFont typeface="Arial" panose="020B0604020202020204" pitchFamily="34" charset="0"/>
              <a:buChar char="•"/>
            </a:pPr>
            <a:r>
              <a:rPr lang="en-US" altLang="en-US" sz="1800" dirty="0">
                <a:solidFill>
                  <a:srgbClr val="00B0F0"/>
                </a:solidFill>
              </a:rPr>
              <a:t> </a:t>
            </a:r>
          </a:p>
          <a:p>
            <a:pPr>
              <a:spcBef>
                <a:spcPts val="0"/>
              </a:spcBef>
              <a:buFont typeface="Arial" panose="020B0604020202020204" pitchFamily="34" charset="0"/>
              <a:buChar char="•"/>
            </a:pPr>
            <a:r>
              <a:rPr lang="en-US" altLang="en-US" sz="1800" dirty="0">
                <a:solidFill>
                  <a:srgbClr val="00B0F0"/>
                </a:solidFill>
              </a:rPr>
              <a:t> </a:t>
            </a:r>
          </a:p>
          <a:p>
            <a:pPr>
              <a:spcBef>
                <a:spcPts val="0"/>
              </a:spcBef>
              <a:buFont typeface="Arial" panose="020B0604020202020204" pitchFamily="34" charset="0"/>
              <a:buChar char="•"/>
            </a:pPr>
            <a:r>
              <a:rPr lang="en-US" altLang="en-US" sz="1800" dirty="0">
                <a:solidFill>
                  <a:srgbClr val="00B0F0"/>
                </a:solidFill>
              </a:rPr>
              <a:t> </a:t>
            </a:r>
          </a:p>
          <a:p>
            <a:pPr>
              <a:spcBef>
                <a:spcPts val="0"/>
              </a:spcBef>
              <a:buFont typeface="Arial" panose="020B0604020202020204" pitchFamily="34" charset="0"/>
              <a:buChar char="•"/>
            </a:pPr>
            <a:r>
              <a:rPr lang="en-US" altLang="en-US" sz="1800" dirty="0">
                <a:solidFill>
                  <a:srgbClr val="00B0F0"/>
                </a:solidFill>
              </a:rPr>
              <a:t>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a:t>
            </a:r>
            <a:r>
              <a:rPr lang="en-US" sz="1400" dirty="0" err="1"/>
              <a:t>parte</a:t>
            </a:r>
            <a:r>
              <a:rPr lang="en-US" sz="1400" dirty="0"/>
              <a:t> </a:t>
            </a:r>
            <a:r>
              <a:rPr lang="en-US" sz="1400" dirty="0">
                <a:hlinkClick r:id="rId2"/>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3"/>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4"/>
              </a:rPr>
              <a:t>&lt;doc&gt;</a:t>
            </a:r>
            <a:r>
              <a:rPr lang="en-US" altLang="en-US" sz="1400" dirty="0"/>
              <a:t> </a:t>
            </a:r>
          </a:p>
          <a:p>
            <a:pPr lvl="2">
              <a:spcBef>
                <a:spcPts val="0"/>
              </a:spcBef>
              <a:buFont typeface="Arial" panose="020B0604020202020204" pitchFamily="34" charset="0"/>
              <a:buChar char="•"/>
            </a:pPr>
            <a:r>
              <a:rPr lang="en-US" altLang="en-US" sz="1400" dirty="0"/>
              <a:t>A perspective on regardless of everything we do, the available spectrum has a hard limit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6"/>
              </a:rPr>
              <a:t>&lt;doc&gt;</a:t>
            </a:r>
            <a:r>
              <a:rPr lang="en-US" altLang="en-US" sz="1400" dirty="0"/>
              <a:t> </a:t>
            </a:r>
          </a:p>
          <a:p>
            <a:pPr>
              <a:spcBef>
                <a:spcPts val="0"/>
              </a:spcBef>
              <a:buFont typeface="Arial" panose="020B0604020202020204" pitchFamily="34" charset="0"/>
              <a:buChar char="•"/>
            </a:pPr>
            <a:r>
              <a:rPr lang="en-US" altLang="en-US" sz="1800" dirty="0"/>
              <a:t>Other: </a:t>
            </a:r>
          </a:p>
          <a:p>
            <a:pPr lvl="1">
              <a:spcBef>
                <a:spcPts val="0"/>
              </a:spcBef>
              <a:buFont typeface="Arial" panose="020B0604020202020204" pitchFamily="34" charset="0"/>
              <a:buChar char="•"/>
            </a:pPr>
            <a:r>
              <a:rPr lang="en-US" altLang="en-US" sz="1600" dirty="0"/>
              <a:t>EU Spectrum Management Statement </a:t>
            </a:r>
          </a:p>
          <a:p>
            <a:pPr lvl="1">
              <a:spcBef>
                <a:spcPts val="0"/>
              </a:spcBef>
              <a:buFont typeface="Arial" panose="020B0604020202020204" pitchFamily="34" charset="0"/>
              <a:buChar char="•"/>
            </a:pPr>
            <a:r>
              <a:rPr lang="en-US" altLang="en-US" sz="1600" dirty="0">
                <a:solidFill>
                  <a:schemeClr val="tx1"/>
                </a:solidFill>
              </a:rPr>
              <a:t>Google waiver</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04 Oct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4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04 Oct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11 October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___:___ 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Plenary 11-16 Nov 2018 at the, Marriott Marquis Bangkok, Thailand.</a:t>
            </a:r>
          </a:p>
          <a:p>
            <a:pPr lvl="1">
              <a:buFont typeface="Arial" panose="020B0604020202020204" pitchFamily="34" charset="0"/>
              <a:buChar char="•"/>
            </a:pPr>
            <a:r>
              <a:rPr lang="en-US" sz="1600" dirty="0"/>
              <a:t>Time slots, Tuesday AM2 and Thursday AM1 (and AM2 as extra) </a:t>
            </a:r>
          </a:p>
          <a:p>
            <a:pPr>
              <a:buFont typeface="Arial" panose="020B0604020202020204" pitchFamily="34" charset="0"/>
              <a:buChar char="•"/>
            </a:pPr>
            <a:endParaRPr lang="en-US" sz="20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40 (9 on EC)</a:t>
            </a:r>
            <a:r>
              <a:rPr lang="en-US" altLang="en-US" sz="1800" dirty="0">
                <a:solidFill>
                  <a:schemeClr val="tx1"/>
                </a:solidFill>
              </a:rPr>
              <a:t>;  Nearly Voter: 1; Aspirant members: 9          </a:t>
            </a:r>
            <a:r>
              <a:rPr lang="en-US" altLang="en-US" sz="1200" dirty="0">
                <a:solidFill>
                  <a:schemeClr val="tx1"/>
                </a:solidFill>
              </a:rPr>
              <a:t>(before Interim)</a:t>
            </a:r>
            <a:endParaRPr lang="en-US" altLang="en-US" sz="1800" dirty="0">
              <a:solidFill>
                <a:schemeClr val="tx1"/>
              </a:solidFill>
            </a:endParaRPr>
          </a:p>
          <a:p>
            <a:pPr lvl="1">
              <a:buFont typeface="Arial" panose="020B0604020202020204" pitchFamily="34" charset="0"/>
              <a:buChar char="•"/>
            </a:pPr>
            <a:r>
              <a:rPr lang="en-US" sz="1400" dirty="0">
                <a:solidFill>
                  <a:schemeClr val="tx1"/>
                </a:solidFill>
              </a:rPr>
              <a:t>With teleconferences approval on 12 July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04 Oct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66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 Oct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a:t>
            </a:r>
            <a:r>
              <a:rPr lang="en-US" sz="2000" dirty="0" err="1"/>
              <a:t>parte</a:t>
            </a:r>
            <a:endParaRPr lang="en-US" sz="2000" dirty="0"/>
          </a:p>
          <a:p>
            <a:pPr lvl="1">
              <a:spcBef>
                <a:spcPts val="0"/>
              </a:spcBef>
              <a:buFont typeface="Arial" panose="020B0604020202020204" pitchFamily="34" charset="0"/>
              <a:buChar char="•"/>
            </a:pPr>
            <a:r>
              <a:rPr lang="en-US" sz="1800" dirty="0"/>
              <a:t>An ex </a:t>
            </a:r>
            <a:r>
              <a:rPr lang="en-US" sz="1800" dirty="0" err="1"/>
              <a:t>parte</a:t>
            </a:r>
            <a:r>
              <a:rPr lang="en-US" sz="1800" dirty="0"/>
              <a:t>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1219004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04 Oct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04 Oct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04 Oct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2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sz="1600" dirty="0"/>
              <a:t>6 GHz and single voice from IEEE 802. </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tbd </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14800" y="9921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6 GHz and single voice from IEEE 802. </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White House 5G summit, </a:t>
            </a:r>
            <a:r>
              <a:rPr lang="en-US" sz="1400" dirty="0" err="1"/>
              <a:t>Ajit</a:t>
            </a:r>
            <a:r>
              <a:rPr lang="en-US" sz="1400" dirty="0"/>
              <a:t> Pai blog.</a:t>
            </a:r>
          </a:p>
          <a:p>
            <a:pPr lvl="1">
              <a:buFont typeface="Arial" panose="020B0604020202020204" pitchFamily="34" charset="0"/>
              <a:buChar char="•"/>
            </a:pPr>
            <a:r>
              <a:rPr lang="en-US" sz="1400" dirty="0"/>
              <a:t>ACMA LIPD update</a:t>
            </a:r>
          </a:p>
          <a:p>
            <a:pPr lvl="2">
              <a:buFont typeface="Arial" panose="020B0604020202020204" pitchFamily="34" charset="0"/>
              <a:buChar char="•"/>
            </a:pPr>
            <a:r>
              <a:rPr lang="en-US" sz="1400" dirty="0"/>
              <a:t>Also ACMA’s 5yr plan is out.</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r>
              <a:rPr lang="en-US" altLang="en-US" sz="1600" dirty="0">
                <a:solidFill>
                  <a:schemeClr val="bg1"/>
                </a:solidFill>
              </a:rPr>
              <a:t>Need a recording secretary for the Wireless Interim in Waikoloa, anyone?  </a:t>
            </a:r>
          </a:p>
          <a:p>
            <a:pPr lvl="1">
              <a:buFont typeface="Arial" panose="020B0604020202020204" pitchFamily="34" charset="0"/>
              <a:buChar char="•"/>
            </a:pPr>
            <a:r>
              <a:rPr lang="en-US" altLang="en-US" sz="1200" dirty="0">
                <a:solidFill>
                  <a:schemeClr val="bg1"/>
                </a:solidFill>
              </a:rPr>
              <a:t>_______________________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bg1">
                    <a:lumMod val="85000"/>
                  </a:schemeClr>
                </a:solidFill>
              </a:rPr>
              <a:t>Hassan Yaghoobi (Intel) </a:t>
            </a:r>
          </a:p>
          <a:p>
            <a:r>
              <a:rPr lang="en-US" altLang="en-US" sz="1600" b="1" dirty="0"/>
              <a:t>		Seconded by:  	</a:t>
            </a:r>
            <a:r>
              <a:rPr lang="en-US" altLang="en-US" sz="1600" b="1" dirty="0">
                <a:solidFill>
                  <a:schemeClr val="bg1">
                    <a:lumMod val="85000"/>
                  </a:schemeClr>
                </a:solidFill>
              </a:rPr>
              <a:t>Tim </a:t>
            </a:r>
            <a:r>
              <a:rPr lang="en-US" altLang="en-US" sz="1600" dirty="0">
                <a:solidFill>
                  <a:schemeClr val="bg1">
                    <a:lumMod val="85000"/>
                  </a:schemeClr>
                </a:solidFill>
              </a:rPr>
              <a:t>Harrington (</a:t>
            </a:r>
            <a:r>
              <a:rPr lang="en-US" sz="1600" dirty="0">
                <a:solidFill>
                  <a:schemeClr val="bg1">
                    <a:lumMod val="85000"/>
                  </a:schemeClr>
                </a:solidFill>
              </a:rPr>
              <a:t>Pro-ID Consulting </a:t>
            </a:r>
            <a:r>
              <a:rPr lang="en-US" altLang="en-US" sz="1600" dirty="0">
                <a:solidFill>
                  <a:schemeClr val="bg1">
                    <a:lumMod val="85000"/>
                  </a:schemeClr>
                </a:solidFill>
              </a:rPr>
              <a:t>)</a:t>
            </a:r>
          </a:p>
          <a:p>
            <a:pPr lvl="1"/>
            <a:r>
              <a:rPr lang="en-US" altLang="en-US" sz="1600" b="1" dirty="0"/>
              <a:t>Discussion?  </a:t>
            </a:r>
          </a:p>
          <a:p>
            <a:pPr lvl="1"/>
            <a:r>
              <a:rPr lang="en-US" altLang="en-US" sz="1600" b="1" dirty="0"/>
              <a:t>Vote:  </a:t>
            </a:r>
            <a:r>
              <a:rPr lang="en-US" altLang="en-US" sz="1600" b="1" dirty="0">
                <a:solidFill>
                  <a:schemeClr val="bg1">
                    <a:lumMod val="8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27 Sept 2018 in document:  </a:t>
            </a:r>
            <a:r>
              <a:rPr lang="en-US" altLang="en-US" sz="1600" dirty="0">
                <a:hlinkClick r:id="rId2"/>
              </a:rPr>
              <a:t>https://mentor.ieee.org/802.18/dcn/18/18-18-0119-00-0000-minutes-27sep18-rr-tag-teleconference.doc</a:t>
            </a:r>
            <a:r>
              <a:rPr lang="en-US" altLang="en-US" sz="1600" dirty="0"/>
              <a:t>   </a:t>
            </a:r>
            <a:r>
              <a:rPr lang="en-US" altLang="en-US" sz="1600" b="1" dirty="0"/>
              <a:t>Posted</a:t>
            </a:r>
            <a:r>
              <a:rPr lang="en-US" altLang="en-US" sz="1600" dirty="0"/>
              <a:t>:  </a:t>
            </a:r>
            <a:r>
              <a:rPr lang="en-US" sz="1600" b="0" dirty="0"/>
              <a:t>02-Oct-2018 10:43:09 ET</a:t>
            </a:r>
            <a:endParaRPr lang="en-US" sz="1400" b="0" dirty="0"/>
          </a:p>
          <a:p>
            <a:pPr>
              <a:buFont typeface="Arial" panose="020B0604020202020204" pitchFamily="34" charset="0"/>
              <a:buChar char="•"/>
            </a:pPr>
            <a:r>
              <a:rPr lang="en-US" altLang="en-US" sz="1400" b="0" dirty="0"/>
              <a:t>	</a:t>
            </a:r>
            <a:r>
              <a:rPr lang="en-US" altLang="en-US" sz="1600" b="1" dirty="0"/>
              <a:t>Moved by: 	</a:t>
            </a:r>
            <a:r>
              <a:rPr lang="en-US" altLang="en-US" sz="1600" dirty="0">
                <a:solidFill>
                  <a:schemeClr val="bg1">
                    <a:lumMod val="85000"/>
                  </a:schemeClr>
                </a:solidFill>
              </a:rPr>
              <a:t>Vijay Auluck (Self) </a:t>
            </a:r>
          </a:p>
          <a:p>
            <a:r>
              <a:rPr lang="en-US" altLang="en-US" sz="1600" dirty="0"/>
              <a:t>	  </a:t>
            </a:r>
            <a:r>
              <a:rPr lang="en-US" altLang="en-US" sz="1600" b="1" dirty="0"/>
              <a:t>Seconded by: 	</a:t>
            </a:r>
            <a:r>
              <a:rPr lang="en-US" altLang="en-US" sz="1600" dirty="0">
                <a:solidFill>
                  <a:schemeClr val="bg1">
                    <a:lumMod val="85000"/>
                  </a:schemeClr>
                </a:solidFill>
              </a:rPr>
              <a:t>Tim Harrington (</a:t>
            </a:r>
            <a:r>
              <a:rPr lang="en-US" sz="1600" dirty="0">
                <a:solidFill>
                  <a:schemeClr val="bg1">
                    <a:lumMod val="85000"/>
                  </a:schemeClr>
                </a:solidFill>
              </a:rPr>
              <a:t>Pro-ID Consulting </a:t>
            </a:r>
            <a:r>
              <a:rPr lang="en-US" altLang="en-US" sz="1600" dirty="0">
                <a:solidFill>
                  <a:schemeClr val="bg1">
                    <a:lumMod val="85000"/>
                  </a:schemeClr>
                </a:solidFill>
              </a:rPr>
              <a:t>)</a:t>
            </a:r>
          </a:p>
          <a:p>
            <a:pPr lvl="1"/>
            <a:r>
              <a:rPr lang="en-US" altLang="en-US" sz="1600" b="1" dirty="0"/>
              <a:t>Discussion? </a:t>
            </a:r>
          </a:p>
          <a:p>
            <a:pPr lvl="1"/>
            <a:r>
              <a:rPr lang="en-US" altLang="en-US" sz="1600" b="1" dirty="0"/>
              <a:t>Vote</a:t>
            </a:r>
            <a:r>
              <a:rPr lang="en-US" altLang="en-US" sz="1600" b="1" dirty="0">
                <a:solidFill>
                  <a:schemeClr val="tx1"/>
                </a:solidFill>
              </a:rPr>
              <a:t>:  </a:t>
            </a:r>
            <a:r>
              <a:rPr lang="en-US" altLang="en-US" sz="1600" b="1" dirty="0">
                <a:solidFill>
                  <a:schemeClr val="bg1">
                    <a:lumMod val="85000"/>
                  </a:schemeClr>
                </a:solidFill>
              </a:rPr>
              <a:t>Unanimous consent</a:t>
            </a:r>
          </a:p>
          <a:p>
            <a:pPr lvl="1"/>
            <a:endParaRPr lang="en-US" altLang="en-US" sz="1000" dirty="0">
              <a:solidFill>
                <a:schemeClr val="bg1"/>
              </a:solidFill>
            </a:endParaRPr>
          </a:p>
          <a:p>
            <a:pPr lvl="1"/>
            <a:r>
              <a:rPr lang="en-US" altLang="en-US" sz="1000" dirty="0">
                <a:solidFill>
                  <a:schemeClr val="bg1"/>
                </a:solidFill>
              </a:rPr>
              <a:t>Does anyone have an interest in being the 802.18 Vice-Chair? </a:t>
            </a:r>
          </a:p>
          <a:p>
            <a:pPr lvl="1"/>
            <a:r>
              <a:rPr lang="en-US" altLang="en-US" sz="1000" dirty="0">
                <a:solidFill>
                  <a:schemeClr val="bg1"/>
                </a:solidFill>
              </a:rPr>
              <a:t>Needs to be a member of the SA and a declaration 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04 Oct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From last week:  Just posted this morning on ETIS-BRAN:</a:t>
            </a:r>
          </a:p>
          <a:p>
            <a:pPr lvl="2">
              <a:spcBef>
                <a:spcPts val="0"/>
              </a:spcBef>
              <a:buFont typeface="Arial" panose="020B0604020202020204" pitchFamily="34" charset="0"/>
              <a:buChar char="•"/>
            </a:pPr>
            <a:r>
              <a:rPr lang="en-US" sz="1400" dirty="0">
                <a:solidFill>
                  <a:schemeClr val="tx1"/>
                </a:solidFill>
              </a:rPr>
              <a:t>France is asking for reconsideration on allowing RLAN to share with the (5GHz band) radars, they are saying there have been problems. </a:t>
            </a:r>
          </a:p>
          <a:p>
            <a:pPr lvl="2"/>
            <a:r>
              <a:rPr lang="en-GB" sz="1600" dirty="0"/>
              <a:t>	BRAN(18)100001 - EUMETNET Input document to ECC and FM22 on RLAN interference into Met Radars</a:t>
            </a:r>
            <a:endParaRPr lang="en-US" sz="1600" dirty="0"/>
          </a:p>
          <a:p>
            <a:pPr lvl="2"/>
            <a:r>
              <a:rPr lang="en-GB" sz="1600" dirty="0"/>
              <a:t>	BRAN(18)100002 - Proposal from France for a new CEPT Work Item to revise ECC Decision (04)08 on 5 GHz WAS-RLAN</a:t>
            </a:r>
            <a:endParaRPr lang="en-US" dirty="0">
              <a:solidFill>
                <a:schemeClr val="tx1"/>
              </a:solidFill>
            </a:endParaRPr>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70742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meeting #99 – was 18-21 Sept.</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From last week: Minutes are up.   Announced a drafting group on rcvr requirements, see minutes.</a:t>
            </a:r>
          </a:p>
          <a:p>
            <a:pPr lvl="2">
              <a:spcBef>
                <a:spcPts val="0"/>
              </a:spcBef>
              <a:buFont typeface="Arial" panose="020B0604020202020204" pitchFamily="34" charset="0"/>
              <a:buChar char="•"/>
            </a:pPr>
            <a:r>
              <a:rPr lang="en-US" sz="1400" dirty="0">
                <a:solidFill>
                  <a:schemeClr val="tx1"/>
                </a:solidFill>
              </a:rPr>
              <a:t>BRAN (18)099  012</a:t>
            </a:r>
            <a:endParaRPr lang="en-US" sz="12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meeting #54 – 15-19 Oct.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344063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this week 2-3 October in Maisons-Alfort, Paris (France)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From last week: Submissions are in and posted for next week. </a:t>
            </a:r>
          </a:p>
          <a:p>
            <a:pPr lvl="2">
              <a:buFont typeface="Arial" panose="020B0604020202020204" pitchFamily="34" charset="0"/>
              <a:buChar char="•"/>
            </a:pPr>
            <a:r>
              <a:rPr lang="en-US" sz="1400" dirty="0"/>
              <a:t>As been the normal, more docs than time will allow.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today 4 October in Maisons-Alfort, Paris (France)</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From last week: FM57(18)008 </a:t>
            </a:r>
            <a:r>
              <a:rPr lang="en-US" sz="1600" b="1" u="sng" dirty="0"/>
              <a:t>August</a:t>
            </a:r>
            <a:r>
              <a:rPr lang="en-US" sz="1600" dirty="0"/>
              <a:t> minutes are out.  (12 Sept. still not out)</a:t>
            </a:r>
          </a:p>
          <a:p>
            <a:pPr lvl="2">
              <a:buFont typeface="Arial" panose="020B0604020202020204" pitchFamily="34" charset="0"/>
              <a:buChar char="•"/>
            </a:pPr>
            <a:r>
              <a:rPr lang="en-US" sz="1400" dirty="0">
                <a:hlinkClick r:id="rId2"/>
              </a:rPr>
              <a:t>https://cept.org/Documents/fm-57/46046/fm57-18-008_draft-minutes-of-web-meetings-21-22</a:t>
            </a:r>
            <a:r>
              <a:rPr lang="en-US" sz="14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Oct 2018</a:t>
            </a:r>
            <a:endParaRPr lang="en-GB" dirty="0"/>
          </a:p>
        </p:txBody>
      </p:sp>
    </p:spTree>
    <p:extLst>
      <p:ext uri="{BB962C8B-B14F-4D97-AF65-F5344CB8AC3E}">
        <p14:creationId xmlns:p14="http://schemas.microsoft.com/office/powerpoint/2010/main" val="209952402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28868</TotalTime>
  <Words>5185</Words>
  <Application>Microsoft Office PowerPoint</Application>
  <PresentationFormat>On-screen Show (4:3)</PresentationFormat>
  <Paragraphs>636</Paragraphs>
  <Slides>34</Slides>
  <Notes>13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6"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vt:lpstr>
      <vt:lpstr>EU items to share </vt:lpstr>
      <vt:lpstr>EU items -2 </vt:lpstr>
      <vt:lpstr>6 GHz and single voice from IEEE 802</vt:lpstr>
      <vt:lpstr>6 GHz and single voice from IEEE 802</vt:lpstr>
      <vt:lpstr>6 GHz and single voice from IEEE 802, options for NPRM</vt:lpstr>
      <vt:lpstr>6 GHz and single voice from IEEE 802, references 1</vt:lpstr>
      <vt:lpstr>6 GHz and single voice from IEEE 802, references 2</vt:lpstr>
      <vt:lpstr>General Discussion Items -0</vt:lpstr>
      <vt:lpstr>General Discussion Items -1</vt:lpstr>
      <vt:lpstr>Actions Required</vt:lpstr>
      <vt:lpstr>Any Other Business</vt:lpstr>
      <vt:lpstr>Adjourn</vt:lpstr>
      <vt:lpstr>PowerPoint Presentation</vt:lpstr>
      <vt:lpstr>General Discussion Items -1</vt:lpstr>
      <vt:lpstr>General Discussion Items -4</vt:lpstr>
      <vt:lpstr>IEEE 802 – Can we get to a Single Voice on 6GHz? -1</vt:lpstr>
      <vt:lpstr>IEEE 802 – Can we get to a Single Voice on 6GHz? -2</vt:lpstr>
      <vt:lpstr>WiFi / UWB Coexistence -1</vt:lpstr>
      <vt:lpstr>WiFi / UWB Coexistence  -2</vt:lpstr>
      <vt:lpstr>IEEE EU position statement on spectrum management</vt:lpstr>
      <vt:lpstr>IEEE EU Position Statement -2</vt:lpstr>
      <vt:lpstr>IEEE EU spectrum management statement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789</cp:revision>
  <cp:lastPrinted>1601-01-01T00:00:00Z</cp:lastPrinted>
  <dcterms:created xsi:type="dcterms:W3CDTF">2016-03-03T14:54:45Z</dcterms:created>
  <dcterms:modified xsi:type="dcterms:W3CDTF">2018-10-04T11:45:23Z</dcterms:modified>
</cp:coreProperties>
</file>