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341" r:id="rId3"/>
    <p:sldId id="329" r:id="rId4"/>
    <p:sldId id="330" r:id="rId5"/>
    <p:sldId id="319" r:id="rId6"/>
    <p:sldId id="331" r:id="rId7"/>
    <p:sldId id="480" r:id="rId8"/>
    <p:sldId id="485" r:id="rId9"/>
    <p:sldId id="486" r:id="rId10"/>
    <p:sldId id="493" r:id="rId11"/>
    <p:sldId id="487" r:id="rId12"/>
    <p:sldId id="489" r:id="rId13"/>
    <p:sldId id="490" r:id="rId14"/>
    <p:sldId id="488" r:id="rId15"/>
    <p:sldId id="492" r:id="rId16"/>
    <p:sldId id="476" r:id="rId17"/>
    <p:sldId id="491" r:id="rId18"/>
    <p:sldId id="419" r:id="rId19"/>
    <p:sldId id="401" r:id="rId20"/>
    <p:sldId id="402" r:id="rId21"/>
    <p:sldId id="403" r:id="rId22"/>
    <p:sldId id="477" r:id="rId23"/>
    <p:sldId id="415" r:id="rId24"/>
    <p:sldId id="461" r:id="rId25"/>
    <p:sldId id="417" r:id="rId26"/>
    <p:sldId id="418" r:id="rId27"/>
    <p:sldId id="468" r:id="rId28"/>
    <p:sldId id="428" r:id="rId29"/>
    <p:sldId id="465" r:id="rId30"/>
    <p:sldId id="435" r:id="rId31"/>
    <p:sldId id="451" r:id="rId32"/>
    <p:sldId id="452" r:id="rId33"/>
    <p:sldId id="429" r:id="rId34"/>
    <p:sldId id="399"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6" autoAdjust="0"/>
    <p:restoredTop sz="96210" autoAdjust="0"/>
  </p:normalViewPr>
  <p:slideViewPr>
    <p:cSldViewPr>
      <p:cViewPr varScale="1">
        <p:scale>
          <a:sx n="110" d="100"/>
          <a:sy n="110" d="100"/>
        </p:scale>
        <p:origin x="774"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280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27-Sep-18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341770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02551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226250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18732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266847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57140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145366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 Sept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27 Sept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 Sept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802.18-18/0115r01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ec/dcn/18/ec-18-0169-00-WCSG-2018-waikoloa-802-11ax-coexistence-comment-status.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ec/dcn/18/ec-18-0133-00-00EC-how-can-ieee-802-get-to-a-single-voice-for-6ghz-band.pptx"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hyperlink" Target="https://ecfsapi.fcc.gov/file/108080219920074/WFA%20Ex%20Parte%20Letter.pdf" TargetMode="External"/><Relationship Id="rId3" Type="http://schemas.openxmlformats.org/officeDocument/2006/relationships/hyperlink" Target="https://ecfsapi.fcc.gov/file/109113089205438/SPA%20Comments%20(Sep%2011%202018)(FINAL).pdf" TargetMode="External"/><Relationship Id="rId7" Type="http://schemas.openxmlformats.org/officeDocument/2006/relationships/hyperlink" Target="https://ecfsapi.fcc.gov/file/10824085329605/Commscope%208.22.18%20Mtg%20Ex%20Parte.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ecfsapi.fcc.gov/file/1082899870012/2018-08-28%20ExP%20RLAN%20issues%20AS%20FILED%20(01229194xB3D1E).pdf" TargetMode="External"/><Relationship Id="rId5" Type="http://schemas.openxmlformats.org/officeDocument/2006/relationships/hyperlink" Target="https://ecfsapi.fcc.gov/file/1090794008994/WInnForum%20Comments%20on%20Spectrum%20Pipeline%20Act%20PN%20-%20Final.pdf" TargetMode="External"/><Relationship Id="rId4" Type="http://schemas.openxmlformats.org/officeDocument/2006/relationships/hyperlink" Target="https://ecfsapi.fcc.gov/file/109112152615349/Wi-Fi%20Alliance%20Comments%20on%20Spectrum%20Pipeline%20Act%20Report.pdf" TargetMode="External"/><Relationship Id="rId9" Type="http://schemas.openxmlformats.org/officeDocument/2006/relationships/hyperlink" Target="https://ecfsapi.fcc.gov/file/10717207604667/17-183%20FWCC%20ExP%20Notice%202018-07-17%20--%20AS%20FILED.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cfsapi.fcc.gov/file/1070541429397/7-5-18%20SES-Intelsat%20ex%20parte%20for%20McGrath%20and%20Javed.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ecfsapi.fcc.gov/file/1072827774513/UTC%20ex%20parte%207-27-2018.doc" TargetMode="External"/><Relationship Id="rId5" Type="http://schemas.openxmlformats.org/officeDocument/2006/relationships/hyperlink" Target="https://ecfsapi.fcc.gov/file/101261169015803/6%20GHz%20Ex%20Parte%20(Bureaus).pdf" TargetMode="External"/><Relationship Id="rId4" Type="http://schemas.openxmlformats.org/officeDocument/2006/relationships/hyperlink" Target="https://ecfsapi.fcc.gov/file/104120372328746/6%20GHz%20OET%20and%20Bureaus%20Ex%20Parte%20(Apr.%2012,%202018).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legislation.gov.au/Details/F2018L00881/Download"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mentor.ieee.org/802.18/dcn/18/18-18-0117-00-0000-acma-five-year-spectrum-outlook-2018-22-final-2018-09-v1-1.docx" TargetMode="External"/><Relationship Id="rId4" Type="http://schemas.openxmlformats.org/officeDocument/2006/relationships/hyperlink" Target="https://mentor.ieee.org/802.18/dcn/18/18-18-0116-00-0000-radiocommunications-low-interference-potential-devices-class-licence-variation-2018-no-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hyperlink" Target="https://mentor.ieee.org/802.18/dcn/18/18-18-0097-00-0000-ex-parte-next-data-base-6-ghz-additional-fs-protection-discussion.pdf" TargetMode="External"/><Relationship Id="rId1" Type="http://schemas.openxmlformats.org/officeDocument/2006/relationships/slideLayout" Target="../slideLayouts/slideLayout1.xml"/><Relationship Id="rId6" Type="http://schemas.openxmlformats.org/officeDocument/2006/relationships/hyperlink" Target="https://mentor.ieee.org/802-ec/dcn/18/ec-18-0155-00-00EC-push-to-bi-directional-spectrum-sharing.pptx" TargetMode="Externa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11/dcn/18/11-18-1055-03-0wng-a-future-for-unlicensed-spectrum.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18-00-0000-minutes-06sep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cept.org/Documents/fm-57/46046/fm57-18-008_draft-minutes-of-web-meetings-21-22"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27 Sept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27 September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200758087"/>
              </p:ext>
            </p:extLst>
          </p:nvPr>
        </p:nvGraphicFramePr>
        <p:xfrm>
          <a:off x="546100" y="3605213"/>
          <a:ext cx="7820025" cy="2511425"/>
        </p:xfrm>
        <a:graphic>
          <a:graphicData uri="http://schemas.openxmlformats.org/presentationml/2006/ole">
            <mc:AlternateContent xmlns:mc="http://schemas.openxmlformats.org/markup-compatibility/2006">
              <mc:Choice xmlns:v="urn:schemas-microsoft-com:vml" Requires="v">
                <p:oleObj spid="_x0000_s3756" name="Document" r:id="rId4" imgW="8245941" imgH="2654841" progId="Word.Document.8">
                  <p:embed/>
                </p:oleObj>
              </mc:Choice>
              <mc:Fallback>
                <p:oleObj name="Document" r:id="rId4" imgW="8245941" imgH="2654841" progId="Word.Document.8">
                  <p:embed/>
                  <p:pic>
                    <p:nvPicPr>
                      <p:cNvPr id="0" name="Picture 3"/>
                      <p:cNvPicPr>
                        <a:picLocks noChangeAspect="1" noChangeArrowheads="1"/>
                      </p:cNvPicPr>
                      <p:nvPr/>
                    </p:nvPicPr>
                    <p:blipFill>
                      <a:blip r:embed="rId5"/>
                      <a:srcRect/>
                      <a:stretch>
                        <a:fillRect/>
                      </a:stretch>
                    </p:blipFill>
                    <p:spPr bwMode="auto">
                      <a:xfrm>
                        <a:off x="546100" y="3605213"/>
                        <a:ext cx="7820025" cy="25114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White House 5G Summit</a:t>
            </a:r>
            <a:endParaRPr lang="en-US" sz="105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t>White House Office of Science and Technology Policy is hosting a Summit on 5G this Friday. </a:t>
            </a:r>
          </a:p>
          <a:p>
            <a:pPr>
              <a:buFont typeface="Arial" panose="020B0604020202020204" pitchFamily="34" charset="0"/>
              <a:buChar char="•"/>
            </a:pPr>
            <a:r>
              <a:rPr lang="en-US" sz="1800" dirty="0"/>
              <a:t>Apurva has been invited to this event and be representing the National Spectrum Consortium. </a:t>
            </a:r>
          </a:p>
          <a:p>
            <a:pPr>
              <a:buFont typeface="Arial" panose="020B0604020202020204" pitchFamily="34" charset="0"/>
              <a:buChar char="•"/>
            </a:pPr>
            <a:r>
              <a:rPr lang="en-US" sz="1800" dirty="0"/>
              <a:t>Given that IEEE in general and IEEE 802 is working on many standards that are applicable to 5G, he would like any material that you think will be of interest? </a:t>
            </a:r>
          </a:p>
          <a:p>
            <a:pPr>
              <a:buFont typeface="Arial" panose="020B0604020202020204" pitchFamily="34" charset="0"/>
              <a:buChar char="•"/>
            </a:pPr>
            <a:r>
              <a:rPr lang="en-US" sz="1800" dirty="0"/>
              <a:t>This includes latest Working Group information, new standards and technologies that your groups are working on, policies that you want the Government to enact, as well spectrum bands that are of interest from 802.18’s perspective. </a:t>
            </a: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r>
              <a:rPr lang="en-US" sz="1800" dirty="0">
                <a:solidFill>
                  <a:schemeClr val="tx1"/>
                </a:solidFill>
              </a:rPr>
              <a:t> .11 chair sent material on .11ax (with 6GHz).</a:t>
            </a:r>
          </a:p>
          <a:p>
            <a:pPr>
              <a:buFont typeface="Arial" panose="020B0604020202020204" pitchFamily="34" charset="0"/>
              <a:buChar char="•"/>
            </a:pPr>
            <a:r>
              <a:rPr lang="en-US" sz="1800" dirty="0">
                <a:solidFill>
                  <a:schemeClr val="tx1"/>
                </a:solidFill>
              </a:rPr>
              <a:t> Can remind Apurva that IEEE 802 has not come to a single voice for 6GHz yet.</a:t>
            </a:r>
          </a:p>
          <a:p>
            <a:pPr>
              <a:buFont typeface="Arial" panose="020B0604020202020204" pitchFamily="34" charset="0"/>
              <a:buChar char="•"/>
            </a:pPr>
            <a:r>
              <a:rPr lang="en-US" sz="1800" dirty="0">
                <a:solidFill>
                  <a:schemeClr val="tx1"/>
                </a:solidFill>
              </a:rPr>
              <a:t>  And, that we do have </a:t>
            </a:r>
            <a:r>
              <a:rPr lang="en-US" sz="1800" dirty="0" err="1">
                <a:solidFill>
                  <a:schemeClr val="tx1"/>
                </a:solidFill>
              </a:rPr>
              <a:t>mmWave</a:t>
            </a:r>
            <a:r>
              <a:rPr lang="en-US" sz="1800" dirty="0">
                <a:solidFill>
                  <a:schemeClr val="tx1"/>
                </a:solidFill>
              </a:rPr>
              <a:t>, e.g. 60GHz, standards to consider.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3819487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a:t>
            </a:r>
            <a:r>
              <a:rPr lang="en-US" altLang="en-US" sz="1400" dirty="0"/>
              <a:t> 1 of 5</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r>
              <a:rPr lang="en-US" altLang="en-US" sz="2000" b="0" dirty="0"/>
              <a:t>Tuesday of Interim: </a:t>
            </a:r>
          </a:p>
          <a:p>
            <a:pPr>
              <a:spcBef>
                <a:spcPts val="0"/>
              </a:spcBef>
              <a:buFont typeface="Arial" panose="020B0604020202020204" pitchFamily="34" charset="0"/>
              <a:buChar char="•"/>
            </a:pPr>
            <a:endParaRPr lang="en-US" altLang="en-US" sz="2000" b="0" dirty="0"/>
          </a:p>
          <a:p>
            <a:pPr>
              <a:spcBef>
                <a:spcPts val="0"/>
              </a:spcBef>
              <a:buFont typeface="Arial" panose="020B0604020202020204" pitchFamily="34" charset="0"/>
              <a:buChar char="•"/>
            </a:pPr>
            <a:r>
              <a:rPr lang="en-US" altLang="en-US" sz="2000" b="0" dirty="0"/>
              <a:t>Should see the NPRM ‘draft’ text 3 weeks before the FCC Open meeting  this is on the agenda.  (Open meeting dates:  </a:t>
            </a:r>
            <a:r>
              <a:rPr lang="en-US" altLang="en-US" sz="2000" b="0" strike="dblStrike" dirty="0"/>
              <a:t>26 Sept, </a:t>
            </a:r>
            <a:r>
              <a:rPr lang="en-US" altLang="en-US" sz="2000" b="0" dirty="0">
                <a:solidFill>
                  <a:schemeClr val="accent1">
                    <a:lumMod val="60000"/>
                    <a:lumOff val="40000"/>
                  </a:schemeClr>
                </a:solidFill>
              </a:rPr>
              <a:t>23 Oct, </a:t>
            </a:r>
            <a:r>
              <a:rPr lang="en-US" altLang="en-US" sz="2000" b="0" dirty="0"/>
              <a:t>15 Nov)</a:t>
            </a:r>
          </a:p>
          <a:p>
            <a:pPr lvl="1">
              <a:spcBef>
                <a:spcPts val="0"/>
              </a:spcBef>
              <a:buFont typeface="Arial" panose="020B0604020202020204" pitchFamily="34" charset="0"/>
              <a:buChar char="•"/>
            </a:pPr>
            <a:r>
              <a:rPr lang="en-US" altLang="en-US" sz="1600" dirty="0"/>
              <a:t>The time frame for comments and reply comments should be in this.  </a:t>
            </a:r>
          </a:p>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b="0" dirty="0"/>
              <a:t>Next step continues on where the 11ax CoEx document goes.</a:t>
            </a:r>
          </a:p>
          <a:p>
            <a:pPr lvl="1">
              <a:spcBef>
                <a:spcPts val="0"/>
              </a:spcBef>
              <a:buFont typeface="Arial" panose="020B0604020202020204" pitchFamily="34" charset="0"/>
              <a:buChar char="•"/>
            </a:pPr>
            <a:r>
              <a:rPr lang="en-US" altLang="en-US" sz="1600" dirty="0"/>
              <a:t>There is a draft of the CoEx document comment resolutions and status:  </a:t>
            </a:r>
          </a:p>
          <a:p>
            <a:pPr lvl="1">
              <a:spcBef>
                <a:spcPts val="0"/>
              </a:spcBef>
              <a:buFont typeface="Arial" panose="020B0604020202020204" pitchFamily="34" charset="0"/>
              <a:buChar char="•"/>
            </a:pPr>
            <a:r>
              <a:rPr lang="en-US" altLang="en-US" sz="1600" dirty="0">
                <a:hlinkClick r:id="rId3"/>
              </a:rPr>
              <a:t>https://mentor.ieee.org/802-ec/dcn/18/ec-18-0169-00-WCSG-2018-waikoloa-802-11ax-coexistence-comment-status.docx</a:t>
            </a:r>
            <a:r>
              <a:rPr lang="en-US" altLang="en-US" sz="1600" dirty="0"/>
              <a:t> </a:t>
            </a:r>
          </a:p>
          <a:p>
            <a:pPr lvl="1">
              <a:spcBef>
                <a:spcPts val="0"/>
              </a:spcBef>
              <a:buFont typeface="Arial" panose="020B0604020202020204" pitchFamily="34" charset="0"/>
              <a:buChar char="•"/>
            </a:pPr>
            <a:r>
              <a:rPr lang="en-US" altLang="en-US" sz="1600" dirty="0"/>
              <a:t>Plan is to have CoEx document in place by the November Plenary. </a:t>
            </a:r>
          </a:p>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b="0" dirty="0"/>
              <a:t>Here is the link to the document discussed at the July Plenary with several of the EC Chairs, that talks to some options.  </a:t>
            </a:r>
          </a:p>
          <a:p>
            <a:pPr lvl="1">
              <a:spcBef>
                <a:spcPts val="0"/>
              </a:spcBef>
              <a:buFont typeface="Arial" panose="020B0604020202020204" pitchFamily="34" charset="0"/>
              <a:buChar char="•"/>
            </a:pPr>
            <a:r>
              <a:rPr lang="en-US" altLang="en-US" sz="1600" dirty="0">
                <a:hlinkClick r:id="rId4"/>
              </a:rPr>
              <a:t>https://mentor.ieee.org/802-ec/dcn/18/ec-18-0133-00-00EC-how-can-ieee-802-get-to-a-single-voice-for-6ghz-band.pptx</a:t>
            </a:r>
            <a:r>
              <a:rPr lang="en-US" altLang="en-US" sz="1600" dirty="0"/>
              <a:t> </a:t>
            </a:r>
          </a:p>
          <a:p>
            <a:pPr lvl="4">
              <a:spcBef>
                <a:spcPts val="0"/>
              </a:spcBef>
              <a:buFont typeface="Arial" panose="020B0604020202020204" pitchFamily="34" charset="0"/>
              <a:buChar char="•"/>
            </a:pPr>
            <a:endParaRPr lang="en-US" altLang="en-US" sz="1050" b="0" dirty="0"/>
          </a:p>
          <a:p>
            <a:pPr>
              <a:spcBef>
                <a:spcPts val="0"/>
              </a:spcBef>
              <a:buFont typeface="Arial" panose="020B0604020202020204" pitchFamily="34" charset="0"/>
              <a:buChar char="•"/>
            </a:pPr>
            <a:r>
              <a:rPr lang="en-US" altLang="en-US" sz="2000" b="0" dirty="0"/>
              <a:t>If the NPRM comes out before IEEE 802 has a single voice, the .18 chair will call teleconference (s?) to work on the plan for NPRM response. </a:t>
            </a:r>
          </a:p>
          <a:p>
            <a:pPr lvl="5">
              <a:spcBef>
                <a:spcPts val="0"/>
              </a:spcBef>
              <a:buFont typeface="Arial" panose="020B0604020202020204" pitchFamily="34" charset="0"/>
              <a:buChar char="•"/>
            </a:pPr>
            <a:endParaRPr lang="en-US" altLang="en-US" sz="1050" b="0" dirty="0"/>
          </a:p>
          <a:p>
            <a:pPr>
              <a:spcBef>
                <a:spcPts val="0"/>
              </a:spcBef>
              <a:buFont typeface="Arial" panose="020B0604020202020204" pitchFamily="34" charset="0"/>
              <a:buChar char="•"/>
            </a:pPr>
            <a:endParaRPr lang="en-US" alt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11-13 Sept 2018</a:t>
            </a:r>
            <a:endParaRPr lang="en-GB" dirty="0"/>
          </a:p>
        </p:txBody>
      </p:sp>
    </p:spTree>
    <p:extLst>
      <p:ext uri="{BB962C8B-B14F-4D97-AF65-F5344CB8AC3E}">
        <p14:creationId xmlns:p14="http://schemas.microsoft.com/office/powerpoint/2010/main" val="4163078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a:t>
            </a:r>
            <a:r>
              <a:rPr lang="en-US" altLang="en-US" sz="1200" dirty="0"/>
              <a:t> 2 of 5</a:t>
            </a:r>
            <a:endParaRPr lang="en-US" sz="1200" dirty="0"/>
          </a:p>
        </p:txBody>
      </p:sp>
      <p:sp>
        <p:nvSpPr>
          <p:cNvPr id="3" name="Content Placeholder 2"/>
          <p:cNvSpPr>
            <a:spLocks noGrp="1"/>
          </p:cNvSpPr>
          <p:nvPr>
            <p:ph idx="1"/>
          </p:nvPr>
        </p:nvSpPr>
        <p:spPr>
          <a:xfrm>
            <a:off x="685800" y="870743"/>
            <a:ext cx="8229600" cy="5604670"/>
          </a:xfrm>
        </p:spPr>
        <p:txBody>
          <a:bodyPr/>
          <a:lstStyle/>
          <a:p>
            <a:pPr lvl="5">
              <a:spcBef>
                <a:spcPts val="0"/>
              </a:spcBef>
              <a:buFont typeface="Arial" panose="020B0604020202020204" pitchFamily="34" charset="0"/>
              <a:buChar char="•"/>
            </a:pPr>
            <a:endParaRPr lang="en-US" altLang="en-US" sz="700" b="0" dirty="0"/>
          </a:p>
          <a:p>
            <a:pPr>
              <a:spcBef>
                <a:spcPts val="0"/>
              </a:spcBef>
              <a:buFont typeface="Arial" panose="020B0604020202020204" pitchFamily="34" charset="0"/>
              <a:buChar char="•"/>
            </a:pPr>
            <a:r>
              <a:rPr lang="en-US" altLang="en-US" sz="2000" b="0" dirty="0"/>
              <a:t>Thursday of Interim: is there anything we could do ahead of time to prepare for the calls? </a:t>
            </a:r>
          </a:p>
          <a:p>
            <a:pPr lvl="5">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sz="1800" dirty="0"/>
              <a:t>There are just a few of the many filings posted we should look at it that is indicating the direction(s) of the overall proceeding.</a:t>
            </a:r>
          </a:p>
          <a:p>
            <a:pPr lvl="2">
              <a:spcBef>
                <a:spcPts val="0"/>
              </a:spcBef>
              <a:buFont typeface="Arial" panose="020B0604020202020204" pitchFamily="34" charset="0"/>
              <a:buChar char="•"/>
            </a:pPr>
            <a:r>
              <a:rPr lang="en-US" altLang="en-US" sz="1600" dirty="0"/>
              <a:t>See next couple of slides. </a:t>
            </a:r>
          </a:p>
          <a:p>
            <a:pPr lvl="1">
              <a:spcBef>
                <a:spcPts val="0"/>
              </a:spcBef>
              <a:buFont typeface="Arial" panose="020B0604020202020204" pitchFamily="34" charset="0"/>
              <a:buChar char="•"/>
            </a:pPr>
            <a:r>
              <a:rPr lang="en-US" altLang="en-US" sz="1800" dirty="0"/>
              <a:t>.18 chair will add to agenda for 27 September  teleconference to get feedback from members on these filings and if or how they may help IEEE 802 get to a single voice. </a:t>
            </a:r>
            <a:endParaRPr lang="en-US" altLang="en-US" sz="1400" dirty="0"/>
          </a:p>
          <a:p>
            <a:pPr lvl="2">
              <a:spcBef>
                <a:spcPts val="0"/>
              </a:spcBef>
              <a:buFont typeface="Arial" panose="020B0604020202020204" pitchFamily="34" charset="0"/>
              <a:buChar char="•"/>
            </a:pPr>
            <a:r>
              <a:rPr lang="en-US" altLang="en-US" sz="1600" dirty="0"/>
              <a:t>We will also define some color coding on triage of the NPRM as many folks will be reviewing the NPRM and trying to help coordinate.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If the draft NPRM comes out on 03 October, the agenda for our weekly teleconference on 04 October will focus on the NPRM.</a:t>
            </a:r>
          </a:p>
          <a:p>
            <a:pPr lvl="2">
              <a:spcBef>
                <a:spcPts val="0"/>
              </a:spcBef>
              <a:buFont typeface="Arial" panose="020B0604020202020204" pitchFamily="34" charset="0"/>
              <a:buChar char="•"/>
            </a:pPr>
            <a:r>
              <a:rPr lang="en-US" altLang="en-US" sz="1400" dirty="0"/>
              <a:t>Side note, </a:t>
            </a:r>
            <a:r>
              <a:rPr lang="en-US" altLang="en-US" sz="1400" dirty="0">
                <a:solidFill>
                  <a:srgbClr val="00B0F0"/>
                </a:solidFill>
              </a:rPr>
              <a:t>the .18 chair will be sure a good word document is on the .18 Mentor site. </a:t>
            </a:r>
          </a:p>
          <a:p>
            <a:pPr lvl="1">
              <a:spcBef>
                <a:spcPts val="0"/>
              </a:spcBef>
              <a:buFont typeface="Arial" panose="020B0604020202020204" pitchFamily="34" charset="0"/>
              <a:buChar char="•"/>
            </a:pPr>
            <a:r>
              <a:rPr lang="en-US" altLang="en-US" sz="1800" b="0" dirty="0"/>
              <a:t>Remember, </a:t>
            </a:r>
            <a:r>
              <a:rPr lang="en-US" altLang="en-US" sz="1800" dirty="0"/>
              <a:t>NPRMs have 2 primary categories to consider. </a:t>
            </a:r>
          </a:p>
          <a:p>
            <a:pPr lvl="2">
              <a:spcBef>
                <a:spcPts val="0"/>
              </a:spcBef>
              <a:buFont typeface="Arial" panose="020B0604020202020204" pitchFamily="34" charset="0"/>
              <a:buChar char="•"/>
            </a:pPr>
            <a:r>
              <a:rPr lang="en-US" altLang="en-US" sz="1600" b="0" dirty="0"/>
              <a:t>Actual proposed rules to comment on.</a:t>
            </a:r>
            <a:endParaRPr lang="en-US" altLang="en-US" sz="1400" b="0" dirty="0"/>
          </a:p>
          <a:p>
            <a:pPr lvl="2">
              <a:spcBef>
                <a:spcPts val="0"/>
              </a:spcBef>
              <a:buFont typeface="Arial" panose="020B0604020202020204" pitchFamily="34" charset="0"/>
              <a:buChar char="•"/>
            </a:pPr>
            <a:r>
              <a:rPr lang="en-US" altLang="en-US" sz="1600" dirty="0"/>
              <a:t>And answering appropriate ‘seek comment’ questions.  There could be many. </a:t>
            </a:r>
            <a:endParaRPr lang="en-US" altLang="en-US" sz="1600" b="0" dirty="0"/>
          </a:p>
          <a:p>
            <a:pPr lvl="4">
              <a:spcBef>
                <a:spcPts val="0"/>
              </a:spcBef>
              <a:buFont typeface="Arial" panose="020B0604020202020204" pitchFamily="34" charset="0"/>
              <a:buChar char="•"/>
            </a:pPr>
            <a:endParaRPr lang="en-US" altLang="en-US" sz="1400" b="0" dirty="0"/>
          </a:p>
          <a:p>
            <a:pPr lvl="1">
              <a:spcBef>
                <a:spcPts val="0"/>
              </a:spcBef>
              <a:buFont typeface="Arial" panose="020B0604020202020204" pitchFamily="34" charset="0"/>
              <a:buChar char="•"/>
            </a:pPr>
            <a:r>
              <a:rPr lang="en-US" altLang="en-US" sz="1800" dirty="0"/>
              <a:t>There is 2+ weeks before the FCC open meeting for initial feedback to the FCC, which could update the final NPRM.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11-13 Sept 2018</a:t>
            </a:r>
            <a:endParaRPr lang="en-GB" dirty="0"/>
          </a:p>
        </p:txBody>
      </p:sp>
    </p:spTree>
    <p:extLst>
      <p:ext uri="{BB962C8B-B14F-4D97-AF65-F5344CB8AC3E}">
        <p14:creationId xmlns:p14="http://schemas.microsoft.com/office/powerpoint/2010/main" val="1078719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88156"/>
          </a:xfrm>
        </p:spPr>
        <p:txBody>
          <a:bodyPr/>
          <a:lstStyle/>
          <a:p>
            <a:r>
              <a:rPr lang="en-US" altLang="en-US" sz="2400" dirty="0"/>
              <a:t>6 GHz and single voice from IEEE 802 </a:t>
            </a:r>
            <a:r>
              <a:rPr lang="en-US" altLang="en-US" sz="1200" dirty="0"/>
              <a:t> 3 of 5</a:t>
            </a:r>
            <a:endParaRPr lang="en-US" sz="1200" dirty="0"/>
          </a:p>
        </p:txBody>
      </p:sp>
      <p:sp>
        <p:nvSpPr>
          <p:cNvPr id="3" name="Content Placeholder 2"/>
          <p:cNvSpPr>
            <a:spLocks noGrp="1"/>
          </p:cNvSpPr>
          <p:nvPr>
            <p:ph idx="1"/>
          </p:nvPr>
        </p:nvSpPr>
        <p:spPr>
          <a:xfrm>
            <a:off x="689113" y="990600"/>
            <a:ext cx="8229600" cy="5371307"/>
          </a:xfrm>
        </p:spPr>
        <p:txBody>
          <a:bodyPr/>
          <a:lstStyle/>
          <a:p>
            <a:pPr>
              <a:spcBef>
                <a:spcPts val="0"/>
              </a:spcBef>
              <a:buFont typeface="Arial" panose="020B0604020202020204" pitchFamily="34" charset="0"/>
              <a:buChar char="•"/>
            </a:pPr>
            <a:r>
              <a:rPr lang="en-US" altLang="en-US" sz="1800" dirty="0"/>
              <a:t>Here are some of the more important filings to help show the direction the filing is going, considering the different interest groups. </a:t>
            </a:r>
          </a:p>
          <a:p>
            <a:pPr lvl="1">
              <a:spcBef>
                <a:spcPts val="0"/>
              </a:spcBef>
              <a:buFont typeface="Arial" panose="020B0604020202020204" pitchFamily="34" charset="0"/>
              <a:buChar char="•"/>
            </a:pPr>
            <a:r>
              <a:rPr lang="en-US" altLang="en-US" sz="1600" dirty="0">
                <a:hlinkClick r:id="rId3"/>
              </a:rPr>
              <a:t>https://ecfsapi.fcc.gov/file/109113089205438/SPA%20Comments%20(Sep%2011%202018)(FINAL).pdf</a:t>
            </a:r>
            <a:endParaRPr lang="en-US" altLang="en-US" sz="1600" dirty="0"/>
          </a:p>
          <a:p>
            <a:pPr lvl="2">
              <a:spcBef>
                <a:spcPts val="0"/>
              </a:spcBef>
              <a:buFont typeface="Arial" panose="020B0604020202020204" pitchFamily="34" charset="0"/>
              <a:buChar char="•"/>
            </a:pPr>
            <a:r>
              <a:rPr lang="en-US" altLang="en-US" sz="1600" dirty="0"/>
              <a:t> </a:t>
            </a:r>
            <a:r>
              <a:rPr lang="en-US" altLang="en-US" sz="1400" dirty="0"/>
              <a:t>Response to FWCC and </a:t>
            </a:r>
            <a:r>
              <a:rPr lang="en-US" altLang="en-US" sz="1400" dirty="0" err="1"/>
              <a:t>Comscope</a:t>
            </a:r>
            <a:r>
              <a:rPr lang="en-US" altLang="en-US" sz="1400" dirty="0"/>
              <a:t>.</a:t>
            </a:r>
            <a:endParaRPr lang="en-US" altLang="en-US" sz="1600" dirty="0"/>
          </a:p>
          <a:p>
            <a:pPr lvl="1">
              <a:spcBef>
                <a:spcPts val="0"/>
              </a:spcBef>
              <a:buFont typeface="Arial" panose="020B0604020202020204" pitchFamily="34" charset="0"/>
              <a:buChar char="•"/>
            </a:pPr>
            <a:r>
              <a:rPr lang="en-US" altLang="en-US" sz="1600" dirty="0">
                <a:hlinkClick r:id="rId4"/>
              </a:rPr>
              <a:t>https://ecfsapi.fcc.gov/file/109112152615349/Wi-Fi%20Alliance%20Comments%20on%20Spectrum%20Pipeline%20Act%20Report.pdf</a:t>
            </a:r>
            <a:r>
              <a:rPr lang="en-US" altLang="en-US" sz="1600" dirty="0"/>
              <a:t>  </a:t>
            </a:r>
          </a:p>
          <a:p>
            <a:pPr lvl="2">
              <a:spcBef>
                <a:spcPts val="0"/>
              </a:spcBef>
              <a:buFont typeface="Arial" panose="020B0604020202020204" pitchFamily="34" charset="0"/>
              <a:buChar char="•"/>
            </a:pPr>
            <a:r>
              <a:rPr lang="en-US" altLang="en-US" sz="1400" dirty="0"/>
              <a:t>This is the refined position, with some changes. </a:t>
            </a:r>
          </a:p>
          <a:p>
            <a:pPr lvl="1">
              <a:spcBef>
                <a:spcPts val="0"/>
              </a:spcBef>
              <a:buFont typeface="Arial" panose="020B0604020202020204" pitchFamily="34" charset="0"/>
              <a:buChar char="•"/>
            </a:pPr>
            <a:r>
              <a:rPr lang="en-US" altLang="en-US" sz="1600" dirty="0">
                <a:hlinkClick r:id="rId5"/>
              </a:rPr>
              <a:t>https://ecfsapi.fcc.gov/file/1090794008994/WInnForum%20Comments%20on%20Spectrum%20Pipeline%20Act%20PN%20-%20Final.pdf</a:t>
            </a:r>
            <a:r>
              <a:rPr lang="en-US" altLang="en-US" sz="1600" dirty="0"/>
              <a:t> </a:t>
            </a:r>
          </a:p>
          <a:p>
            <a:pPr lvl="2">
              <a:spcBef>
                <a:spcPts val="0"/>
              </a:spcBef>
              <a:buFont typeface="Arial" panose="020B0604020202020204" pitchFamily="34" charset="0"/>
              <a:buChar char="•"/>
            </a:pPr>
            <a:r>
              <a:rPr lang="en-US" altLang="en-US" sz="1400" dirty="0"/>
              <a:t> Wanting to make 6 GHz like the 3.5 GHz for sharing. </a:t>
            </a:r>
          </a:p>
          <a:p>
            <a:pPr lvl="1">
              <a:spcBef>
                <a:spcPts val="0"/>
              </a:spcBef>
              <a:buFont typeface="Arial" panose="020B0604020202020204" pitchFamily="34" charset="0"/>
              <a:buChar char="•"/>
            </a:pPr>
            <a:r>
              <a:rPr lang="en-US" altLang="en-US" sz="1600" dirty="0">
                <a:hlinkClick r:id="rId6"/>
              </a:rPr>
              <a:t>https://ecfsapi.fcc.gov/file/1082899870012/2018-08-28%20ExP%20RLAN%20issues%20AS%20FILED%20(01229194xB3D1E).pdf</a:t>
            </a:r>
            <a:endParaRPr lang="en-US" altLang="en-US" sz="1600" dirty="0"/>
          </a:p>
          <a:p>
            <a:pPr lvl="2">
              <a:spcBef>
                <a:spcPts val="0"/>
              </a:spcBef>
              <a:buFont typeface="Arial" panose="020B0604020202020204" pitchFamily="34" charset="0"/>
              <a:buChar char="•"/>
            </a:pPr>
            <a:r>
              <a:rPr lang="en-US" altLang="en-US" sz="1400" dirty="0"/>
              <a:t>The 4 big mobile operators.   1000 new receivers that are activated per year, now, under current rules. Doesn’t include all the changes also going on. </a:t>
            </a:r>
          </a:p>
          <a:p>
            <a:pPr lvl="1">
              <a:spcBef>
                <a:spcPts val="0"/>
              </a:spcBef>
              <a:buFont typeface="Arial" panose="020B0604020202020204" pitchFamily="34" charset="0"/>
              <a:buChar char="•"/>
            </a:pPr>
            <a:r>
              <a:rPr lang="en-US" altLang="en-US" sz="1600" dirty="0">
                <a:hlinkClick r:id="rId7"/>
              </a:rPr>
              <a:t>https://ecfsapi.fcc.gov/file/10824085329605/Commscope%208.22.18%20Mtg%20Ex%20Parte.pdf</a:t>
            </a:r>
            <a:r>
              <a:rPr lang="en-US" altLang="en-US" sz="1600" dirty="0"/>
              <a:t> </a:t>
            </a:r>
          </a:p>
          <a:p>
            <a:pPr lvl="2">
              <a:spcBef>
                <a:spcPts val="0"/>
              </a:spcBef>
              <a:buFont typeface="Arial" panose="020B0604020202020204" pitchFamily="34" charset="0"/>
              <a:buChar char="•"/>
            </a:pPr>
            <a:r>
              <a:rPr lang="en-US" altLang="en-US" sz="1400" dirty="0"/>
              <a:t>Primary frequency coordination, so has lots of history/experience for frequency coordination..</a:t>
            </a:r>
          </a:p>
          <a:p>
            <a:pPr lvl="1">
              <a:spcBef>
                <a:spcPts val="0"/>
              </a:spcBef>
              <a:buFont typeface="Arial" panose="020B0604020202020204" pitchFamily="34" charset="0"/>
              <a:buChar char="•"/>
            </a:pPr>
            <a:r>
              <a:rPr lang="en-US" altLang="en-US" sz="1600" dirty="0">
                <a:hlinkClick r:id="rId8"/>
              </a:rPr>
              <a:t>https://ecfsapi.fcc.gov/file/108080219920074/WFA%20Ex%20Parte%20Letter.pdf</a:t>
            </a:r>
            <a:r>
              <a:rPr lang="en-US" altLang="en-US" sz="1600" dirty="0"/>
              <a:t>  </a:t>
            </a:r>
            <a:endParaRPr lang="en-US" altLang="en-US" sz="1200" dirty="0"/>
          </a:p>
          <a:p>
            <a:pPr lvl="2">
              <a:spcBef>
                <a:spcPts val="0"/>
              </a:spcBef>
              <a:buFont typeface="Arial" panose="020B0604020202020204" pitchFamily="34" charset="0"/>
              <a:buChar char="•"/>
            </a:pPr>
            <a:r>
              <a:rPr lang="en-US" altLang="en-US" sz="1400" dirty="0"/>
              <a:t>How to protect incumbents.  </a:t>
            </a:r>
          </a:p>
          <a:p>
            <a:pPr lvl="1">
              <a:spcBef>
                <a:spcPts val="0"/>
              </a:spcBef>
              <a:buFont typeface="Arial" panose="020B0604020202020204" pitchFamily="34" charset="0"/>
              <a:buChar char="•"/>
            </a:pPr>
            <a:r>
              <a:rPr lang="en-US" altLang="en-US" sz="1600" dirty="0">
                <a:hlinkClick r:id="rId9"/>
              </a:rPr>
              <a:t>https://ecfsapi.fcc.gov/file/10717207604667/17-183%20FWCC%20ExP%20Notice%202018-07-17%20--%20AS%20FILED.pdf</a:t>
            </a:r>
            <a:r>
              <a:rPr lang="en-US" altLang="en-US" sz="1600" dirty="0"/>
              <a:t> </a:t>
            </a:r>
            <a:endParaRPr lang="en-US" altLang="en-US" sz="1400" dirty="0"/>
          </a:p>
          <a:p>
            <a:pPr lvl="2">
              <a:spcBef>
                <a:spcPts val="0"/>
              </a:spcBef>
              <a:buFont typeface="Arial" panose="020B0604020202020204" pitchFamily="34" charset="0"/>
              <a:buChar char="•"/>
            </a:pPr>
            <a:r>
              <a:rPr lang="en-US" altLang="en-US" sz="1400" dirty="0"/>
              <a:t>Read attachment.  </a:t>
            </a:r>
          </a:p>
          <a:p>
            <a:pPr lvl="2">
              <a:spcBef>
                <a:spcPts val="0"/>
              </a:spcBef>
              <a:buFont typeface="Arial" panose="020B0604020202020204" pitchFamily="34" charset="0"/>
              <a:buChar char="•"/>
            </a:pPr>
            <a:endParaRPr lang="en-US" alt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11-13 Sept 2018</a:t>
            </a:r>
            <a:endParaRPr lang="en-GB" dirty="0"/>
          </a:p>
        </p:txBody>
      </p:sp>
    </p:spTree>
    <p:extLst>
      <p:ext uri="{BB962C8B-B14F-4D97-AF65-F5344CB8AC3E}">
        <p14:creationId xmlns:p14="http://schemas.microsoft.com/office/powerpoint/2010/main" val="1229177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200" dirty="0"/>
              <a:t> 4 of 5</a:t>
            </a:r>
            <a:endParaRPr lang="en-US" sz="1200" dirty="0"/>
          </a:p>
        </p:txBody>
      </p:sp>
      <p:sp>
        <p:nvSpPr>
          <p:cNvPr id="3" name="Content Placeholder 2"/>
          <p:cNvSpPr>
            <a:spLocks noGrp="1"/>
          </p:cNvSpPr>
          <p:nvPr>
            <p:ph idx="1"/>
          </p:nvPr>
        </p:nvSpPr>
        <p:spPr>
          <a:xfrm>
            <a:off x="533400" y="958850"/>
            <a:ext cx="8534400" cy="5371307"/>
          </a:xfrm>
        </p:spPr>
        <p:txBody>
          <a:bodyPr/>
          <a:lstStyle/>
          <a:p>
            <a:pPr>
              <a:spcBef>
                <a:spcPts val="0"/>
              </a:spcBef>
              <a:buFont typeface="Arial" panose="020B0604020202020204" pitchFamily="34" charset="0"/>
              <a:buChar char="•"/>
            </a:pPr>
            <a:r>
              <a:rPr lang="en-US" altLang="en-US" sz="1800" dirty="0"/>
              <a:t>More:</a:t>
            </a:r>
          </a:p>
          <a:p>
            <a:pPr lvl="1">
              <a:spcBef>
                <a:spcPts val="0"/>
              </a:spcBef>
              <a:buFont typeface="Arial" panose="020B0604020202020204" pitchFamily="34" charset="0"/>
              <a:buChar char="•"/>
            </a:pPr>
            <a:r>
              <a:rPr lang="en-US" altLang="en-US" sz="1600" dirty="0">
                <a:hlinkClick r:id="rId3"/>
              </a:rPr>
              <a:t>https://ecfsapi.fcc.gov/file/1070541429397/7-5-18%20SES-Intelsat%20ex%20parte%20for%20McGrath%20and%20Javed.pdf</a:t>
            </a:r>
            <a:r>
              <a:rPr lang="en-US" altLang="en-US" sz="1600" dirty="0"/>
              <a:t> </a:t>
            </a:r>
          </a:p>
          <a:p>
            <a:pPr lvl="2">
              <a:spcBef>
                <a:spcPts val="0"/>
              </a:spcBef>
              <a:buFont typeface="Arial" panose="020B0604020202020204" pitchFamily="34" charset="0"/>
              <a:buChar char="•"/>
            </a:pPr>
            <a:r>
              <a:rPr lang="en-US" altLang="en-US" sz="1400" dirty="0"/>
              <a:t>Other 2 satellite operators. </a:t>
            </a:r>
          </a:p>
          <a:p>
            <a:pPr lvl="1">
              <a:spcBef>
                <a:spcPts val="0"/>
              </a:spcBef>
              <a:buFont typeface="Arial" panose="020B0604020202020204" pitchFamily="34" charset="0"/>
              <a:buChar char="•"/>
            </a:pPr>
            <a:r>
              <a:rPr lang="en-US" altLang="en-US" sz="1600" dirty="0">
                <a:hlinkClick r:id="rId4"/>
              </a:rPr>
              <a:t>https://ecfsapi.fcc.gov/file/104120372328746/6%20GHz%20OET%20and%20Bureaus%20Ex%20Parte%20(Apr.%2012%2C%202018).pdf</a:t>
            </a:r>
            <a:r>
              <a:rPr lang="en-US" altLang="en-US" sz="1600" dirty="0"/>
              <a:t> </a:t>
            </a:r>
          </a:p>
          <a:p>
            <a:pPr lvl="2">
              <a:spcBef>
                <a:spcPts val="0"/>
              </a:spcBef>
              <a:buFont typeface="Arial" panose="020B0604020202020204" pitchFamily="34" charset="0"/>
              <a:buChar char="•"/>
            </a:pPr>
            <a:r>
              <a:rPr lang="en-US" altLang="en-US" sz="1400" dirty="0"/>
              <a:t> OET debriefing, lots of points covered. Gets you up to April 2018. </a:t>
            </a:r>
          </a:p>
          <a:p>
            <a:pPr lvl="1">
              <a:spcBef>
                <a:spcPts val="0"/>
              </a:spcBef>
              <a:buFont typeface="Arial" panose="020B0604020202020204" pitchFamily="34" charset="0"/>
              <a:buChar char="•"/>
            </a:pPr>
            <a:r>
              <a:rPr lang="en-US" altLang="en-US" sz="1600" dirty="0"/>
              <a:t>This came in later.</a:t>
            </a:r>
            <a:endParaRPr lang="en-US" sz="1800" dirty="0">
              <a:hlinkClick r:id="rId5"/>
            </a:endParaRPr>
          </a:p>
          <a:p>
            <a:pPr lvl="1">
              <a:spcBef>
                <a:spcPts val="0"/>
              </a:spcBef>
              <a:buFont typeface="Arial" panose="020B0604020202020204" pitchFamily="34" charset="0"/>
              <a:buChar char="•"/>
            </a:pPr>
            <a:r>
              <a:rPr lang="en-US" sz="1600" dirty="0">
                <a:hlinkClick r:id="rId5"/>
              </a:rPr>
              <a:t>https://ecfsapi.fcc.gov/file/101261169015803/6%20GHz%20Ex%20Parte%20(Bureaus).pdf</a:t>
            </a:r>
            <a:r>
              <a:rPr lang="en-US" sz="1600" dirty="0"/>
              <a:t> </a:t>
            </a:r>
            <a:r>
              <a:rPr lang="en-US" altLang="en-US" sz="1600" dirty="0"/>
              <a:t> </a:t>
            </a:r>
          </a:p>
          <a:p>
            <a:pPr lvl="2">
              <a:spcBef>
                <a:spcPts val="0"/>
              </a:spcBef>
              <a:buFont typeface="Arial" panose="020B0604020202020204" pitchFamily="34" charset="0"/>
              <a:buChar char="•"/>
            </a:pPr>
            <a:r>
              <a:rPr lang="en-US" sz="1400" dirty="0"/>
              <a:t>For 6 GHz interest, we should begin with the RKF Study for sharing 1200 MHz above 5925 MHz</a:t>
            </a:r>
            <a:endParaRPr lang="en-US" altLang="en-US" sz="1400" dirty="0"/>
          </a:p>
          <a:p>
            <a:pPr>
              <a:spcBef>
                <a:spcPts val="0"/>
              </a:spcBef>
              <a:buFont typeface="Arial" panose="020B0604020202020204" pitchFamily="34" charset="0"/>
              <a:buChar char="•"/>
            </a:pPr>
            <a:r>
              <a:rPr lang="en-US" altLang="en-US" sz="1800" dirty="0"/>
              <a:t>Some of the primary interest groups. </a:t>
            </a:r>
          </a:p>
          <a:p>
            <a:pPr lvl="1">
              <a:spcBef>
                <a:spcPts val="0"/>
              </a:spcBef>
              <a:buFont typeface="Arial" panose="020B0604020202020204" pitchFamily="34" charset="0"/>
              <a:buChar char="•"/>
            </a:pPr>
            <a:r>
              <a:rPr lang="en-US" altLang="en-US" sz="1600" dirty="0"/>
              <a:t>Broadcast</a:t>
            </a:r>
          </a:p>
          <a:p>
            <a:pPr lvl="1">
              <a:spcBef>
                <a:spcPts val="0"/>
              </a:spcBef>
              <a:buFont typeface="Arial" panose="020B0604020202020204" pitchFamily="34" charset="0"/>
              <a:buChar char="•"/>
            </a:pPr>
            <a:r>
              <a:rPr lang="en-US" altLang="en-US" sz="1600" dirty="0"/>
              <a:t>Satellite </a:t>
            </a:r>
          </a:p>
          <a:p>
            <a:pPr lvl="1">
              <a:spcBef>
                <a:spcPts val="0"/>
              </a:spcBef>
              <a:buFont typeface="Arial" panose="020B0604020202020204" pitchFamily="34" charset="0"/>
              <a:buChar char="•"/>
            </a:pPr>
            <a:r>
              <a:rPr lang="en-US" altLang="en-US" sz="1600" dirty="0"/>
              <a:t>Coordinator </a:t>
            </a:r>
          </a:p>
          <a:p>
            <a:pPr lvl="1">
              <a:spcBef>
                <a:spcPts val="0"/>
              </a:spcBef>
              <a:buFont typeface="Arial" panose="020B0604020202020204" pitchFamily="34" charset="0"/>
              <a:buChar char="•"/>
            </a:pPr>
            <a:r>
              <a:rPr lang="en-US" altLang="en-US" sz="1600" dirty="0"/>
              <a:t>Skipped over utilities (will be protected; looking further asking for protection) </a:t>
            </a:r>
            <a:r>
              <a:rPr lang="en-US" altLang="en-US" sz="1400" dirty="0">
                <a:hlinkClick r:id="rId6"/>
              </a:rPr>
              <a:t>&lt;see latest&gt;</a:t>
            </a:r>
            <a:r>
              <a:rPr lang="en-US" altLang="en-US" sz="1400" dirty="0"/>
              <a:t> </a:t>
            </a:r>
          </a:p>
          <a:p>
            <a:pPr lvl="1">
              <a:spcBef>
                <a:spcPts val="0"/>
              </a:spcBef>
              <a:buFont typeface="Arial" panose="020B0604020202020204" pitchFamily="34" charset="0"/>
              <a:buChar char="•"/>
            </a:pPr>
            <a:r>
              <a:rPr lang="en-US" altLang="en-US" sz="1600" dirty="0"/>
              <a:t>Skipped over public safety (going to First Net) (some discussion how backbone will work)</a:t>
            </a:r>
          </a:p>
          <a:p>
            <a:pPr lvl="1">
              <a:spcBef>
                <a:spcPts val="0"/>
              </a:spcBef>
              <a:buFont typeface="Arial" panose="020B0604020202020204" pitchFamily="34" charset="0"/>
              <a:buChar char="•"/>
            </a:pPr>
            <a:r>
              <a:rPr lang="en-US" altLang="en-US" sz="1600" dirty="0"/>
              <a:t> No federal government uses </a:t>
            </a:r>
            <a:endParaRPr lang="en-US" altLang="en-US" sz="1800" dirty="0"/>
          </a:p>
          <a:p>
            <a:pPr lvl="3">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Some additional notes. </a:t>
            </a:r>
          </a:p>
          <a:p>
            <a:pPr lvl="1">
              <a:spcBef>
                <a:spcPts val="0"/>
              </a:spcBef>
              <a:buFont typeface="Arial" panose="020B0604020202020204" pitchFamily="34" charset="0"/>
              <a:buChar char="•"/>
            </a:pPr>
            <a:r>
              <a:rPr lang="en-US" altLang="en-US" sz="1600" dirty="0"/>
              <a:t>This band with 9 sets of rules is a very unique band in that respect.</a:t>
            </a:r>
          </a:p>
          <a:p>
            <a:pPr lvl="1">
              <a:spcBef>
                <a:spcPts val="0"/>
              </a:spcBef>
              <a:buFont typeface="Arial" panose="020B0604020202020204" pitchFamily="34" charset="0"/>
              <a:buChar char="•"/>
            </a:pPr>
            <a:r>
              <a:rPr lang="en-US" altLang="en-US" sz="1600" b="1" u="sng" dirty="0"/>
              <a:t>To add to the possible list of option for a single voice for IEEE 802: have a view on spectrum management of the band. (and maybe more silent on the rest).   </a:t>
            </a:r>
          </a:p>
          <a:p>
            <a:pPr lvl="1">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11-13 Sept 2018</a:t>
            </a:r>
            <a:endParaRPr lang="en-GB" dirty="0"/>
          </a:p>
        </p:txBody>
      </p:sp>
    </p:spTree>
    <p:extLst>
      <p:ext uri="{BB962C8B-B14F-4D97-AF65-F5344CB8AC3E}">
        <p14:creationId xmlns:p14="http://schemas.microsoft.com/office/powerpoint/2010/main" val="644432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200" dirty="0"/>
              <a:t> 5 of 5</a:t>
            </a:r>
            <a:endParaRPr lang="en-US" sz="1200" dirty="0"/>
          </a:p>
        </p:txBody>
      </p:sp>
      <p:sp>
        <p:nvSpPr>
          <p:cNvPr id="3" name="Content Placeholder 2"/>
          <p:cNvSpPr>
            <a:spLocks noGrp="1"/>
          </p:cNvSpPr>
          <p:nvPr>
            <p:ph idx="1"/>
          </p:nvPr>
        </p:nvSpPr>
        <p:spPr>
          <a:xfrm>
            <a:off x="533400" y="958850"/>
            <a:ext cx="8534400" cy="5371307"/>
          </a:xfrm>
        </p:spPr>
        <p:txBody>
          <a:bodyPr/>
          <a:lstStyle/>
          <a:p>
            <a:pPr marL="0" indent="0">
              <a:spcBef>
                <a:spcPts val="0"/>
              </a:spcBef>
            </a:pPr>
            <a:endParaRPr lang="en-US" altLang="en-US" sz="1800" dirty="0"/>
          </a:p>
          <a:p>
            <a:pPr>
              <a:spcBef>
                <a:spcPts val="0"/>
              </a:spcBef>
              <a:buFont typeface="Arial" panose="020B0604020202020204" pitchFamily="34" charset="0"/>
              <a:buChar char="•"/>
            </a:pPr>
            <a:r>
              <a:rPr lang="en-US" altLang="en-US" sz="1800" dirty="0"/>
              <a:t>“Draft” - NPRM will be out next Tuesday, 11ET. </a:t>
            </a:r>
          </a:p>
          <a:p>
            <a:pPr lvl="1">
              <a:spcBef>
                <a:spcPts val="0"/>
              </a:spcBef>
              <a:buFont typeface="Arial" panose="020B0604020202020204" pitchFamily="34" charset="0"/>
              <a:buChar char="•"/>
            </a:pPr>
            <a:r>
              <a:rPr lang="en-US" altLang="en-US" sz="1400" dirty="0"/>
              <a:t> </a:t>
            </a:r>
          </a:p>
          <a:p>
            <a:pPr>
              <a:spcBef>
                <a:spcPts val="0"/>
              </a:spcBef>
              <a:buFont typeface="Arial" panose="020B0604020202020204" pitchFamily="34" charset="0"/>
              <a:buChar char="•"/>
            </a:pPr>
            <a:r>
              <a:rPr lang="en-US" altLang="en-US" sz="1800" dirty="0"/>
              <a:t>Remember there is 2 weeks, until open meeting, people have a chance to request updates, etc.  (7 days before open meeting is sunshine/quiet period).</a:t>
            </a:r>
          </a:p>
          <a:p>
            <a:pPr>
              <a:spcBef>
                <a:spcPts val="0"/>
              </a:spcBef>
              <a:buFont typeface="Arial" panose="020B0604020202020204" pitchFamily="34" charset="0"/>
              <a:buChar char="•"/>
            </a:pPr>
            <a:r>
              <a:rPr lang="en-US" altLang="en-US" sz="1800" dirty="0"/>
              <a:t>Final should show up on FCC site a day or two after the open meeting. </a:t>
            </a:r>
          </a:p>
          <a:p>
            <a:pPr>
              <a:spcBef>
                <a:spcPts val="0"/>
              </a:spcBef>
              <a:buFont typeface="Arial" panose="020B0604020202020204" pitchFamily="34" charset="0"/>
              <a:buChar char="•"/>
            </a:pPr>
            <a:r>
              <a:rPr lang="en-US" altLang="en-US" sz="1800" dirty="0"/>
              <a:t>Federal Register is after that,  weeks to months? 5 weeks is somewhat normal. </a:t>
            </a:r>
          </a:p>
          <a:p>
            <a:pPr marL="0" indent="0">
              <a:spcBef>
                <a:spcPts val="0"/>
              </a:spcBef>
            </a:pPr>
            <a:endParaRPr lang="en-US" altLang="en-US" sz="1800" dirty="0"/>
          </a:p>
          <a:p>
            <a:pPr>
              <a:spcBef>
                <a:spcPts val="0"/>
              </a:spcBef>
              <a:buFont typeface="Arial" panose="020B0604020202020204" pitchFamily="34" charset="0"/>
              <a:buChar char="•"/>
            </a:pPr>
            <a:r>
              <a:rPr lang="en-US" altLang="en-US" sz="1800" dirty="0"/>
              <a:t>“Others” are bringing up are there ways to protect the incumbents, registration, freq. coordination,  data bases, and etc.   </a:t>
            </a:r>
          </a:p>
          <a:p>
            <a:pPr lvl="1">
              <a:spcBef>
                <a:spcPts val="0"/>
              </a:spcBef>
              <a:buFont typeface="Arial" panose="020B0604020202020204" pitchFamily="34" charset="0"/>
              <a:buChar char="•"/>
            </a:pPr>
            <a:r>
              <a:rPr lang="en-US" altLang="en-US" sz="1600" dirty="0"/>
              <a:t>This topic seems to be picking up more lately. </a:t>
            </a:r>
          </a:p>
          <a:p>
            <a:pPr marL="0" indent="0">
              <a:spcBef>
                <a:spcPts val="0"/>
              </a:spcBef>
            </a:pPr>
            <a:r>
              <a:rPr lang="en-US" altLang="en-US" sz="1800" dirty="0"/>
              <a:t> </a:t>
            </a:r>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11-13 Sept 2018</a:t>
            </a:r>
            <a:endParaRPr lang="en-GB" dirty="0"/>
          </a:p>
        </p:txBody>
      </p:sp>
    </p:spTree>
    <p:extLst>
      <p:ext uri="{BB962C8B-B14F-4D97-AF65-F5344CB8AC3E}">
        <p14:creationId xmlns:p14="http://schemas.microsoft.com/office/powerpoint/2010/main" val="4068712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-0</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Australia ACMA has confirmed its proposal to omit the limitation to indoor use from the column one class of transmitter and replace all four existing limitations with a single limitation in column four of item 65 that states:  "The transmitter must comply with FCC Rules Title 47 Part 15 Section 255".   60GHz.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ACMA has accordingly made the Radiocommunications (Low Interference Potential Devices) Class </a:t>
            </a:r>
            <a:r>
              <a:rPr lang="en-US" sz="2000" dirty="0" err="1"/>
              <a:t>Licence</a:t>
            </a:r>
            <a:r>
              <a:rPr lang="en-US" sz="2000" dirty="0"/>
              <a:t> Variation 2018 (No. 1) and you can refer to the details in the Australia Government's Federal Register of Legislation at </a:t>
            </a:r>
            <a:r>
              <a:rPr lang="en-US" sz="1400" u="sng" dirty="0">
                <a:hlinkClick r:id="rId3"/>
              </a:rPr>
              <a:t>https://www.legislation.gov.au/Details/F2018L00881/Download</a:t>
            </a:r>
            <a:endParaRPr lang="en-US" sz="1400" dirty="0"/>
          </a:p>
          <a:p>
            <a:pPr lvl="1">
              <a:spcBef>
                <a:spcPts val="0"/>
              </a:spcBef>
              <a:buFont typeface="Arial" panose="020B0604020202020204" pitchFamily="34" charset="0"/>
              <a:buChar char="•"/>
            </a:pPr>
            <a:r>
              <a:rPr lang="en-US" sz="1800" dirty="0"/>
              <a:t>Or  </a:t>
            </a:r>
            <a:r>
              <a:rPr lang="en-US" sz="1800" dirty="0">
                <a:hlinkClick r:id="rId4"/>
              </a:rPr>
              <a:t>https://mentor.ieee.org/802.18/dcn/18/18-18-0116-00-0000-radiocommunications-low-interference-potential-devices-class-licence-variation-2018-no-1.docx</a:t>
            </a:r>
            <a:r>
              <a:rPr lang="en-US" sz="1800" dirty="0"/>
              <a:t>  </a:t>
            </a:r>
          </a:p>
          <a:p>
            <a:pPr lvl="4">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2200" dirty="0"/>
              <a:t>Also ACMA has put out their final 5 year plan, 2018 – 2022</a:t>
            </a:r>
          </a:p>
          <a:p>
            <a:pPr lvl="1">
              <a:spcBef>
                <a:spcPts val="0"/>
              </a:spcBef>
              <a:buFont typeface="Arial" panose="020B0604020202020204" pitchFamily="34" charset="0"/>
              <a:buChar char="•"/>
            </a:pPr>
            <a:r>
              <a:rPr lang="en-US" sz="1800" dirty="0">
                <a:hlinkClick r:id="rId5"/>
              </a:rPr>
              <a:t>https://mentor.ieee.org/802.18/dcn/18/18-18-0117-00-0000-acma-five-year-spectrum-outlook-2018-22-final-2018-09-v1-1.docx</a:t>
            </a:r>
            <a:r>
              <a:rPr lang="en-US" sz="18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12591556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a:t>
            </a:r>
            <a:r>
              <a:rPr lang="en-US" sz="2000" dirty="0" err="1"/>
              <a:t>parte</a:t>
            </a:r>
            <a:endParaRPr lang="en-US" sz="2000" dirty="0"/>
          </a:p>
          <a:p>
            <a:pPr lvl="1">
              <a:spcBef>
                <a:spcPts val="0"/>
              </a:spcBef>
              <a:buFont typeface="Arial" panose="020B0604020202020204" pitchFamily="34" charset="0"/>
              <a:buChar char="•"/>
            </a:pPr>
            <a:r>
              <a:rPr lang="en-US" sz="1800" dirty="0"/>
              <a:t>An ex </a:t>
            </a:r>
            <a:r>
              <a:rPr lang="en-US" sz="1800" dirty="0" err="1"/>
              <a:t>parte</a:t>
            </a:r>
            <a:r>
              <a:rPr lang="en-US" sz="1800" dirty="0"/>
              <a:t>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solidFill>
                  <a:srgbClr val="00B0F0"/>
                </a:solidFill>
              </a:rPr>
              <a:t>What are thoughts from all on adding another coordination data base? </a:t>
            </a:r>
          </a:p>
          <a:p>
            <a:pPr lvl="1">
              <a:spcBef>
                <a:spcPts val="0"/>
              </a:spcBef>
              <a:buFont typeface="Arial" panose="020B0604020202020204" pitchFamily="34" charset="0"/>
              <a:buChar char="•"/>
            </a:pPr>
            <a:r>
              <a:rPr lang="en-US" altLang="en-US" sz="1600" dirty="0"/>
              <a:t>Note: the NPRM on 3.7 – 4.2GHz is asking about the database used for CBRS.  </a:t>
            </a:r>
          </a:p>
          <a:p>
            <a:pPr lvl="1">
              <a:spcBef>
                <a:spcPts val="0"/>
              </a:spcBef>
              <a:buFont typeface="Arial" panose="020B0604020202020204" pitchFamily="34" charset="0"/>
              <a:buChar char="•"/>
            </a:pPr>
            <a:r>
              <a:rPr lang="en-US" altLang="en-US" sz="1600" dirty="0"/>
              <a:t>Looks like a 4</a:t>
            </a:r>
            <a:r>
              <a:rPr lang="en-US" altLang="en-US" sz="1600" baseline="30000" dirty="0"/>
              <a:t>th</a:t>
            </a:r>
            <a:r>
              <a:rPr lang="en-US" altLang="en-US" sz="1600" dirty="0"/>
              <a:t> data base is being proposed and is this a good thing?  	</a:t>
            </a:r>
          </a:p>
          <a:p>
            <a:pPr lvl="2">
              <a:spcBef>
                <a:spcPts val="0"/>
              </a:spcBef>
              <a:buFont typeface="Arial" panose="020B0604020202020204" pitchFamily="34" charset="0"/>
              <a:buChar char="•"/>
            </a:pPr>
            <a:r>
              <a:rPr lang="en-US" altLang="en-US" sz="1400" dirty="0"/>
              <a:t>11y, TVWS, CBRS, This one (6 GHz),  (and a 5</a:t>
            </a:r>
            <a:r>
              <a:rPr lang="en-US" altLang="en-US" sz="1400" baseline="30000" dirty="0"/>
              <a:t>th</a:t>
            </a:r>
            <a:r>
              <a:rPr lang="en-US" altLang="en-US" sz="1400" dirty="0"/>
              <a:t> possibly at 3.7 to 4.2GHz.) </a:t>
            </a:r>
          </a:p>
          <a:p>
            <a:pPr lvl="1">
              <a:spcBef>
                <a:spcPts val="0"/>
              </a:spcBef>
              <a:buFont typeface="Arial" panose="020B0604020202020204" pitchFamily="34" charset="0"/>
              <a:buChar char="•"/>
            </a:pPr>
            <a:r>
              <a:rPr lang="en-US" altLang="en-US" sz="1600" dirty="0"/>
              <a:t>A paper is being worked to cover this more completely.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1219004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391340"/>
          </a:xfrm>
        </p:spPr>
        <p:txBody>
          <a:bodyPr/>
          <a:lstStyle/>
          <a:p>
            <a:pPr>
              <a:spcBef>
                <a:spcPts val="0"/>
              </a:spcBef>
              <a:buFont typeface="Arial" panose="020B0604020202020204" pitchFamily="34" charset="0"/>
              <a:buChar char="•"/>
            </a:pPr>
            <a:r>
              <a:rPr lang="en-US" altLang="en-US" sz="1800" dirty="0">
                <a:solidFill>
                  <a:srgbClr val="00B0F0"/>
                </a:solidFill>
              </a:rPr>
              <a:t>Watch and review 17-183 NPRM  (6GHz) when it comes out.</a:t>
            </a:r>
          </a:p>
          <a:p>
            <a:pPr>
              <a:spcBef>
                <a:spcPts val="0"/>
              </a:spcBef>
              <a:buFont typeface="Arial" panose="020B0604020202020204" pitchFamily="34" charset="0"/>
              <a:buChar char="•"/>
            </a:pPr>
            <a:r>
              <a:rPr lang="en-US" altLang="en-US" sz="1800" dirty="0">
                <a:solidFill>
                  <a:srgbClr val="00B0F0"/>
                </a:solidFill>
              </a:rPr>
              <a:t>.18 chair to bring up in EC call on Tuesday. </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Additional Fixed Service (FS) Protection ex </a:t>
            </a:r>
            <a:r>
              <a:rPr lang="en-US" sz="1400" dirty="0" err="1"/>
              <a:t>parte</a:t>
            </a:r>
            <a:r>
              <a:rPr lang="en-US" sz="1400" dirty="0"/>
              <a:t> </a:t>
            </a:r>
            <a:r>
              <a:rPr lang="en-US" sz="1400" dirty="0">
                <a:hlinkClick r:id="rId2"/>
              </a:rPr>
              <a:t>&lt;doc&gt;</a:t>
            </a:r>
            <a:endParaRPr lang="en-US" sz="1400" dirty="0"/>
          </a:p>
          <a:p>
            <a:pPr lvl="2">
              <a:spcBef>
                <a:spcPts val="0"/>
              </a:spcBef>
              <a:buFont typeface="Arial" panose="020B0604020202020204" pitchFamily="34" charset="0"/>
              <a:buChar char="•"/>
            </a:pPr>
            <a:r>
              <a:rPr lang="en-US" sz="1400" dirty="0"/>
              <a:t>Next Generation Spectrum Management (NGSM) </a:t>
            </a:r>
            <a:r>
              <a:rPr lang="en-US" altLang="en-US" sz="1400" dirty="0">
                <a:hlinkClick r:id="rId3"/>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4"/>
              </a:rPr>
              <a:t>&lt;doc&gt;</a:t>
            </a:r>
            <a:r>
              <a:rPr lang="en-US" altLang="en-US" sz="1400" dirty="0"/>
              <a:t> </a:t>
            </a:r>
          </a:p>
          <a:p>
            <a:pPr lvl="2">
              <a:spcBef>
                <a:spcPts val="0"/>
              </a:spcBef>
              <a:buFont typeface="Arial" panose="020B0604020202020204" pitchFamily="34" charset="0"/>
              <a:buChar char="•"/>
            </a:pPr>
            <a:r>
              <a:rPr lang="en-US" altLang="en-US" sz="1400" dirty="0"/>
              <a:t>A perspective on regardless of everything we do, the available spectrum has a hard limit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6"/>
              </a:rPr>
              <a:t>&lt;doc&gt;</a:t>
            </a:r>
            <a:r>
              <a:rPr lang="en-US" altLang="en-US" sz="1400" dirty="0"/>
              <a:t> </a:t>
            </a:r>
          </a:p>
          <a:p>
            <a:pPr>
              <a:spcBef>
                <a:spcPts val="0"/>
              </a:spcBef>
              <a:buFont typeface="Arial" panose="020B0604020202020204" pitchFamily="34" charset="0"/>
              <a:buChar char="•"/>
            </a:pPr>
            <a:r>
              <a:rPr lang="en-US" altLang="en-US" sz="1800" dirty="0"/>
              <a:t>Other: </a:t>
            </a:r>
          </a:p>
          <a:p>
            <a:pPr lvl="1">
              <a:spcBef>
                <a:spcPts val="0"/>
              </a:spcBef>
              <a:buFont typeface="Arial" panose="020B0604020202020204" pitchFamily="34" charset="0"/>
              <a:buChar char="•"/>
            </a:pPr>
            <a:r>
              <a:rPr lang="en-US" altLang="en-US" sz="1600" dirty="0"/>
              <a:t>EU Spectrum Management Statement </a:t>
            </a:r>
          </a:p>
          <a:p>
            <a:pPr lvl="1">
              <a:spcBef>
                <a:spcPts val="0"/>
              </a:spcBef>
              <a:buFont typeface="Arial" panose="020B0604020202020204" pitchFamily="34" charset="0"/>
              <a:buChar char="•"/>
            </a:pPr>
            <a:r>
              <a:rPr lang="en-US" altLang="en-US" sz="1600" dirty="0">
                <a:solidFill>
                  <a:schemeClr val="tx1"/>
                </a:solidFill>
              </a:rPr>
              <a:t>Google waiver</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27 Sept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802_1118_November Plenary Registration Reminder Early Deadline September 28, tomorrow.  </a:t>
            </a:r>
          </a:p>
          <a:p>
            <a:pPr>
              <a:buFont typeface="Arial" panose="020B0604020202020204" pitchFamily="34" charset="0"/>
              <a:buChar char="•"/>
            </a:pPr>
            <a:r>
              <a:rPr lang="en-US" sz="1800" dirty="0"/>
              <a:t>Some questions on need of a Visa, if any question you should look into it.</a:t>
            </a:r>
            <a:r>
              <a:rPr lang="en-US" sz="14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27 Sept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40 (9 on EC)</a:t>
            </a:r>
            <a:r>
              <a:rPr lang="en-US" altLang="en-US" sz="1800" dirty="0">
                <a:solidFill>
                  <a:schemeClr val="tx1"/>
                </a:solidFill>
              </a:rPr>
              <a:t>;  Nearly Voter: 1; Aspirant members: 9          </a:t>
            </a:r>
            <a:r>
              <a:rPr lang="en-US" altLang="en-US" sz="1200" dirty="0">
                <a:solidFill>
                  <a:schemeClr val="tx1"/>
                </a:solidFill>
              </a:rPr>
              <a:t>(before Interim)</a:t>
            </a:r>
            <a:endParaRPr lang="en-US" altLang="en-US" sz="1800" dirty="0">
              <a:solidFill>
                <a:schemeClr val="tx1"/>
              </a:solidFill>
            </a:endParaRPr>
          </a:p>
          <a:p>
            <a:pPr lvl="1">
              <a:buFont typeface="Arial" panose="020B0604020202020204" pitchFamily="34" charset="0"/>
              <a:buChar char="•"/>
            </a:pPr>
            <a:r>
              <a:rPr lang="en-US" sz="1400" dirty="0">
                <a:solidFill>
                  <a:schemeClr val="tx1"/>
                </a:solidFill>
              </a:rPr>
              <a:t>With teleconferences approval on 12 July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27 Sept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654"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04 October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We are the end of our agenda,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r>
            <a:r>
              <a:rPr lang="en-US" sz="1800"/>
              <a:t>at 15:54 </a:t>
            </a:r>
            <a:r>
              <a:rPr lang="en-US" sz="1800" dirty="0"/>
              <a:t>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Plenary 11-16 Nov 2018 at the, Marriott Marquis Bangkok, Thailand.</a:t>
            </a:r>
          </a:p>
          <a:p>
            <a:pPr lvl="1">
              <a:buFont typeface="Arial" panose="020B0604020202020204" pitchFamily="34" charset="0"/>
              <a:buChar char="•"/>
            </a:pPr>
            <a:r>
              <a:rPr lang="en-US" sz="1600" dirty="0"/>
              <a:t>Time slots, Tuesday AM2 and Thursday AM1 (and AM2 as extra) </a:t>
            </a:r>
          </a:p>
          <a:p>
            <a:pPr>
              <a:buFont typeface="Arial" panose="020B0604020202020204" pitchFamily="34" charset="0"/>
              <a:buChar char="•"/>
            </a:pPr>
            <a:endParaRPr lang="en-US" sz="20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 Sept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this.</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finished up, this will start next phase of defining the voice from IEEE 802 as a whole, that can be used on the NPRM. </a:t>
            </a:r>
          </a:p>
          <a:p>
            <a:pPr lvl="2">
              <a:buFont typeface="Arial" panose="020B0604020202020204" pitchFamily="34" charset="0"/>
              <a:buChar char="•"/>
            </a:pPr>
            <a:r>
              <a:rPr lang="en-US" sz="1400" dirty="0"/>
              <a:t>Until the NPRM actually comes out, we will not be sure what is in them exactly to know just how to do final comments, assuming we have a direction on voice from 802</a:t>
            </a:r>
            <a:r>
              <a:rPr lang="en-US" sz="1200" dirty="0"/>
              <a:t>.</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b="0" dirty="0">
                <a:solidFill>
                  <a:srgbClr val="00B050"/>
                </a:solidFill>
              </a:rPr>
              <a:t>New feedback, </a:t>
            </a:r>
            <a:r>
              <a:rPr lang="en-US" sz="1800" dirty="0">
                <a:solidFill>
                  <a:srgbClr val="00B050"/>
                </a:solidFill>
              </a:rPr>
              <a:t>Learned this week October FCC open meeting is the latest word of when we may see the NPRM, not September as earlier indications.</a:t>
            </a:r>
          </a:p>
          <a:p>
            <a:pPr>
              <a:buFont typeface="Arial" panose="020B0604020202020204" pitchFamily="34" charset="0"/>
              <a:buChar char="•"/>
            </a:pPr>
            <a:endParaRPr lang="en-US" sz="1800" b="0" dirty="0">
              <a:solidFill>
                <a:srgbClr val="00B05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27 Sept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27 Sept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27 Sept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2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2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sz="1600" dirty="0"/>
              <a:t>White House 5G Summit</a:t>
            </a:r>
          </a:p>
          <a:p>
            <a:pPr lvl="1">
              <a:buFont typeface="Arial" panose="020B0604020202020204" pitchFamily="34" charset="0"/>
              <a:buChar char="•"/>
            </a:pPr>
            <a:r>
              <a:rPr lang="en-US" sz="1600" dirty="0"/>
              <a:t>6 GHz and single voice from IEEE 802. </a:t>
            </a:r>
          </a:p>
          <a:p>
            <a:pPr lvl="1">
              <a:buFont typeface="Arial" panose="020B0604020202020204" pitchFamily="34" charset="0"/>
              <a:buChar char="•"/>
            </a:pPr>
            <a:r>
              <a:rPr lang="en-US" altLang="en-US" sz="1600" dirty="0">
                <a:solidFill>
                  <a:schemeClr val="tx1"/>
                </a:solidFill>
              </a:rPr>
              <a:t>General Discussion Items</a:t>
            </a:r>
            <a:endParaRPr lang="en-US" altLang="en-US"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tbd </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14800" y="992187"/>
            <a:ext cx="49688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White House 5G summit</a:t>
            </a:r>
          </a:p>
          <a:p>
            <a:pPr lvl="1">
              <a:spcBef>
                <a:spcPts val="0"/>
              </a:spcBef>
              <a:buFont typeface="Arial" panose="020B0604020202020204" pitchFamily="34" charset="0"/>
              <a:buChar char="•"/>
            </a:pPr>
            <a:r>
              <a:rPr lang="en-US" sz="1400" dirty="0"/>
              <a:t>Any spectrum bands that are of interest from 802.18’ s perspective </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6 GHz and single voice from IEEE 802. </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buFont typeface="Arial" panose="020B0604020202020204" pitchFamily="34" charset="0"/>
              <a:buChar char="•"/>
            </a:pPr>
            <a:r>
              <a:rPr lang="en-US" sz="1400" dirty="0"/>
              <a:t>ACMA LIPD update</a:t>
            </a:r>
          </a:p>
          <a:p>
            <a:pPr lvl="2">
              <a:buFont typeface="Arial" panose="020B0604020202020204" pitchFamily="34" charset="0"/>
              <a:buChar char="•"/>
            </a:pPr>
            <a:r>
              <a:rPr lang="en-US" sz="1400" dirty="0"/>
              <a:t>Also ACMA’s 5yr plan is out.</a:t>
            </a:r>
          </a:p>
          <a:p>
            <a:pPr lvl="1">
              <a:buFont typeface="Arial" panose="020B0604020202020204" pitchFamily="34" charset="0"/>
              <a:buChar char="•"/>
            </a:pPr>
            <a:r>
              <a:rPr lang="en-US" sz="1400" dirty="0"/>
              <a:t>Additional FS Protection ex </a:t>
            </a:r>
            <a:r>
              <a:rPr lang="en-US" sz="1400" dirty="0" err="1"/>
              <a:t>parte</a:t>
            </a:r>
            <a:endParaRPr lang="en-US" altLang="en-US" sz="1400" dirty="0">
              <a:solidFill>
                <a:schemeClr val="tx1"/>
              </a:solidFill>
            </a:endParaRP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7772400" cy="5332413"/>
          </a:xfrm>
        </p:spPr>
        <p:txBody>
          <a:bodyPr/>
          <a:lstStyle/>
          <a:p>
            <a:pPr>
              <a:buFont typeface="Arial" panose="020B0604020202020204" pitchFamily="34" charset="0"/>
              <a:buChar char="•"/>
            </a:pPr>
            <a:r>
              <a:rPr lang="en-US" altLang="en-US" sz="1600" dirty="0">
                <a:solidFill>
                  <a:schemeClr val="bg1"/>
                </a:solidFill>
              </a:rPr>
              <a:t>Need a recording secretary for the Wireless Interim in Waikoloa, anyone?  </a:t>
            </a:r>
          </a:p>
          <a:p>
            <a:pPr lvl="1">
              <a:buFont typeface="Arial" panose="020B0604020202020204" pitchFamily="34" charset="0"/>
              <a:buChar char="•"/>
            </a:pPr>
            <a:r>
              <a:rPr lang="en-US" altLang="en-US" sz="1200" dirty="0">
                <a:solidFill>
                  <a:schemeClr val="bg1"/>
                </a:solidFill>
              </a:rPr>
              <a:t>_______________________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tx1"/>
                </a:solidFill>
              </a:rPr>
              <a:t>Hassan Yaghoobi (Intel) </a:t>
            </a:r>
          </a:p>
          <a:p>
            <a:r>
              <a:rPr lang="en-US" altLang="en-US" sz="1600" b="1" dirty="0"/>
              <a:t>		Seconded by:  	</a:t>
            </a:r>
            <a:r>
              <a:rPr lang="en-US" altLang="en-US" sz="1600" b="1" dirty="0">
                <a:solidFill>
                  <a:schemeClr val="tx1"/>
                </a:solidFill>
              </a:rPr>
              <a:t>Tim </a:t>
            </a:r>
            <a:r>
              <a:rPr lang="en-US" altLang="en-US" sz="1600" dirty="0">
                <a:solidFill>
                  <a:schemeClr val="tx1"/>
                </a:solidFill>
              </a:rPr>
              <a:t>Harrington (</a:t>
            </a:r>
            <a:r>
              <a:rPr lang="en-US" sz="1600" dirty="0">
                <a:solidFill>
                  <a:schemeClr val="tx1"/>
                </a:solidFill>
              </a:rPr>
              <a:t>Pro-ID Consulting </a:t>
            </a:r>
            <a:r>
              <a:rPr lang="en-US" altLang="en-US" sz="1600" dirty="0">
                <a:solidFill>
                  <a:schemeClr val="tx1"/>
                </a:solidFill>
              </a:rPr>
              <a:t>)</a:t>
            </a: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06 Sept 2018 in document:  </a:t>
            </a:r>
            <a:r>
              <a:rPr lang="en-US" altLang="en-US" sz="1600" dirty="0">
                <a:hlinkClick r:id="rId2"/>
              </a:rPr>
              <a:t>https://mentor.ieee.org/802.18/dcn/18/18-18-0118-00-0000-minutes-06sep18-rr-tag-teleconference.doc</a:t>
            </a:r>
            <a:r>
              <a:rPr lang="en-US" altLang="en-US" sz="1600" dirty="0"/>
              <a:t>     </a:t>
            </a:r>
            <a:r>
              <a:rPr lang="en-US" altLang="en-US" sz="1600" b="1" dirty="0"/>
              <a:t>Posted</a:t>
            </a:r>
            <a:r>
              <a:rPr lang="en-US" altLang="en-US" sz="1600" dirty="0"/>
              <a:t>:  </a:t>
            </a:r>
            <a:r>
              <a:rPr lang="en-US" sz="1600" b="0" dirty="0"/>
              <a:t>25-Sep-2018 17:09:32 ET</a:t>
            </a:r>
          </a:p>
          <a:p>
            <a:pPr>
              <a:buFont typeface="Arial" panose="020B0604020202020204" pitchFamily="34" charset="0"/>
              <a:buChar char="•"/>
            </a:pPr>
            <a:r>
              <a:rPr lang="en-US" altLang="en-US" sz="1400" b="0" dirty="0"/>
              <a:t>	</a:t>
            </a:r>
            <a:r>
              <a:rPr lang="en-US" altLang="en-US" sz="1600" b="1" dirty="0"/>
              <a:t>Moved by: 	</a:t>
            </a:r>
            <a:r>
              <a:rPr lang="en-US" altLang="en-US" sz="1600" dirty="0">
                <a:solidFill>
                  <a:schemeClr val="tx1"/>
                </a:solidFill>
              </a:rPr>
              <a:t>Vijay Auluck (Self) </a:t>
            </a:r>
          </a:p>
          <a:p>
            <a:r>
              <a:rPr lang="en-US" altLang="en-US" sz="1600" dirty="0"/>
              <a:t>	  </a:t>
            </a:r>
            <a:r>
              <a:rPr lang="en-US" altLang="en-US" sz="1600" b="1" dirty="0"/>
              <a:t>Seconded by: 	</a:t>
            </a:r>
            <a:r>
              <a:rPr lang="en-US" altLang="en-US" sz="1600" dirty="0">
                <a:solidFill>
                  <a:schemeClr val="tx1"/>
                </a:solidFill>
              </a:rPr>
              <a:t>Tim Harrington (</a:t>
            </a:r>
            <a:r>
              <a:rPr lang="en-US" sz="1600" dirty="0">
                <a:solidFill>
                  <a:schemeClr val="tx1"/>
                </a:solidFill>
              </a:rPr>
              <a:t>Pro-ID Consulting </a:t>
            </a:r>
            <a:r>
              <a:rPr lang="en-US" altLang="en-US" sz="1600" dirty="0">
                <a:solidFill>
                  <a:schemeClr val="tx1"/>
                </a:solidFill>
              </a:rPr>
              <a:t>)</a:t>
            </a:r>
          </a:p>
          <a:p>
            <a:pPr lvl="1"/>
            <a:r>
              <a:rPr lang="en-US" altLang="en-US" sz="1600" b="1" dirty="0"/>
              <a:t>Discussion? </a:t>
            </a:r>
          </a:p>
          <a:p>
            <a:pPr lvl="1"/>
            <a:r>
              <a:rPr lang="en-US" altLang="en-US" sz="1600" b="1" dirty="0"/>
              <a:t>Vote</a:t>
            </a:r>
            <a:r>
              <a:rPr lang="en-US" altLang="en-US" sz="1600" b="1" dirty="0">
                <a:solidFill>
                  <a:schemeClr val="tx1"/>
                </a:solidFill>
              </a:rPr>
              <a:t>:  Unanimous consent</a:t>
            </a:r>
          </a:p>
          <a:p>
            <a:pPr lvl="1"/>
            <a:endParaRPr lang="en-US" altLang="en-US" sz="1000" dirty="0">
              <a:solidFill>
                <a:schemeClr val="bg1"/>
              </a:solidFill>
            </a:endParaRPr>
          </a:p>
          <a:p>
            <a:pPr lvl="1"/>
            <a:r>
              <a:rPr lang="en-US" altLang="en-US" sz="1000" dirty="0">
                <a:solidFill>
                  <a:schemeClr val="bg1"/>
                </a:solidFill>
              </a:rPr>
              <a:t>Does anyone have an interest in being the 802.18 Vice-Chair? </a:t>
            </a:r>
          </a:p>
          <a:p>
            <a:pPr lvl="1"/>
            <a:r>
              <a:rPr lang="en-US" altLang="en-US" sz="1000" dirty="0">
                <a:solidFill>
                  <a:schemeClr val="bg1"/>
                </a:solidFill>
              </a:rPr>
              <a:t>Needs to be a member of the SA and a declaration 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27 Sept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 </a:t>
            </a:r>
          </a:p>
          <a:p>
            <a:pPr lvl="1">
              <a:spcBef>
                <a:spcPts val="0"/>
              </a:spcBef>
              <a:buFont typeface="Arial" panose="020B0604020202020204" pitchFamily="34" charset="0"/>
              <a:buChar char="•"/>
            </a:pPr>
            <a:r>
              <a:rPr lang="en-US" sz="1600" dirty="0">
                <a:solidFill>
                  <a:schemeClr val="tx1"/>
                </a:solidFill>
              </a:rPr>
              <a:t>Just posted this morning on ETIS-BRAN:</a:t>
            </a:r>
          </a:p>
          <a:p>
            <a:pPr lvl="1">
              <a:spcBef>
                <a:spcPts val="0"/>
              </a:spcBef>
              <a:buFont typeface="Arial" panose="020B0604020202020204" pitchFamily="34" charset="0"/>
              <a:buChar char="•"/>
            </a:pPr>
            <a:r>
              <a:rPr lang="en-US" sz="1600" dirty="0">
                <a:solidFill>
                  <a:schemeClr val="tx1"/>
                </a:solidFill>
              </a:rPr>
              <a:t>France is asking for reconsideration on allowing RLAN to share with the (5GHz band) radars, they are saying there have been problems. </a:t>
            </a:r>
          </a:p>
          <a:p>
            <a:pPr lvl="2"/>
            <a:r>
              <a:rPr lang="en-GB" sz="1600" dirty="0"/>
              <a:t>BRAN(18)100001 - EUMETNET Input document to ECC and FM22 on RLAN interference into Met Radars</a:t>
            </a:r>
            <a:endParaRPr lang="en-US" sz="1600" dirty="0"/>
          </a:p>
          <a:p>
            <a:pPr lvl="2"/>
            <a:r>
              <a:rPr lang="en-GB" sz="1600" dirty="0"/>
              <a:t>BRAN(18)100002 - Proposal from France for a new CEPT Work Item to revise ECC Decision (04)08 on 5 GHz WAS-RLAN</a:t>
            </a:r>
            <a:endParaRPr lang="en-US" dirty="0">
              <a:solidFill>
                <a:schemeClr val="tx1"/>
              </a:solidFill>
            </a:endParaRPr>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From Interim: TG28, TG11, TG-UWB are joining up to work this problem. Putting a document together. E.g. do all receive parameters have to be met in all standards?  More to it. </a:t>
            </a:r>
          </a:p>
          <a:p>
            <a:pPr lvl="2">
              <a:spcBef>
                <a:spcPts val="0"/>
              </a:spcBef>
              <a:buFont typeface="Arial" panose="020B0604020202020204" pitchFamily="34" charset="0"/>
              <a:buChar char="•"/>
            </a:pPr>
            <a:r>
              <a:rPr lang="en-US" sz="1400" dirty="0">
                <a:solidFill>
                  <a:schemeClr val="tx1"/>
                </a:solidFill>
              </a:rPr>
              <a:t>Chair of the ETSI group on receivers is getting all the inputs from all the different groups affected; which is most all groups. </a:t>
            </a:r>
          </a:p>
          <a:p>
            <a:pPr lvl="2">
              <a:spcBef>
                <a:spcPts val="0"/>
              </a:spcBef>
              <a:buFont typeface="Arial" panose="020B0604020202020204" pitchFamily="34" charset="0"/>
              <a:buChar char="•"/>
            </a:pPr>
            <a:r>
              <a:rPr lang="en-US" sz="1400" dirty="0">
                <a:solidFill>
                  <a:schemeClr val="tx1"/>
                </a:solidFill>
              </a:rPr>
              <a:t>There is technical and political issues. </a:t>
            </a:r>
          </a:p>
          <a:p>
            <a:pPr lvl="3">
              <a:spcBef>
                <a:spcPts val="0"/>
              </a:spcBef>
              <a:buFont typeface="Arial" panose="020B0604020202020204" pitchFamily="34" charset="0"/>
              <a:buChar char="•"/>
            </a:pPr>
            <a:r>
              <a:rPr lang="en-US" sz="1200" dirty="0">
                <a:solidFill>
                  <a:schemeClr val="tx1"/>
                </a:solidFill>
              </a:rPr>
              <a:t>E.g. it is more than the receiver parameters, there is the manufacturers declarations questions also. </a:t>
            </a:r>
          </a:p>
          <a:p>
            <a:pPr lvl="2">
              <a:spcBef>
                <a:spcPts val="0"/>
              </a:spcBef>
              <a:buFont typeface="Arial" panose="020B0604020202020204" pitchFamily="34" charset="0"/>
              <a:buChar char="•"/>
            </a:pPr>
            <a:r>
              <a:rPr lang="en-US" sz="1400" dirty="0">
                <a:solidFill>
                  <a:schemeClr val="tx1"/>
                </a:solidFill>
              </a:rPr>
              <a:t>Spectrum utilization is the key, not efficiency, so clarity from the RE-D expectations. </a:t>
            </a:r>
          </a:p>
          <a:p>
            <a:pPr lvl="2">
              <a:spcBef>
                <a:spcPts val="0"/>
              </a:spcBef>
              <a:buFont typeface="Arial" panose="020B0604020202020204" pitchFamily="34" charset="0"/>
              <a:buChar char="•"/>
            </a:pPr>
            <a:r>
              <a:rPr lang="en-US" sz="1400" dirty="0">
                <a:solidFill>
                  <a:schemeClr val="tx1"/>
                </a:solidFill>
              </a:rPr>
              <a:t>There is an ERM workshop coming up on 12 October that will be working on this issue.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707424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meeting #99 – was 18-21 Sept.</a:t>
            </a:r>
          </a:p>
          <a:p>
            <a:pPr lvl="1">
              <a:spcBef>
                <a:spcPts val="0"/>
              </a:spcBef>
              <a:buFont typeface="Arial" panose="020B0604020202020204" pitchFamily="34" charset="0"/>
              <a:buChar char="•"/>
            </a:pPr>
            <a:r>
              <a:rPr lang="en-US" sz="1600" dirty="0">
                <a:solidFill>
                  <a:schemeClr val="tx1"/>
                </a:solidFill>
              </a:rPr>
              <a:t>Minutes are up.   Announced a drafting group on rcvr requirements, see minutes.</a:t>
            </a:r>
          </a:p>
          <a:p>
            <a:pPr lvl="1">
              <a:spcBef>
                <a:spcPts val="0"/>
              </a:spcBef>
              <a:buFont typeface="Arial" panose="020B0604020202020204" pitchFamily="34" charset="0"/>
              <a:buChar char="•"/>
            </a:pPr>
            <a:r>
              <a:rPr lang="en-US" sz="1600" dirty="0">
                <a:solidFill>
                  <a:schemeClr val="tx1"/>
                </a:solidFill>
              </a:rPr>
              <a:t>BRAN (18)099  012</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From Interim: There is a push to approve the 60 GHz SR doc, next week.  It is needed for other activities to move forward. </a:t>
            </a:r>
          </a:p>
          <a:p>
            <a:pPr lvl="1">
              <a:spcBef>
                <a:spcPts val="0"/>
              </a:spcBef>
              <a:buFont typeface="Arial" panose="020B0604020202020204" pitchFamily="34" charset="0"/>
              <a:buChar char="•"/>
            </a:pPr>
            <a:r>
              <a:rPr lang="en-US" sz="1600" dirty="0">
                <a:solidFill>
                  <a:schemeClr val="tx1"/>
                </a:solidFill>
              </a:rPr>
              <a:t>Earlier:  Contributions coming in.  </a:t>
            </a:r>
          </a:p>
          <a:p>
            <a:pPr lvl="2">
              <a:spcBef>
                <a:spcPts val="0"/>
              </a:spcBef>
              <a:buFont typeface="Arial" panose="020B0604020202020204" pitchFamily="34" charset="0"/>
              <a:buChar char="•"/>
            </a:pPr>
            <a:r>
              <a:rPr lang="en-US" sz="1600" dirty="0">
                <a:solidFill>
                  <a:schemeClr val="tx1"/>
                </a:solidFill>
              </a:rPr>
              <a:t>Upper 6GHz band TFES TR 103 612  early draft is out </a:t>
            </a:r>
            <a:r>
              <a:rPr lang="en-US" sz="1400" dirty="0">
                <a:solidFill>
                  <a:schemeClr val="tx1"/>
                </a:solidFill>
              </a:rPr>
              <a:t>and BRAN TR 103 631 is posted.</a:t>
            </a: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meeting #54 – 15-19 Oct. </a:t>
            </a:r>
          </a:p>
          <a:p>
            <a:pPr lvl="1">
              <a:spcBef>
                <a:spcPts val="0"/>
              </a:spcBef>
              <a:buFont typeface="Arial" panose="020B0604020202020204" pitchFamily="34" charset="0"/>
              <a:buChar char="•"/>
            </a:pPr>
            <a:r>
              <a:rPr lang="en-US" sz="1600" dirty="0">
                <a:solidFill>
                  <a:schemeClr val="tx1"/>
                </a:solidFill>
              </a:rPr>
              <a:t> Nothing new.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Earlier:  EN 300 328 (v2.2.1 (2018-04)) will not be published in the OJEU.  And,  to avoid existence of 2 different versions, the older v2.1.1. maybe withdrawn.  Then a NB would be needed.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3440637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2-3 October in Maisons-Alfort, Paris (France) </a:t>
            </a:r>
          </a:p>
          <a:p>
            <a:pPr lvl="1">
              <a:buFont typeface="Arial" panose="020B0604020202020204" pitchFamily="34" charset="0"/>
              <a:buChar char="•"/>
            </a:pPr>
            <a:r>
              <a:rPr lang="en-US" sz="1600" dirty="0"/>
              <a:t>Submissions are in and posted for next week. </a:t>
            </a:r>
          </a:p>
          <a:p>
            <a:pPr lvl="1">
              <a:buFont typeface="Arial" panose="020B0604020202020204" pitchFamily="34" charset="0"/>
              <a:buChar char="•"/>
            </a:pPr>
            <a:r>
              <a:rPr lang="en-US" sz="1600" dirty="0"/>
              <a:t>As been the normal, more docs than time will allow.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From Interim: Minutes finally came out last night from the previous meetings. </a:t>
            </a:r>
          </a:p>
          <a:p>
            <a:pPr lvl="2">
              <a:buFont typeface="Arial" panose="020B0604020202020204" pitchFamily="34" charset="0"/>
              <a:buChar char="•"/>
            </a:pPr>
            <a:r>
              <a:rPr lang="en-US" sz="1600" dirty="0"/>
              <a:t>Included the discussions of SE45 and FM57 on UWB.   FM57 document 8 has the details. </a:t>
            </a:r>
          </a:p>
          <a:p>
            <a:pPr lvl="2">
              <a:buFont typeface="Arial" panose="020B0604020202020204" pitchFamily="34" charset="0"/>
              <a:buChar char="•"/>
            </a:pPr>
            <a:r>
              <a:rPr lang="en-US" sz="1400" dirty="0"/>
              <a:t>6 technical contributions coming in. </a:t>
            </a:r>
          </a:p>
          <a:p>
            <a:pPr lvl="2">
              <a:buFont typeface="Arial" panose="020B0604020202020204" pitchFamily="34" charset="0"/>
              <a:buChar char="•"/>
            </a:pPr>
            <a:r>
              <a:rPr lang="en-US" sz="1400" dirty="0"/>
              <a:t>The report for all this will not make this year, will slide into first of the 2019. </a:t>
            </a:r>
            <a:endParaRPr lang="en-US" sz="1600" dirty="0"/>
          </a:p>
          <a:p>
            <a:pPr lvl="1">
              <a:buFont typeface="Arial" panose="020B0604020202020204" pitchFamily="34" charset="0"/>
              <a:buChar char="•"/>
            </a:pPr>
            <a:endParaRPr lang="en-US" sz="1400" dirty="0"/>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October in Maisons-Alfort, Paris (France)</a:t>
            </a:r>
          </a:p>
          <a:p>
            <a:pPr lvl="1">
              <a:buFont typeface="Arial" panose="020B0604020202020204" pitchFamily="34" charset="0"/>
              <a:buChar char="•"/>
            </a:pPr>
            <a:r>
              <a:rPr lang="en-US" sz="1600" dirty="0"/>
              <a:t>FM57(18)008 </a:t>
            </a:r>
            <a:r>
              <a:rPr lang="en-US" sz="1600" b="1" u="sng" dirty="0"/>
              <a:t>August</a:t>
            </a:r>
            <a:r>
              <a:rPr lang="en-US" sz="1600" dirty="0"/>
              <a:t> minutes are out.  (12 Sept. still not out)</a:t>
            </a:r>
          </a:p>
          <a:p>
            <a:pPr lvl="2">
              <a:buFont typeface="Arial" panose="020B0604020202020204" pitchFamily="34" charset="0"/>
              <a:buChar char="•"/>
            </a:pPr>
            <a:r>
              <a:rPr lang="en-US" sz="1400" dirty="0">
                <a:hlinkClick r:id="rId2"/>
              </a:rPr>
              <a:t>https://cept.org/Documents/fm-57/46046/fm57-18-008_draft-minutes-of-web-meetings-21-22</a:t>
            </a:r>
            <a:r>
              <a:rPr lang="en-US" sz="1400" dirty="0"/>
              <a:t> </a:t>
            </a:r>
          </a:p>
          <a:p>
            <a:pPr lvl="1">
              <a:buFont typeface="Arial" panose="020B0604020202020204" pitchFamily="34" charset="0"/>
              <a:buChar char="•"/>
            </a:pPr>
            <a:r>
              <a:rPr lang="en-US" sz="1600" dirty="0"/>
              <a:t>Earlier: FM57(18)007 Draft interim report in response to mandate is available for comment.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09952402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28747</TotalTime>
  <Words>5786</Words>
  <Application>Microsoft Office PowerPoint</Application>
  <PresentationFormat>On-screen Show (4:3)</PresentationFormat>
  <Paragraphs>624</Paragraphs>
  <Slides>34</Slides>
  <Notes>12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6"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vt:lpstr>
      <vt:lpstr>EU items to share </vt:lpstr>
      <vt:lpstr>EU items -2 </vt:lpstr>
      <vt:lpstr>White House 5G Summit</vt:lpstr>
      <vt:lpstr>6 GHz and single voice from IEEE 802 1 of 5</vt:lpstr>
      <vt:lpstr>6 GHz and single voice from IEEE 802 2 of 5</vt:lpstr>
      <vt:lpstr>6 GHz and single voice from IEEE 802  3 of 5</vt:lpstr>
      <vt:lpstr>6 GHz and single voice from IEEE 802  4 of 5</vt:lpstr>
      <vt:lpstr>6 GHz and single voice from IEEE 802  5 of 5</vt:lpstr>
      <vt:lpstr>General Discussion Items -0</vt:lpstr>
      <vt:lpstr>General Discussion Items -1</vt:lpstr>
      <vt:lpstr>Actions Required</vt:lpstr>
      <vt:lpstr>Any Other Business</vt:lpstr>
      <vt:lpstr>Adjourn</vt:lpstr>
      <vt:lpstr>PowerPoint Presentation</vt:lpstr>
      <vt:lpstr>General Discussion Items -4</vt:lpstr>
      <vt:lpstr>IEEE 802 – Can we get to a Single Voice on 6GHz? -1</vt:lpstr>
      <vt:lpstr>IEEE 802 – Can we get to a Single Voice on 6GHz? -2</vt:lpstr>
      <vt:lpstr>WiFi / UWB Coexistence -1</vt:lpstr>
      <vt:lpstr>WiFi / UWB Coexistence  -2</vt:lpstr>
      <vt:lpstr>IEEE EU position statement on spectrum management</vt:lpstr>
      <vt:lpstr>IEEE EU Position Statement -2</vt:lpstr>
      <vt:lpstr>IEEE EU spectrum management statement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779</cp:revision>
  <cp:lastPrinted>1601-01-01T00:00:00Z</cp:lastPrinted>
  <dcterms:created xsi:type="dcterms:W3CDTF">2016-03-03T14:54:45Z</dcterms:created>
  <dcterms:modified xsi:type="dcterms:W3CDTF">2018-09-27T22:14:19Z</dcterms:modified>
</cp:coreProperties>
</file>