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80" r:id="rId8"/>
    <p:sldId id="485" r:id="rId9"/>
    <p:sldId id="486" r:id="rId10"/>
    <p:sldId id="493" r:id="rId11"/>
    <p:sldId id="487" r:id="rId12"/>
    <p:sldId id="489" r:id="rId13"/>
    <p:sldId id="490" r:id="rId14"/>
    <p:sldId id="488" r:id="rId15"/>
    <p:sldId id="492" r:id="rId16"/>
    <p:sldId id="476" r:id="rId17"/>
    <p:sldId id="491" r:id="rId18"/>
    <p:sldId id="419" r:id="rId19"/>
    <p:sldId id="401" r:id="rId20"/>
    <p:sldId id="402" r:id="rId21"/>
    <p:sldId id="403" r:id="rId22"/>
    <p:sldId id="477" r:id="rId23"/>
    <p:sldId id="415" r:id="rId24"/>
    <p:sldId id="461" r:id="rId25"/>
    <p:sldId id="417" r:id="rId26"/>
    <p:sldId id="418" r:id="rId27"/>
    <p:sldId id="468" r:id="rId28"/>
    <p:sldId id="428" r:id="rId29"/>
    <p:sldId id="465"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96" d="100"/>
          <a:sy n="96" d="100"/>
        </p:scale>
        <p:origin x="636" y="8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0255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14536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802.18-18/0115r00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8/ec-18-0169-00-WCSG-2018-waikoloa-802-11ax-coexistence-comment-status.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cfsapi.fcc.gov/file/1070541429397/7-5-18%20SES-Intelsat%20ex%20parte%20for%20McGrath%20and%20Javed.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ecfsapi.fcc.gov/file/1072827774513/UTC%20ex%20parte%207-27-2018.doc" TargetMode="External"/><Relationship Id="rId5" Type="http://schemas.openxmlformats.org/officeDocument/2006/relationships/hyperlink" Target="https://ecfsapi.fcc.gov/file/101261169015803/6%20GHz%20Ex%20Parte%20(Bureaus).pdf" TargetMode="External"/><Relationship Id="rId4" Type="http://schemas.openxmlformats.org/officeDocument/2006/relationships/hyperlink" Target="https://ecfsapi.fcc.gov/file/104120372328746/6%20GHz%20OET%20and%20Bureaus%20Ex%20Parte%20(Apr.%2012,%202018).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slation.gov.au/Details/F2018L00881/Downloa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8/18-18-0117-00-0000-acma-five-year-spectrum-outlook-2018-22-final-2018-09-v1-1.docx" TargetMode="External"/><Relationship Id="rId4" Type="http://schemas.openxmlformats.org/officeDocument/2006/relationships/hyperlink" Target="https://mentor.ieee.org/802.18/dcn/18/18-18-0116-00-0000-radiocommunications-low-interference-potential-devices-class-licence-variation-2018-no-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8-00-0000-minutes-06sep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27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45"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dirty="0"/>
              <a:t>White House 5G Summit</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t>White House Office of Science and Technology Policy is hosting a Summit on 5G this Friday. </a:t>
            </a:r>
          </a:p>
          <a:p>
            <a:pPr>
              <a:buFont typeface="Arial" panose="020B0604020202020204" pitchFamily="34" charset="0"/>
              <a:buChar char="•"/>
            </a:pPr>
            <a:r>
              <a:rPr lang="en-US" sz="1800" dirty="0"/>
              <a:t>Apurva has been invited to this event and be representing the National Spectrum Consortium. </a:t>
            </a:r>
          </a:p>
          <a:p>
            <a:pPr>
              <a:buFont typeface="Arial" panose="020B0604020202020204" pitchFamily="34" charset="0"/>
              <a:buChar char="•"/>
            </a:pPr>
            <a:r>
              <a:rPr lang="en-US" sz="1800" dirty="0"/>
              <a:t>Given that IEEE in general and IEEE 802 is working on many standards that are applicable to 5G, he would liked any material that you think will be of interest? </a:t>
            </a:r>
          </a:p>
          <a:p>
            <a:pPr>
              <a:buFont typeface="Arial" panose="020B0604020202020204" pitchFamily="34" charset="0"/>
              <a:buChar char="•"/>
            </a:pPr>
            <a:r>
              <a:rPr lang="en-US" sz="1800" dirty="0"/>
              <a:t>This includes latest Working Group information, new standards and technologies that your groups are working on, policies that you want the Government to enact, as well spectrum bands that are of interest from 802.18’s perspective.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819487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a:t>
            </a:r>
            <a:r>
              <a:rPr lang="en-US" altLang="en-US" sz="1400" dirty="0"/>
              <a:t> 1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2000" b="0" dirty="0"/>
              <a:t>Tuesday of Interim: </a:t>
            </a:r>
          </a:p>
          <a:p>
            <a:pPr>
              <a:spcBef>
                <a:spcPts val="0"/>
              </a:spcBef>
              <a:buFont typeface="Arial" panose="020B0604020202020204" pitchFamily="34" charset="0"/>
              <a:buChar char="•"/>
            </a:pPr>
            <a:endParaRPr lang="en-US" altLang="en-US" sz="2000" b="0" dirty="0"/>
          </a:p>
          <a:p>
            <a:pPr>
              <a:spcBef>
                <a:spcPts val="0"/>
              </a:spcBef>
              <a:buFont typeface="Arial" panose="020B0604020202020204" pitchFamily="34" charset="0"/>
              <a:buChar char="•"/>
            </a:pPr>
            <a:r>
              <a:rPr lang="en-US" altLang="en-US" sz="2000" b="0" dirty="0"/>
              <a:t>Should see the NPRM ‘draft’ text 3 weeks before the FCC Open meeting  this is on the agenda.  (Open meeting dates:  </a:t>
            </a:r>
            <a:r>
              <a:rPr lang="en-US" altLang="en-US" sz="2000" b="0" strike="dblStrike" dirty="0"/>
              <a:t>26 Sept, </a:t>
            </a:r>
            <a:r>
              <a:rPr lang="en-US" altLang="en-US" sz="2000" b="0" dirty="0"/>
              <a:t>23 Oct, 15 Nov)</a:t>
            </a:r>
          </a:p>
          <a:p>
            <a:pPr lvl="1">
              <a:spcBef>
                <a:spcPts val="0"/>
              </a:spcBef>
              <a:buFont typeface="Arial" panose="020B0604020202020204" pitchFamily="34" charset="0"/>
              <a:buChar char="•"/>
            </a:pPr>
            <a:r>
              <a:rPr lang="en-US" altLang="en-US" sz="1600" dirty="0"/>
              <a:t>The time frame for comments and reply comments should be in this.  </a:t>
            </a:r>
          </a:p>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Next step continues on where the 11ax CoEx document goes.</a:t>
            </a:r>
          </a:p>
          <a:p>
            <a:pPr lvl="1">
              <a:spcBef>
                <a:spcPts val="0"/>
              </a:spcBef>
              <a:buFont typeface="Arial" panose="020B0604020202020204" pitchFamily="34" charset="0"/>
              <a:buChar char="•"/>
            </a:pPr>
            <a:r>
              <a:rPr lang="en-US" altLang="en-US" sz="1600" dirty="0"/>
              <a:t>There is a draft of the CoEx document comment resolutions and status:  </a:t>
            </a:r>
          </a:p>
          <a:p>
            <a:pPr lvl="1">
              <a:spcBef>
                <a:spcPts val="0"/>
              </a:spcBef>
              <a:buFont typeface="Arial" panose="020B0604020202020204" pitchFamily="34" charset="0"/>
              <a:buChar char="•"/>
            </a:pPr>
            <a:r>
              <a:rPr lang="en-US" altLang="en-US" sz="1600" dirty="0">
                <a:hlinkClick r:id="rId3"/>
              </a:rPr>
              <a:t>https://mentor.ieee.org/802-ec/dcn/18/ec-18-0169-00-WCSG-2018-waikoloa-802-11ax-coexistence-comment-status.docx</a:t>
            </a:r>
            <a:r>
              <a:rPr lang="en-US" altLang="en-US" sz="1600" dirty="0"/>
              <a:t> </a:t>
            </a:r>
          </a:p>
          <a:p>
            <a:pPr lvl="1">
              <a:spcBef>
                <a:spcPts val="0"/>
              </a:spcBef>
              <a:buFont typeface="Arial" panose="020B0604020202020204" pitchFamily="34" charset="0"/>
              <a:buChar char="•"/>
            </a:pPr>
            <a:r>
              <a:rPr lang="en-US" altLang="en-US" sz="1600" dirty="0"/>
              <a:t>Plan is to have CoEx document in place by the November Plenary. </a:t>
            </a:r>
          </a:p>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Here is the link to the document discussed at the July Plenary with several of the EC Chairs, that talks to some options.  </a:t>
            </a:r>
          </a:p>
          <a:p>
            <a:pPr lvl="1">
              <a:spcBef>
                <a:spcPts val="0"/>
              </a:spcBef>
              <a:buFont typeface="Arial" panose="020B0604020202020204" pitchFamily="34" charset="0"/>
              <a:buChar char="•"/>
            </a:pPr>
            <a:r>
              <a:rPr lang="en-US" altLang="en-US" sz="1600" dirty="0">
                <a:hlinkClick r:id="rId4"/>
              </a:rPr>
              <a:t>https://mentor.ieee.org/802-ec/dcn/18/ec-18-0133-00-00EC-how-can-ieee-802-get-to-a-single-voice-for-6ghz-band.pptx</a:t>
            </a:r>
            <a:r>
              <a:rPr lang="en-US" altLang="en-US" sz="1600" dirty="0"/>
              <a:t> </a:t>
            </a:r>
          </a:p>
          <a:p>
            <a:pPr lvl="4">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r>
              <a:rPr lang="en-US" altLang="en-US" sz="2000" b="0" dirty="0"/>
              <a:t>If the NPRM comes out before IEEE 802 has a single voice, the .18 chair will call teleconference (s?) to work on the plan for NPRM response. </a:t>
            </a:r>
          </a:p>
          <a:p>
            <a:pPr lvl="5">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41630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a:t>
            </a:r>
            <a:r>
              <a:rPr lang="en-US" altLang="en-US" sz="1200" dirty="0"/>
              <a:t> 2 of 5</a:t>
            </a:r>
            <a:endParaRPr lang="en-US" sz="1200" dirty="0"/>
          </a:p>
        </p:txBody>
      </p:sp>
      <p:sp>
        <p:nvSpPr>
          <p:cNvPr id="3" name="Content Placeholder 2"/>
          <p:cNvSpPr>
            <a:spLocks noGrp="1"/>
          </p:cNvSpPr>
          <p:nvPr>
            <p:ph idx="1"/>
          </p:nvPr>
        </p:nvSpPr>
        <p:spPr>
          <a:xfrm>
            <a:off x="685800" y="870743"/>
            <a:ext cx="8229600" cy="5604670"/>
          </a:xfrm>
        </p:spPr>
        <p:txBody>
          <a:bodyPr/>
          <a:lstStyle/>
          <a:p>
            <a:pPr lvl="5">
              <a:spcBef>
                <a:spcPts val="0"/>
              </a:spcBef>
              <a:buFont typeface="Arial" panose="020B0604020202020204" pitchFamily="34" charset="0"/>
              <a:buChar char="•"/>
            </a:pPr>
            <a:endParaRPr lang="en-US" altLang="en-US" sz="700" b="0" dirty="0"/>
          </a:p>
          <a:p>
            <a:pPr>
              <a:spcBef>
                <a:spcPts val="0"/>
              </a:spcBef>
              <a:buFont typeface="Arial" panose="020B0604020202020204" pitchFamily="34" charset="0"/>
              <a:buChar char="•"/>
            </a:pPr>
            <a:r>
              <a:rPr lang="en-US" altLang="en-US" sz="2000" b="0" dirty="0"/>
              <a:t>Thursday of Interim: is there anything we could do ahead of time to prepare for the calls? </a:t>
            </a:r>
          </a:p>
          <a:p>
            <a:pPr lvl="5">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sz="1800" dirty="0"/>
              <a:t>There are just a few of the many filings posted we should look at it that is indicating the direction(s) of the overall proceeding.</a:t>
            </a:r>
          </a:p>
          <a:p>
            <a:pPr lvl="2">
              <a:spcBef>
                <a:spcPts val="0"/>
              </a:spcBef>
              <a:buFont typeface="Arial" panose="020B0604020202020204" pitchFamily="34" charset="0"/>
              <a:buChar char="•"/>
            </a:pPr>
            <a:r>
              <a:rPr lang="en-US" altLang="en-US" sz="1600" dirty="0"/>
              <a:t>See next couple of slides. </a:t>
            </a:r>
          </a:p>
          <a:p>
            <a:pPr lvl="1">
              <a:spcBef>
                <a:spcPts val="0"/>
              </a:spcBef>
              <a:buFont typeface="Arial" panose="020B0604020202020204" pitchFamily="34" charset="0"/>
              <a:buChar char="•"/>
            </a:pPr>
            <a:r>
              <a:rPr lang="en-US" altLang="en-US" sz="1800" dirty="0"/>
              <a:t>.18 chair will add to agenda for 27 September  teleconference to get feedback from members on these filings and if or how they may help IEEE 802 get to a single voice. </a:t>
            </a:r>
            <a:endParaRPr lang="en-US" altLang="en-US" sz="1400" dirty="0"/>
          </a:p>
          <a:p>
            <a:pPr lvl="2">
              <a:spcBef>
                <a:spcPts val="0"/>
              </a:spcBef>
              <a:buFont typeface="Arial" panose="020B0604020202020204" pitchFamily="34" charset="0"/>
              <a:buChar char="•"/>
            </a:pPr>
            <a:r>
              <a:rPr lang="en-US" altLang="en-US" sz="1600" dirty="0"/>
              <a:t>We will also define some color coding on triage of the NPRM as many folks will be reviewing the NPRM and trying to help coordinate.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If the draft NPRM comes out on 03 October, the agenda for our weekly teleconference on 04 October will focus on the NPRM.</a:t>
            </a:r>
          </a:p>
          <a:p>
            <a:pPr lvl="2">
              <a:spcBef>
                <a:spcPts val="0"/>
              </a:spcBef>
              <a:buFont typeface="Arial" panose="020B0604020202020204" pitchFamily="34" charset="0"/>
              <a:buChar char="•"/>
            </a:pPr>
            <a:r>
              <a:rPr lang="en-US" altLang="en-US" sz="1400" dirty="0"/>
              <a:t>Side note, </a:t>
            </a:r>
            <a:r>
              <a:rPr lang="en-US" altLang="en-US" sz="1400" dirty="0">
                <a:solidFill>
                  <a:srgbClr val="00B0F0"/>
                </a:solidFill>
              </a:rPr>
              <a:t>the .18 chair will be sure a good word document is on the .18 Mentor site. </a:t>
            </a:r>
          </a:p>
          <a:p>
            <a:pPr lvl="1">
              <a:spcBef>
                <a:spcPts val="0"/>
              </a:spcBef>
              <a:buFont typeface="Arial" panose="020B0604020202020204" pitchFamily="34" charset="0"/>
              <a:buChar char="•"/>
            </a:pPr>
            <a:r>
              <a:rPr lang="en-US" altLang="en-US" sz="1800" b="0" dirty="0"/>
              <a:t>Remember, </a:t>
            </a:r>
            <a:r>
              <a:rPr lang="en-US" altLang="en-US" sz="1800" dirty="0"/>
              <a:t>NPRMs have 2 primary categories to consider. </a:t>
            </a:r>
          </a:p>
          <a:p>
            <a:pPr lvl="2">
              <a:spcBef>
                <a:spcPts val="0"/>
              </a:spcBef>
              <a:buFont typeface="Arial" panose="020B0604020202020204" pitchFamily="34" charset="0"/>
              <a:buChar char="•"/>
            </a:pPr>
            <a:r>
              <a:rPr lang="en-US" altLang="en-US" sz="1600" b="0" dirty="0"/>
              <a:t>Actual proposed rules to comment on.</a:t>
            </a:r>
            <a:endParaRPr lang="en-US" altLang="en-US" sz="1400" b="0" dirty="0"/>
          </a:p>
          <a:p>
            <a:pPr lvl="2">
              <a:spcBef>
                <a:spcPts val="0"/>
              </a:spcBef>
              <a:buFont typeface="Arial" panose="020B0604020202020204" pitchFamily="34" charset="0"/>
              <a:buChar char="•"/>
            </a:pPr>
            <a:r>
              <a:rPr lang="en-US" altLang="en-US" sz="1600" dirty="0"/>
              <a:t>And answering appropriate ‘seek comment’ questions.  There could be many. </a:t>
            </a:r>
            <a:endParaRPr lang="en-US" altLang="en-US" sz="1600" b="0" dirty="0"/>
          </a:p>
          <a:p>
            <a:pPr lvl="4">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r>
              <a:rPr lang="en-US" altLang="en-US" sz="1800" dirty="0"/>
              <a:t>There is 2+ weeks before the FCC open meeting for initial feedback to the FCC, which could update the final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1078719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1200" dirty="0"/>
              <a:t> 3 of 5</a:t>
            </a:r>
            <a:endParaRPr lang="en-US" sz="1200" dirty="0"/>
          </a:p>
        </p:txBody>
      </p:sp>
      <p:sp>
        <p:nvSpPr>
          <p:cNvPr id="3" name="Content Placeholder 2"/>
          <p:cNvSpPr>
            <a:spLocks noGrp="1"/>
          </p:cNvSpPr>
          <p:nvPr>
            <p:ph idx="1"/>
          </p:nvPr>
        </p:nvSpPr>
        <p:spPr>
          <a:xfrm>
            <a:off x="689113" y="990600"/>
            <a:ext cx="8229600" cy="5371307"/>
          </a:xfrm>
        </p:spPr>
        <p:txBody>
          <a:bodyPr/>
          <a:lstStyle/>
          <a:p>
            <a:pPr>
              <a:spcBef>
                <a:spcPts val="0"/>
              </a:spcBef>
              <a:buFont typeface="Arial" panose="020B0604020202020204" pitchFamily="34" charset="0"/>
              <a:buChar char="•"/>
            </a:pPr>
            <a:r>
              <a:rPr lang="en-US" altLang="en-US" sz="18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600" dirty="0">
                <a:hlinkClick r:id="rId3"/>
              </a:rPr>
              <a:t>https://ecfsapi.fcc.gov/file/109113089205438/SPA%20Comments%20(Sep%2011%202018)(FINAL).pdf</a:t>
            </a:r>
            <a:endParaRPr lang="en-US" altLang="en-US" sz="16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600" dirty="0">
                <a:hlinkClick r:id="rId4"/>
              </a:rPr>
              <a:t>https://ecfsapi.fcc.gov/file/109112152615349/Wi-Fi%20Alliance%20Comments%20on%20Spectrum%20Pipeline%20Act%20Report.pdf</a:t>
            </a:r>
            <a:r>
              <a:rPr lang="en-US" altLang="en-US" sz="16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600" dirty="0">
                <a:hlinkClick r:id="rId5"/>
              </a:rPr>
              <a:t>https://ecfsapi.fcc.gov/file/1090794008994/WInnForum%20Comments%20on%20Spectrum%20Pipeline%20Act%20PN%20-%20Final.pdf</a:t>
            </a:r>
            <a:r>
              <a:rPr lang="en-US" altLang="en-US" sz="16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600" dirty="0">
                <a:hlinkClick r:id="rId6"/>
              </a:rPr>
              <a:t>https://ecfsapi.fcc.gov/file/1082899870012/2018-08-28%20ExP%20RLAN%20issues%20AS%20FILED%20(01229194xB3D1E).pdf</a:t>
            </a:r>
            <a:endParaRPr lang="en-US" altLang="en-US" sz="16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600" dirty="0">
                <a:hlinkClick r:id="rId7"/>
              </a:rPr>
              <a:t>https://ecfsapi.fcc.gov/file/10824085329605/Commscope%208.22.18%20Mtg%20Ex%20Parte.pdf</a:t>
            </a:r>
            <a:r>
              <a:rPr lang="en-US" altLang="en-US" sz="16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600" dirty="0">
                <a:hlinkClick r:id="rId8"/>
              </a:rPr>
              <a:t>https://ecfsapi.fcc.gov/file/108080219920074/WFA%20Ex%20Parte%20Letter.pdf</a:t>
            </a:r>
            <a:r>
              <a:rPr lang="en-US" altLang="en-US" sz="1600" dirty="0"/>
              <a:t>  </a:t>
            </a:r>
            <a:endParaRPr lang="en-US" altLang="en-US" sz="1200" dirty="0"/>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600" dirty="0">
                <a:hlinkClick r:id="rId9"/>
              </a:rPr>
              <a:t>https://ecfsapi.fcc.gov/file/10717207604667/17-183%20FWCC%20ExP%20Notice%202018-07-17%20--%20AS%20FILED.pdf</a:t>
            </a:r>
            <a:r>
              <a:rPr lang="en-US" altLang="en-US" sz="1600" dirty="0"/>
              <a:t> </a:t>
            </a:r>
            <a:endParaRPr lang="en-US" altLang="en-US" sz="1400" dirty="0"/>
          </a:p>
          <a:p>
            <a:pPr lvl="2">
              <a:spcBef>
                <a:spcPts val="0"/>
              </a:spcBef>
              <a:buFont typeface="Arial" panose="020B0604020202020204" pitchFamily="34" charset="0"/>
              <a:buChar char="•"/>
            </a:pPr>
            <a:r>
              <a:rPr lang="en-US" altLang="en-US" sz="1400" dirty="0"/>
              <a:t>Read attachment.  </a:t>
            </a:r>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 4 of 5</a:t>
            </a:r>
            <a:endParaRPr lang="en-US" sz="1200" dirty="0"/>
          </a:p>
        </p:txBody>
      </p:sp>
      <p:sp>
        <p:nvSpPr>
          <p:cNvPr id="3" name="Content Placeholder 2"/>
          <p:cNvSpPr>
            <a:spLocks noGrp="1"/>
          </p:cNvSpPr>
          <p:nvPr>
            <p:ph idx="1"/>
          </p:nvPr>
        </p:nvSpPr>
        <p:spPr>
          <a:xfrm>
            <a:off x="533400" y="958850"/>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https://ecfsapi.fcc.gov/file/1070541429397/7-5-18%20SES-Intelsat%20ex%20parte%20for%20McGrath%20and%20Javed.pdf</a:t>
            </a:r>
            <a:r>
              <a:rPr lang="en-US" altLang="en-US" sz="16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r>
              <a:rPr lang="en-US" altLang="en-US" sz="1600" dirty="0">
                <a:hlinkClick r:id="rId4"/>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altLang="en-US" sz="1600" dirty="0"/>
              <a:t>This came in later.</a:t>
            </a:r>
            <a:endParaRPr lang="en-US" sz="1800" dirty="0">
              <a:hlinkClick r:id="rId5"/>
            </a:endParaRPr>
          </a:p>
          <a:p>
            <a:pPr lvl="1">
              <a:spcBef>
                <a:spcPts val="0"/>
              </a:spcBef>
              <a:buFont typeface="Arial" panose="020B0604020202020204" pitchFamily="34" charset="0"/>
              <a:buChar char="•"/>
            </a:pPr>
            <a:r>
              <a:rPr lang="en-US" sz="1600" dirty="0">
                <a:hlinkClick r:id="rId5"/>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6"/>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 5 of 5</a:t>
            </a:r>
            <a:endParaRPr lang="en-US" sz="1200" dirty="0"/>
          </a:p>
        </p:txBody>
      </p:sp>
      <p:sp>
        <p:nvSpPr>
          <p:cNvPr id="3" name="Content Placeholder 2"/>
          <p:cNvSpPr>
            <a:spLocks noGrp="1"/>
          </p:cNvSpPr>
          <p:nvPr>
            <p:ph idx="1"/>
          </p:nvPr>
        </p:nvSpPr>
        <p:spPr>
          <a:xfrm>
            <a:off x="533400" y="958850"/>
            <a:ext cx="8534400" cy="5371307"/>
          </a:xfrm>
        </p:spPr>
        <p:txBody>
          <a:bodyPr/>
          <a:lstStyle/>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r>
              <a:rPr lang="en-US" altLang="en-US" sz="1800"/>
              <a:t> </a:t>
            </a:r>
          </a:p>
          <a:p>
            <a:pPr>
              <a:spcBef>
                <a:spcPts val="0"/>
              </a:spcBef>
              <a:buFont typeface="Arial" panose="020B0604020202020204" pitchFamily="34" charset="0"/>
              <a:buChar char="•"/>
            </a:pPr>
            <a:r>
              <a:rPr lang="en-US" altLang="en-US" sz="1800"/>
              <a:t> </a:t>
            </a: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406871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Australia ACMA has confirmed its proposal to omit the limitation to indoor use from the column one class of transmitter and replace all four existing limitations with a single limitation in column four of item 65 that states:  "The transmitter must comply with FCC Rules Title 47 Part 15 Section 255".</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ACMA has accordingly made the Radiocommunications (Low Interference Potential Devices) Class </a:t>
            </a:r>
            <a:r>
              <a:rPr lang="en-US" sz="2000" dirty="0" err="1"/>
              <a:t>Licence</a:t>
            </a:r>
            <a:r>
              <a:rPr lang="en-US" sz="2000" dirty="0"/>
              <a:t> Variation 2018 (No. 1) and you can refer to the details in the Australia Government's Federal Register of Legislation at </a:t>
            </a:r>
            <a:r>
              <a:rPr lang="en-US" sz="1400" u="sng" dirty="0">
                <a:hlinkClick r:id="rId3"/>
              </a:rPr>
              <a:t>https://www.legislation.gov.au/Details/F2018L00881/Download</a:t>
            </a:r>
            <a:endParaRPr lang="en-US" sz="1400" dirty="0"/>
          </a:p>
          <a:p>
            <a:pPr lvl="1">
              <a:spcBef>
                <a:spcPts val="0"/>
              </a:spcBef>
              <a:buFont typeface="Arial" panose="020B0604020202020204" pitchFamily="34" charset="0"/>
              <a:buChar char="•"/>
            </a:pPr>
            <a:r>
              <a:rPr lang="en-US" sz="1800" dirty="0"/>
              <a:t>Or  </a:t>
            </a:r>
            <a:r>
              <a:rPr lang="en-US" sz="1800" dirty="0">
                <a:hlinkClick r:id="rId4"/>
              </a:rPr>
              <a:t>https://mentor.ieee.org/802.18/dcn/18/18-18-0116-00-0000-radiocommunications-low-interference-potential-devices-class-licence-variation-2018-no-1.docx</a:t>
            </a:r>
            <a:r>
              <a:rPr lang="en-US" sz="1800" dirty="0"/>
              <a:t>  </a:t>
            </a:r>
          </a:p>
          <a:p>
            <a:pPr lvl="4">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2200" dirty="0"/>
              <a:t>Also ACMA has put out their final 5 year plan, 2018 – 2022</a:t>
            </a:r>
          </a:p>
          <a:p>
            <a:pPr lvl="1">
              <a:spcBef>
                <a:spcPts val="0"/>
              </a:spcBef>
              <a:buFont typeface="Arial" panose="020B0604020202020204" pitchFamily="34" charset="0"/>
              <a:buChar char="•"/>
            </a:pPr>
            <a:r>
              <a:rPr lang="en-US" sz="1800" dirty="0">
                <a:hlinkClick r:id="rId5"/>
              </a:rPr>
              <a:t>https://mentor.ieee.org/802.18/dcn/18/18-18-0117-00-0000-acma-five-year-spectrum-outlook-2018-22-final-2018-09-v1-1.docx</a:t>
            </a: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802_1118_November Plenary Registration Reminder Early Deadline September 28, tomorrow.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27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1; Aspirant members: 9          </a:t>
            </a:r>
            <a:r>
              <a:rPr lang="en-US" altLang="en-US" sz="1200" dirty="0">
                <a:solidFill>
                  <a:schemeClr val="tx1"/>
                </a:solidFill>
              </a:rPr>
              <a:t>(before Interim)</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27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4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04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27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27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White House 5G Summit</a:t>
            </a:r>
          </a:p>
          <a:p>
            <a:pPr lvl="1">
              <a:buFont typeface="Arial" panose="020B0604020202020204" pitchFamily="34" charset="0"/>
              <a:buChar char="•"/>
            </a:pPr>
            <a:r>
              <a:rPr lang="en-US" sz="1600" dirty="0"/>
              <a:t>6 GHz and single voice from IEEE 802.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White House 5G summit</a:t>
            </a:r>
          </a:p>
          <a:p>
            <a:pPr lvl="1">
              <a:spcBef>
                <a:spcPts val="0"/>
              </a:spcBef>
              <a:buFont typeface="Arial" panose="020B0604020202020204" pitchFamily="34" charset="0"/>
              <a:buChar char="•"/>
            </a:pPr>
            <a:r>
              <a:rPr lang="en-US" sz="1400" dirty="0"/>
              <a:t>Any spectrum bands that are of interest from 802.18’ s perspective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6 GHz and single voice from IEEE 802.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ACMA LIPD update</a:t>
            </a:r>
          </a:p>
          <a:p>
            <a:pPr lvl="2">
              <a:buFont typeface="Arial" panose="020B0604020202020204" pitchFamily="34" charset="0"/>
              <a:buChar char="•"/>
            </a:pPr>
            <a:r>
              <a:rPr lang="en-US" sz="1400" dirty="0"/>
              <a:t>Also ACMA’s 5yr plan is out.</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for the Wireless Interim in Waikoloa, anyone?  </a:t>
            </a:r>
          </a:p>
          <a:p>
            <a:pPr lvl="1">
              <a:buFont typeface="Arial" panose="020B0604020202020204" pitchFamily="34" charset="0"/>
              <a:buChar char="•"/>
            </a:pPr>
            <a:r>
              <a:rPr lang="en-US" altLang="en-US" sz="1200" dirty="0">
                <a:solidFill>
                  <a:schemeClr val="bg1"/>
                </a:solidFill>
              </a:rPr>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65000"/>
                  </a:schemeClr>
                </a:solidFill>
              </a:rPr>
              <a:t>Vijay Auluck (Self) </a:t>
            </a:r>
          </a:p>
          <a:p>
            <a:r>
              <a:rPr lang="en-US" altLang="en-US" sz="1600" b="1" dirty="0"/>
              <a:t>		Seconded by:  	</a:t>
            </a:r>
            <a:r>
              <a:rPr lang="en-US" altLang="en-US" sz="1600" b="1" dirty="0">
                <a:solidFill>
                  <a:schemeClr val="bg1">
                    <a:lumMod val="65000"/>
                  </a:schemeClr>
                </a:solidFill>
              </a:rPr>
              <a:t>Billy Verso (</a:t>
            </a:r>
            <a:r>
              <a:rPr lang="en-US" altLang="en-US" sz="1600" b="1" dirty="0" err="1">
                <a:solidFill>
                  <a:schemeClr val="bg1">
                    <a:lumMod val="65000"/>
                  </a:schemeClr>
                </a:solidFill>
              </a:rPr>
              <a:t>Decawave</a:t>
            </a:r>
            <a:r>
              <a:rPr lang="en-US" altLang="en-US" sz="1600" b="1" dirty="0">
                <a:solidFill>
                  <a:schemeClr val="bg1">
                    <a:lumMod val="65000"/>
                  </a:schemeClr>
                </a:solidFill>
              </a:rPr>
              <a:t>) </a:t>
            </a:r>
          </a:p>
          <a:p>
            <a:pPr lvl="1"/>
            <a:r>
              <a:rPr lang="en-US" altLang="en-US" sz="1600" b="1" dirty="0"/>
              <a:t>Discussion?  </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06 Sept 2018 in document:  </a:t>
            </a:r>
            <a:r>
              <a:rPr lang="en-US" altLang="en-US" sz="1600" dirty="0">
                <a:hlinkClick r:id="rId2"/>
              </a:rPr>
              <a:t>https://mentor.ieee.org/802.18/dcn/18/18-18-0118-00-0000-minutes-06sep18-rr-tag-teleconference.doc</a:t>
            </a:r>
            <a:r>
              <a:rPr lang="en-US" altLang="en-US" sz="1600" dirty="0"/>
              <a:t>     </a:t>
            </a:r>
            <a:r>
              <a:rPr lang="en-US" altLang="en-US" sz="1600" b="1" dirty="0"/>
              <a:t>Posted</a:t>
            </a:r>
            <a:r>
              <a:rPr lang="en-US" altLang="en-US" sz="1600" dirty="0"/>
              <a:t>:  </a:t>
            </a:r>
            <a:r>
              <a:rPr lang="en-US" sz="1600" b="0" dirty="0"/>
              <a:t>25-Sep-2018 17:09:32 ET</a:t>
            </a:r>
          </a:p>
          <a:p>
            <a:pPr>
              <a:buFont typeface="Arial" panose="020B0604020202020204" pitchFamily="34" charset="0"/>
              <a:buChar char="•"/>
            </a:pPr>
            <a:r>
              <a:rPr lang="en-US" altLang="en-US" sz="1400" b="0" dirty="0"/>
              <a:t>	</a:t>
            </a:r>
            <a:r>
              <a:rPr lang="en-US" altLang="en-US" sz="1600" b="1" dirty="0"/>
              <a:t>Moved by: 	</a:t>
            </a:r>
            <a:r>
              <a:rPr lang="en-US" altLang="en-US" sz="1600" b="1" dirty="0">
                <a:solidFill>
                  <a:schemeClr val="bg1">
                    <a:lumMod val="65000"/>
                  </a:schemeClr>
                </a:solidFill>
              </a:rPr>
              <a:t>Hassan Yaghoobi (Intel) </a:t>
            </a:r>
            <a:endParaRPr lang="en-US" altLang="en-US" sz="1600" dirty="0">
              <a:solidFill>
                <a:schemeClr val="bg1">
                  <a:lumMod val="65000"/>
                </a:schemeClr>
              </a:solidFill>
            </a:endParaRPr>
          </a:p>
          <a:p>
            <a:pPr marL="0" indent="0"/>
            <a:r>
              <a:rPr lang="en-US" altLang="en-US" sz="1600" dirty="0"/>
              <a:t>	</a:t>
            </a:r>
            <a:r>
              <a:rPr lang="en-US" altLang="en-US" sz="1600" b="1" dirty="0"/>
              <a:t>Seconded by: 	</a:t>
            </a:r>
            <a:r>
              <a:rPr lang="en-US" altLang="en-US" sz="1600" dirty="0">
                <a:solidFill>
                  <a:schemeClr val="bg1">
                    <a:lumMod val="65000"/>
                  </a:schemeClr>
                </a:solidFill>
              </a:rPr>
              <a:t>Vijay Auluck (Self)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27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Interim: 	TG28, TG11, TG-UWB are joining up to work this problem. Putting a document together. E.g. do all receive parameters have to be met in all standards?  More to it. </a:t>
            </a:r>
          </a:p>
          <a:p>
            <a:pPr lvl="2">
              <a:spcBef>
                <a:spcPts val="0"/>
              </a:spcBef>
              <a:buFont typeface="Arial" panose="020B0604020202020204" pitchFamily="34" charset="0"/>
              <a:buChar char="•"/>
            </a:pPr>
            <a:r>
              <a:rPr lang="en-US" sz="1400" dirty="0">
                <a:solidFill>
                  <a:schemeClr val="tx1"/>
                </a:solidFill>
              </a:rPr>
              <a:t>Chair of the ETSI group on receivers is getting all the inputs from all the different groups affected; which is most all groups. </a:t>
            </a:r>
          </a:p>
          <a:p>
            <a:pPr lvl="2">
              <a:spcBef>
                <a:spcPts val="0"/>
              </a:spcBef>
              <a:buFont typeface="Arial" panose="020B0604020202020204" pitchFamily="34" charset="0"/>
              <a:buChar char="•"/>
            </a:pPr>
            <a:r>
              <a:rPr lang="en-US" sz="1400" dirty="0">
                <a:solidFill>
                  <a:schemeClr val="tx1"/>
                </a:solidFill>
              </a:rPr>
              <a:t>There is technical and political issues. </a:t>
            </a:r>
          </a:p>
          <a:p>
            <a:pPr lvl="3">
              <a:spcBef>
                <a:spcPts val="0"/>
              </a:spcBef>
              <a:buFont typeface="Arial" panose="020B0604020202020204" pitchFamily="34" charset="0"/>
              <a:buChar char="•"/>
            </a:pPr>
            <a:r>
              <a:rPr lang="en-US" sz="1200" dirty="0">
                <a:solidFill>
                  <a:schemeClr val="tx1"/>
                </a:solidFill>
              </a:rPr>
              <a:t>E.g. it is more than the receiver parameters, there is the manufacturers declarations questions also. </a:t>
            </a:r>
          </a:p>
          <a:p>
            <a:pPr lvl="2">
              <a:spcBef>
                <a:spcPts val="0"/>
              </a:spcBef>
              <a:buFont typeface="Arial" panose="020B0604020202020204" pitchFamily="34" charset="0"/>
              <a:buChar char="•"/>
            </a:pPr>
            <a:r>
              <a:rPr lang="en-US" sz="1400" dirty="0">
                <a:solidFill>
                  <a:schemeClr val="tx1"/>
                </a:solidFill>
              </a:rPr>
              <a:t>Spectrum utilization is the key, not efficiency, so clarity from the RE-D expectations. </a:t>
            </a:r>
          </a:p>
          <a:p>
            <a:pPr lvl="2">
              <a:spcBef>
                <a:spcPts val="0"/>
              </a:spcBef>
              <a:buFont typeface="Arial" panose="020B0604020202020204" pitchFamily="34" charset="0"/>
              <a:buChar char="•"/>
            </a:pPr>
            <a:r>
              <a:rPr lang="en-US" sz="1400" dirty="0">
                <a:solidFill>
                  <a:schemeClr val="tx1"/>
                </a:solidFill>
              </a:rPr>
              <a:t>There is an ERM workshop coming up on 12 October that will be working on this issue. </a:t>
            </a:r>
          </a:p>
          <a:p>
            <a:pPr lvl="1">
              <a:spcBef>
                <a:spcPts val="0"/>
              </a:spcBef>
              <a:buFont typeface="Arial" panose="020B0604020202020204" pitchFamily="34" charset="0"/>
              <a:buChar char="•"/>
            </a:pPr>
            <a:r>
              <a:rPr lang="en-US" sz="1200" dirty="0">
                <a:solidFill>
                  <a:schemeClr val="tx1"/>
                </a:solidFill>
              </a:rPr>
              <a:t>Earlier: </a:t>
            </a:r>
          </a:p>
          <a:p>
            <a:pPr lvl="2">
              <a:spcBef>
                <a:spcPts val="0"/>
              </a:spcBef>
              <a:buFont typeface="Arial" panose="020B0604020202020204" pitchFamily="34" charset="0"/>
              <a:buChar char="•"/>
            </a:pPr>
            <a:r>
              <a:rPr lang="en-US" sz="1200" dirty="0">
                <a:solidFill>
                  <a:schemeClr val="tx1"/>
                </a:solidFill>
              </a:rPr>
              <a:t>Many are questioning the consultant’s input and EC services desk officer concern on leaving to much up to the manufacturer, and why the technical focus, though it should be processes.</a:t>
            </a:r>
          </a:p>
          <a:p>
            <a:pPr lvl="2">
              <a:spcBef>
                <a:spcPts val="0"/>
              </a:spcBef>
              <a:buFont typeface="Arial" panose="020B0604020202020204" pitchFamily="34" charset="0"/>
              <a:buChar char="•"/>
            </a:pPr>
            <a:r>
              <a:rPr lang="en-US" sz="12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2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200" dirty="0">
                <a:solidFill>
                  <a:schemeClr val="tx1"/>
                </a:solidFill>
              </a:rPr>
              <a:t>There is some discussion if already OJEU standards, may be pulled back.  Huge concern</a:t>
            </a:r>
          </a:p>
          <a:p>
            <a:pPr>
              <a:spcBef>
                <a:spcPts val="0"/>
              </a:spcBef>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was 18-21 Sept.</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Interim: There is a push to approve the 60 GHz SR doc, next week.  It is needed for other activities to move forward. </a:t>
            </a:r>
          </a:p>
          <a:p>
            <a:pPr lvl="1">
              <a:spcBef>
                <a:spcPts val="0"/>
              </a:spcBef>
              <a:buFont typeface="Arial" panose="020B0604020202020204" pitchFamily="34" charset="0"/>
              <a:buChar char="•"/>
            </a:pPr>
            <a:r>
              <a:rPr lang="en-US" sz="1600" dirty="0">
                <a:solidFill>
                  <a:schemeClr val="tx1"/>
                </a:solidFill>
              </a:rPr>
              <a:t>Earlier:  Contributions coming in.  </a:t>
            </a:r>
          </a:p>
          <a:p>
            <a:pPr lvl="2">
              <a:spcBef>
                <a:spcPts val="0"/>
              </a:spcBef>
              <a:buFont typeface="Arial" panose="020B0604020202020204" pitchFamily="34" charset="0"/>
              <a:buChar char="•"/>
            </a:pPr>
            <a:r>
              <a:rPr lang="en-US" sz="1600" dirty="0">
                <a:solidFill>
                  <a:schemeClr val="tx1"/>
                </a:solidFill>
              </a:rPr>
              <a:t>Upper 6GHz band TFES TR 103 612  early draft is out </a:t>
            </a:r>
            <a:r>
              <a:rPr lang="en-US" sz="1400" dirty="0">
                <a:solidFill>
                  <a:schemeClr val="tx1"/>
                </a:solidFill>
              </a:rPr>
              <a:t>and BRAN TR 103 631 is posted.</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Earlier:  EN 300 328 (v2.2.1 (2018-04)) will not be published in the OJEU.  And,  to avoid existence of 2 different versions, the older v2.1.1. maybe withdrawn.  Then a NB would be needed.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44063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From Interim: Minutes finally came out last night from the previous meetings. </a:t>
            </a:r>
          </a:p>
          <a:p>
            <a:pPr lvl="2">
              <a:buFont typeface="Arial" panose="020B0604020202020204" pitchFamily="34" charset="0"/>
              <a:buChar char="•"/>
            </a:pPr>
            <a:r>
              <a:rPr lang="en-US" sz="1600" dirty="0"/>
              <a:t>Included the discussions of SE45 and FM57 on UWB.   FM57 document 8 has the details. </a:t>
            </a:r>
          </a:p>
          <a:p>
            <a:pPr lvl="2">
              <a:buFont typeface="Arial" panose="020B0604020202020204" pitchFamily="34" charset="0"/>
              <a:buChar char="•"/>
            </a:pPr>
            <a:r>
              <a:rPr lang="en-US" sz="1400" dirty="0"/>
              <a:t>6 technical contributions coming in. </a:t>
            </a:r>
          </a:p>
          <a:p>
            <a:pPr lvl="2">
              <a:buFont typeface="Arial" panose="020B0604020202020204" pitchFamily="34" charset="0"/>
              <a:buChar char="•"/>
            </a:pPr>
            <a:r>
              <a:rPr lang="en-US" sz="1400" dirty="0"/>
              <a:t>The report for all this will not make this year, will slide into first of the 2019. </a:t>
            </a:r>
          </a:p>
          <a:p>
            <a:pPr lvl="1">
              <a:buFont typeface="Arial" panose="020B0604020202020204" pitchFamily="34" charset="0"/>
              <a:buChar char="•"/>
            </a:pPr>
            <a:r>
              <a:rPr lang="en-US" sz="1600" dirty="0"/>
              <a:t>Earlier: Input papers being worked on for the next meeting, revised simulation results,  duty cycle, channelization, etc.  </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Earlier: Minutes are not out yet and a call on 12 Sept. being setup. </a:t>
            </a:r>
          </a:p>
          <a:p>
            <a:pPr lvl="2">
              <a:buFont typeface="Arial" panose="020B0604020202020204" pitchFamily="34" charset="0"/>
              <a:buChar char="•"/>
            </a:pPr>
            <a:r>
              <a:rPr lang="en-US" sz="1600" dirty="0"/>
              <a:t>FM57(18)007 Draft interim report in response to mandate is available for comment.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28670</TotalTime>
  <Words>5380</Words>
  <Application>Microsoft Office PowerPoint</Application>
  <PresentationFormat>On-screen Show (4:3)</PresentationFormat>
  <Paragraphs>629</Paragraphs>
  <Slides>34</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to share </vt:lpstr>
      <vt:lpstr>EU items -2 </vt:lpstr>
      <vt:lpstr>White House 5G Summit</vt:lpstr>
      <vt:lpstr>6 GHz and single voice from IEEE 802 1 of 5</vt:lpstr>
      <vt:lpstr>6 GHz and single voice from IEEE 802 2 of 5</vt:lpstr>
      <vt:lpstr>6 GHz and single voice from IEEE 802  3 of 5</vt:lpstr>
      <vt:lpstr>6 GHz and single voice from IEEE 802  4 of 5</vt:lpstr>
      <vt:lpstr>6 GHz and single voice from IEEE 802  5 of 5</vt:lpstr>
      <vt:lpstr>General Discussion Items -0</vt:lpstr>
      <vt:lpstr>General Discussion Items -1</vt:lpstr>
      <vt:lpstr>Actions Required</vt:lpstr>
      <vt:lpstr>Any Other Business</vt:lpstr>
      <vt:lpstr>Adjourn</vt:lpstr>
      <vt:lpstr>PowerPoint Presentation</vt:lpstr>
      <vt:lpstr>General Discussion Items -4</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767</cp:revision>
  <cp:lastPrinted>1601-01-01T00:00:00Z</cp:lastPrinted>
  <dcterms:created xsi:type="dcterms:W3CDTF">2016-03-03T14:54:45Z</dcterms:created>
  <dcterms:modified xsi:type="dcterms:W3CDTF">2018-09-26T21:06:24Z</dcterms:modified>
</cp:coreProperties>
</file>