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56" r:id="rId2"/>
    <p:sldId id="341" r:id="rId3"/>
    <p:sldId id="329" r:id="rId4"/>
    <p:sldId id="330" r:id="rId5"/>
    <p:sldId id="319" r:id="rId6"/>
    <p:sldId id="331" r:id="rId7"/>
    <p:sldId id="480" r:id="rId8"/>
    <p:sldId id="448" r:id="rId9"/>
    <p:sldId id="449" r:id="rId10"/>
    <p:sldId id="466" r:id="rId11"/>
    <p:sldId id="352" r:id="rId12"/>
    <p:sldId id="471" r:id="rId13"/>
    <p:sldId id="478" r:id="rId14"/>
    <p:sldId id="476" r:id="rId15"/>
    <p:sldId id="475" r:id="rId16"/>
    <p:sldId id="474" r:id="rId17"/>
    <p:sldId id="419" r:id="rId18"/>
    <p:sldId id="401" r:id="rId19"/>
    <p:sldId id="402" r:id="rId20"/>
    <p:sldId id="403" r:id="rId21"/>
    <p:sldId id="479" r:id="rId22"/>
    <p:sldId id="477" r:id="rId23"/>
    <p:sldId id="364" r:id="rId24"/>
    <p:sldId id="441" r:id="rId25"/>
    <p:sldId id="460" r:id="rId26"/>
    <p:sldId id="415" r:id="rId27"/>
    <p:sldId id="461" r:id="rId28"/>
    <p:sldId id="417" r:id="rId29"/>
    <p:sldId id="418" r:id="rId30"/>
    <p:sldId id="468" r:id="rId31"/>
    <p:sldId id="428" r:id="rId32"/>
    <p:sldId id="465" r:id="rId33"/>
    <p:sldId id="404" r:id="rId34"/>
    <p:sldId id="435" r:id="rId35"/>
    <p:sldId id="451" r:id="rId36"/>
    <p:sldId id="452" r:id="rId37"/>
    <p:sldId id="429" r:id="rId38"/>
    <p:sldId id="399" r:id="rId3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06" autoAdjust="0"/>
    <p:restoredTop sz="96210" autoAdjust="0"/>
  </p:normalViewPr>
  <p:slideViewPr>
    <p:cSldViewPr>
      <p:cViewPr varScale="1">
        <p:scale>
          <a:sx n="109" d="100"/>
          <a:sy n="109" d="100"/>
        </p:scale>
        <p:origin x="588" y="114"/>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2808"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07-Sep-18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8357564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40571407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9019960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sz="2000" baseline="0"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19091123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600" kern="1200" dirty="0">
                <a:solidFill>
                  <a:srgbClr val="000000"/>
                </a:solidFill>
                <a:effectLst/>
                <a:latin typeface="Times New Roman" pitchFamily="16" charset="0"/>
                <a:ea typeface="+mn-ea"/>
                <a:cs typeface="+mn-cs"/>
              </a:rPr>
              <a:t>today: </a:t>
            </a:r>
          </a:p>
          <a:p>
            <a:r>
              <a:rPr lang="en-US" sz="1600" kern="1200" dirty="0">
                <a:solidFill>
                  <a:srgbClr val="000000"/>
                </a:solidFill>
                <a:effectLst/>
                <a:latin typeface="Times New Roman" pitchFamily="16" charset="0"/>
                <a:ea typeface="+mn-ea"/>
                <a:cs typeface="+mn-cs"/>
              </a:rPr>
              <a:t>In addition, </a:t>
            </a:r>
            <a:r>
              <a:rPr lang="en-US" sz="2000" kern="1200" baseline="0" dirty="0">
                <a:solidFill>
                  <a:srgbClr val="000000"/>
                </a:solidFill>
                <a:effectLst/>
                <a:latin typeface="Times New Roman" pitchFamily="16" charset="0"/>
                <a:ea typeface="+mn-ea"/>
                <a:cs typeface="+mn-cs"/>
              </a:rPr>
              <a:t>society’s</a:t>
            </a:r>
            <a:r>
              <a:rPr lang="en-US" sz="1600" kern="1200" dirty="0">
                <a:solidFill>
                  <a:srgbClr val="000000"/>
                </a:solidFill>
                <a:effectLst/>
                <a:latin typeface="Times New Roman" pitchFamily="16" charset="0"/>
                <a:ea typeface="+mn-ea"/>
                <a:cs typeface="+mn-cs"/>
              </a:rPr>
              <a:t> goals are not that all spectrum is occupied in </a:t>
            </a:r>
            <a:r>
              <a:rPr lang="en-US" sz="1100" kern="1200" dirty="0">
                <a:solidFill>
                  <a:srgbClr val="000000"/>
                </a:solidFill>
                <a:effectLst/>
                <a:latin typeface="Times New Roman" pitchFamily="16" charset="0"/>
                <a:ea typeface="+mn-ea"/>
                <a:cs typeface="+mn-cs"/>
              </a:rPr>
              <a:t>high-value locations, that expected services and performance are available in high-value locations, rather that the user experiences satisfactory services. </a:t>
            </a:r>
            <a:endParaRPr lang="en-US" sz="16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Policy cannot be based on “we can measure 3-D occupancy” and enforce corrections</a:t>
            </a:r>
          </a:p>
          <a:p>
            <a:endParaRPr lang="en-US" dirty="0"/>
          </a:p>
          <a:p>
            <a:r>
              <a:rPr lang="en-US" dirty="0"/>
              <a:t>Spectrum Assignments are Broad measures by society</a:t>
            </a:r>
          </a:p>
          <a:p>
            <a:r>
              <a:rPr lang="en-US" dirty="0"/>
              <a:t>We went 100 years without much monitoring of spectrum utilization</a:t>
            </a:r>
          </a:p>
          <a:p>
            <a:r>
              <a:rPr lang="en-US" dirty="0"/>
              <a:t> </a:t>
            </a:r>
          </a:p>
          <a:p>
            <a:r>
              <a:rPr lang="en-US" dirty="0"/>
              <a:t>Fundamentally, Trust But Verify</a:t>
            </a:r>
          </a:p>
          <a:p>
            <a:r>
              <a:rPr lang="en-US" dirty="0"/>
              <a:t>Can the license reporting be enough to see Spectrum Assignments are working?</a:t>
            </a:r>
          </a:p>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657120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06 Sept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06 Sept 2018</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19827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06 Sept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802.18-18/0108r01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8/dcn/18/18-18-0109-00-0000-increasing-efficient-and-effective-use-part-101-spectrum-gn-17-183-reply-comments.pdf"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8/18-18-0080-00-0000-google-s-waiver-request-supplement-to-coexist-with-802-11-with-motion-sensing-57-64ghz.pdf"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mentor.ieee.org/802.18/dcn/18/18-18-0032-05-0000-google-s-waiver-request-ieee-802-comments-motion-sensing-57-64-ghz.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8/18-18-0080-00-0000-google-s-waiver-request-supplement-to-coexist-with-802-11-with-motion-sensing-57-64ghz.pdf" TargetMode="External"/><Relationship Id="rId2" Type="http://schemas.openxmlformats.org/officeDocument/2006/relationships/hyperlink" Target="https://www.fcc.gov/ecfs/search/filings?proceedings_name=18-70&amp;sort=date_disseminated,DESC" TargetMode="External"/><Relationship Id="rId1" Type="http://schemas.openxmlformats.org/officeDocument/2006/relationships/slideLayout" Target="../slideLayouts/slideLayout1.xml"/><Relationship Id="rId4" Type="http://schemas.openxmlformats.org/officeDocument/2006/relationships/hyperlink" Target="https://mentor.ieee.org/802.18/dcn/18/18-18-0089-00-0000-google-s-waiver-request-facebook-letter-after-reply-comments-motion-sensing-57-64-ghz.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18/18-18-0097-00-0000-ex-parte-next-data-base-6-ghz-additional-fs-protection-discussion.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fcc.gov/ecfs/search/filings?proceedings_name=18-122&amp;sort=date_disseminated,DESC"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https://www.federalregister.gov/documents/2018/08/29/2018-18288/expanding-flexible-use-of-the-37-to-42-ghz-band?utm_campaign=subscription%20mailing%20list&amp;utm_source=federalregister.gov&amp;utm_medium=email" TargetMode="External"/><Relationship Id="rId4" Type="http://schemas.openxmlformats.org/officeDocument/2006/relationships/hyperlink" Target="https://mentor.ieee.org/802.18/dcn/18/18-18-0076-01-0000-nprm-3-9-4-2ghz-gn-18-122.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18/18-18-0076-01-0000-nprm-3-7-4-2ghz-gn-18-122.pdf" TargetMode="External"/><Relationship Id="rId7" Type="http://schemas.openxmlformats.org/officeDocument/2006/relationships/hyperlink" Target="https://mentor.ieee.org/802-ec/dcn/18/ec-18-0155-00-00EC-push-to-bi-directional-spectrum-sharing.pptx" TargetMode="External"/><Relationship Id="rId2" Type="http://schemas.openxmlformats.org/officeDocument/2006/relationships/hyperlink" Target="https://mentor.ieee.org/802-ec/dcn/18/ec-18-0133-00-00EC-how-can-ieee-802-get-to-a-single-voice-for-6ghz-band.pptx" TargetMode="External"/><Relationship Id="rId1" Type="http://schemas.openxmlformats.org/officeDocument/2006/relationships/slideLayout" Target="../slideLayouts/slideLayout1.xml"/><Relationship Id="rId6" Type="http://schemas.openxmlformats.org/officeDocument/2006/relationships/hyperlink" Target="https://mentor.ieee.org/802.18/dcn/18/18-18-0060-02-0000-a-future-for-unlicensed-spectrum.pptx" TargetMode="External"/><Relationship Id="rId5" Type="http://schemas.openxmlformats.org/officeDocument/2006/relationships/hyperlink" Target="https://mentor.ieee.org/802.11/dcn/18/11-18-1055-03-0wng-a-future-for-unlicensed-spectrum.pptx" TargetMode="External"/><Relationship Id="rId4" Type="http://schemas.openxmlformats.org/officeDocument/2006/relationships/hyperlink" Target="https://mentor.ieee.org/802.11/dcn/18/11-18-1386-00-0wng-ngsm-next-generation-spectrum-management.ppt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8/dcn/16/18-16-0038-10-0000-teleconference-call-in-info.pptx"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8/dcn/18/18-18-0069-01-0000-ofcom-consultation-on-preparations-for-wrc-19.pdf" TargetMode="External"/><Relationship Id="rId2" Type="http://schemas.openxmlformats.org/officeDocument/2006/relationships/hyperlink" Target="https://www.ofcom.org.uk/consultations-and-statements/category-1/uk-preparations-wrc-19" TargetMode="External"/><Relationship Id="rId1" Type="http://schemas.openxmlformats.org/officeDocument/2006/relationships/slideLayout" Target="../slideLayouts/slideLayout1.xml"/><Relationship Id="rId4" Type="http://schemas.openxmlformats.org/officeDocument/2006/relationships/hyperlink" Target="https://mentor.ieee.org/802.18/dcn/18/18-18-0088-03-0000-ofcom-consultation-comments-on-prep-for-wrc19.docx" TargetMode="Externa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8/dcn/17/18-17-0073-07-0000-ieee-802-viewpoints-on-wrc-19-agenda-items.pptx" TargetMode="Externa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ec/dcn/18/ec-18-0133-00-00EC-how-can-ieee-802-get-to-a-single-voice-for-6ghz-band.pptx"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8/dcn/18/18-18-0028-01-0000-draft-ieee-european-public-policy-position-statement-on-spectrum-management.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s://ecfsapi.fcc.gov/file/10160477327041/2017-10-16%20Ex%20Parte%20(GN%2012-354%20RM-11788%20RM-11789).pdf" TargetMode="External"/><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 Id="rId4" Type="http://schemas.openxmlformats.org/officeDocument/2006/relationships/hyperlink" Target="https://ecfsapi.fcc.gov/file/60001854348.pdf" TargetMode="Externa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107-00-0000-minutes-30aug18-rr-tag-teleconferen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06 Sept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06 September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200758087"/>
              </p:ext>
            </p:extLst>
          </p:nvPr>
        </p:nvGraphicFramePr>
        <p:xfrm>
          <a:off x="546100" y="3605213"/>
          <a:ext cx="7820025" cy="2511425"/>
        </p:xfrm>
        <a:graphic>
          <a:graphicData uri="http://schemas.openxmlformats.org/presentationml/2006/ole">
            <mc:AlternateContent xmlns:mc="http://schemas.openxmlformats.org/markup-compatibility/2006">
              <mc:Choice xmlns:v="urn:schemas-microsoft-com:vml" Requires="v">
                <p:oleObj spid="_x0000_s3739" name="Document" r:id="rId4" imgW="8245941" imgH="2654841" progId="Word.Document.8">
                  <p:embed/>
                </p:oleObj>
              </mc:Choice>
              <mc:Fallback>
                <p:oleObj name="Document" r:id="rId4" imgW="8245941" imgH="2654841" progId="Word.Document.8">
                  <p:embed/>
                  <p:pic>
                    <p:nvPicPr>
                      <p:cNvPr id="0" name="Picture 3"/>
                      <p:cNvPicPr>
                        <a:picLocks noChangeAspect="1" noChangeArrowheads="1"/>
                      </p:cNvPicPr>
                      <p:nvPr/>
                    </p:nvPicPr>
                    <p:blipFill>
                      <a:blip r:embed="rId5"/>
                      <a:srcRect/>
                      <a:stretch>
                        <a:fillRect/>
                      </a:stretch>
                    </p:blipFill>
                    <p:spPr bwMode="auto">
                      <a:xfrm>
                        <a:off x="546100" y="3605213"/>
                        <a:ext cx="7820025" cy="25114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err="1"/>
              <a:t>Encina</a:t>
            </a:r>
            <a:r>
              <a:rPr lang="en-US" sz="2400" dirty="0"/>
              <a:t> Questions</a:t>
            </a:r>
            <a:endParaRPr lang="en-US" sz="1200" dirty="0"/>
          </a:p>
        </p:txBody>
      </p:sp>
      <p:sp>
        <p:nvSpPr>
          <p:cNvPr id="3" name="Content Placeholder 2"/>
          <p:cNvSpPr>
            <a:spLocks noGrp="1"/>
          </p:cNvSpPr>
          <p:nvPr>
            <p:ph idx="1"/>
          </p:nvPr>
        </p:nvSpPr>
        <p:spPr>
          <a:xfrm>
            <a:off x="685005" y="1066800"/>
            <a:ext cx="7770813" cy="5484813"/>
          </a:xfrm>
        </p:spPr>
        <p:txBody>
          <a:bodyPr/>
          <a:lstStyle/>
          <a:p>
            <a:pPr>
              <a:spcBef>
                <a:spcPts val="0"/>
              </a:spcBef>
              <a:buFont typeface="Arial" panose="020B0604020202020204" pitchFamily="34" charset="0"/>
              <a:buChar char="•"/>
            </a:pPr>
            <a:r>
              <a:rPr lang="en-US" altLang="en-US" sz="1800" b="0" dirty="0"/>
              <a:t>They did file reply comments to GN 17-183 on 31 August.</a:t>
            </a:r>
          </a:p>
          <a:p>
            <a:pPr lvl="1">
              <a:spcBef>
                <a:spcPts val="0"/>
              </a:spcBef>
              <a:buFont typeface="Arial" panose="020B0604020202020204" pitchFamily="34" charset="0"/>
              <a:buChar char="•"/>
            </a:pPr>
            <a:r>
              <a:rPr lang="en-US" altLang="en-US" sz="1100" dirty="0">
                <a:hlinkClick r:id="rId2"/>
              </a:rPr>
              <a:t>https://mentor.ieee.org/802.18/dcn/18/18-18-0109-00-0000-increasing-efficient-and-effective-use-part-101-spectrum-gn-17-183-reply-comments.pdf</a:t>
            </a:r>
            <a:r>
              <a:rPr lang="en-US" altLang="en-US" sz="1100" dirty="0"/>
              <a:t> . </a:t>
            </a:r>
            <a:endParaRPr lang="en-US" sz="800" dirty="0"/>
          </a:p>
          <a:p>
            <a:pPr>
              <a:spcBef>
                <a:spcPts val="0"/>
              </a:spcBef>
              <a:buFont typeface="Arial" panose="020B0604020202020204" pitchFamily="34" charset="0"/>
              <a:buChar char="•"/>
            </a:pPr>
            <a:r>
              <a:rPr lang="en-US" sz="1800" b="0" dirty="0">
                <a:solidFill>
                  <a:schemeClr val="tx1"/>
                </a:solidFill>
              </a:rPr>
              <a:t>We had reviewed some questions they had on IEEE 802.11, a few weeks back. The questions were:</a:t>
            </a:r>
            <a:endParaRPr lang="en-US" sz="1800" b="0" dirty="0"/>
          </a:p>
          <a:p>
            <a:pPr lvl="1">
              <a:spcBef>
                <a:spcPts val="0"/>
              </a:spcBef>
              <a:buFont typeface="Arial" panose="020B0604020202020204" pitchFamily="34" charset="0"/>
              <a:buChar char="•"/>
            </a:pPr>
            <a:r>
              <a:rPr lang="en-US" sz="1600" dirty="0"/>
              <a:t>Operate in the 5.925 – 6.425 GHz band</a:t>
            </a:r>
          </a:p>
          <a:p>
            <a:pPr lvl="2">
              <a:spcBef>
                <a:spcPts val="0"/>
              </a:spcBef>
              <a:buFont typeface="Arial" panose="020B0604020202020204" pitchFamily="34" charset="0"/>
              <a:buChar char="•"/>
            </a:pPr>
            <a:r>
              <a:rPr lang="en-US" sz="1600" dirty="0">
                <a:solidFill>
                  <a:schemeClr val="tx1"/>
                </a:solidFill>
              </a:rPr>
              <a:t>There is an amendment being worked on,  IEEE P802.11ax, due in 2020</a:t>
            </a:r>
          </a:p>
          <a:p>
            <a:pPr lvl="2">
              <a:spcBef>
                <a:spcPts val="0"/>
              </a:spcBef>
              <a:buFont typeface="Arial" panose="020B0604020202020204" pitchFamily="34" charset="0"/>
              <a:buChar char="•"/>
            </a:pPr>
            <a:r>
              <a:rPr lang="en-US" sz="1600" dirty="0">
                <a:solidFill>
                  <a:schemeClr val="tx1"/>
                </a:solidFill>
              </a:rPr>
              <a:t>Actually it does go up to 7.125 GHz, today.</a:t>
            </a:r>
          </a:p>
          <a:p>
            <a:pPr lvl="1">
              <a:spcBef>
                <a:spcPts val="0"/>
              </a:spcBef>
              <a:buFont typeface="Arial" panose="020B0604020202020204" pitchFamily="34" charset="0"/>
              <a:buChar char="•"/>
            </a:pPr>
            <a:r>
              <a:rPr lang="en-US" sz="1600" dirty="0"/>
              <a:t>EIRP of 36 dBm or less</a:t>
            </a:r>
          </a:p>
          <a:p>
            <a:pPr lvl="2">
              <a:spcBef>
                <a:spcPts val="0"/>
              </a:spcBef>
              <a:buFont typeface="Arial" panose="020B0604020202020204" pitchFamily="34" charset="0"/>
              <a:buChar char="•"/>
            </a:pPr>
            <a:r>
              <a:rPr lang="en-US" sz="1600" dirty="0">
                <a:solidFill>
                  <a:schemeClr val="tx1"/>
                </a:solidFill>
              </a:rPr>
              <a:t>Yes – Annex D and E have the basic radio specs, except for 60 GHz in China.</a:t>
            </a:r>
          </a:p>
          <a:p>
            <a:pPr lvl="1">
              <a:spcBef>
                <a:spcPts val="0"/>
              </a:spcBef>
              <a:buFont typeface="Arial" panose="020B0604020202020204" pitchFamily="34" charset="0"/>
              <a:buChar char="•"/>
            </a:pPr>
            <a:r>
              <a:rPr lang="en-US" sz="1600" dirty="0"/>
              <a:t>Listen before talk</a:t>
            </a:r>
          </a:p>
          <a:p>
            <a:pPr lvl="2">
              <a:spcBef>
                <a:spcPts val="0"/>
              </a:spcBef>
              <a:buFont typeface="Arial" panose="020B0604020202020204" pitchFamily="34" charset="0"/>
              <a:buChar char="•"/>
            </a:pPr>
            <a:r>
              <a:rPr lang="en-US" sz="1600" dirty="0">
                <a:solidFill>
                  <a:schemeClr val="tx1"/>
                </a:solidFill>
              </a:rPr>
              <a:t>Yes – except 60 GHz, it does not have LTB, today. </a:t>
            </a:r>
          </a:p>
          <a:p>
            <a:pPr lvl="1">
              <a:spcBef>
                <a:spcPts val="0"/>
              </a:spcBef>
              <a:buFont typeface="Arial" panose="020B0604020202020204" pitchFamily="34" charset="0"/>
              <a:buChar char="•"/>
            </a:pPr>
            <a:r>
              <a:rPr lang="en-US" sz="1600" dirty="0"/>
              <a:t>Determine its </a:t>
            </a:r>
            <a:r>
              <a:rPr lang="en-US" sz="1600" dirty="0" err="1"/>
              <a:t>lat</a:t>
            </a:r>
            <a:r>
              <a:rPr lang="en-US" sz="1600" dirty="0"/>
              <a:t>, long and height AMSL</a:t>
            </a:r>
          </a:p>
          <a:p>
            <a:pPr lvl="2">
              <a:spcBef>
                <a:spcPts val="0"/>
              </a:spcBef>
              <a:buFont typeface="Arial" panose="020B0604020202020204" pitchFamily="34" charset="0"/>
              <a:buChar char="•"/>
            </a:pPr>
            <a:r>
              <a:rPr lang="en-US" sz="1600" dirty="0">
                <a:solidFill>
                  <a:schemeClr val="tx1"/>
                </a:solidFill>
              </a:rPr>
              <a:t>Nothing in the standard. </a:t>
            </a:r>
          </a:p>
          <a:p>
            <a:pPr>
              <a:spcBef>
                <a:spcPts val="0"/>
              </a:spcBef>
              <a:buFont typeface="Arial" panose="020B0604020202020204" pitchFamily="34" charset="0"/>
              <a:buChar char="•"/>
            </a:pPr>
            <a:endParaRPr lang="en-US" sz="1800" b="0" dirty="0"/>
          </a:p>
          <a:p>
            <a:pPr>
              <a:spcBef>
                <a:spcPts val="0"/>
              </a:spcBef>
              <a:buFont typeface="Arial" panose="020B0604020202020204" pitchFamily="34" charset="0"/>
              <a:buChar char="•"/>
            </a:pPr>
            <a:r>
              <a:rPr lang="en-US" sz="1800" b="0" dirty="0"/>
              <a:t>They are asking if anyone in IEEE 802 could review their latest reply comments for a filing in support of their  proposal.</a:t>
            </a:r>
          </a:p>
          <a:p>
            <a:pPr lvl="1">
              <a:spcBef>
                <a:spcPts val="0"/>
              </a:spcBef>
              <a:buFont typeface="Arial" panose="020B0604020202020204" pitchFamily="34" charset="0"/>
              <a:buChar char="•"/>
            </a:pPr>
            <a:r>
              <a:rPr lang="en-US" sz="1400" dirty="0"/>
              <a:t>We reviewed and it was inconsistent with previous discussion with ECC. </a:t>
            </a:r>
            <a:endParaRPr lang="en-US" sz="1400" b="0" dirty="0"/>
          </a:p>
          <a:p>
            <a:pPr lvl="1">
              <a:spcBef>
                <a:spcPts val="0"/>
              </a:spcBef>
              <a:buFont typeface="Arial" panose="020B0604020202020204" pitchFamily="34" charset="0"/>
              <a:buChar char="•"/>
            </a:pPr>
            <a:r>
              <a:rPr lang="en-US" altLang="en-US" sz="1400" dirty="0">
                <a:solidFill>
                  <a:schemeClr val="tx1"/>
                </a:solidFill>
              </a:rPr>
              <a:t>Internally, it was brought up by one that he does not agree with what is in the comments., in-particular the paragraph up front speaking to incumbent analysis, AFC, etc.</a:t>
            </a:r>
          </a:p>
          <a:p>
            <a:pPr>
              <a:spcBef>
                <a:spcPts val="0"/>
              </a:spcBef>
              <a:buFont typeface="Arial" panose="020B0604020202020204" pitchFamily="34" charset="0"/>
              <a:buChar char="•"/>
            </a:pPr>
            <a:r>
              <a:rPr lang="en-US" altLang="en-US" sz="1800" b="0" dirty="0">
                <a:solidFill>
                  <a:schemeClr val="tx1"/>
                </a:solidFill>
              </a:rPr>
              <a:t>The Chair can reply that we discussed and noted their points,. </a:t>
            </a:r>
          </a:p>
          <a:p>
            <a:pPr lvl="1">
              <a:spcBef>
                <a:spcPts val="0"/>
              </a:spcBef>
              <a:buFont typeface="Arial" panose="020B0604020202020204" pitchFamily="34" charset="0"/>
              <a:buChar char="•"/>
            </a:pPr>
            <a:r>
              <a:rPr lang="en-US" altLang="en-US" sz="1400" dirty="0">
                <a:solidFill>
                  <a:schemeClr val="tx1"/>
                </a:solidFill>
              </a:rPr>
              <a:t>Not able to say anymore, w/o out him joining a call and recording in minutes.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Sept 2018</a:t>
            </a:r>
            <a:endParaRPr lang="en-GB" dirty="0"/>
          </a:p>
        </p:txBody>
      </p:sp>
    </p:spTree>
    <p:extLst>
      <p:ext uri="{BB962C8B-B14F-4D97-AF65-F5344CB8AC3E}">
        <p14:creationId xmlns:p14="http://schemas.microsoft.com/office/powerpoint/2010/main" val="15416888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Google Wavier </a:t>
            </a:r>
            <a:r>
              <a:rPr lang="en-US" sz="1400" dirty="0"/>
              <a:t>-1</a:t>
            </a:r>
            <a:endParaRPr lang="en-US" sz="1200" dirty="0"/>
          </a:p>
        </p:txBody>
      </p:sp>
      <p:sp>
        <p:nvSpPr>
          <p:cNvPr id="3" name="Content Placeholder 2"/>
          <p:cNvSpPr>
            <a:spLocks noGrp="1"/>
          </p:cNvSpPr>
          <p:nvPr>
            <p:ph idx="1"/>
          </p:nvPr>
        </p:nvSpPr>
        <p:spPr>
          <a:xfrm>
            <a:off x="228600" y="1066800"/>
            <a:ext cx="8762993" cy="5408613"/>
          </a:xfrm>
        </p:spPr>
        <p:txBody>
          <a:bodyPr/>
          <a:lstStyle/>
          <a:p>
            <a:pPr>
              <a:spcBef>
                <a:spcPts val="0"/>
              </a:spcBef>
              <a:buFont typeface="Arial" panose="020B0604020202020204" pitchFamily="34" charset="0"/>
              <a:buChar char="•"/>
            </a:pPr>
            <a:r>
              <a:rPr lang="en-US" sz="1800" dirty="0"/>
              <a:t>Latest Google submission did attempt to answer some of our questions.  </a:t>
            </a:r>
          </a:p>
          <a:p>
            <a:pPr lvl="1">
              <a:spcBef>
                <a:spcPts val="0"/>
              </a:spcBef>
              <a:buFont typeface="Arial" panose="020B0604020202020204" pitchFamily="34" charset="0"/>
              <a:buChar char="•"/>
            </a:pPr>
            <a:r>
              <a:rPr lang="en-US" sz="1400" dirty="0">
                <a:hlinkClick r:id="rId3"/>
              </a:rPr>
              <a:t>https://mentor.ieee.org/802.18/dcn/18/18-18-0080-00-0000-</a:t>
            </a:r>
            <a:r>
              <a:rPr lang="en-US" sz="1400" b="1" dirty="0">
                <a:hlinkClick r:id="rId3"/>
              </a:rPr>
              <a:t>google-</a:t>
            </a:r>
            <a:r>
              <a:rPr lang="en-US" sz="1400" dirty="0">
                <a:hlinkClick r:id="rId3"/>
              </a:rPr>
              <a:t>s-waiver-request-supplement-to-coexist-with-802-11-with-motion-sensing-57-64ghz.pdf</a:t>
            </a:r>
            <a:r>
              <a:rPr lang="en-US" sz="1400" dirty="0"/>
              <a:t> </a:t>
            </a:r>
          </a:p>
          <a:p>
            <a:pPr lvl="1">
              <a:spcBef>
                <a:spcPts val="0"/>
              </a:spcBef>
              <a:buFont typeface="Arial" panose="020B0604020202020204" pitchFamily="34" charset="0"/>
              <a:buChar char="•"/>
            </a:pPr>
            <a:r>
              <a:rPr lang="en-US" sz="1400" dirty="0">
                <a:solidFill>
                  <a:schemeClr val="tx1"/>
                </a:solidFill>
              </a:rPr>
              <a:t>Note:  The waiver is to allow the marketing and certification of equipment / production. </a:t>
            </a:r>
            <a:endParaRPr lang="en-US" sz="1100" dirty="0">
              <a:solidFill>
                <a:schemeClr val="tx1"/>
              </a:solidFill>
            </a:endParaRPr>
          </a:p>
          <a:p>
            <a:pPr>
              <a:spcBef>
                <a:spcPts val="0"/>
              </a:spcBef>
              <a:buFont typeface="Arial" panose="020B0604020202020204" pitchFamily="34" charset="0"/>
              <a:buChar char="•"/>
            </a:pPr>
            <a:r>
              <a:rPr lang="en-US" sz="1800" dirty="0">
                <a:solidFill>
                  <a:schemeClr val="tx1"/>
                </a:solidFill>
              </a:rPr>
              <a:t>Reminder on our 4 Points</a:t>
            </a:r>
          </a:p>
          <a:p>
            <a:pPr lvl="1">
              <a:spcBef>
                <a:spcPts val="0"/>
              </a:spcBef>
              <a:buFont typeface="Arial" panose="020B0604020202020204" pitchFamily="34" charset="0"/>
              <a:buChar char="•"/>
            </a:pPr>
            <a:r>
              <a:rPr lang="en-US" sz="1400" dirty="0">
                <a:solidFill>
                  <a:schemeClr val="tx1"/>
                </a:solidFill>
              </a:rPr>
              <a:t>Our comments;  </a:t>
            </a:r>
            <a:r>
              <a:rPr lang="en-US" sz="1400" dirty="0">
                <a:hlinkClick r:id="rId4"/>
              </a:rPr>
              <a:t>https://mentor.ieee.org/802.18/dcn/18/18-18-0032-05-0000-google-s-waiver-request-ieee-802-comments-motion-sensing-57-64-ghz.pdf</a:t>
            </a:r>
            <a:r>
              <a:rPr lang="en-US" sz="1400" dirty="0"/>
              <a:t> </a:t>
            </a:r>
          </a:p>
          <a:p>
            <a:pPr lvl="4">
              <a:spcBef>
                <a:spcPts val="0"/>
              </a:spcBef>
              <a:buFont typeface="Arial" panose="020B0604020202020204" pitchFamily="34" charset="0"/>
              <a:buChar char="•"/>
            </a:pPr>
            <a:endParaRPr lang="en-US" sz="1100" dirty="0"/>
          </a:p>
          <a:p>
            <a:pPr marL="800100" lvl="1" indent="-342900">
              <a:spcBef>
                <a:spcPts val="0"/>
              </a:spcBef>
              <a:buFont typeface="+mj-lt"/>
              <a:buAutoNum type="arabicPeriod"/>
            </a:pPr>
            <a:r>
              <a:rPr lang="en-US" sz="1600" dirty="0"/>
              <a:t>Sharing is not clear with 100% duty cycle, it is a 10x e.i.r.p. level, 802.11 has LBT, etc.</a:t>
            </a:r>
          </a:p>
          <a:p>
            <a:pPr lvl="2">
              <a:spcBef>
                <a:spcPts val="0"/>
              </a:spcBef>
              <a:buFont typeface="Arial" panose="020B0604020202020204" pitchFamily="34" charset="0"/>
              <a:buChar char="•"/>
            </a:pPr>
            <a:r>
              <a:rPr lang="en-US" sz="1400" dirty="0"/>
              <a:t>Google says 10% now, where the new analysis was done with negligible degradation, along with 100% duty cycle showing 8% degradation.  Also, the Soli is out side the WiFi channel 75% of the time.   </a:t>
            </a:r>
          </a:p>
          <a:p>
            <a:pPr marL="457200" lvl="1" indent="0">
              <a:spcBef>
                <a:spcPts val="0"/>
              </a:spcBef>
            </a:pPr>
            <a:endParaRPr lang="en-US" sz="800" dirty="0"/>
          </a:p>
          <a:p>
            <a:pPr marL="800100" lvl="1" indent="-342900">
              <a:spcBef>
                <a:spcPts val="0"/>
              </a:spcBef>
              <a:buFont typeface="+mj-lt"/>
              <a:buAutoNum type="arabicPeriod"/>
            </a:pPr>
            <a:r>
              <a:rPr lang="en-US" sz="1600" dirty="0"/>
              <a:t>Didn’t test with 802.11ad with single carrier modulation which is the majority of users.  (OFDM is more tolerant which is what they did test with.)</a:t>
            </a:r>
          </a:p>
          <a:p>
            <a:pPr lvl="2">
              <a:spcBef>
                <a:spcPts val="0"/>
              </a:spcBef>
              <a:buFont typeface="Arial" panose="020B0604020202020204" pitchFamily="34" charset="0"/>
              <a:buChar char="•"/>
            </a:pPr>
            <a:r>
              <a:rPr lang="en-US" sz="1400" dirty="0"/>
              <a:t> In the new analysis,  they did with single carrier.  </a:t>
            </a:r>
          </a:p>
          <a:p>
            <a:pPr marL="457200" lvl="1" indent="0">
              <a:spcBef>
                <a:spcPts val="0"/>
              </a:spcBef>
            </a:pPr>
            <a:endParaRPr lang="en-US" sz="800" dirty="0"/>
          </a:p>
          <a:p>
            <a:pPr marL="457200" lvl="1" indent="0">
              <a:spcBef>
                <a:spcPts val="0"/>
              </a:spcBef>
            </a:pPr>
            <a:r>
              <a:rPr lang="en-US" sz="1800" dirty="0"/>
              <a:t>3</a:t>
            </a:r>
            <a:r>
              <a:rPr lang="en-US" sz="1600" dirty="0"/>
              <a:t>.   Didn’t test in the same device, like a phone.</a:t>
            </a:r>
          </a:p>
          <a:p>
            <a:pPr lvl="2">
              <a:spcBef>
                <a:spcPts val="0"/>
              </a:spcBef>
              <a:buFont typeface="Arial" panose="020B0604020202020204" pitchFamily="34" charset="0"/>
              <a:buChar char="•"/>
            </a:pPr>
            <a:r>
              <a:rPr lang="en-US" sz="1400" dirty="0"/>
              <a:t>In the new analysis they did what they say is atypical close proximity to WiFi client and again with 10% duty cycle there was no negative affects.  With 100% duty cycle no harm on Wi-Fi through put 80% to 95% of the time.</a:t>
            </a:r>
          </a:p>
          <a:p>
            <a:pPr marL="457200" lvl="1" indent="0">
              <a:spcBef>
                <a:spcPts val="0"/>
              </a:spcBef>
            </a:pPr>
            <a:endParaRPr lang="en-US" sz="800" dirty="0"/>
          </a:p>
          <a:p>
            <a:pPr marL="457200" lvl="1" indent="0">
              <a:spcBef>
                <a:spcPts val="0"/>
              </a:spcBef>
            </a:pPr>
            <a:r>
              <a:rPr lang="en-US" sz="1600" dirty="0"/>
              <a:t>4. Didn’t test with 802.15.3e (which is different from 3c which Google mentions). </a:t>
            </a:r>
          </a:p>
          <a:p>
            <a:pPr lvl="2">
              <a:spcBef>
                <a:spcPts val="0"/>
              </a:spcBef>
              <a:buFont typeface="Arial" panose="020B0604020202020204" pitchFamily="34" charset="0"/>
              <a:buChar char="•"/>
            </a:pPr>
            <a:r>
              <a:rPr lang="en-US" sz="1400" dirty="0"/>
              <a:t>IEEE 802.15.3e made some footnotes that it has a closer intended range than the 11ad so concerns are less likely to materialize. </a:t>
            </a:r>
          </a:p>
          <a:p>
            <a:pPr marL="0" indent="0"/>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Sept 2018</a:t>
            </a:r>
            <a:endParaRPr lang="en-GB" dirty="0"/>
          </a:p>
        </p:txBody>
      </p:sp>
    </p:spTree>
    <p:extLst>
      <p:ext uri="{BB962C8B-B14F-4D97-AF65-F5344CB8AC3E}">
        <p14:creationId xmlns:p14="http://schemas.microsoft.com/office/powerpoint/2010/main" val="8677581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Google Wavier </a:t>
            </a:r>
            <a:r>
              <a:rPr lang="en-US" sz="1400" dirty="0"/>
              <a:t>-2</a:t>
            </a:r>
            <a:endParaRPr lang="en-US" sz="1200" dirty="0"/>
          </a:p>
        </p:txBody>
      </p:sp>
      <p:sp>
        <p:nvSpPr>
          <p:cNvPr id="3" name="Content Placeholder 2"/>
          <p:cNvSpPr>
            <a:spLocks noGrp="1"/>
          </p:cNvSpPr>
          <p:nvPr>
            <p:ph idx="1"/>
          </p:nvPr>
        </p:nvSpPr>
        <p:spPr>
          <a:xfrm>
            <a:off x="228600" y="1066800"/>
            <a:ext cx="8915400" cy="5408613"/>
          </a:xfrm>
        </p:spPr>
        <p:txBody>
          <a:bodyPr/>
          <a:lstStyle/>
          <a:p>
            <a:pPr lvl="4">
              <a:buFont typeface="Arial" panose="020B0604020202020204" pitchFamily="34" charset="0"/>
              <a:buChar char="•"/>
            </a:pPr>
            <a:endParaRPr lang="en-US" sz="1000" dirty="0"/>
          </a:p>
          <a:p>
            <a:pPr>
              <a:buFont typeface="Arial" panose="020B0604020202020204" pitchFamily="34" charset="0"/>
              <a:buChar char="•"/>
            </a:pPr>
            <a:r>
              <a:rPr lang="en-US" sz="2000" dirty="0"/>
              <a:t>In our view, does it resolve some of the concerns that IEEE 802 raised?</a:t>
            </a:r>
          </a:p>
          <a:p>
            <a:pPr lvl="1">
              <a:spcBef>
                <a:spcPts val="0"/>
              </a:spcBef>
              <a:buFont typeface="Arial" panose="020B0604020202020204" pitchFamily="34" charset="0"/>
              <a:buChar char="•"/>
            </a:pPr>
            <a:r>
              <a:rPr lang="en-US" sz="1800" dirty="0"/>
              <a:t>Not totally.</a:t>
            </a:r>
            <a:endParaRPr lang="en-US" sz="1000" dirty="0">
              <a:solidFill>
                <a:schemeClr val="tx1"/>
              </a:solidFill>
            </a:endParaRPr>
          </a:p>
          <a:p>
            <a:pPr>
              <a:buFont typeface="Arial" panose="020B0604020202020204" pitchFamily="34" charset="0"/>
              <a:buChar char="•"/>
            </a:pPr>
            <a:r>
              <a:rPr lang="en-US" sz="2000" dirty="0">
                <a:solidFill>
                  <a:schemeClr val="tx1"/>
                </a:solidFill>
              </a:rPr>
              <a:t>The proceeding: </a:t>
            </a:r>
          </a:p>
          <a:p>
            <a:pPr lvl="1">
              <a:spcBef>
                <a:spcPts val="0"/>
              </a:spcBef>
              <a:buFont typeface="Arial" panose="020B0604020202020204" pitchFamily="34" charset="0"/>
              <a:buChar char="•"/>
            </a:pPr>
            <a:r>
              <a:rPr lang="en-US" sz="1800" dirty="0"/>
              <a:t>ECFS:   </a:t>
            </a:r>
            <a:r>
              <a:rPr lang="en-US" sz="1800" dirty="0">
                <a:hlinkClick r:id="rId2"/>
              </a:rPr>
              <a:t>https://www.fcc.gov/ecfs/search/filings?proceedings_name=18-70&amp;sort=date_disseminated,DESC</a:t>
            </a:r>
            <a:r>
              <a:rPr lang="en-US" sz="1800" dirty="0"/>
              <a:t> </a:t>
            </a:r>
          </a:p>
          <a:p>
            <a:pPr>
              <a:spcBef>
                <a:spcPts val="0"/>
              </a:spcBef>
              <a:buFont typeface="Arial" panose="020B0604020202020204" pitchFamily="34" charset="0"/>
              <a:buChar char="•"/>
            </a:pPr>
            <a:r>
              <a:rPr lang="en-US" sz="2000" dirty="0">
                <a:solidFill>
                  <a:schemeClr val="tx1"/>
                </a:solidFill>
              </a:rPr>
              <a:t>We reviewed Google’s response to us &amp; Facebook’s excellent rebuttal: </a:t>
            </a:r>
          </a:p>
          <a:p>
            <a:pPr lvl="1">
              <a:spcBef>
                <a:spcPts val="0"/>
              </a:spcBef>
              <a:buFont typeface="Arial" panose="020B0604020202020204" pitchFamily="34" charset="0"/>
              <a:buChar char="•"/>
            </a:pPr>
            <a:r>
              <a:rPr lang="en-US" sz="1200" dirty="0">
                <a:solidFill>
                  <a:schemeClr val="tx1"/>
                </a:solidFill>
                <a:hlinkClick r:id="rId3"/>
              </a:rPr>
              <a:t>https://mentor.ieee.org/802.18/dcn/18/18-18-0080-00-0000-google-s-waiver-request-supplement-to-coexist-with-802-11-with-motion-sensing-57-64ghz.pdf</a:t>
            </a:r>
            <a:endParaRPr lang="en-US" sz="1200" dirty="0">
              <a:solidFill>
                <a:schemeClr val="tx1"/>
              </a:solidFill>
            </a:endParaRPr>
          </a:p>
          <a:p>
            <a:pPr lvl="1">
              <a:buFont typeface="Arial" panose="020B0604020202020204" pitchFamily="34" charset="0"/>
              <a:buChar char="•"/>
            </a:pPr>
            <a:r>
              <a:rPr lang="en-US" sz="1200" dirty="0">
                <a:hlinkClick r:id="rId4"/>
              </a:rPr>
              <a:t>https://mentor.ieee.org/802.18/dcn/18/18-18-0089-00-0000-google-s-waiver-request-facebook-letter-after-reply-comments-motion-sensing-57-64-ghz.pdf</a:t>
            </a:r>
            <a:r>
              <a:rPr lang="en-US" sz="1200" dirty="0"/>
              <a:t> </a:t>
            </a:r>
          </a:p>
          <a:p>
            <a:pPr>
              <a:buFont typeface="Arial" panose="020B0604020202020204" pitchFamily="34" charset="0"/>
              <a:buChar char="•"/>
            </a:pPr>
            <a:endParaRPr lang="en-US" sz="1800" b="0" dirty="0">
              <a:solidFill>
                <a:schemeClr val="tx1"/>
              </a:solidFill>
            </a:endParaRPr>
          </a:p>
          <a:p>
            <a:pPr>
              <a:buFont typeface="Arial" panose="020B0604020202020204" pitchFamily="34" charset="0"/>
              <a:buChar char="•"/>
            </a:pPr>
            <a:r>
              <a:rPr lang="en-US" sz="2000" dirty="0">
                <a:solidFill>
                  <a:schemeClr val="tx1"/>
                </a:solidFill>
              </a:rPr>
              <a:t>Again, no one has stepped forward to work on ex </a:t>
            </a:r>
            <a:r>
              <a:rPr lang="en-US" sz="2000" dirty="0" err="1">
                <a:solidFill>
                  <a:schemeClr val="tx1"/>
                </a:solidFill>
              </a:rPr>
              <a:t>parte</a:t>
            </a:r>
            <a:r>
              <a:rPr lang="en-US" sz="2000" dirty="0">
                <a:solidFill>
                  <a:schemeClr val="tx1"/>
                </a:solidFill>
              </a:rPr>
              <a:t>. </a:t>
            </a:r>
          </a:p>
          <a:p>
            <a:pPr lvl="1">
              <a:buFont typeface="Arial" panose="020B0604020202020204" pitchFamily="34" charset="0"/>
              <a:buChar char="•"/>
            </a:pPr>
            <a:r>
              <a:rPr lang="en-US" sz="1600" dirty="0">
                <a:solidFill>
                  <a:schemeClr val="tx1"/>
                </a:solidFill>
              </a:rPr>
              <a:t>Though we still do not agree with Google’s answers to our comments. </a:t>
            </a:r>
          </a:p>
          <a:p>
            <a:pPr>
              <a:buFont typeface="Arial" panose="020B0604020202020204" pitchFamily="34" charset="0"/>
              <a:buChar char="•"/>
            </a:pPr>
            <a:r>
              <a:rPr lang="en-US" sz="2000" dirty="0">
                <a:solidFill>
                  <a:schemeClr val="tx1"/>
                </a:solidFill>
              </a:rPr>
              <a:t>An option is word on street is Google is working on a response to </a:t>
            </a:r>
            <a:r>
              <a:rPr lang="en-US" sz="2000" dirty="0" err="1">
                <a:solidFill>
                  <a:schemeClr val="tx1"/>
                </a:solidFill>
              </a:rPr>
              <a:t>FaceBook</a:t>
            </a:r>
            <a:r>
              <a:rPr lang="en-US" sz="2000" dirty="0">
                <a:solidFill>
                  <a:schemeClr val="tx1"/>
                </a:solidFill>
              </a:rPr>
              <a:t>.  </a:t>
            </a:r>
          </a:p>
          <a:p>
            <a:pPr lvl="1">
              <a:buFont typeface="Arial" panose="020B0604020202020204" pitchFamily="34" charset="0"/>
              <a:buChar char="•"/>
            </a:pPr>
            <a:r>
              <a:rPr lang="en-US" sz="1600" b="0" dirty="0">
                <a:solidFill>
                  <a:schemeClr val="tx1"/>
                </a:solidFill>
              </a:rPr>
              <a:t>We could wait till then and then do an ex </a:t>
            </a:r>
            <a:r>
              <a:rPr lang="en-US" sz="1600" b="0" dirty="0" err="1">
                <a:solidFill>
                  <a:schemeClr val="tx1"/>
                </a:solidFill>
              </a:rPr>
              <a:t>parte</a:t>
            </a:r>
            <a:r>
              <a:rPr lang="en-US" sz="1600" b="0" dirty="0">
                <a:solidFill>
                  <a:schemeClr val="tx1"/>
                </a:solidFill>
              </a:rPr>
              <a:t>. </a:t>
            </a:r>
          </a:p>
          <a:p>
            <a:pPr>
              <a:buFont typeface="Arial" panose="020B0604020202020204" pitchFamily="34" charset="0"/>
              <a:buChar char="•"/>
            </a:pPr>
            <a:r>
              <a:rPr lang="en-US" sz="2000" dirty="0">
                <a:solidFill>
                  <a:schemeClr val="tx1"/>
                </a:solidFill>
              </a:rPr>
              <a:t>If no further requests from the group to do an ex </a:t>
            </a:r>
            <a:r>
              <a:rPr lang="en-US" sz="2000" dirty="0" err="1">
                <a:solidFill>
                  <a:schemeClr val="tx1"/>
                </a:solidFill>
              </a:rPr>
              <a:t>parte</a:t>
            </a:r>
            <a:r>
              <a:rPr lang="en-US" sz="2000" dirty="0">
                <a:solidFill>
                  <a:schemeClr val="tx1"/>
                </a:solidFill>
              </a:rPr>
              <a:t>, after f2f next week (which has folks not generally on the teleconferences), we will drop.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endParaRPr lang="en-US" sz="10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Sept 2018</a:t>
            </a:r>
            <a:endParaRPr lang="en-GB" dirty="0"/>
          </a:p>
        </p:txBody>
      </p:sp>
    </p:spTree>
    <p:extLst>
      <p:ext uri="{BB962C8B-B14F-4D97-AF65-F5344CB8AC3E}">
        <p14:creationId xmlns:p14="http://schemas.microsoft.com/office/powerpoint/2010/main" val="15914628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Agenda for Wireless Interim</a:t>
            </a:r>
            <a:endParaRPr lang="en-US" sz="1200" dirty="0"/>
          </a:p>
        </p:txBody>
      </p:sp>
      <p:sp>
        <p:nvSpPr>
          <p:cNvPr id="3" name="Content Placeholder 2"/>
          <p:cNvSpPr>
            <a:spLocks noGrp="1"/>
          </p:cNvSpPr>
          <p:nvPr>
            <p:ph idx="1"/>
          </p:nvPr>
        </p:nvSpPr>
        <p:spPr>
          <a:xfrm>
            <a:off x="685800" y="1181893"/>
            <a:ext cx="7770813" cy="5371307"/>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sz="2000" dirty="0"/>
              <a:t>So far, basically like today’s </a:t>
            </a: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2000" dirty="0"/>
              <a:t>Anything we should add? </a:t>
            </a:r>
          </a:p>
          <a:p>
            <a:pPr lvl="1">
              <a:spcBef>
                <a:spcPts val="0"/>
              </a:spcBef>
              <a:buFont typeface="Arial" panose="020B0604020202020204" pitchFamily="34" charset="0"/>
              <a:buChar char="•"/>
            </a:pPr>
            <a:r>
              <a:rPr lang="en-US" sz="1800" dirty="0">
                <a:solidFill>
                  <a:schemeClr val="tx1"/>
                </a:solidFill>
              </a:rPr>
              <a:t>Nothing brought up </a:t>
            </a:r>
          </a:p>
          <a:p>
            <a:pPr lvl="1">
              <a:spcBef>
                <a:spcPts val="0"/>
              </a:spcBef>
              <a:buFont typeface="Arial" panose="020B0604020202020204" pitchFamily="34" charset="0"/>
              <a:buChar char="•"/>
            </a:pPr>
            <a:r>
              <a:rPr lang="en-US" sz="1800" dirty="0">
                <a:solidFill>
                  <a:schemeClr val="tx1"/>
                </a:solidFill>
              </a:rPr>
              <a:t> </a:t>
            </a:r>
          </a:p>
          <a:p>
            <a:pPr lvl="1">
              <a:spcBef>
                <a:spcPts val="0"/>
              </a:spcBef>
              <a:buFont typeface="Arial" panose="020B0604020202020204" pitchFamily="34" charset="0"/>
              <a:buChar char="•"/>
            </a:pPr>
            <a:r>
              <a:rPr lang="en-US" sz="1800" dirty="0">
                <a:solidFill>
                  <a:schemeClr val="tx1"/>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Sept 2018</a:t>
            </a:r>
            <a:endParaRPr lang="en-GB" dirty="0"/>
          </a:p>
        </p:txBody>
      </p:sp>
    </p:spTree>
    <p:extLst>
      <p:ext uri="{BB962C8B-B14F-4D97-AF65-F5344CB8AC3E}">
        <p14:creationId xmlns:p14="http://schemas.microsoft.com/office/powerpoint/2010/main" val="27152410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-0</a:t>
            </a:r>
            <a:endParaRPr lang="en-US" sz="2400" dirty="0"/>
          </a:p>
        </p:txBody>
      </p:sp>
      <p:sp>
        <p:nvSpPr>
          <p:cNvPr id="3" name="Content Placeholder 2"/>
          <p:cNvSpPr>
            <a:spLocks noGrp="1"/>
          </p:cNvSpPr>
          <p:nvPr>
            <p:ph idx="1"/>
          </p:nvPr>
        </p:nvSpPr>
        <p:spPr>
          <a:xfrm>
            <a:off x="685800" y="838200"/>
            <a:ext cx="8153400" cy="5637213"/>
          </a:xfrm>
        </p:spPr>
        <p:txBody>
          <a:bodyPr/>
          <a:lstStyle/>
          <a:p>
            <a:pPr marL="0" indent="0">
              <a:spcBef>
                <a:spcPts val="0"/>
              </a:spcBef>
            </a:pPr>
            <a:r>
              <a:rPr lang="en-US" altLang="en-US" sz="2000" dirty="0"/>
              <a:t> </a:t>
            </a:r>
            <a:endParaRPr lang="en-US" sz="2000" dirty="0"/>
          </a:p>
          <a:p>
            <a:pPr>
              <a:spcBef>
                <a:spcPts val="0"/>
              </a:spcBef>
              <a:buFont typeface="Arial" panose="020B0604020202020204" pitchFamily="34" charset="0"/>
              <a:buChar char="•"/>
            </a:pPr>
            <a:r>
              <a:rPr lang="en-US" sz="2000" dirty="0"/>
              <a:t>Additional Fixed Service (FS) Protection ex </a:t>
            </a:r>
            <a:r>
              <a:rPr lang="en-US" sz="2000" dirty="0" err="1"/>
              <a:t>parte</a:t>
            </a:r>
            <a:endParaRPr lang="en-US" sz="2000" dirty="0"/>
          </a:p>
          <a:p>
            <a:pPr lvl="1">
              <a:spcBef>
                <a:spcPts val="0"/>
              </a:spcBef>
              <a:buFont typeface="Arial" panose="020B0604020202020204" pitchFamily="34" charset="0"/>
              <a:buChar char="•"/>
            </a:pPr>
            <a:r>
              <a:rPr lang="en-US" sz="1800" dirty="0"/>
              <a:t>An ex </a:t>
            </a:r>
            <a:r>
              <a:rPr lang="en-US" sz="1800" dirty="0" err="1"/>
              <a:t>parte</a:t>
            </a:r>
            <a:r>
              <a:rPr lang="en-US" sz="1800" dirty="0"/>
              <a:t> filing given to the FCC on July 31</a:t>
            </a:r>
            <a:r>
              <a:rPr lang="en-US" sz="1800" baseline="30000" dirty="0"/>
              <a:t>st </a:t>
            </a:r>
            <a:r>
              <a:rPr lang="en-US" sz="1800" dirty="0"/>
              <a:t>on sharing</a:t>
            </a:r>
          </a:p>
          <a:p>
            <a:pPr lvl="2">
              <a:spcBef>
                <a:spcPts val="0"/>
              </a:spcBef>
              <a:buFont typeface="Arial" panose="020B0604020202020204" pitchFamily="34" charset="0"/>
              <a:buChar char="•"/>
            </a:pPr>
            <a:r>
              <a:rPr lang="en-US" sz="1400" dirty="0">
                <a:hlinkClick r:id="rId3"/>
              </a:rPr>
              <a:t>https://mentor.ieee.org/802.18/dcn/18/18-18-0097-00-0000-ex-parte-next-data-base-6-ghz-additional-fs-protection-discussion.pdf</a:t>
            </a:r>
            <a:endParaRPr lang="en-US" sz="1400" dirty="0"/>
          </a:p>
          <a:p>
            <a:pPr lvl="5">
              <a:spcBef>
                <a:spcPts val="0"/>
              </a:spcBef>
              <a:buFont typeface="Arial" panose="020B0604020202020204" pitchFamily="34" charset="0"/>
              <a:buChar char="•"/>
            </a:pPr>
            <a:endParaRPr lang="en-US" sz="1200" dirty="0"/>
          </a:p>
          <a:p>
            <a:pPr lvl="1">
              <a:spcBef>
                <a:spcPts val="0"/>
              </a:spcBef>
              <a:buFont typeface="Arial" panose="020B0604020202020204" pitchFamily="34" charset="0"/>
              <a:buChar char="•"/>
            </a:pPr>
            <a:r>
              <a:rPr lang="en-US" sz="1800" dirty="0"/>
              <a:t>The proposal is to add a third database to the current TV White Space and CBRS databases. </a:t>
            </a:r>
          </a:p>
          <a:p>
            <a:pPr lvl="2">
              <a:spcBef>
                <a:spcPts val="0"/>
              </a:spcBef>
              <a:buFont typeface="Arial" panose="020B0604020202020204" pitchFamily="34" charset="0"/>
              <a:buChar char="•"/>
            </a:pPr>
            <a:r>
              <a:rPr lang="en-US" sz="1600" dirty="0"/>
              <a:t>Automatic Frequency Coordination. </a:t>
            </a:r>
          </a:p>
          <a:p>
            <a:pPr lvl="4">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r>
              <a:rPr lang="en-US" sz="1800" dirty="0"/>
              <a:t>Anyone familiar with the Frankenstein mess of automotive emissions controls knows that a piecemeal approach has a troubled future. Now is the time for us to plan for spectrum management for the next 20 years.</a:t>
            </a:r>
          </a:p>
          <a:p>
            <a:pPr lvl="2">
              <a:spcBef>
                <a:spcPts val="0"/>
              </a:spcBef>
              <a:buFont typeface="Arial" panose="020B0604020202020204" pitchFamily="34" charset="0"/>
              <a:buChar char="•"/>
            </a:pPr>
            <a:r>
              <a:rPr lang="en-US" sz="1600" dirty="0"/>
              <a:t>We don’t need to stop current database developments, but must keep an eye to a future where all spectrum is controlled this way</a:t>
            </a:r>
          </a:p>
          <a:p>
            <a:pPr lvl="2">
              <a:spcBef>
                <a:spcPts val="0"/>
              </a:spcBef>
              <a:buFont typeface="Arial" panose="020B0604020202020204" pitchFamily="34" charset="0"/>
              <a:buChar char="•"/>
            </a:pPr>
            <a:r>
              <a:rPr lang="en-US" sz="1600" dirty="0"/>
              <a:t>CBRS, 6 GHz, TVWS…</a:t>
            </a:r>
          </a:p>
          <a:p>
            <a:pPr lvl="4">
              <a:spcBef>
                <a:spcPts val="0"/>
              </a:spcBef>
              <a:buFont typeface="Arial" panose="020B0604020202020204" pitchFamily="34" charset="0"/>
              <a:buChar char="•"/>
            </a:pPr>
            <a:endParaRPr lang="en-US" altLang="en-US" sz="1400" dirty="0"/>
          </a:p>
          <a:p>
            <a:pPr lvl="1">
              <a:spcBef>
                <a:spcPts val="0"/>
              </a:spcBef>
              <a:buFont typeface="Arial" panose="020B0604020202020204" pitchFamily="34" charset="0"/>
              <a:buChar char="•"/>
            </a:pPr>
            <a:r>
              <a:rPr lang="en-US" altLang="en-US" dirty="0">
                <a:solidFill>
                  <a:srgbClr val="00B0F0"/>
                </a:solidFill>
              </a:rPr>
              <a:t>What are thoughts from all on adding another coordination data base? </a:t>
            </a:r>
          </a:p>
          <a:p>
            <a:pPr lvl="1">
              <a:spcBef>
                <a:spcPts val="0"/>
              </a:spcBef>
              <a:buFont typeface="Arial" panose="020B0604020202020204" pitchFamily="34" charset="0"/>
              <a:buChar char="•"/>
            </a:pPr>
            <a:r>
              <a:rPr lang="en-US" altLang="en-US" sz="1600" dirty="0"/>
              <a:t>Note: the NPRM on 3.7 – 4.2GHz is asking about the database used for CBRS.  </a:t>
            </a:r>
          </a:p>
          <a:p>
            <a:pPr lvl="1">
              <a:spcBef>
                <a:spcPts val="0"/>
              </a:spcBef>
              <a:buFont typeface="Arial" panose="020B0604020202020204" pitchFamily="34" charset="0"/>
              <a:buChar char="•"/>
            </a:pPr>
            <a:r>
              <a:rPr lang="en-US" altLang="en-US" sz="1600" dirty="0"/>
              <a:t>Looks like a 4</a:t>
            </a:r>
            <a:r>
              <a:rPr lang="en-US" altLang="en-US" sz="1600" baseline="30000" dirty="0"/>
              <a:t>th</a:t>
            </a:r>
            <a:r>
              <a:rPr lang="en-US" altLang="en-US" sz="1600" dirty="0"/>
              <a:t> data base is being proposed and is this a good thing?  	</a:t>
            </a:r>
          </a:p>
          <a:p>
            <a:pPr lvl="2">
              <a:spcBef>
                <a:spcPts val="0"/>
              </a:spcBef>
              <a:buFont typeface="Arial" panose="020B0604020202020204" pitchFamily="34" charset="0"/>
              <a:buChar char="•"/>
            </a:pPr>
            <a:r>
              <a:rPr lang="en-US" altLang="en-US" sz="1400" dirty="0"/>
              <a:t>11y, TVWS, CBRS, This one (6 GHz),  (and a 5</a:t>
            </a:r>
            <a:r>
              <a:rPr lang="en-US" altLang="en-US" sz="1400" baseline="30000" dirty="0"/>
              <a:t>th</a:t>
            </a:r>
            <a:r>
              <a:rPr lang="en-US" altLang="en-US" sz="1400" dirty="0"/>
              <a:t> possibly at 3.7 to 4.2GHz.) </a:t>
            </a:r>
          </a:p>
          <a:p>
            <a:pPr lvl="1">
              <a:spcBef>
                <a:spcPts val="0"/>
              </a:spcBef>
              <a:buFont typeface="Arial" panose="020B0604020202020204" pitchFamily="34" charset="0"/>
              <a:buChar char="•"/>
            </a:pPr>
            <a:r>
              <a:rPr lang="en-US" altLang="en-US" sz="1600" dirty="0"/>
              <a:t>A paper is being worked to cover this more completely.   </a:t>
            </a:r>
          </a:p>
          <a:p>
            <a:pPr lvl="1">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Sept 2018</a:t>
            </a:r>
            <a:endParaRPr lang="en-GB" dirty="0"/>
          </a:p>
        </p:txBody>
      </p:sp>
    </p:spTree>
    <p:extLst>
      <p:ext uri="{BB962C8B-B14F-4D97-AF65-F5344CB8AC3E}">
        <p14:creationId xmlns:p14="http://schemas.microsoft.com/office/powerpoint/2010/main" val="12591556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-1</a:t>
            </a:r>
            <a:endParaRPr lang="en-US" sz="1200" dirty="0"/>
          </a:p>
        </p:txBody>
      </p:sp>
      <p:sp>
        <p:nvSpPr>
          <p:cNvPr id="3" name="Content Placeholder 2"/>
          <p:cNvSpPr>
            <a:spLocks noGrp="1"/>
          </p:cNvSpPr>
          <p:nvPr>
            <p:ph idx="1"/>
          </p:nvPr>
        </p:nvSpPr>
        <p:spPr>
          <a:xfrm>
            <a:off x="685800" y="1181893"/>
            <a:ext cx="7770813" cy="5371307"/>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sz="2000" dirty="0"/>
              <a:t>IEEE EU spectrum management statement</a:t>
            </a:r>
          </a:p>
          <a:p>
            <a:pPr lvl="1">
              <a:spcBef>
                <a:spcPts val="0"/>
              </a:spcBef>
              <a:buFont typeface="Arial" panose="020B0604020202020204" pitchFamily="34" charset="0"/>
              <a:buChar char="•"/>
            </a:pPr>
            <a:r>
              <a:rPr lang="en-US" sz="1800" dirty="0">
                <a:solidFill>
                  <a:schemeClr val="tx1"/>
                </a:solidFill>
              </a:rPr>
              <a:t>Email sent to GPPC and </a:t>
            </a:r>
            <a:r>
              <a:rPr lang="en-US" sz="1800" dirty="0" err="1">
                <a:solidFill>
                  <a:schemeClr val="tx1"/>
                </a:solidFill>
              </a:rPr>
              <a:t>cc:’d</a:t>
            </a:r>
            <a:r>
              <a:rPr lang="en-US" sz="1800" dirty="0">
                <a:solidFill>
                  <a:schemeClr val="tx1"/>
                </a:solidFill>
              </a:rPr>
              <a:t> the EU spectrum group contact. 	</a:t>
            </a:r>
          </a:p>
          <a:p>
            <a:pPr lvl="1">
              <a:spcBef>
                <a:spcPts val="0"/>
              </a:spcBef>
              <a:buFont typeface="Arial" panose="020B0604020202020204" pitchFamily="34" charset="0"/>
              <a:buChar char="•"/>
            </a:pPr>
            <a:r>
              <a:rPr lang="en-US" sz="1800" dirty="0">
                <a:solidFill>
                  <a:schemeClr val="tx1"/>
                </a:solidFill>
              </a:rPr>
              <a:t>No reply </a:t>
            </a:r>
            <a:r>
              <a:rPr lang="en-US" sz="1800" b="0" dirty="0">
                <a:solidFill>
                  <a:schemeClr val="tx1"/>
                </a:solidFill>
              </a:rPr>
              <a:t>at this point.</a:t>
            </a:r>
          </a:p>
          <a:p>
            <a:pPr lvl="1">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6 (5-7) GHz and single voice from IEEE 802.   </a:t>
            </a:r>
          </a:p>
          <a:p>
            <a:pPr lvl="1">
              <a:spcBef>
                <a:spcPts val="0"/>
              </a:spcBef>
              <a:buFont typeface="Arial" panose="020B0604020202020204" pitchFamily="34" charset="0"/>
              <a:buChar char="•"/>
            </a:pPr>
            <a:r>
              <a:rPr lang="en-US" altLang="en-US" sz="1800" dirty="0"/>
              <a:t>Next is where the 11ax CoEx document goes.</a:t>
            </a:r>
          </a:p>
          <a:p>
            <a:pPr lvl="1">
              <a:spcBef>
                <a:spcPts val="0"/>
              </a:spcBef>
              <a:buFont typeface="Arial" panose="020B0604020202020204" pitchFamily="34" charset="0"/>
              <a:buChar char="•"/>
            </a:pPr>
            <a:r>
              <a:rPr lang="en-US" altLang="en-US" sz="1800" b="1" dirty="0"/>
              <a:t>Nothing new lately.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Time could be quick to come up with a single voice from IEEE 802 for the NPRM?  </a:t>
            </a:r>
          </a:p>
          <a:p>
            <a:pPr lvl="1">
              <a:spcBef>
                <a:spcPts val="0"/>
              </a:spcBef>
              <a:buFont typeface="Arial" panose="020B0604020202020204" pitchFamily="34" charset="0"/>
              <a:buChar char="•"/>
            </a:pPr>
            <a:r>
              <a:rPr lang="en-US" altLang="en-US" sz="1800" dirty="0"/>
              <a:t>Should see the NPRM ‘draft’ text 3 weeks before the FCC Open meeting this is on the agenda.  (Open meeting dates:  26 Sept, 23 Oct, 15 Nov) </a:t>
            </a:r>
          </a:p>
          <a:p>
            <a:pPr marL="457200" lvl="1" indent="0">
              <a:spcBef>
                <a:spcPts val="0"/>
              </a:spcBef>
            </a:pPr>
            <a:r>
              <a:rPr lang="en-US" altLang="en-US" sz="180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endParaRPr lang="en-US" alt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Sept 2018</a:t>
            </a:r>
            <a:endParaRPr lang="en-GB" dirty="0"/>
          </a:p>
        </p:txBody>
      </p:sp>
    </p:spTree>
    <p:extLst>
      <p:ext uri="{BB962C8B-B14F-4D97-AF65-F5344CB8AC3E}">
        <p14:creationId xmlns:p14="http://schemas.microsoft.com/office/powerpoint/2010/main" val="27447690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-2</a:t>
            </a:r>
            <a:endParaRPr lang="en-US" sz="1200" dirty="0"/>
          </a:p>
        </p:txBody>
      </p:sp>
      <p:sp>
        <p:nvSpPr>
          <p:cNvPr id="3" name="Content Placeholder 2"/>
          <p:cNvSpPr>
            <a:spLocks noGrp="1"/>
          </p:cNvSpPr>
          <p:nvPr>
            <p:ph idx="1"/>
          </p:nvPr>
        </p:nvSpPr>
        <p:spPr>
          <a:xfrm>
            <a:off x="685800" y="1066800"/>
            <a:ext cx="8305800" cy="5486400"/>
          </a:xfrm>
        </p:spPr>
        <p:txBody>
          <a:bodyPr/>
          <a:lstStyle/>
          <a:p>
            <a:pPr>
              <a:buFont typeface="Arial" panose="020B0604020202020204" pitchFamily="34" charset="0"/>
              <a:buChar char="•"/>
            </a:pPr>
            <a:r>
              <a:rPr lang="en-US" sz="1800" dirty="0"/>
              <a:t>FCC – Flexible Use of the 3.7 to 4.2 GHz Band, Order &amp; NPRM</a:t>
            </a:r>
          </a:p>
          <a:p>
            <a:pPr lvl="1">
              <a:buFont typeface="Arial" panose="020B0604020202020204" pitchFamily="34" charset="0"/>
              <a:buChar char="•"/>
            </a:pPr>
            <a:r>
              <a:rPr lang="en-US" sz="1600" dirty="0"/>
              <a:t>ECFS: </a:t>
            </a:r>
            <a:r>
              <a:rPr lang="en-US" sz="1200" dirty="0">
                <a:hlinkClick r:id="rId3"/>
              </a:rPr>
              <a:t>https://www.fcc.gov/ecfs/search/filings?proceedings_name=18-122&amp;sort=date_disseminated,DESC</a:t>
            </a:r>
            <a:r>
              <a:rPr lang="en-US" sz="1200" dirty="0"/>
              <a:t>   </a:t>
            </a:r>
            <a:endParaRPr lang="en-US" sz="1600" dirty="0"/>
          </a:p>
          <a:p>
            <a:pPr lvl="1">
              <a:buFont typeface="Arial" panose="020B0604020202020204" pitchFamily="34" charset="0"/>
              <a:buChar char="•"/>
            </a:pPr>
            <a:r>
              <a:rPr lang="en-US" sz="1600" dirty="0"/>
              <a:t>Mentor:  </a:t>
            </a:r>
            <a:r>
              <a:rPr lang="en-US" sz="1200" dirty="0">
                <a:hlinkClick r:id="rId4"/>
              </a:rPr>
              <a:t>https://mentor.ieee.org/802.18/dcn/18/18-18-0076-01-0000-nprm-3-7-4-2ghz-gn-18-122.pdf</a:t>
            </a:r>
            <a:r>
              <a:rPr lang="en-US" sz="1200" dirty="0"/>
              <a:t>   </a:t>
            </a:r>
            <a:endParaRPr lang="en-US" sz="1600" dirty="0"/>
          </a:p>
          <a:p>
            <a:pPr marL="457200" lvl="1" indent="0"/>
            <a:r>
              <a:rPr lang="en-US" sz="1600" dirty="0"/>
              <a:t>The Commission then seeks comment on various proposals for transitioning all or part of the band for flexible use, terrestrial mobile spectrum, with clearing for flexible use beginning at 3.7 GHz and moving higher up in the band as more spectrum is cleared. The Commission also seeks comment on potential changes to the Commission's rules to promote more efficient and intensive fixed use of the band on a shared basis starting in the top segment of the band and moving down the band. To add a mobile, except aeronautical mobile, allocation and to develop rules that would enable the band to be transitioned for more intensive fixed and flexible uses, the Commission encourages commenters to discuss and quantify the costs and benefits associated with any proposed approach along with other helpful technical or procedural details.</a:t>
            </a:r>
          </a:p>
          <a:p>
            <a:pPr lvl="5">
              <a:buFont typeface="Arial" panose="020B0604020202020204" pitchFamily="34" charset="0"/>
              <a:buChar char="•"/>
            </a:pPr>
            <a:endParaRPr lang="en-US" sz="1200" dirty="0"/>
          </a:p>
          <a:p>
            <a:pPr lvl="1">
              <a:buFont typeface="Arial" panose="020B0604020202020204" pitchFamily="34" charset="0"/>
              <a:buChar char="•"/>
            </a:pPr>
            <a:r>
              <a:rPr lang="en-US" sz="1600" dirty="0"/>
              <a:t>Questions were brought up in 802.24 meeting at the plenary and 802.22 at the leadership meeting that Saturday, to watch this one. </a:t>
            </a:r>
          </a:p>
          <a:p>
            <a:pPr lvl="1">
              <a:buFont typeface="Arial" panose="020B0604020202020204" pitchFamily="34" charset="0"/>
              <a:buChar char="•"/>
            </a:pPr>
            <a:r>
              <a:rPr lang="en-US" sz="1600" b="1" dirty="0"/>
              <a:t>NPRM came out in Federal Register yesterday (29</a:t>
            </a:r>
            <a:r>
              <a:rPr lang="en-US" sz="1600" b="1" baseline="30000" dirty="0"/>
              <a:t>th</a:t>
            </a:r>
            <a:r>
              <a:rPr lang="en-US" sz="1600" b="1" dirty="0"/>
              <a:t>):    </a:t>
            </a:r>
            <a:r>
              <a:rPr lang="en-US" sz="1600" b="1" dirty="0">
                <a:hlinkClick r:id="rId5"/>
              </a:rPr>
              <a:t>&lt;click here&gt;</a:t>
            </a:r>
            <a:r>
              <a:rPr lang="en-US" sz="1600" b="1" dirty="0"/>
              <a:t> </a:t>
            </a:r>
          </a:p>
          <a:p>
            <a:pPr lvl="2">
              <a:buFont typeface="Arial" panose="020B0604020202020204" pitchFamily="34" charset="0"/>
              <a:buChar char="•"/>
            </a:pPr>
            <a:r>
              <a:rPr lang="en-US" sz="1400" dirty="0"/>
              <a:t>Comments are due on or before October 29, 2018; </a:t>
            </a:r>
          </a:p>
          <a:p>
            <a:pPr lvl="2">
              <a:buFont typeface="Arial" panose="020B0604020202020204" pitchFamily="34" charset="0"/>
              <a:buChar char="•"/>
            </a:pPr>
            <a:r>
              <a:rPr lang="en-US" sz="1400" dirty="0"/>
              <a:t>Reply comments are due on or before November 27, 2018.</a:t>
            </a:r>
          </a:p>
          <a:p>
            <a:pPr lvl="2">
              <a:buFont typeface="Arial" panose="020B0604020202020204" pitchFamily="34" charset="0"/>
              <a:buChar char="•"/>
            </a:pPr>
            <a:r>
              <a:rPr lang="en-US" sz="1400" dirty="0">
                <a:solidFill>
                  <a:schemeClr val="tx1"/>
                </a:solidFill>
              </a:rPr>
              <a:t>.18 chair already sent to .22 and .24 chairs.;  and did send to .11 and .15 now also.</a:t>
            </a:r>
            <a:r>
              <a:rPr lang="en-US" sz="1400" dirty="0">
                <a:solidFill>
                  <a:srgbClr val="00B0F0"/>
                </a:solidFill>
              </a:rPr>
              <a:t> </a:t>
            </a:r>
          </a:p>
          <a:p>
            <a:pPr lvl="4">
              <a:buFont typeface="Arial" panose="020B0604020202020204" pitchFamily="34" charset="0"/>
              <a:buChar char="•"/>
            </a:pPr>
            <a:endParaRPr lang="en-US" sz="800" u="sng"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Sept 2018</a:t>
            </a:r>
            <a:endParaRPr lang="en-GB" dirty="0"/>
          </a:p>
        </p:txBody>
      </p:sp>
    </p:spTree>
    <p:extLst>
      <p:ext uri="{BB962C8B-B14F-4D97-AF65-F5344CB8AC3E}">
        <p14:creationId xmlns:p14="http://schemas.microsoft.com/office/powerpoint/2010/main" val="27007589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9169" y="1265048"/>
            <a:ext cx="8150031" cy="5391340"/>
          </a:xfrm>
        </p:spPr>
        <p:txBody>
          <a:bodyPr/>
          <a:lstStyle/>
          <a:p>
            <a:pPr>
              <a:spcBef>
                <a:spcPts val="0"/>
              </a:spcBef>
              <a:buFont typeface="Arial" panose="020B0604020202020204" pitchFamily="34" charset="0"/>
              <a:buChar char="•"/>
            </a:pPr>
            <a:r>
              <a:rPr lang="en-US" altLang="en-US" sz="1800" dirty="0">
                <a:solidFill>
                  <a:srgbClr val="00B0F0"/>
                </a:solidFill>
              </a:rPr>
              <a:t>Ofcom consultation questions; with EC now.</a:t>
            </a:r>
          </a:p>
          <a:p>
            <a:pPr>
              <a:spcBef>
                <a:spcPts val="0"/>
              </a:spcBef>
              <a:buFont typeface="Arial" panose="020B0604020202020204" pitchFamily="34" charset="0"/>
              <a:buChar char="•"/>
            </a:pPr>
            <a:endParaRPr lang="en-US" altLang="en-US" sz="1800" dirty="0">
              <a:solidFill>
                <a:srgbClr val="00B0F0"/>
              </a:solidFill>
            </a:endParaRPr>
          </a:p>
          <a:p>
            <a:pPr>
              <a:spcBef>
                <a:spcPts val="0"/>
              </a:spcBef>
              <a:buFont typeface="Arial" panose="020B0604020202020204" pitchFamily="34" charset="0"/>
              <a:buChar char="•"/>
            </a:pPr>
            <a:r>
              <a:rPr lang="en-US" altLang="en-US" sz="1800" dirty="0">
                <a:solidFill>
                  <a:srgbClr val="00B0F0"/>
                </a:solidFill>
              </a:rPr>
              <a:t>Outline on spectrum management / multiple data bases, for .18 discussion. </a:t>
            </a: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r>
              <a:rPr lang="en-US" altLang="en-US" sz="1800" dirty="0"/>
              <a:t>Monitor: </a:t>
            </a:r>
          </a:p>
          <a:p>
            <a:pPr lvl="1">
              <a:spcBef>
                <a:spcPts val="0"/>
              </a:spcBef>
              <a:buFont typeface="Arial" panose="020B0604020202020204" pitchFamily="34" charset="0"/>
              <a:buChar char="•"/>
            </a:pPr>
            <a:r>
              <a:rPr lang="en-US" altLang="en-US" sz="1600" dirty="0">
                <a:solidFill>
                  <a:schemeClr val="tx1"/>
                </a:solidFill>
              </a:rPr>
              <a:t>Google waiver</a:t>
            </a:r>
          </a:p>
          <a:p>
            <a:pPr lvl="1">
              <a:spcBef>
                <a:spcPts val="0"/>
              </a:spcBef>
              <a:buFont typeface="Arial" panose="020B0604020202020204" pitchFamily="34" charset="0"/>
              <a:buChar char="•"/>
            </a:pPr>
            <a:r>
              <a:rPr lang="en-US" altLang="en-US" sz="1600" dirty="0"/>
              <a:t>EU Spectrum Management Statement </a:t>
            </a:r>
          </a:p>
          <a:p>
            <a:pPr lvl="1">
              <a:spcBef>
                <a:spcPts val="0"/>
              </a:spcBef>
              <a:buFont typeface="Arial" panose="020B0604020202020204" pitchFamily="34" charset="0"/>
              <a:buChar char="•"/>
            </a:pPr>
            <a:r>
              <a:rPr lang="en-US" altLang="en-US" sz="1600" dirty="0"/>
              <a:t>6 (5-7) GHz and single voice from IEEE 802. </a:t>
            </a:r>
            <a:r>
              <a:rPr lang="en-US" altLang="en-US" sz="1600" dirty="0">
                <a:hlinkClick r:id="rId2"/>
              </a:rPr>
              <a:t>&lt;doc&gt;</a:t>
            </a:r>
            <a:endParaRPr lang="en-US" altLang="en-US" sz="1600" dirty="0"/>
          </a:p>
          <a:p>
            <a:pPr lvl="1">
              <a:spcBef>
                <a:spcPts val="0"/>
              </a:spcBef>
              <a:buFont typeface="Arial" panose="020B0604020202020204" pitchFamily="34" charset="0"/>
              <a:buChar char="•"/>
            </a:pPr>
            <a:r>
              <a:rPr lang="en-US" altLang="en-US" sz="1600" dirty="0">
                <a:solidFill>
                  <a:schemeClr val="tx1"/>
                </a:solidFill>
              </a:rPr>
              <a:t>FCC NPRM on 3.7-4.2 GHz, any inputs </a:t>
            </a:r>
            <a:r>
              <a:rPr lang="en-US" altLang="en-US" sz="1600" dirty="0">
                <a:solidFill>
                  <a:schemeClr val="tx1"/>
                </a:solidFill>
                <a:hlinkClick r:id="rId3"/>
              </a:rPr>
              <a:t>&lt;doc&gt;</a:t>
            </a:r>
            <a:r>
              <a:rPr lang="en-US" altLang="en-US" sz="1600" dirty="0">
                <a:solidFill>
                  <a:schemeClr val="tx1"/>
                </a:solidFill>
              </a:rPr>
              <a:t> </a:t>
            </a:r>
          </a:p>
          <a:p>
            <a:pPr lvl="1">
              <a:spcBef>
                <a:spcPts val="0"/>
              </a:spcBef>
              <a:buFont typeface="Arial" panose="020B0604020202020204" pitchFamily="34" charset="0"/>
              <a:buChar char="•"/>
            </a:pPr>
            <a:r>
              <a:rPr lang="en-US" altLang="en-US" sz="1600" dirty="0"/>
              <a:t>Sharing and license-exempt; </a:t>
            </a:r>
          </a:p>
          <a:p>
            <a:pPr lvl="2">
              <a:spcBef>
                <a:spcPts val="0"/>
              </a:spcBef>
              <a:buFont typeface="Arial" panose="020B0604020202020204" pitchFamily="34" charset="0"/>
              <a:buChar char="•"/>
            </a:pPr>
            <a:r>
              <a:rPr lang="en-US" sz="1400" dirty="0"/>
              <a:t>Next Generation Spectrum Management (NGSM) </a:t>
            </a:r>
            <a:r>
              <a:rPr lang="en-US" altLang="en-US" sz="1400" dirty="0">
                <a:hlinkClick r:id="rId4"/>
              </a:rPr>
              <a:t>&lt;doc&gt;</a:t>
            </a:r>
            <a:endParaRPr lang="en-US" altLang="en-US" sz="1400" dirty="0"/>
          </a:p>
          <a:p>
            <a:pPr lvl="2">
              <a:spcBef>
                <a:spcPts val="0"/>
              </a:spcBef>
              <a:buFont typeface="Arial" panose="020B0604020202020204" pitchFamily="34" charset="0"/>
              <a:buChar char="•"/>
            </a:pPr>
            <a:r>
              <a:rPr lang="en-US" altLang="en-US" sz="1400" dirty="0"/>
              <a:t>802.11 WNG proposal on Future of Unlicensed Spectrum </a:t>
            </a:r>
            <a:r>
              <a:rPr lang="en-US" altLang="en-US" sz="1400" dirty="0">
                <a:hlinkClick r:id="rId5"/>
              </a:rPr>
              <a:t>&lt;doc&gt;</a:t>
            </a:r>
            <a:r>
              <a:rPr lang="en-US" altLang="en-US" sz="1400" dirty="0"/>
              <a:t> </a:t>
            </a:r>
          </a:p>
          <a:p>
            <a:pPr lvl="2">
              <a:spcBef>
                <a:spcPts val="0"/>
              </a:spcBef>
              <a:buFont typeface="Arial" panose="020B0604020202020204" pitchFamily="34" charset="0"/>
              <a:buChar char="•"/>
            </a:pPr>
            <a:r>
              <a:rPr lang="en-US" altLang="en-US" sz="1400" b="0" dirty="0"/>
              <a:t>A perspective on regardless of everything we do, the available spectrum has a hard limit </a:t>
            </a:r>
            <a:r>
              <a:rPr lang="en-US" altLang="en-US" sz="1400" b="0" dirty="0">
                <a:hlinkClick r:id="rId6"/>
              </a:rPr>
              <a:t>&lt;doc&gt;</a:t>
            </a:r>
            <a:r>
              <a:rPr lang="en-US" altLang="en-US" sz="1400" b="0" dirty="0"/>
              <a:t>              </a:t>
            </a:r>
          </a:p>
          <a:p>
            <a:pPr lvl="2">
              <a:spcBef>
                <a:spcPts val="0"/>
              </a:spcBef>
              <a:buFont typeface="Arial" panose="020B0604020202020204" pitchFamily="34" charset="0"/>
              <a:buChar char="•"/>
            </a:pPr>
            <a:r>
              <a:rPr lang="en-US" altLang="en-US" sz="1400" dirty="0"/>
              <a:t>Including push to bi-directional sharing </a:t>
            </a:r>
            <a:r>
              <a:rPr lang="en-US" altLang="en-US" sz="1400" dirty="0">
                <a:hlinkClick r:id="rId7"/>
              </a:rPr>
              <a:t>&lt;doc&gt;</a:t>
            </a:r>
            <a:r>
              <a:rPr lang="en-US" altLang="en-US" sz="1400" dirty="0"/>
              <a:t> </a:t>
            </a:r>
            <a:endParaRPr lang="en-US" alt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06 Sept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t>Note, the November Plenary meeting in Bangkok announcement should be out very soon.   </a:t>
            </a:r>
          </a:p>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06 Sept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63991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27 Sep 2018 – </a:t>
            </a:r>
            <a:r>
              <a:rPr lang="en-US" sz="2000" i="1" u="sng" dirty="0"/>
              <a:t>15:00 – &lt;15:55</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https://mentor.ieee.org/802.18/dcn/16/18-16-0038-10-0000-teleconference-call-in-info.pptx</a:t>
            </a:r>
            <a:r>
              <a:rPr lang="en-US" sz="1800" dirty="0"/>
              <a:t>  </a:t>
            </a:r>
            <a:r>
              <a:rPr lang="en-US" altLang="en-US" sz="1800" b="1" dirty="0"/>
              <a:t>(</a:t>
            </a:r>
            <a:r>
              <a:rPr lang="en-US" altLang="en-US" sz="1800" b="1" i="1" u="sng" dirty="0"/>
              <a:t>or latest)</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We are the end of our agenda,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15:42 ET </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Wireless Interim 11-13 Sept 2018 at the Hilton Waikoloa Village, Kona, HI, USA</a:t>
            </a:r>
          </a:p>
          <a:p>
            <a:pPr lvl="1">
              <a:buFont typeface="Arial" panose="020B0604020202020204" pitchFamily="34" charset="0"/>
              <a:buChar char="•"/>
            </a:pPr>
            <a:r>
              <a:rPr lang="en-US" sz="1600" dirty="0"/>
              <a:t>Usual time slots, Tuesday AM2 and Thursday AM1 (-2)</a:t>
            </a:r>
          </a:p>
          <a:p>
            <a:pPr>
              <a:buFont typeface="Arial" panose="020B0604020202020204" pitchFamily="34" charset="0"/>
              <a:buChar char="•"/>
            </a:pPr>
            <a:endParaRPr lang="en-US" sz="2000" dirty="0"/>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Sept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a:p>
            <a:pPr>
              <a:buFont typeface="Arial" panose="020B0604020202020204" pitchFamily="34" charset="0"/>
              <a:buChar char="•"/>
            </a:pPr>
            <a:r>
              <a:rPr lang="en-US" altLang="en-US" sz="2000" dirty="0"/>
              <a:t>Number of voters: </a:t>
            </a:r>
            <a:r>
              <a:rPr lang="en-US" altLang="en-US" sz="1800" dirty="0"/>
              <a:t>40 (9 on EC)</a:t>
            </a:r>
            <a:r>
              <a:rPr lang="en-US" altLang="en-US" sz="1800" dirty="0">
                <a:solidFill>
                  <a:schemeClr val="tx1"/>
                </a:solidFill>
              </a:rPr>
              <a:t>;  Nearly Voter: 1; Aspirant members: 9</a:t>
            </a:r>
          </a:p>
          <a:p>
            <a:pPr lvl="1">
              <a:buFont typeface="Arial" panose="020B0604020202020204" pitchFamily="34" charset="0"/>
              <a:buChar char="•"/>
            </a:pPr>
            <a:r>
              <a:rPr lang="en-US" sz="1400" dirty="0">
                <a:solidFill>
                  <a:schemeClr val="tx1"/>
                </a:solidFill>
              </a:rPr>
              <a:t>With teleconferences approval on 12 July 2018, quorum is met.</a:t>
            </a:r>
            <a:r>
              <a:rPr lang="en-US" sz="1400" dirty="0">
                <a:solidFill>
                  <a:schemeClr val="bg1"/>
                </a:solidFill>
              </a:rPr>
              <a:t> After aug31,  after 12 July 2018. </a:t>
            </a:r>
          </a:p>
          <a:p>
            <a:pPr lvl="3">
              <a:buFont typeface="Arial" panose="020B0604020202020204" pitchFamily="34" charset="0"/>
              <a:buChar char="•"/>
            </a:pPr>
            <a:r>
              <a:rPr lang="en-US" sz="800" dirty="0">
                <a:solidFill>
                  <a:schemeClr val="bg1"/>
                </a:solidFill>
              </a:rPr>
              <a:t>A quorum is met since this meeting was announced more then 45 days ago.</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33375"/>
            <a:ext cx="1970088" cy="276225"/>
          </a:xfrm>
          <a:prstGeom prst="rect">
            <a:avLst/>
          </a:prstGeom>
        </p:spPr>
        <p:txBody>
          <a:bodyPr/>
          <a:lstStyle/>
          <a:p>
            <a:pPr>
              <a:defRPr/>
            </a:pPr>
            <a:r>
              <a:rPr lang="en-US"/>
              <a:t>06 Sept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5637"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06 Sept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err="1"/>
              <a:t>Encina</a:t>
            </a:r>
            <a:r>
              <a:rPr lang="en-US" sz="2400" dirty="0"/>
              <a:t> Questions</a:t>
            </a:r>
            <a:endParaRPr lang="en-US" sz="1200" dirty="0"/>
          </a:p>
        </p:txBody>
      </p:sp>
      <p:sp>
        <p:nvSpPr>
          <p:cNvPr id="3" name="Content Placeholder 2"/>
          <p:cNvSpPr>
            <a:spLocks noGrp="1"/>
          </p:cNvSpPr>
          <p:nvPr>
            <p:ph idx="1"/>
          </p:nvPr>
        </p:nvSpPr>
        <p:spPr>
          <a:xfrm>
            <a:off x="685800" y="1146175"/>
            <a:ext cx="7770813" cy="5484813"/>
          </a:xfrm>
        </p:spPr>
        <p:txBody>
          <a:bodyPr/>
          <a:lstStyle/>
          <a:p>
            <a:pPr>
              <a:spcBef>
                <a:spcPts val="0"/>
              </a:spcBef>
              <a:buFont typeface="Arial" panose="020B0604020202020204" pitchFamily="34" charset="0"/>
              <a:buChar char="•"/>
            </a:pPr>
            <a:r>
              <a:rPr lang="en-US" altLang="en-US" sz="1400" dirty="0"/>
              <a:t>Questions from </a:t>
            </a:r>
            <a:r>
              <a:rPr lang="en-US" altLang="en-US" sz="1400" dirty="0" err="1"/>
              <a:t>Encina</a:t>
            </a:r>
            <a:r>
              <a:rPr lang="en-US" altLang="en-US" sz="1400" dirty="0"/>
              <a:t>, who presented explained in previous meetings about using/sharing 802.11 WiFi on Part 101 licenses. </a:t>
            </a:r>
          </a:p>
          <a:p>
            <a:pPr lvl="4">
              <a:spcBef>
                <a:spcPts val="0"/>
              </a:spcBef>
              <a:buFont typeface="Arial" panose="020B0604020202020204" pitchFamily="34" charset="0"/>
              <a:buChar char="•"/>
            </a:pPr>
            <a:endParaRPr lang="en-US" sz="600" dirty="0"/>
          </a:p>
          <a:p>
            <a:pPr>
              <a:spcBef>
                <a:spcPts val="0"/>
              </a:spcBef>
              <a:buFont typeface="Arial" panose="020B0604020202020204" pitchFamily="34" charset="0"/>
              <a:buChar char="•"/>
            </a:pPr>
            <a:r>
              <a:rPr lang="en-US" sz="1400" dirty="0"/>
              <a:t>They are writing reply comments for </a:t>
            </a:r>
            <a:r>
              <a:rPr lang="en-US" sz="1400" dirty="0" err="1"/>
              <a:t>NoI</a:t>
            </a:r>
            <a:r>
              <a:rPr lang="en-US" sz="1400" dirty="0"/>
              <a:t> 17-183 which would make it possible for WiFi to operate in the Part 101 frequency band of 5.925 GHz – 6.425 GHz without causing interference to existing stations or blocking new applicant stations.</a:t>
            </a:r>
          </a:p>
          <a:p>
            <a:pPr lvl="4">
              <a:spcBef>
                <a:spcPts val="0"/>
              </a:spcBef>
              <a:buFont typeface="Arial" panose="020B0604020202020204" pitchFamily="34" charset="0"/>
              <a:buChar char="•"/>
            </a:pPr>
            <a:endParaRPr lang="en-US" sz="600" dirty="0"/>
          </a:p>
          <a:p>
            <a:pPr>
              <a:spcBef>
                <a:spcPts val="0"/>
              </a:spcBef>
              <a:buFont typeface="Arial" panose="020B0604020202020204" pitchFamily="34" charset="0"/>
              <a:buChar char="•"/>
            </a:pPr>
            <a:r>
              <a:rPr lang="en-US" sz="1400" b="0" dirty="0">
                <a:solidFill>
                  <a:schemeClr val="tx1"/>
                </a:solidFill>
              </a:rPr>
              <a:t>They have a couple of questions, d</a:t>
            </a:r>
            <a:r>
              <a:rPr lang="en-US" sz="1400" b="0" dirty="0"/>
              <a:t>o any of the 802.11 specifications issued, or in process, meet the following requirements:</a:t>
            </a:r>
          </a:p>
          <a:p>
            <a:pPr lvl="4">
              <a:spcBef>
                <a:spcPts val="0"/>
              </a:spcBef>
              <a:buFont typeface="Arial" panose="020B0604020202020204" pitchFamily="34" charset="0"/>
              <a:buChar char="•"/>
            </a:pPr>
            <a:endParaRPr lang="en-US" sz="1000" b="0" dirty="0"/>
          </a:p>
          <a:p>
            <a:pPr lvl="1">
              <a:spcBef>
                <a:spcPts val="0"/>
              </a:spcBef>
              <a:buFont typeface="Arial" panose="020B0604020202020204" pitchFamily="34" charset="0"/>
              <a:buChar char="•"/>
            </a:pPr>
            <a:r>
              <a:rPr lang="en-US" sz="1400" dirty="0"/>
              <a:t>Operate in the 5.925 – 6.425 GHz band</a:t>
            </a:r>
          </a:p>
          <a:p>
            <a:pPr lvl="2">
              <a:spcBef>
                <a:spcPts val="0"/>
              </a:spcBef>
              <a:buFont typeface="Arial" panose="020B0604020202020204" pitchFamily="34" charset="0"/>
              <a:buChar char="•"/>
            </a:pPr>
            <a:r>
              <a:rPr lang="en-US" sz="1400" dirty="0">
                <a:solidFill>
                  <a:schemeClr val="tx1"/>
                </a:solidFill>
              </a:rPr>
              <a:t>There is an amendment being worked on,  IEEE P802.11ax, due in 2020</a:t>
            </a:r>
          </a:p>
          <a:p>
            <a:pPr lvl="2">
              <a:spcBef>
                <a:spcPts val="0"/>
              </a:spcBef>
              <a:buFont typeface="Arial" panose="020B0604020202020204" pitchFamily="34" charset="0"/>
              <a:buChar char="•"/>
            </a:pPr>
            <a:r>
              <a:rPr lang="en-US" sz="1400" dirty="0">
                <a:solidFill>
                  <a:schemeClr val="tx1"/>
                </a:solidFill>
              </a:rPr>
              <a:t>Actually it does go up to 7.125 GHz, today.</a:t>
            </a:r>
          </a:p>
          <a:p>
            <a:pPr lvl="2">
              <a:spcBef>
                <a:spcPts val="0"/>
              </a:spcBef>
              <a:buFont typeface="Arial" panose="020B0604020202020204" pitchFamily="34" charset="0"/>
              <a:buChar char="•"/>
            </a:pPr>
            <a:r>
              <a:rPr lang="en-US" sz="1400" dirty="0">
                <a:solidFill>
                  <a:schemeClr val="tx1"/>
                </a:solidFill>
              </a:rPr>
              <a:t>And it does cover 2.4, 5.8 and 6 GHz.</a:t>
            </a:r>
          </a:p>
          <a:p>
            <a:pPr lvl="1">
              <a:spcBef>
                <a:spcPts val="0"/>
              </a:spcBef>
              <a:buFont typeface="Arial" panose="020B0604020202020204" pitchFamily="34" charset="0"/>
              <a:buChar char="•"/>
            </a:pPr>
            <a:r>
              <a:rPr lang="en-US" sz="1400" dirty="0"/>
              <a:t>EIRP of 36 dBm or less</a:t>
            </a:r>
          </a:p>
          <a:p>
            <a:pPr lvl="2">
              <a:spcBef>
                <a:spcPts val="0"/>
              </a:spcBef>
              <a:buFont typeface="Arial" panose="020B0604020202020204" pitchFamily="34" charset="0"/>
              <a:buChar char="•"/>
            </a:pPr>
            <a:r>
              <a:rPr lang="en-US" sz="1400" dirty="0">
                <a:solidFill>
                  <a:schemeClr val="tx1"/>
                </a:solidFill>
              </a:rPr>
              <a:t>Yes – Annex D and E have the basic radio specs, except for 60 GHz in China.</a:t>
            </a:r>
          </a:p>
          <a:p>
            <a:pPr lvl="2">
              <a:spcBef>
                <a:spcPts val="0"/>
              </a:spcBef>
              <a:buFont typeface="Arial" panose="020B0604020202020204" pitchFamily="34" charset="0"/>
              <a:buChar char="•"/>
            </a:pPr>
            <a:r>
              <a:rPr lang="en-US" sz="1400" dirty="0">
                <a:solidFill>
                  <a:schemeClr val="tx1"/>
                </a:solidFill>
              </a:rPr>
              <a:t>It does talk to other FCC Parts. </a:t>
            </a:r>
          </a:p>
          <a:p>
            <a:pPr lvl="1">
              <a:spcBef>
                <a:spcPts val="0"/>
              </a:spcBef>
              <a:buFont typeface="Arial" panose="020B0604020202020204" pitchFamily="34" charset="0"/>
              <a:buChar char="•"/>
            </a:pPr>
            <a:r>
              <a:rPr lang="en-US" sz="1400" dirty="0"/>
              <a:t>Listen before talk</a:t>
            </a:r>
          </a:p>
          <a:p>
            <a:pPr lvl="2">
              <a:spcBef>
                <a:spcPts val="0"/>
              </a:spcBef>
              <a:buFont typeface="Arial" panose="020B0604020202020204" pitchFamily="34" charset="0"/>
              <a:buChar char="•"/>
            </a:pPr>
            <a:r>
              <a:rPr lang="en-US" sz="1400" dirty="0">
                <a:solidFill>
                  <a:schemeClr val="tx1"/>
                </a:solidFill>
              </a:rPr>
              <a:t>Yes – except 60 GHz, it does not have LTB, today. </a:t>
            </a:r>
          </a:p>
          <a:p>
            <a:pPr lvl="1">
              <a:spcBef>
                <a:spcPts val="0"/>
              </a:spcBef>
              <a:buFont typeface="Arial" panose="020B0604020202020204" pitchFamily="34" charset="0"/>
              <a:buChar char="•"/>
            </a:pPr>
            <a:r>
              <a:rPr lang="en-US" sz="1400" dirty="0"/>
              <a:t>Determine its </a:t>
            </a:r>
            <a:r>
              <a:rPr lang="en-US" sz="1400" dirty="0" err="1"/>
              <a:t>lat</a:t>
            </a:r>
            <a:r>
              <a:rPr lang="en-US" sz="1400" dirty="0"/>
              <a:t>, long and height AMSL</a:t>
            </a:r>
          </a:p>
          <a:p>
            <a:pPr lvl="2">
              <a:spcBef>
                <a:spcPts val="0"/>
              </a:spcBef>
              <a:buFont typeface="Arial" panose="020B0604020202020204" pitchFamily="34" charset="0"/>
              <a:buChar char="•"/>
            </a:pPr>
            <a:r>
              <a:rPr lang="en-US" sz="1400" dirty="0">
                <a:solidFill>
                  <a:schemeClr val="tx1"/>
                </a:solidFill>
              </a:rPr>
              <a:t>Nothing in the standard. </a:t>
            </a:r>
          </a:p>
          <a:p>
            <a:pPr lvl="2">
              <a:spcBef>
                <a:spcPts val="0"/>
              </a:spcBef>
              <a:buFont typeface="Arial" panose="020B0604020202020204" pitchFamily="34" charset="0"/>
              <a:buChar char="•"/>
            </a:pPr>
            <a:r>
              <a:rPr lang="en-US" altLang="en-US" sz="1400" dirty="0">
                <a:solidFill>
                  <a:schemeClr val="tx1"/>
                </a:solidFill>
              </a:rPr>
              <a:t>Masters will know where they are per regulations, so not needed in the standard. </a:t>
            </a:r>
          </a:p>
          <a:p>
            <a:pPr lvl="2">
              <a:spcBef>
                <a:spcPts val="0"/>
              </a:spcBef>
              <a:buFont typeface="Arial" panose="020B0604020202020204" pitchFamily="34" charset="0"/>
              <a:buChar char="•"/>
            </a:pPr>
            <a:r>
              <a:rPr lang="en-US" altLang="en-US" sz="1400" dirty="0">
                <a:solidFill>
                  <a:schemeClr val="tx1"/>
                </a:solidFill>
              </a:rPr>
              <a:t>A key is different countries have different rules.</a:t>
            </a:r>
          </a:p>
          <a:p>
            <a:pPr lvl="2">
              <a:spcBef>
                <a:spcPts val="0"/>
              </a:spcBef>
              <a:buFont typeface="Arial" panose="020B0604020202020204" pitchFamily="34" charset="0"/>
              <a:buChar char="•"/>
            </a:pPr>
            <a:r>
              <a:rPr lang="en-US" altLang="en-US" sz="1400" dirty="0">
                <a:solidFill>
                  <a:schemeClr val="tx1"/>
                </a:solidFill>
              </a:rPr>
              <a:t>There is an “option” for detailed timings, though has dependencies on how it is implemented by different vendors.  </a:t>
            </a:r>
          </a:p>
          <a:p>
            <a:pPr lvl="2">
              <a:spcBef>
                <a:spcPts val="0"/>
              </a:spcBef>
              <a:buFont typeface="Arial" panose="020B0604020202020204" pitchFamily="34" charset="0"/>
              <a:buChar char="•"/>
            </a:pPr>
            <a:r>
              <a:rPr lang="en-US" altLang="en-US" sz="1400" dirty="0">
                <a:solidFill>
                  <a:schemeClr val="tx1"/>
                </a:solidFill>
              </a:rPr>
              <a:t>IEEE 802.11-2016 has the details. </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endParaRPr lang="en-US" alt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Sept 2018</a:t>
            </a:r>
            <a:endParaRPr lang="en-GB" dirty="0"/>
          </a:p>
        </p:txBody>
      </p:sp>
    </p:spTree>
    <p:extLst>
      <p:ext uri="{BB962C8B-B14F-4D97-AF65-F5344CB8AC3E}">
        <p14:creationId xmlns:p14="http://schemas.microsoft.com/office/powerpoint/2010/main" val="24989844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a:t>
            </a:r>
            <a:r>
              <a:rPr lang="en-US" altLang="en-US" sz="1600" dirty="0" err="1"/>
              <a:t>LeaderCon</a:t>
            </a:r>
            <a:r>
              <a:rPr lang="en-US" altLang="en-US" sz="1600" dirty="0"/>
              <a:t>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Sept 2018</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7387" y="636191"/>
            <a:ext cx="7770813" cy="719931"/>
          </a:xfrm>
        </p:spPr>
        <p:txBody>
          <a:bodyPr/>
          <a:lstStyle/>
          <a:p>
            <a:r>
              <a:rPr lang="en-US" altLang="en-US" sz="2400" dirty="0">
                <a:solidFill>
                  <a:schemeClr val="bg1">
                    <a:lumMod val="75000"/>
                  </a:schemeClr>
                </a:solidFill>
              </a:rPr>
              <a:t>Motion - FCC Google Wavier ex </a:t>
            </a:r>
            <a:r>
              <a:rPr lang="en-US" altLang="en-US" sz="2400" dirty="0" err="1">
                <a:solidFill>
                  <a:schemeClr val="bg1">
                    <a:lumMod val="75000"/>
                  </a:schemeClr>
                </a:solidFill>
              </a:rPr>
              <a:t>parte</a:t>
            </a:r>
            <a:endParaRPr lang="en-US" altLang="en-US" sz="2400" dirty="0">
              <a:solidFill>
                <a:schemeClr val="bg1">
                  <a:lumMod val="75000"/>
                </a:schemeClr>
              </a:solidFill>
            </a:endParaRPr>
          </a:p>
        </p:txBody>
      </p:sp>
      <p:sp>
        <p:nvSpPr>
          <p:cNvPr id="16387" name="Content Placeholder 2"/>
          <p:cNvSpPr>
            <a:spLocks noGrp="1"/>
          </p:cNvSpPr>
          <p:nvPr>
            <p:ph idx="1"/>
          </p:nvPr>
        </p:nvSpPr>
        <p:spPr>
          <a:xfrm>
            <a:off x="684212" y="1303407"/>
            <a:ext cx="7772400" cy="5172006"/>
          </a:xfrm>
        </p:spPr>
        <p:txBody>
          <a:bodyPr/>
          <a:lstStyle/>
          <a:p>
            <a:pPr>
              <a:buFont typeface="Arial" panose="020B0604020202020204" pitchFamily="34" charset="0"/>
              <a:buChar char="•"/>
            </a:pPr>
            <a:r>
              <a:rPr lang="en-US" sz="2000" u="sng" dirty="0">
                <a:solidFill>
                  <a:schemeClr val="bg1">
                    <a:lumMod val="75000"/>
                  </a:schemeClr>
                </a:solidFill>
              </a:rPr>
              <a:t>Motion:</a:t>
            </a:r>
            <a:r>
              <a:rPr lang="en-US" sz="2000" dirty="0">
                <a:solidFill>
                  <a:schemeClr val="bg1">
                    <a:lumMod val="75000"/>
                  </a:schemeClr>
                </a:solidFill>
              </a:rPr>
              <a:t> </a:t>
            </a:r>
            <a:r>
              <a:rPr lang="en-US" sz="2000" b="0" dirty="0">
                <a:solidFill>
                  <a:schemeClr val="bg1">
                    <a:lumMod val="75000"/>
                  </a:schemeClr>
                </a:solidFill>
              </a:rPr>
              <a:t>Move to approve the ex </a:t>
            </a:r>
            <a:r>
              <a:rPr lang="en-US" sz="2000" b="0" dirty="0" err="1">
                <a:solidFill>
                  <a:schemeClr val="bg1">
                    <a:lumMod val="75000"/>
                  </a:schemeClr>
                </a:solidFill>
              </a:rPr>
              <a:t>parte</a:t>
            </a:r>
            <a:r>
              <a:rPr lang="en-US" sz="2000" b="0" dirty="0">
                <a:solidFill>
                  <a:schemeClr val="bg1">
                    <a:lumMod val="75000"/>
                  </a:schemeClr>
                </a:solidFill>
              </a:rPr>
              <a:t> in 18-18/00___r___, response to Google reply comments on request for wavier (FCC ET Docket 18-70) of section 15.255(c)(3) of the FCC rules for their interactive motion sensing in the 57-64 GHz band, to increase the allowed power. </a:t>
            </a:r>
            <a:r>
              <a:rPr lang="en-GB" sz="2000" b="0" dirty="0">
                <a:solidFill>
                  <a:schemeClr val="bg1">
                    <a:lumMod val="75000"/>
                  </a:schemeClr>
                </a:solidFill>
              </a:rPr>
              <a:t>For review and approval by the EC for sending to the FCC by </a:t>
            </a:r>
            <a:r>
              <a:rPr lang="en-GB" sz="2000" b="0" dirty="0">
                <a:solidFill>
                  <a:schemeClr val="bg1">
                    <a:lumMod val="75000"/>
                  </a:schemeClr>
                </a:solidFill>
                <a:highlight>
                  <a:srgbClr val="FFFF00"/>
                </a:highlight>
              </a:rPr>
              <a:t>_______</a:t>
            </a:r>
            <a:r>
              <a:rPr lang="en-GB" sz="2000" b="0" dirty="0">
                <a:solidFill>
                  <a:schemeClr val="bg1">
                    <a:lumMod val="75000"/>
                  </a:schemeClr>
                </a:solidFill>
              </a:rPr>
              <a:t>. The Chair of 802.18 is authorized to make editorial changes as necessary.</a:t>
            </a:r>
            <a:endParaRPr lang="en-US" sz="2000" b="0" dirty="0">
              <a:solidFill>
                <a:schemeClr val="bg1">
                  <a:lumMod val="75000"/>
                </a:schemeClr>
              </a:solidFill>
            </a:endParaRPr>
          </a:p>
          <a:p>
            <a:pPr>
              <a:buFont typeface="Arial" panose="020B0604020202020204" pitchFamily="34" charset="0"/>
              <a:buChar char="•"/>
            </a:pPr>
            <a:endParaRPr lang="en-US" sz="2000" b="0" dirty="0">
              <a:solidFill>
                <a:schemeClr val="bg1">
                  <a:lumMod val="75000"/>
                </a:schemeClr>
              </a:solidFill>
            </a:endParaRPr>
          </a:p>
          <a:p>
            <a:pPr>
              <a:buFont typeface="Arial" panose="020B0604020202020204" pitchFamily="34" charset="0"/>
              <a:buChar char="•"/>
            </a:pPr>
            <a:r>
              <a:rPr lang="en-US" sz="2000" b="0" dirty="0">
                <a:solidFill>
                  <a:schemeClr val="bg1">
                    <a:lumMod val="75000"/>
                  </a:schemeClr>
                </a:solidFill>
              </a:rPr>
              <a:t>Move by:		.</a:t>
            </a:r>
          </a:p>
          <a:p>
            <a:pPr>
              <a:buFont typeface="Arial" panose="020B0604020202020204" pitchFamily="34" charset="0"/>
              <a:buChar char="•"/>
            </a:pPr>
            <a:r>
              <a:rPr lang="en-US" sz="2000" b="0" dirty="0">
                <a:solidFill>
                  <a:schemeClr val="bg1">
                    <a:lumMod val="75000"/>
                  </a:schemeClr>
                </a:solidFill>
              </a:rPr>
              <a:t>Second by:	.</a:t>
            </a:r>
          </a:p>
          <a:p>
            <a:pPr>
              <a:buFont typeface="Arial" panose="020B0604020202020204" pitchFamily="34" charset="0"/>
              <a:buChar char="•"/>
            </a:pPr>
            <a:r>
              <a:rPr lang="en-US" sz="2000" b="0" dirty="0">
                <a:solidFill>
                  <a:schemeClr val="bg1">
                    <a:lumMod val="75000"/>
                  </a:schemeClr>
                </a:solidFill>
              </a:rPr>
              <a:t>Discussion:         None</a:t>
            </a:r>
          </a:p>
          <a:p>
            <a:pPr>
              <a:buFont typeface="Arial" panose="020B0604020202020204" pitchFamily="34" charset="0"/>
              <a:buChar char="•"/>
            </a:pPr>
            <a:r>
              <a:rPr lang="en-US" sz="2000" b="0" dirty="0">
                <a:solidFill>
                  <a:schemeClr val="bg1">
                    <a:lumMod val="75000"/>
                  </a:schemeClr>
                </a:solidFill>
              </a:rPr>
              <a:t>Vote:         	 ___ Yes        ___ No          ___ Abstain </a:t>
            </a:r>
          </a:p>
          <a:p>
            <a:pPr>
              <a:buFont typeface="Arial" panose="020B0604020202020204" pitchFamily="34" charset="0"/>
              <a:buChar char="•"/>
            </a:pPr>
            <a:r>
              <a:rPr lang="en-US" sz="2000" b="0" dirty="0">
                <a:solidFill>
                  <a:schemeClr val="bg1">
                    <a:lumMod val="75000"/>
                  </a:schemeClr>
                </a:solidFill>
              </a:rPr>
              <a:t>Motion:</a:t>
            </a:r>
            <a:r>
              <a:rPr lang="en-US" sz="2000" dirty="0">
                <a:solidFill>
                  <a:schemeClr val="bg1">
                    <a:lumMod val="75000"/>
                  </a:schemeClr>
                </a:solidFill>
              </a:rPr>
              <a:t>		 </a:t>
            </a:r>
            <a:r>
              <a:rPr lang="en-US" sz="2000" b="0" dirty="0">
                <a:solidFill>
                  <a:schemeClr val="bg1">
                    <a:lumMod val="75000"/>
                  </a:schemeClr>
                </a:solidFill>
              </a:rPr>
              <a:t>Passed</a:t>
            </a:r>
          </a:p>
          <a:p>
            <a:pPr lvl="1"/>
            <a:endParaRPr lang="en-US" altLang="en-US"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23</a:t>
            </a:fld>
            <a:endParaRPr lang="en-US" altLang="en-US" sz="1200" b="0" dirty="0"/>
          </a:p>
        </p:txBody>
      </p:sp>
      <p:sp>
        <p:nvSpPr>
          <p:cNvPr id="2" name="Date Placeholder 1"/>
          <p:cNvSpPr>
            <a:spLocks noGrp="1"/>
          </p:cNvSpPr>
          <p:nvPr>
            <p:ph type="dt" idx="15"/>
          </p:nvPr>
        </p:nvSpPr>
        <p:spPr/>
        <p:txBody>
          <a:bodyPr/>
          <a:lstStyle/>
          <a:p>
            <a:r>
              <a:rPr lang="en-US"/>
              <a:t>06 Sept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0313646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Ofcom -  WRC-19 AIs Consultation </a:t>
            </a:r>
            <a:endParaRPr lang="en-US" sz="1200" dirty="0"/>
          </a:p>
        </p:txBody>
      </p:sp>
      <p:sp>
        <p:nvSpPr>
          <p:cNvPr id="3" name="Content Placeholder 2"/>
          <p:cNvSpPr>
            <a:spLocks noGrp="1"/>
          </p:cNvSpPr>
          <p:nvPr>
            <p:ph idx="1"/>
          </p:nvPr>
        </p:nvSpPr>
        <p:spPr>
          <a:xfrm>
            <a:off x="533400" y="1066800"/>
            <a:ext cx="8451908" cy="5486400"/>
          </a:xfrm>
        </p:spPr>
        <p:txBody>
          <a:bodyPr/>
          <a:lstStyle/>
          <a:p>
            <a:pPr>
              <a:buFont typeface="Arial" panose="020B0604020202020204" pitchFamily="34" charset="0"/>
              <a:buChar char="•"/>
            </a:pPr>
            <a:r>
              <a:rPr lang="en-US" sz="1800" dirty="0">
                <a:solidFill>
                  <a:schemeClr val="tx1"/>
                </a:solidFill>
              </a:rPr>
              <a:t>Ofcom </a:t>
            </a:r>
            <a:r>
              <a:rPr lang="en-US" sz="1800" b="0" dirty="0"/>
              <a:t>Consultation: UK preparations for the World Radiocommunication Conference 2019 (WRC-19)</a:t>
            </a:r>
          </a:p>
          <a:p>
            <a:pPr lvl="1">
              <a:buFont typeface="Arial" panose="020B0604020202020204" pitchFamily="34" charset="0"/>
              <a:buChar char="•"/>
            </a:pPr>
            <a:r>
              <a:rPr lang="en-US" sz="1600" dirty="0">
                <a:solidFill>
                  <a:schemeClr val="tx1"/>
                </a:solidFill>
                <a:hlinkClick r:id="rId2"/>
              </a:rPr>
              <a:t>https://www.ofcom.org.uk/consultations-and-statements/category-1/uk-preparations-wrc-19</a:t>
            </a:r>
            <a:r>
              <a:rPr lang="en-US" sz="1600" dirty="0">
                <a:solidFill>
                  <a:schemeClr val="tx1"/>
                </a:solidFill>
              </a:rPr>
              <a:t> </a:t>
            </a:r>
          </a:p>
          <a:p>
            <a:pPr lvl="1">
              <a:buFont typeface="Arial" panose="020B0604020202020204" pitchFamily="34" charset="0"/>
              <a:buChar char="•"/>
            </a:pPr>
            <a:r>
              <a:rPr lang="en-US" sz="1600" dirty="0">
                <a:hlinkClick r:id="rId3"/>
              </a:rPr>
              <a:t>https://mentor.ieee.org/802.18/dcn/18/18-18-0069-01-0000-ofcom-consultation-on-preparations-for-wrc-19.pdf</a:t>
            </a:r>
            <a:r>
              <a:rPr lang="en-US" sz="1600" dirty="0"/>
              <a:t>   </a:t>
            </a:r>
            <a:r>
              <a:rPr lang="en-US" sz="1200" dirty="0"/>
              <a:t>(with some 802.18 comments started.) </a:t>
            </a:r>
          </a:p>
          <a:p>
            <a:pPr lvl="1">
              <a:buFont typeface="Arial" panose="020B0604020202020204" pitchFamily="34" charset="0"/>
              <a:buChar char="•"/>
            </a:pPr>
            <a:r>
              <a:rPr lang="en-US" sz="1600" dirty="0">
                <a:solidFill>
                  <a:schemeClr val="tx1"/>
                </a:solidFill>
                <a:hlinkClick r:id="rId4"/>
              </a:rPr>
              <a:t>https://mentor.ieee.org/802.18/dcn/18/18-18-0088-03-0000-ofcom-consultation-comments-on-prep-for-wrc19.docx</a:t>
            </a:r>
            <a:r>
              <a:rPr lang="en-US" sz="1600" dirty="0">
                <a:solidFill>
                  <a:schemeClr val="tx1"/>
                </a:solidFill>
              </a:rPr>
              <a:t> </a:t>
            </a:r>
          </a:p>
          <a:p>
            <a:pPr lvl="1">
              <a:buFont typeface="Arial" panose="020B0604020202020204" pitchFamily="34" charset="0"/>
              <a:buChar char="•"/>
            </a:pPr>
            <a:r>
              <a:rPr lang="en-US" sz="1600" dirty="0">
                <a:solidFill>
                  <a:schemeClr val="tx1"/>
                </a:solidFill>
              </a:rPr>
              <a:t>We should focus on AIs from our view point document; 1.12, 1.13, 1.15, 1.16, 9.1.5 and 10.   </a:t>
            </a:r>
          </a:p>
          <a:p>
            <a:r>
              <a:rPr lang="en-US" sz="1400" b="0" dirty="0"/>
              <a:t>1.1 This consultation calls on stakeholders to help us play an important part in shaping the regulations that govern how the world’s radio spectrum is used. It sets out the key issues to be discussed at next year’s World Radiocommunications Conference (WRC-19) – and spells out our early thinking on the outcomes we’d like to achieve. It also explains the engagement process which Ofcom manages in order to allow stakeholders to feed into the development of UK positions for the WRC. </a:t>
            </a:r>
          </a:p>
          <a:p>
            <a:endParaRPr lang="en-US" sz="2000" dirty="0">
              <a:solidFill>
                <a:schemeClr val="tx1"/>
              </a:solidFill>
            </a:endParaRPr>
          </a:p>
          <a:p>
            <a:pPr>
              <a:spcBef>
                <a:spcPts val="0"/>
              </a:spcBef>
              <a:buFont typeface="Arial" panose="020B0604020202020204" pitchFamily="34" charset="0"/>
              <a:buChar char="•"/>
            </a:pPr>
            <a:r>
              <a:rPr lang="en-US" sz="1800" b="0" dirty="0">
                <a:solidFill>
                  <a:schemeClr val="tx1"/>
                </a:solidFill>
              </a:rPr>
              <a:t>From last week, if we want to send additional AI 10 input, what do we need to do? </a:t>
            </a:r>
          </a:p>
          <a:p>
            <a:pPr lvl="1">
              <a:spcBef>
                <a:spcPts val="0"/>
              </a:spcBef>
              <a:buFont typeface="Arial" panose="020B0604020202020204" pitchFamily="34" charset="0"/>
              <a:buChar char="•"/>
            </a:pPr>
            <a:r>
              <a:rPr lang="en-US" sz="1400" dirty="0">
                <a:solidFill>
                  <a:schemeClr val="tx1"/>
                </a:solidFill>
              </a:rPr>
              <a:t>The proposal was for Ofcom to not propose any 6 GHz band AIs in WRC-23. </a:t>
            </a:r>
            <a:endParaRPr lang="en-US" sz="1400" b="0" dirty="0">
              <a:solidFill>
                <a:schemeClr val="tx1"/>
              </a:solidFill>
            </a:endParaRP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r>
              <a:rPr lang="en-US" sz="1800" b="0" dirty="0">
                <a:solidFill>
                  <a:schemeClr val="tx1"/>
                </a:solidFill>
              </a:rPr>
              <a:t>What is happening is there are notable other paths and groups that will cover what was proposed, so not that urgent if IEEE 802 adds or not.  We will go to monitor.</a:t>
            </a:r>
          </a:p>
          <a:p>
            <a:pPr marL="0" indent="0">
              <a:spcBef>
                <a:spcPts val="0"/>
              </a:spcBef>
            </a:pPr>
            <a:endParaRPr lang="en-US" sz="18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Sept 2018</a:t>
            </a:r>
            <a:endParaRPr lang="en-GB" dirty="0"/>
          </a:p>
        </p:txBody>
      </p:sp>
    </p:spTree>
    <p:extLst>
      <p:ext uri="{BB962C8B-B14F-4D97-AF65-F5344CB8AC3E}">
        <p14:creationId xmlns:p14="http://schemas.microsoft.com/office/powerpoint/2010/main" val="41107907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005" y="511541"/>
            <a:ext cx="7770813" cy="685800"/>
          </a:xfrm>
        </p:spPr>
        <p:txBody>
          <a:bodyPr/>
          <a:lstStyle/>
          <a:p>
            <a:r>
              <a:rPr lang="en-US" sz="2400" dirty="0"/>
              <a:t>Ofcom - WRC-19 AIs Consultation </a:t>
            </a:r>
            <a:r>
              <a:rPr lang="en-US" sz="1400" dirty="0"/>
              <a:t>-2</a:t>
            </a:r>
            <a:endParaRPr lang="en-US" sz="1200" dirty="0"/>
          </a:p>
        </p:txBody>
      </p:sp>
      <p:sp>
        <p:nvSpPr>
          <p:cNvPr id="3" name="Content Placeholder 2"/>
          <p:cNvSpPr>
            <a:spLocks noGrp="1"/>
          </p:cNvSpPr>
          <p:nvPr>
            <p:ph idx="1"/>
          </p:nvPr>
        </p:nvSpPr>
        <p:spPr>
          <a:xfrm>
            <a:off x="685800" y="976435"/>
            <a:ext cx="8382000" cy="5332412"/>
          </a:xfrm>
        </p:spPr>
        <p:txBody>
          <a:bodyPr/>
          <a:lstStyle/>
          <a:p>
            <a:pPr>
              <a:buFont typeface="Arial" panose="020B0604020202020204" pitchFamily="34" charset="0"/>
              <a:buChar char="•"/>
            </a:pPr>
            <a:r>
              <a:rPr lang="en-US" sz="2000" dirty="0">
                <a:solidFill>
                  <a:schemeClr val="tx1"/>
                </a:solidFill>
              </a:rPr>
              <a:t>From last week,  What do we do about question 32 and AI 10?</a:t>
            </a:r>
            <a:r>
              <a:rPr lang="en-US" sz="1600" dirty="0">
                <a:solidFill>
                  <a:schemeClr val="tx1"/>
                </a:solidFill>
              </a:rPr>
              <a:t> </a:t>
            </a:r>
            <a:endParaRPr lang="en-US" sz="1600" dirty="0"/>
          </a:p>
          <a:p>
            <a:pPr lvl="1">
              <a:buFont typeface="Arial" panose="020B0604020202020204" pitchFamily="34" charset="0"/>
              <a:buChar char="•"/>
            </a:pPr>
            <a:r>
              <a:rPr lang="en-US" sz="1600" dirty="0"/>
              <a:t>Proposed Response to begin: "IEEE 802 urges the UK to oppose any attempts to have a new WRC-2023 Agenda Item associated with the 5925-7125 MHz range. Consideration of the 5925-7125 MHz range under a WRC-2023 Agenda Item would be highly disruptive to future planned RLAN deployments / services and would further delay provisions of high-speed internet. In adopting the ECC Work Item (5925-6425 MHz) there was an expectation that spectrum above 6425 MHz may be considered for future RLAN deployments." </a:t>
            </a:r>
            <a:br>
              <a:rPr lang="en-US" sz="1600" dirty="0"/>
            </a:br>
            <a:r>
              <a:rPr lang="en-US" sz="1600" dirty="0"/>
              <a:t>== followed by proposed TVWS text in 18-88r3 == </a:t>
            </a:r>
            <a:endParaRPr lang="en-US" sz="1600" dirty="0">
              <a:solidFill>
                <a:schemeClr val="tx1"/>
              </a:solidFill>
            </a:endParaRPr>
          </a:p>
          <a:p>
            <a:pPr lvl="6">
              <a:buFont typeface="Arial" panose="020B0604020202020204" pitchFamily="34" charset="0"/>
              <a:buChar char="•"/>
            </a:pPr>
            <a:endParaRPr lang="en-US" sz="1000" b="1" dirty="0">
              <a:solidFill>
                <a:schemeClr val="tx1"/>
              </a:solidFill>
            </a:endParaRPr>
          </a:p>
          <a:p>
            <a:pPr lvl="1">
              <a:spcBef>
                <a:spcPts val="0"/>
              </a:spcBef>
              <a:buFont typeface="Arial" panose="020B0604020202020204" pitchFamily="34" charset="0"/>
              <a:buChar char="•"/>
            </a:pPr>
            <a:r>
              <a:rPr lang="en-US" sz="1600" dirty="0">
                <a:solidFill>
                  <a:schemeClr val="tx1"/>
                </a:solidFill>
              </a:rPr>
              <a:t>With this not in the approved IEEE 802 viewpoints </a:t>
            </a:r>
            <a:r>
              <a:rPr lang="en-US" sz="1600" dirty="0">
                <a:solidFill>
                  <a:schemeClr val="tx1"/>
                </a:solidFill>
                <a:hlinkClick r:id="rId2"/>
              </a:rPr>
              <a:t>&lt;doc&gt;</a:t>
            </a:r>
            <a:r>
              <a:rPr lang="en-US" sz="1600" dirty="0">
                <a:solidFill>
                  <a:schemeClr val="tx1"/>
                </a:solidFill>
              </a:rPr>
              <a:t>,  </a:t>
            </a:r>
          </a:p>
          <a:p>
            <a:pPr lvl="2">
              <a:spcBef>
                <a:spcPts val="0"/>
              </a:spcBef>
              <a:buFont typeface="Arial" panose="020B0604020202020204" pitchFamily="34" charset="0"/>
              <a:buChar char="•"/>
            </a:pPr>
            <a:r>
              <a:rPr lang="en-US" sz="1400" dirty="0">
                <a:solidFill>
                  <a:schemeClr val="tx1"/>
                </a:solidFill>
              </a:rPr>
              <a:t>Can add to the view points once we know what to put. </a:t>
            </a:r>
          </a:p>
          <a:p>
            <a:pPr lvl="1">
              <a:buFont typeface="Arial" panose="020B0604020202020204" pitchFamily="34" charset="0"/>
              <a:buChar char="•"/>
            </a:pPr>
            <a:r>
              <a:rPr lang="en-US" sz="1600" dirty="0">
                <a:solidFill>
                  <a:schemeClr val="tx1"/>
                </a:solidFill>
              </a:rPr>
              <a:t>And without an IEEE 802 as a whole single voice on 6GHz yet,</a:t>
            </a:r>
          </a:p>
          <a:p>
            <a:pPr lvl="2">
              <a:buFont typeface="Arial" panose="020B0604020202020204" pitchFamily="34" charset="0"/>
              <a:buChar char="•"/>
            </a:pPr>
            <a:r>
              <a:rPr lang="en-US" sz="1400" dirty="0">
                <a:solidFill>
                  <a:schemeClr val="tx1"/>
                </a:solidFill>
              </a:rPr>
              <a:t>This is a different activity, should we start there? </a:t>
            </a:r>
          </a:p>
          <a:p>
            <a:pPr lvl="2">
              <a:buFont typeface="Arial" panose="020B0604020202020204" pitchFamily="34" charset="0"/>
              <a:buChar char="•"/>
            </a:pPr>
            <a:r>
              <a:rPr lang="en-US" sz="1400" dirty="0">
                <a:solidFill>
                  <a:schemeClr val="tx1"/>
                </a:solidFill>
              </a:rPr>
              <a:t>  </a:t>
            </a:r>
          </a:p>
          <a:p>
            <a:pPr lvl="2">
              <a:buFont typeface="Arial" panose="020B0604020202020204" pitchFamily="34" charset="0"/>
              <a:buChar char="•"/>
            </a:pPr>
            <a:r>
              <a:rPr lang="en-US" sz="1400" dirty="0">
                <a:solidFill>
                  <a:schemeClr val="tx1"/>
                </a:solidFill>
              </a:rPr>
              <a:t> </a:t>
            </a:r>
          </a:p>
          <a:p>
            <a:pPr lvl="2">
              <a:buFont typeface="Arial" panose="020B0604020202020204" pitchFamily="34" charset="0"/>
              <a:buChar char="•"/>
            </a:pPr>
            <a:r>
              <a:rPr lang="en-US" sz="1400" dirty="0">
                <a:solidFill>
                  <a:schemeClr val="tx1"/>
                </a:solidFill>
              </a:rPr>
              <a:t> </a:t>
            </a:r>
          </a:p>
          <a:p>
            <a:pPr lvl="2">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r>
              <a:rPr lang="en-US" sz="1600" dirty="0">
                <a:solidFill>
                  <a:schemeClr val="tx1"/>
                </a:solidFill>
              </a:rPr>
              <a:t>For question brought up on clarification of ‘oppose’, will work after answering above. </a:t>
            </a:r>
            <a:endParaRPr lang="en-US" sz="1400" b="1"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Sept 2018</a:t>
            </a:r>
            <a:endParaRPr lang="en-GB" dirty="0"/>
          </a:p>
        </p:txBody>
      </p:sp>
    </p:spTree>
    <p:extLst>
      <p:ext uri="{BB962C8B-B14F-4D97-AF65-F5344CB8AC3E}">
        <p14:creationId xmlns:p14="http://schemas.microsoft.com/office/powerpoint/2010/main" val="1131364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Can we get to a Single Voice on 6GHz?</a:t>
            </a:r>
            <a:r>
              <a:rPr lang="en-US" sz="2400" dirty="0"/>
              <a:t> </a:t>
            </a:r>
            <a:r>
              <a:rPr lang="en-US" sz="1600" dirty="0"/>
              <a:t>-1</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6593" y="1066800"/>
            <a:ext cx="8142288" cy="5142707"/>
          </a:xfrm>
        </p:spPr>
        <p:txBody>
          <a:bodyPr/>
          <a:lstStyle/>
          <a:p>
            <a:pPr lvl="3">
              <a:buFont typeface="Arial" panose="020B0604020202020204" pitchFamily="34" charset="0"/>
              <a:buChar char="•"/>
            </a:pPr>
            <a:endParaRPr lang="en-US" sz="1000" dirty="0"/>
          </a:p>
          <a:p>
            <a:pPr>
              <a:buFont typeface="Arial" panose="020B0604020202020204" pitchFamily="34" charset="0"/>
              <a:buChar char="•"/>
            </a:pPr>
            <a:r>
              <a:rPr lang="en-US" sz="1800" dirty="0"/>
              <a:t>Word is the FCC NPRM (Notice of Proposed Rulemaking) on 6GHz band should be out before the end of the year, and could be as soon as September.</a:t>
            </a:r>
          </a:p>
          <a:p>
            <a:pPr lvl="1">
              <a:buFont typeface="Arial" panose="020B0604020202020204" pitchFamily="34" charset="0"/>
              <a:buChar char="•"/>
            </a:pPr>
            <a:r>
              <a:rPr lang="en-US" sz="1600" dirty="0"/>
              <a:t>Comment period could be shorter, tbd. </a:t>
            </a:r>
          </a:p>
          <a:p>
            <a:pPr lvl="3">
              <a:buFont typeface="Arial" panose="020B0604020202020204" pitchFamily="34" charset="0"/>
              <a:buChar char="•"/>
            </a:pPr>
            <a:endParaRPr lang="en-US" sz="1100" dirty="0"/>
          </a:p>
          <a:p>
            <a:pPr>
              <a:buFont typeface="Arial" panose="020B0604020202020204" pitchFamily="34" charset="0"/>
              <a:buChar char="•"/>
            </a:pPr>
            <a:r>
              <a:rPr lang="en-US" sz="1800" dirty="0">
                <a:solidFill>
                  <a:srgbClr val="00B0F0"/>
                </a:solidFill>
              </a:rPr>
              <a:t>With that we need to understand in what direction IEEE 802 as a whole should (or should not) respond to the NPRM with. </a:t>
            </a:r>
          </a:p>
          <a:p>
            <a:pPr lvl="3">
              <a:buFont typeface="Arial" panose="020B0604020202020204" pitchFamily="34" charset="0"/>
              <a:buChar char="•"/>
            </a:pPr>
            <a:endParaRPr lang="en-US" sz="1100" dirty="0"/>
          </a:p>
          <a:p>
            <a:pPr>
              <a:buFont typeface="Arial" panose="020B0604020202020204" pitchFamily="34" charset="0"/>
              <a:buChar char="•"/>
            </a:pPr>
            <a:r>
              <a:rPr lang="en-US" sz="1800" dirty="0"/>
              <a:t>Reminder: </a:t>
            </a:r>
            <a:endParaRPr lang="en-US" sz="2000" dirty="0"/>
          </a:p>
          <a:p>
            <a:pPr lvl="1">
              <a:buFont typeface="Arial" panose="020B0604020202020204" pitchFamily="34" charset="0"/>
              <a:buChar char="•"/>
            </a:pPr>
            <a:r>
              <a:rPr lang="en-US" sz="1600" dirty="0"/>
              <a:t>IEEE P802.11ax – wants this band for spectrum expansion that WiFi needs.</a:t>
            </a:r>
          </a:p>
          <a:p>
            <a:pPr lvl="2">
              <a:buFont typeface="Arial" panose="020B0604020202020204" pitchFamily="34" charset="0"/>
              <a:buChar char="•"/>
            </a:pPr>
            <a:r>
              <a:rPr lang="en-US" sz="1400" dirty="0"/>
              <a:t>Keep in mind, others, e.g. 3GPP also want the band. </a:t>
            </a:r>
          </a:p>
          <a:p>
            <a:pPr lvl="1">
              <a:buFont typeface="Arial" panose="020B0604020202020204" pitchFamily="34" charset="0"/>
              <a:buChar char="•"/>
            </a:pPr>
            <a:r>
              <a:rPr lang="en-US" sz="1600" dirty="0"/>
              <a:t>IEEE 802.15.4, UWB, is already in use in the band, and is the band most used around the world for 802.15.4-UWB. </a:t>
            </a:r>
          </a:p>
          <a:p>
            <a:pPr lvl="1">
              <a:buFont typeface="Wingdings" panose="05000000000000000000" pitchFamily="2" charset="2"/>
              <a:buChar char="v"/>
            </a:pPr>
            <a:r>
              <a:rPr lang="en-US" sz="1600" dirty="0">
                <a:solidFill>
                  <a:srgbClr val="0070C0"/>
                </a:solidFill>
              </a:rPr>
              <a:t>The concern is WiFi interferes with UWB with its very low power.</a:t>
            </a:r>
          </a:p>
          <a:p>
            <a:pPr lvl="1">
              <a:buFont typeface="Arial" panose="020B0604020202020204" pitchFamily="34" charset="0"/>
              <a:buChar char="•"/>
            </a:pPr>
            <a:r>
              <a:rPr lang="en-US" sz="1600" dirty="0"/>
              <a:t>Recently 802.19 voted on the .11ax CoEx document and it failed. </a:t>
            </a:r>
          </a:p>
          <a:p>
            <a:pPr lvl="2">
              <a:buFont typeface="Arial" panose="020B0604020202020204" pitchFamily="34" charset="0"/>
              <a:buChar char="•"/>
            </a:pPr>
            <a:r>
              <a:rPr lang="en-US" sz="1400" dirty="0"/>
              <a:t>This is being worked on through the normal IEEE 802 process, to be updated  and part upcoming letter ballot, etc.</a:t>
            </a:r>
          </a:p>
          <a:p>
            <a:pPr lvl="1">
              <a:buFont typeface="Arial" panose="020B0604020202020204" pitchFamily="34" charset="0"/>
              <a:buChar char="•"/>
            </a:pPr>
            <a:r>
              <a:rPr lang="en-US" sz="1600" dirty="0"/>
              <a:t>There are a number of  other incumbents in USA and the EU concerned with coexistence.  </a:t>
            </a:r>
            <a:endParaRPr lang="en-US" dirty="0"/>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a:t>06 Sept 2018</a:t>
            </a:r>
            <a:endParaRPr lang="en-GB" dirty="0"/>
          </a:p>
        </p:txBody>
      </p:sp>
    </p:spTree>
    <p:extLst>
      <p:ext uri="{BB962C8B-B14F-4D97-AF65-F5344CB8AC3E}">
        <p14:creationId xmlns:p14="http://schemas.microsoft.com/office/powerpoint/2010/main" val="40583190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Can we get to a Single Voice on 6GHz?</a:t>
            </a:r>
            <a:r>
              <a:rPr lang="en-US" sz="2400" dirty="0"/>
              <a:t> </a:t>
            </a:r>
            <a:r>
              <a:rPr lang="en-US" sz="1600" dirty="0"/>
              <a:t>-2</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5800" y="857646"/>
            <a:ext cx="8142288" cy="5142707"/>
          </a:xfrm>
        </p:spPr>
        <p:txBody>
          <a:bodyPr/>
          <a:lstStyle/>
          <a:p>
            <a:pPr marL="1371600" lvl="3" indent="0"/>
            <a:endParaRPr lang="en-US" sz="1100" dirty="0"/>
          </a:p>
          <a:p>
            <a:pPr>
              <a:buFont typeface="Arial" panose="020B0604020202020204" pitchFamily="34" charset="0"/>
              <a:buChar char="•"/>
            </a:pPr>
            <a:r>
              <a:rPr lang="en-US" sz="1800" dirty="0"/>
              <a:t>Sunday, chairs of 802.11, 802.15, 802.18, 802.19 and others met to discuss this.</a:t>
            </a:r>
            <a:endParaRPr lang="en-US" sz="1000" dirty="0"/>
          </a:p>
          <a:p>
            <a:pPr>
              <a:buFont typeface="Arial" panose="020B0604020202020204" pitchFamily="34" charset="0"/>
              <a:buChar char="•"/>
            </a:pPr>
            <a:r>
              <a:rPr lang="en-US" sz="1800" dirty="0"/>
              <a:t>Here is a link to what was reviewed, </a:t>
            </a:r>
          </a:p>
          <a:p>
            <a:pPr lvl="1">
              <a:buFont typeface="Arial" panose="020B0604020202020204" pitchFamily="34" charset="0"/>
              <a:buChar char="•"/>
            </a:pPr>
            <a:r>
              <a:rPr lang="en-US" sz="1400" dirty="0">
                <a:hlinkClick r:id="rId2"/>
              </a:rPr>
              <a:t>https://mentor.ieee.org/802-ec/dcn/18/ec-18-0133-00-00EC-how-can-ieee-802-get-to-a-single-voice-for-6ghz-band.pptx</a:t>
            </a:r>
            <a:r>
              <a:rPr lang="en-US" sz="1400" dirty="0"/>
              <a:t>   (includes comment that in the EU (and most other countries) UWB is a lower priority than WS/RLAN usage) </a:t>
            </a:r>
          </a:p>
          <a:p>
            <a:pPr>
              <a:buFont typeface="Arial" panose="020B0604020202020204" pitchFamily="34" charset="0"/>
              <a:buChar char="•"/>
            </a:pPr>
            <a:r>
              <a:rPr lang="en-US" sz="1800" dirty="0"/>
              <a:t>Next steps </a:t>
            </a:r>
          </a:p>
          <a:p>
            <a:pPr lvl="1">
              <a:buFont typeface="Arial" panose="020B0604020202020204" pitchFamily="34" charset="0"/>
              <a:buChar char="•"/>
            </a:pPr>
            <a:r>
              <a:rPr lang="en-US" sz="1400" dirty="0"/>
              <a:t>802.19/802.11ax, will work through the 802.11ax coexistence document through the process so it is updated, passes 802.19 and can be in an upcoming 802.11ax letter ballot.   (802.18 will stay involved) </a:t>
            </a:r>
          </a:p>
          <a:p>
            <a:pPr lvl="1">
              <a:buFont typeface="Arial" panose="020B0604020202020204" pitchFamily="34" charset="0"/>
              <a:buChar char="•"/>
            </a:pPr>
            <a:r>
              <a:rPr lang="en-US" sz="1400" dirty="0"/>
              <a:t>Once the 802.11ax coexistence document is finished up, this will start next phase of defining the voice from IEEE 802 as a whole, that can be used on the NPRM. </a:t>
            </a:r>
          </a:p>
          <a:p>
            <a:pPr lvl="2">
              <a:buFont typeface="Arial" panose="020B0604020202020204" pitchFamily="34" charset="0"/>
              <a:buChar char="•"/>
            </a:pPr>
            <a:r>
              <a:rPr lang="en-US" sz="1400" dirty="0"/>
              <a:t>Until the NPRM actually comes out, we will not be sure what is in them exactly to know just how to do final comments, assuming we have a direction on voice from 802</a:t>
            </a:r>
            <a:r>
              <a:rPr lang="en-US" sz="1200" dirty="0"/>
              <a:t>.</a:t>
            </a:r>
          </a:p>
          <a:p>
            <a:pPr lvl="1">
              <a:buFont typeface="Arial" panose="020B0604020202020204" pitchFamily="34" charset="0"/>
              <a:buChar char="•"/>
            </a:pPr>
            <a:r>
              <a:rPr lang="en-US" sz="1400" dirty="0"/>
              <a:t>Timing?  Until the NPRM is published in the Federal Register, no way to speculate very close the date comments will be due.</a:t>
            </a:r>
          </a:p>
          <a:p>
            <a:pPr lvl="2">
              <a:buFont typeface="Arial" panose="020B0604020202020204" pitchFamily="34" charset="0"/>
              <a:buChar char="•"/>
            </a:pPr>
            <a:r>
              <a:rPr lang="en-US" sz="1400" dirty="0"/>
              <a:t>Speculating the shortest time frame is the NPRM is published early September with a 30 day comments period.  Making them due mid-October between the September Interim and November plenary.  </a:t>
            </a:r>
          </a:p>
          <a:p>
            <a:pPr>
              <a:buFont typeface="Arial" panose="020B0604020202020204" pitchFamily="34" charset="0"/>
              <a:buChar char="•"/>
            </a:pPr>
            <a:r>
              <a:rPr lang="en-US" sz="1800" b="0" dirty="0">
                <a:solidFill>
                  <a:srgbClr val="00B050"/>
                </a:solidFill>
              </a:rPr>
              <a:t>New feedback, </a:t>
            </a:r>
            <a:r>
              <a:rPr lang="en-US" sz="1800" dirty="0">
                <a:solidFill>
                  <a:srgbClr val="00B050"/>
                </a:solidFill>
              </a:rPr>
              <a:t>Learned this week October FCC open meeting is the latest word of when we may see the NPRM, not September as earlier indications.</a:t>
            </a:r>
          </a:p>
          <a:p>
            <a:pPr>
              <a:buFont typeface="Arial" panose="020B0604020202020204" pitchFamily="34" charset="0"/>
              <a:buChar char="•"/>
            </a:pPr>
            <a:endParaRPr lang="en-US" sz="1800" b="0" dirty="0">
              <a:solidFill>
                <a:srgbClr val="00B050"/>
              </a:solidFill>
            </a:endParaRPr>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a:t>06 Sept 2018</a:t>
            </a:r>
            <a:endParaRPr lang="en-GB" dirty="0"/>
          </a:p>
        </p:txBody>
      </p:sp>
    </p:spTree>
    <p:extLst>
      <p:ext uri="{BB962C8B-B14F-4D97-AF65-F5344CB8AC3E}">
        <p14:creationId xmlns:p14="http://schemas.microsoft.com/office/powerpoint/2010/main" val="11703369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-1</a:t>
            </a:r>
            <a:endParaRPr lang="en-US" sz="1400" dirty="0"/>
          </a:p>
        </p:txBody>
      </p:sp>
      <p:sp>
        <p:nvSpPr>
          <p:cNvPr id="3" name="Content Placeholder 2"/>
          <p:cNvSpPr>
            <a:spLocks noGrp="1"/>
          </p:cNvSpPr>
          <p:nvPr>
            <p:ph idx="1"/>
          </p:nvPr>
        </p:nvSpPr>
        <p:spPr>
          <a:xfrm>
            <a:off x="685800" y="1219200"/>
            <a:ext cx="8382000" cy="4038600"/>
          </a:xfrm>
        </p:spPr>
        <p:txBody>
          <a:bodyPr/>
          <a:lstStyle/>
          <a:p>
            <a:pPr>
              <a:buFont typeface="Arial" panose="020B0604020202020204" pitchFamily="34" charset="0"/>
              <a:buChar char="•"/>
            </a:pPr>
            <a:r>
              <a:rPr lang="en-US" sz="2000" dirty="0"/>
              <a:t>IEEE 802.19 and other WG chairs are working on IEEE 802 single voice. </a:t>
            </a:r>
          </a:p>
          <a:p>
            <a:pPr>
              <a:buFont typeface="Arial" panose="020B0604020202020204" pitchFamily="34" charset="0"/>
              <a:buChar char="•"/>
            </a:pPr>
            <a:r>
              <a:rPr lang="en-US" sz="2000" dirty="0"/>
              <a:t>From a high level, could we list out some of the following.</a:t>
            </a:r>
          </a:p>
          <a:p>
            <a:pPr lvl="1">
              <a:buFont typeface="Arial" panose="020B0604020202020204" pitchFamily="34" charset="0"/>
              <a:buChar char="•"/>
            </a:pPr>
            <a:r>
              <a:rPr lang="en-US" sz="1600" b="0" dirty="0"/>
              <a:t>Do not want to get into detail, just high level points</a:t>
            </a:r>
            <a:r>
              <a:rPr lang="en-US" sz="1600" dirty="0"/>
              <a:t> to consider to help.</a:t>
            </a:r>
            <a:endParaRPr lang="en-US" sz="1600" b="0" dirty="0"/>
          </a:p>
          <a:p>
            <a:pPr>
              <a:buFont typeface="Arial" panose="020B0604020202020204" pitchFamily="34" charset="0"/>
              <a:buChar char="•"/>
            </a:pPr>
            <a:r>
              <a:rPr lang="en-US" sz="2000" dirty="0"/>
              <a:t>What criteria should be considered? </a:t>
            </a:r>
          </a:p>
          <a:p>
            <a:pPr lvl="1">
              <a:buFont typeface="Arial" panose="020B0604020202020204" pitchFamily="34" charset="0"/>
              <a:buChar char="•"/>
            </a:pPr>
            <a:r>
              <a:rPr lang="en-US" sz="1600" dirty="0"/>
              <a:t>Power out needed,  different for each technology. </a:t>
            </a:r>
          </a:p>
          <a:p>
            <a:pPr lvl="1">
              <a:buFont typeface="Arial" panose="020B0604020202020204" pitchFamily="34" charset="0"/>
              <a:buChar char="•"/>
            </a:pPr>
            <a:r>
              <a:rPr lang="en-US" sz="1600" dirty="0"/>
              <a:t>Bandwidth considerations.</a:t>
            </a:r>
          </a:p>
          <a:p>
            <a:pPr lvl="1">
              <a:buFont typeface="Arial" panose="020B0604020202020204" pitchFamily="34" charset="0"/>
              <a:buChar char="•"/>
            </a:pPr>
            <a:r>
              <a:rPr lang="en-US" sz="1600" dirty="0"/>
              <a:t>Channel sense, e.g. LBT.  </a:t>
            </a:r>
          </a:p>
          <a:p>
            <a:pPr lvl="1">
              <a:buFont typeface="Arial" panose="020B0604020202020204" pitchFamily="34" charset="0"/>
              <a:buChar char="•"/>
            </a:pPr>
            <a:r>
              <a:rPr lang="en-US" sz="1600" dirty="0"/>
              <a:t>Incumbent protection.</a:t>
            </a:r>
          </a:p>
          <a:p>
            <a:pPr lvl="1">
              <a:buFont typeface="Arial" panose="020B0604020202020204" pitchFamily="34" charset="0"/>
              <a:buChar char="•"/>
            </a:pPr>
            <a:r>
              <a:rPr lang="en-US" sz="1600" dirty="0"/>
              <a:t>Interference types, blocks .vs. range decrease.</a:t>
            </a:r>
          </a:p>
          <a:p>
            <a:pPr lvl="1">
              <a:buFont typeface="Arial" panose="020B0604020202020204" pitchFamily="34" charset="0"/>
              <a:buChar char="•"/>
            </a:pPr>
            <a:r>
              <a:rPr lang="en-US" sz="1600" dirty="0"/>
              <a:t>Operational ranges themselves.</a:t>
            </a:r>
          </a:p>
          <a:p>
            <a:pPr lvl="1">
              <a:buFont typeface="Arial" panose="020B0604020202020204" pitchFamily="34" charset="0"/>
              <a:buChar char="•"/>
            </a:pPr>
            <a:r>
              <a:rPr lang="en-US" sz="1600" dirty="0"/>
              <a:t>Different modulation types .</a:t>
            </a:r>
          </a:p>
          <a:p>
            <a:pPr lvl="1">
              <a:buFont typeface="Arial" panose="020B0604020202020204" pitchFamily="34" charset="0"/>
              <a:buChar char="•"/>
            </a:pPr>
            <a:r>
              <a:rPr lang="en-US" sz="1600" dirty="0"/>
              <a:t>Tuning range of UWB   (global considerations).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Thursday: </a:t>
            </a:r>
          </a:p>
          <a:p>
            <a:pPr lvl="1">
              <a:buFont typeface="Arial" panose="020B0604020202020204" pitchFamily="34" charset="0"/>
              <a:buChar char="•"/>
            </a:pPr>
            <a:r>
              <a:rPr lang="en-US" sz="1600" dirty="0"/>
              <a:t> Is there a way to ID that UWB is there and transmitting?</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Sept 2018</a:t>
            </a:r>
            <a:endParaRPr lang="en-GB" dirty="0"/>
          </a:p>
        </p:txBody>
      </p:sp>
    </p:spTree>
    <p:extLst>
      <p:ext uri="{BB962C8B-B14F-4D97-AF65-F5344CB8AC3E}">
        <p14:creationId xmlns:p14="http://schemas.microsoft.com/office/powerpoint/2010/main" val="20165431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-2</a:t>
            </a:r>
            <a:endParaRPr lang="en-US" sz="1400" dirty="0"/>
          </a:p>
        </p:txBody>
      </p:sp>
      <p:sp>
        <p:nvSpPr>
          <p:cNvPr id="3" name="Content Placeholder 2"/>
          <p:cNvSpPr>
            <a:spLocks noGrp="1"/>
          </p:cNvSpPr>
          <p:nvPr>
            <p:ph idx="1"/>
          </p:nvPr>
        </p:nvSpPr>
        <p:spPr>
          <a:xfrm>
            <a:off x="685800" y="1219200"/>
            <a:ext cx="7856538" cy="4038600"/>
          </a:xfrm>
        </p:spPr>
        <p:txBody>
          <a:bodyPr/>
          <a:lstStyle/>
          <a:p>
            <a:pPr>
              <a:buFont typeface="Arial" panose="020B0604020202020204" pitchFamily="34" charset="0"/>
              <a:buChar char="•"/>
            </a:pPr>
            <a:r>
              <a:rPr lang="en-US" sz="2000" dirty="0"/>
              <a:t>What Use Cases should be considered? </a:t>
            </a:r>
          </a:p>
          <a:p>
            <a:pPr lvl="1">
              <a:buFont typeface="Arial" panose="020B0604020202020204" pitchFamily="34" charset="0"/>
              <a:buChar char="•"/>
            </a:pPr>
            <a:r>
              <a:rPr lang="en-US" sz="1600" dirty="0"/>
              <a:t>Higher speed  (wider BWs) for WiFi users, e.g. streaming video, etc.   </a:t>
            </a:r>
          </a:p>
          <a:p>
            <a:pPr lvl="1">
              <a:buFont typeface="Arial" panose="020B0604020202020204" pitchFamily="34" charset="0"/>
              <a:buChar char="•"/>
            </a:pPr>
            <a:r>
              <a:rPr lang="en-US" sz="1600" dirty="0"/>
              <a:t>Global availability (S. Korea just this week consultation 6 – 10.2 GHz for UWB)</a:t>
            </a:r>
          </a:p>
          <a:p>
            <a:pPr lvl="1">
              <a:buFont typeface="Arial" panose="020B0604020202020204" pitchFamily="34" charset="0"/>
              <a:buChar char="•"/>
            </a:pPr>
            <a:r>
              <a:rPr lang="en-US" sz="1600" dirty="0"/>
              <a:t>UWB applications -  Many (See 15-17/0660), e.g. location is a significant use case.</a:t>
            </a:r>
            <a:endParaRPr lang="en-US" sz="1400" dirty="0"/>
          </a:p>
          <a:p>
            <a:pPr lvl="1">
              <a:buFont typeface="Arial" panose="020B0604020202020204" pitchFamily="34" charset="0"/>
              <a:buChar char="•"/>
            </a:pPr>
            <a:r>
              <a:rPr lang="en-US" sz="1600" dirty="0"/>
              <a:t>Where devices are used, height, indoor/outdoor, etc.  </a:t>
            </a:r>
          </a:p>
          <a:p>
            <a:pPr lvl="1">
              <a:buFont typeface="Arial" panose="020B0604020202020204" pitchFamily="34" charset="0"/>
              <a:buChar char="•"/>
            </a:pPr>
            <a:r>
              <a:rPr lang="en-US" sz="1600" dirty="0"/>
              <a:t>Review 15.2  co-existence of  WiFi / BT / …  </a:t>
            </a:r>
          </a:p>
          <a:p>
            <a:pPr lvl="1">
              <a:buFont typeface="Arial" panose="020B0604020202020204" pitchFamily="34" charset="0"/>
              <a:buChar char="•"/>
            </a:pPr>
            <a:r>
              <a:rPr lang="en-US" sz="1600" dirty="0"/>
              <a:t>Co-located in a device, and non-co-located.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Thursday: </a:t>
            </a:r>
          </a:p>
          <a:p>
            <a:pPr lvl="1">
              <a:buFont typeface="Arial" panose="020B0604020202020204" pitchFamily="34" charset="0"/>
              <a:buChar char="•"/>
            </a:pPr>
            <a:r>
              <a:rPr lang="en-US" sz="1600" dirty="0"/>
              <a:t> Nothing new.</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Sept 2018</a:t>
            </a:r>
            <a:endParaRPr lang="en-GB" dirty="0"/>
          </a:p>
        </p:txBody>
      </p:sp>
    </p:spTree>
    <p:extLst>
      <p:ext uri="{BB962C8B-B14F-4D97-AF65-F5344CB8AC3E}">
        <p14:creationId xmlns:p14="http://schemas.microsoft.com/office/powerpoint/2010/main" val="145994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06 Sept 2018</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47108" cy="685800"/>
          </a:xfrm>
        </p:spPr>
        <p:txBody>
          <a:bodyPr/>
          <a:lstStyle/>
          <a:p>
            <a:r>
              <a:rPr lang="en-US" sz="2400" dirty="0"/>
              <a:t>IEEE EU position statement on spectrum management</a:t>
            </a:r>
            <a:endParaRPr lang="en-US" sz="1200" dirty="0"/>
          </a:p>
        </p:txBody>
      </p:sp>
      <p:sp>
        <p:nvSpPr>
          <p:cNvPr id="3" name="Content Placeholder 2"/>
          <p:cNvSpPr>
            <a:spLocks noGrp="1"/>
          </p:cNvSpPr>
          <p:nvPr>
            <p:ph idx="1"/>
          </p:nvPr>
        </p:nvSpPr>
        <p:spPr>
          <a:xfrm>
            <a:off x="685800" y="1324006"/>
            <a:ext cx="8147108" cy="4494213"/>
          </a:xfrm>
        </p:spPr>
        <p:txBody>
          <a:bodyPr/>
          <a:lstStyle/>
          <a:p>
            <a:pPr>
              <a:buFont typeface="Arial" panose="020B0604020202020204" pitchFamily="34" charset="0"/>
              <a:buChar char="•"/>
            </a:pPr>
            <a:r>
              <a:rPr lang="en-US" sz="2000" dirty="0"/>
              <a:t>From earlier teleconferences:  </a:t>
            </a:r>
          </a:p>
          <a:p>
            <a:pPr lvl="1">
              <a:buFont typeface="Arial" panose="020B0604020202020204" pitchFamily="34" charset="0"/>
              <a:buChar char="•"/>
            </a:pPr>
            <a:r>
              <a:rPr lang="en-US" sz="1800" dirty="0"/>
              <a:t>IEEE European Public Policy Position Statement on Spectrum Management</a:t>
            </a:r>
          </a:p>
          <a:p>
            <a:pPr lvl="2">
              <a:buFont typeface="Arial" panose="020B0604020202020204" pitchFamily="34" charset="0"/>
              <a:buChar char="•"/>
            </a:pPr>
            <a:r>
              <a:rPr lang="en-US" sz="1600" dirty="0">
                <a:hlinkClick r:id="rId3"/>
              </a:rPr>
              <a:t>https://mentor.ieee.org/802.18/dcn/18/18-18-0028-01-0000-draft-ieee-european-public-policy-position-statement-on-spectrum-management.pdf</a:t>
            </a:r>
            <a:r>
              <a:rPr lang="en-US" sz="1600" dirty="0"/>
              <a:t>   (old rev)</a:t>
            </a:r>
          </a:p>
          <a:p>
            <a:pPr lvl="2">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3">
              <a:buFont typeface="Arial" panose="020B0604020202020204" pitchFamily="34" charset="0"/>
              <a:buChar char="•"/>
            </a:pPr>
            <a:r>
              <a:rPr lang="en-US" dirty="0">
                <a:solidFill>
                  <a:schemeClr val="tx1"/>
                </a:solidFill>
              </a:rPr>
              <a:t>Document 18-18/0028rxx, latest revision is our current review markup.</a:t>
            </a:r>
          </a:p>
          <a:p>
            <a:pPr lvl="2">
              <a:buFont typeface="Arial" panose="020B0604020202020204" pitchFamily="34" charset="0"/>
              <a:buChar char="•"/>
            </a:pPr>
            <a:r>
              <a:rPr lang="en-US" sz="1600" dirty="0">
                <a:solidFill>
                  <a:srgbClr val="00B0F0"/>
                </a:solidFill>
              </a:rPr>
              <a:t>Please send comments to .18 chair, to integrate, to be reviewed by the TAG. </a:t>
            </a:r>
          </a:p>
          <a:p>
            <a:pPr lvl="1">
              <a:buFont typeface="Arial" panose="020B0604020202020204" pitchFamily="34" charset="0"/>
              <a:buChar char="•"/>
            </a:pPr>
            <a:r>
              <a:rPr lang="en-US" sz="1800" b="0" dirty="0">
                <a:solidFill>
                  <a:schemeClr val="tx1"/>
                </a:solidFill>
              </a:rPr>
              <a:t>Becoming clearer the starting premise of the current paper is from several years ago and input is coming in the premise has changed in recent years. </a:t>
            </a:r>
          </a:p>
          <a:p>
            <a:pPr>
              <a:spcBef>
                <a:spcPts val="0"/>
              </a:spcBef>
              <a:buFont typeface="Arial" panose="020B0604020202020204" pitchFamily="34" charset="0"/>
              <a:buChar char="•"/>
            </a:pPr>
            <a:endParaRPr lang="en-US" sz="1800" i="1" dirty="0"/>
          </a:p>
          <a:p>
            <a:pPr lvl="1">
              <a:spcBef>
                <a:spcPts val="0"/>
              </a:spcBef>
              <a:buFont typeface="Arial" panose="020B0604020202020204" pitchFamily="34" charset="0"/>
              <a:buChar char="•"/>
            </a:pPr>
            <a:r>
              <a:rPr lang="en-US" sz="1800" dirty="0"/>
              <a:t>Considering the question on older premise, it has on the statement: </a:t>
            </a:r>
          </a:p>
          <a:p>
            <a:pPr lvl="2">
              <a:spcBef>
                <a:spcPts val="0"/>
              </a:spcBef>
              <a:buFont typeface="Arial" panose="020B0604020202020204" pitchFamily="34" charset="0"/>
              <a:buChar char="•"/>
            </a:pPr>
            <a:r>
              <a:rPr lang="en-US" sz="1600" i="1" dirty="0"/>
              <a:t>This statement was developed by the IEEE European Public Policy Committee Working Group on ICT and represents the considered judgment of a broad group of European IEEE members with expertise in the subject field.  </a:t>
            </a:r>
            <a:endParaRPr lang="en-US" sz="1600" dirty="0"/>
          </a:p>
          <a:p>
            <a:pPr lvl="4">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endParaRPr lang="en-US" sz="2000" dirty="0"/>
          </a:p>
          <a:p>
            <a:pPr lvl="2">
              <a:spcBef>
                <a:spcPts val="0"/>
              </a:spcBef>
              <a:buFont typeface="Arial" panose="020B0604020202020204" pitchFamily="34" charset="0"/>
              <a:buChar char="•"/>
            </a:pPr>
            <a:endParaRPr lang="en-US" sz="1400" dirty="0"/>
          </a:p>
          <a:p>
            <a:pPr lvl="2">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endParaRPr lang="en-US" altLang="en-US" sz="16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Sept 2018</a:t>
            </a:r>
            <a:endParaRPr lang="en-GB" dirty="0"/>
          </a:p>
        </p:txBody>
      </p:sp>
    </p:spTree>
    <p:extLst>
      <p:ext uri="{BB962C8B-B14F-4D97-AF65-F5344CB8AC3E}">
        <p14:creationId xmlns:p14="http://schemas.microsoft.com/office/powerpoint/2010/main" val="19214772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-2</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1" y="1143000"/>
            <a:ext cx="8229600" cy="4494213"/>
          </a:xfrm>
        </p:spPr>
        <p:txBody>
          <a:bodyPr/>
          <a:lstStyle/>
          <a:p>
            <a:pPr lvl="8">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Went through 18-18/0028r01 review copy, the remaining sections we have not reviewed and found a couple of specific areas that need clarity. </a:t>
            </a:r>
          </a:p>
          <a:p>
            <a:pPr>
              <a:buFont typeface="Arial" panose="020B0604020202020204" pitchFamily="34" charset="0"/>
              <a:buChar char="•"/>
            </a:pPr>
            <a:r>
              <a:rPr lang="en-US" sz="1800" b="0" dirty="0">
                <a:solidFill>
                  <a:schemeClr val="tx1"/>
                </a:solidFill>
              </a:rPr>
              <a:t>And brought audience up to speed on point premise of paper is from a few years back and had agreement with those that spoke up.  </a:t>
            </a:r>
          </a:p>
          <a:p>
            <a:pPr>
              <a:buFont typeface="Arial" panose="020B0604020202020204" pitchFamily="34" charset="0"/>
              <a:buChar char="•"/>
            </a:pPr>
            <a:r>
              <a:rPr lang="en-US" sz="1800" b="0" dirty="0">
                <a:solidFill>
                  <a:schemeClr val="tx1"/>
                </a:solidFill>
              </a:rPr>
              <a:t>Some general questions: </a:t>
            </a:r>
          </a:p>
          <a:p>
            <a:pPr lvl="1">
              <a:buFont typeface="Arial" panose="020B0604020202020204" pitchFamily="34" charset="0"/>
              <a:buChar char="•"/>
            </a:pPr>
            <a:r>
              <a:rPr lang="en-US" sz="1600" dirty="0">
                <a:solidFill>
                  <a:schemeClr val="tx1"/>
                </a:solidFill>
              </a:rPr>
              <a:t>Should the IEEE SA (the position statement we reviewed in November and January) and the IEEE EU collaborate on these 2 separate position statements in some fashion?  </a:t>
            </a:r>
          </a:p>
          <a:p>
            <a:pPr lvl="2">
              <a:buFont typeface="Arial" panose="020B0604020202020204" pitchFamily="34" charset="0"/>
              <a:buChar char="•"/>
            </a:pPr>
            <a:r>
              <a:rPr lang="en-US" sz="1600" dirty="0">
                <a:solidFill>
                  <a:schemeClr val="tx1"/>
                </a:solidFill>
              </a:rPr>
              <a:t>Then move above them. (.18 should still review)</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What was original driver to do the statement? </a:t>
            </a:r>
          </a:p>
          <a:p>
            <a:pPr lvl="1">
              <a:buFont typeface="Arial" panose="020B0604020202020204" pitchFamily="34" charset="0"/>
              <a:buChar char="•"/>
            </a:pPr>
            <a:r>
              <a:rPr lang="en-US" sz="1600" dirty="0">
                <a:solidFill>
                  <a:schemeClr val="tx1"/>
                </a:solidFill>
              </a:rPr>
              <a:t>Who is the general audience it is written for? </a:t>
            </a:r>
          </a:p>
          <a:p>
            <a:pPr lvl="1">
              <a:buFont typeface="Arial" panose="020B0604020202020204" pitchFamily="34" charset="0"/>
              <a:buChar char="•"/>
            </a:pPr>
            <a:r>
              <a:rPr lang="en-US" sz="1600" dirty="0">
                <a:solidFill>
                  <a:schemeClr val="tx1"/>
                </a:solidFill>
              </a:rPr>
              <a:t>As it is, there is a concern if it is sent out and organizations our members are working with, CEPT, BRAN, etc. it will cause confusion, and more.  </a:t>
            </a:r>
            <a:endParaRPr lang="en-US" sz="1600" b="0" dirty="0">
              <a:solidFill>
                <a:schemeClr val="tx1"/>
              </a:solidFill>
            </a:endParaRPr>
          </a:p>
          <a:p>
            <a:pPr>
              <a:buFont typeface="Arial" panose="020B0604020202020204" pitchFamily="34" charset="0"/>
              <a:buChar char="•"/>
            </a:pPr>
            <a:r>
              <a:rPr lang="en-US" sz="1800" b="0" dirty="0">
                <a:solidFill>
                  <a:srgbClr val="00B0F0"/>
                </a:solidFill>
              </a:rPr>
              <a:t>Request that anyone with specific input to continue to please pass on to the .18 chair, sooner. </a:t>
            </a:r>
          </a:p>
          <a:p>
            <a:pPr>
              <a:buFont typeface="Arial" panose="020B0604020202020204" pitchFamily="34" charset="0"/>
              <a:buChar char="•"/>
            </a:pPr>
            <a:r>
              <a:rPr lang="en-US" sz="1800" b="0" dirty="0">
                <a:solidFill>
                  <a:srgbClr val="00B0F0"/>
                </a:solidFill>
              </a:rPr>
              <a:t>.18 chair will cleanup the review revision of the paper (should end up r02) and ask the IEEE 802 chair for further guidance on next steps.  </a:t>
            </a:r>
          </a:p>
          <a:p>
            <a:pPr>
              <a:buFont typeface="Arial" panose="020B0604020202020204" pitchFamily="34" charset="0"/>
              <a:buChar char="•"/>
            </a:pPr>
            <a:endParaRPr lang="en-US" sz="1800" b="0" dirty="0">
              <a:solidFill>
                <a:srgbClr val="00B0F0"/>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Sept 2018</a:t>
            </a:r>
            <a:endParaRPr lang="en-GB" dirty="0"/>
          </a:p>
        </p:txBody>
      </p:sp>
    </p:spTree>
    <p:extLst>
      <p:ext uri="{BB962C8B-B14F-4D97-AF65-F5344CB8AC3E}">
        <p14:creationId xmlns:p14="http://schemas.microsoft.com/office/powerpoint/2010/main" val="12523190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001000" cy="685800"/>
          </a:xfrm>
        </p:spPr>
        <p:txBody>
          <a:bodyPr/>
          <a:lstStyle/>
          <a:p>
            <a:r>
              <a:rPr lang="en-US" sz="2400" dirty="0"/>
              <a:t>IEEE EU spectrum management statement</a:t>
            </a:r>
            <a:endParaRPr lang="en-US" sz="1200" dirty="0"/>
          </a:p>
        </p:txBody>
      </p:sp>
      <p:sp>
        <p:nvSpPr>
          <p:cNvPr id="3" name="Content Placeholder 2"/>
          <p:cNvSpPr>
            <a:spLocks noGrp="1"/>
          </p:cNvSpPr>
          <p:nvPr>
            <p:ph idx="1"/>
          </p:nvPr>
        </p:nvSpPr>
        <p:spPr>
          <a:xfrm>
            <a:off x="685800" y="925460"/>
            <a:ext cx="8147108" cy="5293520"/>
          </a:xfrm>
        </p:spPr>
        <p:txBody>
          <a:bodyPr/>
          <a:lstStyle/>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800" dirty="0"/>
              <a:t>What was sent to the IEEE 802 chair for a short write up on our overall view and what is needed: </a:t>
            </a:r>
          </a:p>
          <a:p>
            <a:pPr lvl="5">
              <a:spcBef>
                <a:spcPts val="0"/>
              </a:spcBef>
              <a:buFont typeface="Arial" panose="020B0604020202020204" pitchFamily="34" charset="0"/>
              <a:buChar char="•"/>
            </a:pPr>
            <a:endParaRPr lang="en-US" altLang="en-US" sz="800" dirty="0">
              <a:solidFill>
                <a:srgbClr val="00B0F0"/>
              </a:solidFill>
            </a:endParaRPr>
          </a:p>
          <a:p>
            <a:pPr lvl="2">
              <a:spcBef>
                <a:spcPts val="0"/>
              </a:spcBef>
              <a:buFont typeface="Arial" panose="020B0604020202020204" pitchFamily="34" charset="0"/>
              <a:buChar char="•"/>
            </a:pPr>
            <a:r>
              <a:rPr lang="en-US" altLang="en-US" sz="1600" dirty="0"/>
              <a:t>In our opinion spectrum policy cannot be based on measuring 3-D occupancy and then enforce corrections.   Spectrum policy needs to allow for dynamic sharing and allocation with the technologies available today and coming in the future.  In </a:t>
            </a:r>
            <a:r>
              <a:rPr lang="en-US" altLang="en-US" sz="1600" dirty="0">
                <a:solidFill>
                  <a:schemeClr val="tx1"/>
                </a:solidFill>
              </a:rPr>
              <a:t>addition, s</a:t>
            </a:r>
            <a:r>
              <a:rPr lang="en-US" sz="1600" dirty="0">
                <a:solidFill>
                  <a:schemeClr val="tx1"/>
                </a:solidFill>
              </a:rPr>
              <a:t>ociety’s goals are not that all spectrum is occupied in high-value locations, rather that services are available in high-value locations, meeting what users are expecting.</a:t>
            </a:r>
          </a:p>
          <a:p>
            <a:pPr lvl="4">
              <a:spcBef>
                <a:spcPts val="0"/>
              </a:spcBef>
              <a:buFont typeface="Arial" panose="020B0604020202020204" pitchFamily="34" charset="0"/>
              <a:buChar char="•"/>
            </a:pPr>
            <a:endParaRPr lang="en-US" sz="800" dirty="0"/>
          </a:p>
          <a:p>
            <a:pPr lvl="1">
              <a:spcBef>
                <a:spcPts val="0"/>
              </a:spcBef>
              <a:buFont typeface="Arial" panose="020B0604020202020204" pitchFamily="34" charset="0"/>
              <a:buChar char="•"/>
            </a:pPr>
            <a:r>
              <a:rPr lang="en-US" sz="1800" dirty="0"/>
              <a:t>And there is agreement to propose using the SA statement for this need also, as it will work globally.  </a:t>
            </a:r>
          </a:p>
          <a:p>
            <a:pPr lvl="2">
              <a:spcBef>
                <a:spcPts val="0"/>
              </a:spcBef>
              <a:buFont typeface="Arial" panose="020B0604020202020204" pitchFamily="34" charset="0"/>
              <a:buChar char="•"/>
            </a:pPr>
            <a:r>
              <a:rPr lang="en-US" sz="1600" dirty="0"/>
              <a:t>Discussed even if SA wants to keep separate from the other Operating Units, we still feel this statement could work for the EU (and globally). </a:t>
            </a:r>
          </a:p>
          <a:p>
            <a:pPr lvl="4">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r>
              <a:rPr lang="en-US" sz="1800" dirty="0">
                <a:solidFill>
                  <a:schemeClr val="tx1"/>
                </a:solidFill>
              </a:rPr>
              <a:t>Email sent to GPPC and cc: the EU spectrum group contact. </a:t>
            </a:r>
          </a:p>
          <a:p>
            <a:pPr>
              <a:spcBef>
                <a:spcPts val="0"/>
              </a:spcBef>
              <a:buFont typeface="Arial" panose="020B0604020202020204" pitchFamily="34" charset="0"/>
              <a:buChar char="•"/>
            </a:pPr>
            <a:r>
              <a:rPr lang="en-US" sz="1800" b="0" dirty="0">
                <a:solidFill>
                  <a:schemeClr val="tx1"/>
                </a:solidFill>
              </a:rPr>
              <a:t>And, nothing at this point.</a:t>
            </a:r>
          </a:p>
          <a:p>
            <a:pPr>
              <a:spcBef>
                <a:spcPts val="0"/>
              </a:spcBef>
              <a:buFont typeface="Arial" panose="020B0604020202020204" pitchFamily="34" charset="0"/>
              <a:buChar char="•"/>
            </a:pPr>
            <a:endParaRPr lang="en-US" sz="2200" dirty="0"/>
          </a:p>
          <a:p>
            <a:pPr marL="457200" lvl="1" indent="0">
              <a:spcBef>
                <a:spcPts val="0"/>
              </a:spcBef>
            </a:pPr>
            <a:endParaRPr lang="en-US" altLang="en-US" sz="14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Sept 2018</a:t>
            </a:r>
            <a:endParaRPr lang="en-GB" dirty="0"/>
          </a:p>
        </p:txBody>
      </p:sp>
    </p:spTree>
    <p:extLst>
      <p:ext uri="{BB962C8B-B14F-4D97-AF65-F5344CB8AC3E}">
        <p14:creationId xmlns:p14="http://schemas.microsoft.com/office/powerpoint/2010/main" val="2593753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94765" y="636191"/>
            <a:ext cx="7770813" cy="719931"/>
          </a:xfrm>
        </p:spPr>
        <p:txBody>
          <a:bodyPr/>
          <a:lstStyle/>
          <a:p>
            <a:r>
              <a:rPr lang="en-US" altLang="en-US" sz="2800" dirty="0">
                <a:solidFill>
                  <a:schemeClr val="bg1">
                    <a:lumMod val="75000"/>
                  </a:schemeClr>
                </a:solidFill>
              </a:rPr>
              <a:t>Motion – EU Spectrum Management</a:t>
            </a:r>
          </a:p>
        </p:txBody>
      </p:sp>
      <p:sp>
        <p:nvSpPr>
          <p:cNvPr id="16387" name="Content Placeholder 2"/>
          <p:cNvSpPr>
            <a:spLocks noGrp="1"/>
          </p:cNvSpPr>
          <p:nvPr>
            <p:ph idx="1"/>
          </p:nvPr>
        </p:nvSpPr>
        <p:spPr>
          <a:xfrm>
            <a:off x="609600" y="1294443"/>
            <a:ext cx="7772400" cy="4572000"/>
          </a:xfrm>
        </p:spPr>
        <p:txBody>
          <a:bodyPr/>
          <a:lstStyle/>
          <a:p>
            <a:endParaRPr lang="en-US" altLang="en-US" sz="1600" u="sng" dirty="0"/>
          </a:p>
          <a:p>
            <a:r>
              <a:rPr lang="en-US" altLang="en-US" sz="2000" u="sng" dirty="0">
                <a:solidFill>
                  <a:schemeClr val="bg1">
                    <a:lumMod val="75000"/>
                  </a:schemeClr>
                </a:solidFill>
              </a:rPr>
              <a:t>Motion:</a:t>
            </a:r>
            <a:r>
              <a:rPr lang="en-US" sz="2000" b="0" dirty="0">
                <a:solidFill>
                  <a:schemeClr val="bg1">
                    <a:lumMod val="75000"/>
                  </a:schemeClr>
                </a:solidFill>
              </a:rPr>
              <a:t>  To approve document 18-___/00____r__, IEEE 802 comments on IEEE European Public Policy Position Statement (18-18/0028r00), with the 802.18 Chair having editorial privileges. Then send to the EC for approval and return IEEE EPPC WG.  </a:t>
            </a:r>
          </a:p>
          <a:p>
            <a:endParaRPr lang="en-US" altLang="en-US" sz="2000" b="0" dirty="0">
              <a:solidFill>
                <a:schemeClr val="bg1">
                  <a:lumMod val="75000"/>
                </a:schemeClr>
              </a:solidFill>
            </a:endParaRPr>
          </a:p>
          <a:p>
            <a:r>
              <a:rPr lang="en-US" altLang="en-US" sz="2000" b="1" dirty="0">
                <a:solidFill>
                  <a:schemeClr val="bg1">
                    <a:lumMod val="75000"/>
                  </a:schemeClr>
                </a:solidFill>
              </a:rPr>
              <a:t>		Moved by:  	 	</a:t>
            </a:r>
          </a:p>
          <a:p>
            <a:pPr lvl="1"/>
            <a:r>
              <a:rPr lang="en-US" altLang="en-US" b="1" dirty="0">
                <a:solidFill>
                  <a:schemeClr val="bg1">
                    <a:lumMod val="75000"/>
                  </a:schemeClr>
                </a:solidFill>
              </a:rPr>
              <a:t>Seconded by:  	 	</a:t>
            </a:r>
          </a:p>
          <a:p>
            <a:pPr lvl="1"/>
            <a:r>
              <a:rPr lang="en-US" altLang="en-US" b="1" dirty="0">
                <a:solidFill>
                  <a:schemeClr val="bg1">
                    <a:lumMod val="75000"/>
                  </a:schemeClr>
                </a:solidFill>
              </a:rPr>
              <a:t>Discussion?		</a:t>
            </a:r>
          </a:p>
          <a:p>
            <a:pPr lvl="1"/>
            <a:r>
              <a:rPr lang="en-US" altLang="en-US" b="1" dirty="0">
                <a:solidFill>
                  <a:schemeClr val="bg1">
                    <a:lumMod val="75000"/>
                  </a:schemeClr>
                </a:solidFill>
              </a:rPr>
              <a:t>Vote:  ___Y   /  ___N   /  ___A </a:t>
            </a:r>
          </a:p>
          <a:p>
            <a:pPr lvl="1"/>
            <a:endParaRPr lang="en-US" altLang="en-US" sz="1600" u="sng" dirty="0">
              <a:solidFill>
                <a:schemeClr val="bg1">
                  <a:lumMod val="75000"/>
                </a:schemeClr>
              </a:solidFill>
            </a:endParaRPr>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33</a:t>
            </a:fld>
            <a:endParaRPr lang="en-US" altLang="en-US" sz="1200" b="0" dirty="0"/>
          </a:p>
        </p:txBody>
      </p:sp>
      <p:sp>
        <p:nvSpPr>
          <p:cNvPr id="2" name="Date Placeholder 1"/>
          <p:cNvSpPr>
            <a:spLocks noGrp="1"/>
          </p:cNvSpPr>
          <p:nvPr>
            <p:ph type="dt" idx="15"/>
          </p:nvPr>
        </p:nvSpPr>
        <p:spPr/>
        <p:txBody>
          <a:bodyPr/>
          <a:lstStyle/>
          <a:p>
            <a:r>
              <a:rPr lang="en-US"/>
              <a:t>06 Sept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816836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 – from last week</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endParaRPr lang="en-US" altLang="en-US" sz="2000" b="0" dirty="0"/>
          </a:p>
          <a:p>
            <a:pPr>
              <a:buFont typeface="Arial" panose="020B0604020202020204" pitchFamily="34" charset="0"/>
              <a:buChar char="•"/>
            </a:pPr>
            <a:r>
              <a:rPr lang="en-US" altLang="en-US" sz="2000" dirty="0"/>
              <a:t>Will review and discuss</a:t>
            </a:r>
          </a:p>
          <a:p>
            <a:pPr>
              <a:buFont typeface="Arial" panose="020B0604020202020204" pitchFamily="34" charset="0"/>
              <a:buChar char="•"/>
            </a:pPr>
            <a:r>
              <a:rPr lang="en-US" altLang="en-US" sz="1400" b="0" dirty="0"/>
              <a:t>The idea  is to cover the entire spectrum in the database, all of it.</a:t>
            </a:r>
          </a:p>
          <a:p>
            <a:pPr lvl="1">
              <a:buFont typeface="Arial" panose="020B0604020202020204" pitchFamily="34" charset="0"/>
              <a:buChar char="•"/>
            </a:pPr>
            <a:r>
              <a:rPr lang="en-US" altLang="en-US" sz="1200" dirty="0"/>
              <a:t>Then knowing what frequency range the device is in and geographic location, can manage the users. </a:t>
            </a:r>
            <a:r>
              <a:rPr lang="en-US" altLang="en-US" sz="1200" b="0" dirty="0"/>
              <a:t>   </a:t>
            </a:r>
          </a:p>
          <a:p>
            <a:pPr>
              <a:buFont typeface="Arial" panose="020B0604020202020204" pitchFamily="34" charset="0"/>
              <a:buChar char="•"/>
            </a:pPr>
            <a:r>
              <a:rPr lang="en-US" altLang="en-US" sz="1400" b="0" dirty="0"/>
              <a:t>Similar idea years back were not fully accepted, though with recent actions, e.g. 6GHz, a data base maybe viewed differently now. </a:t>
            </a:r>
          </a:p>
          <a:p>
            <a:pPr>
              <a:buFont typeface="Arial" panose="020B0604020202020204" pitchFamily="34" charset="0"/>
              <a:buChar char="•"/>
            </a:pPr>
            <a:r>
              <a:rPr lang="en-US" altLang="en-US" sz="1400" b="0" dirty="0"/>
              <a:t>Should look at the CBRS database and what can we learn from it. </a:t>
            </a:r>
          </a:p>
          <a:p>
            <a:pPr>
              <a:buFont typeface="Arial" panose="020B0604020202020204" pitchFamily="34" charset="0"/>
              <a:buChar char="•"/>
            </a:pPr>
            <a:r>
              <a:rPr lang="en-US" sz="1400" b="0" dirty="0"/>
              <a:t>This is a long term effort, and need to start to put all the pieces together, before going to regulators.</a:t>
            </a:r>
            <a:endParaRPr lang="en-US" sz="1100" b="0" dirty="0"/>
          </a:p>
          <a:p>
            <a:pPr>
              <a:buFont typeface="Arial" panose="020B0604020202020204" pitchFamily="34" charset="0"/>
              <a:buChar char="•"/>
            </a:pPr>
            <a:r>
              <a:rPr lang="en-US" sz="1400" b="0" dirty="0"/>
              <a:t>3550 filings of interest:</a:t>
            </a:r>
          </a:p>
          <a:p>
            <a:pPr lvl="1">
              <a:buFont typeface="Arial" panose="020B0604020202020204" pitchFamily="34" charset="0"/>
              <a:buChar char="•"/>
            </a:pPr>
            <a:r>
              <a:rPr lang="en-US" sz="1200" b="0" dirty="0"/>
              <a:t>Google October 2017 overall summary</a:t>
            </a:r>
          </a:p>
          <a:p>
            <a:pPr lvl="1">
              <a:buFont typeface="Arial" panose="020B0604020202020204" pitchFamily="34" charset="0"/>
              <a:buChar char="•"/>
            </a:pPr>
            <a:r>
              <a:rPr lang="en-US" sz="1200" b="0" dirty="0">
                <a:hlinkClick r:id="rId3"/>
              </a:rPr>
              <a:t>https://ecfsapi.fcc.gov/file/10160477327041/2017-10-16%20Ex%20Parte%20(GN%2012-354%20RM-11788%20RM-11789).pdf</a:t>
            </a:r>
            <a:r>
              <a:rPr lang="en-US" sz="1200" b="0" dirty="0"/>
              <a:t>  </a:t>
            </a:r>
          </a:p>
          <a:p>
            <a:pPr lvl="1">
              <a:buFont typeface="Arial" panose="020B0604020202020204" pitchFamily="34" charset="0"/>
              <a:buChar char="•"/>
            </a:pPr>
            <a:r>
              <a:rPr lang="en-US" sz="1200" b="0" dirty="0"/>
              <a:t>Slide 16 SAS providers &amp; carriers have developed a mutuall satisfactory legal agreement covering confidential data</a:t>
            </a:r>
          </a:p>
          <a:p>
            <a:pPr lvl="1">
              <a:buFont typeface="Arial" panose="020B0604020202020204" pitchFamily="34" charset="0"/>
              <a:buChar char="•"/>
            </a:pPr>
            <a:r>
              <a:rPr lang="en-US" sz="1200" b="0" dirty="0"/>
              <a:t>Appendix A:Wireless Innovation Forum and SAS and CBSD Standards Development </a:t>
            </a:r>
          </a:p>
          <a:p>
            <a:pPr>
              <a:buFont typeface="Arial" panose="020B0604020202020204" pitchFamily="34" charset="0"/>
              <a:buChar char="•"/>
            </a:pPr>
            <a:r>
              <a:rPr lang="en-US" sz="1400" b="0" dirty="0"/>
              <a:t> </a:t>
            </a:r>
            <a:r>
              <a:rPr lang="en-US" sz="1400" b="0" dirty="0">
                <a:hlinkClick r:id="rId4"/>
              </a:rPr>
              <a:t>https://ecfsapi.fcc.gov/file/60001854348.pdf</a:t>
            </a:r>
            <a:r>
              <a:rPr lang="en-US" sz="1400" b="0" dirty="0"/>
              <a:t> </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Sept 2018</a:t>
            </a:r>
            <a:endParaRPr lang="en-GB" dirty="0"/>
          </a:p>
        </p:txBody>
      </p:sp>
    </p:spTree>
    <p:extLst>
      <p:ext uri="{BB962C8B-B14F-4D97-AF65-F5344CB8AC3E}">
        <p14:creationId xmlns:p14="http://schemas.microsoft.com/office/powerpoint/2010/main" val="26681196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r>
              <a:rPr lang="en-US" altLang="en-US" sz="2000" b="0" dirty="0"/>
              <a:t>   (more regulatory based) </a:t>
            </a:r>
          </a:p>
          <a:p>
            <a:pPr>
              <a:buFont typeface="Arial" panose="020B0604020202020204" pitchFamily="34" charset="0"/>
              <a:buChar char="•"/>
            </a:pPr>
            <a:r>
              <a:rPr lang="en-US" altLang="en-US" sz="2000" dirty="0"/>
              <a:t>The most recent document is:  11-18/1055rxx </a:t>
            </a:r>
            <a:r>
              <a:rPr lang="en-US" altLang="en-US" sz="2000" b="0" dirty="0"/>
              <a:t>(more standards based)</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We reviewed and discussed the latest .11 version for Plenary WNG in San Diego. </a:t>
            </a:r>
          </a:p>
          <a:p>
            <a:pPr>
              <a:buFont typeface="Arial" panose="020B0604020202020204" pitchFamily="34" charset="0"/>
              <a:buChar char="•"/>
            </a:pPr>
            <a:r>
              <a:rPr lang="en-US" altLang="en-US" sz="1600" b="0" dirty="0"/>
              <a:t>The idea  is to cover the entire spectrum in the database, all of it.</a:t>
            </a:r>
          </a:p>
          <a:p>
            <a:pPr lvl="1">
              <a:buFont typeface="Arial" panose="020B0604020202020204" pitchFamily="34" charset="0"/>
              <a:buChar char="•"/>
            </a:pPr>
            <a:r>
              <a:rPr lang="en-US" altLang="en-US" sz="1400" dirty="0"/>
              <a:t>Then knowing what frequency range the device is in and geographic location, can manage the users. </a:t>
            </a:r>
            <a:r>
              <a:rPr lang="en-US" altLang="en-US" sz="1400" b="0" dirty="0"/>
              <a:t>   </a:t>
            </a:r>
          </a:p>
          <a:p>
            <a:pPr>
              <a:buFont typeface="Arial" panose="020B0604020202020204" pitchFamily="34" charset="0"/>
              <a:buChar char="•"/>
            </a:pPr>
            <a:r>
              <a:rPr lang="en-US" altLang="en-US" sz="1600" b="0" dirty="0"/>
              <a:t>Similar idea years back were not fully accepted, though with recent actions, e.g. 6GHz, a data base maybe viewed differently now. </a:t>
            </a:r>
          </a:p>
          <a:p>
            <a:pPr>
              <a:buFont typeface="Arial" panose="020B0604020202020204" pitchFamily="34" charset="0"/>
              <a:buChar char="•"/>
            </a:pPr>
            <a:r>
              <a:rPr lang="en-US" altLang="en-US" sz="1600" b="0" dirty="0"/>
              <a:t>A perspective on regardless of everything we do to develop new, better, faster wireless technologies, the available spectrum has a hard limit</a:t>
            </a:r>
          </a:p>
          <a:p>
            <a:pPr>
              <a:buFont typeface="Arial" panose="020B0604020202020204" pitchFamily="34" charset="0"/>
              <a:buChar char="•"/>
            </a:pPr>
            <a:r>
              <a:rPr lang="en-US" sz="1600" dirty="0"/>
              <a:t> </a:t>
            </a:r>
          </a:p>
          <a:p>
            <a:pPr>
              <a:buFont typeface="Arial" panose="020B0604020202020204" pitchFamily="34" charset="0"/>
              <a:buChar char="•"/>
            </a:pP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Sept 2018</a:t>
            </a:r>
            <a:endParaRPr lang="en-GB" dirty="0"/>
          </a:p>
        </p:txBody>
      </p:sp>
    </p:spTree>
    <p:extLst>
      <p:ext uri="{BB962C8B-B14F-4D97-AF65-F5344CB8AC3E}">
        <p14:creationId xmlns:p14="http://schemas.microsoft.com/office/powerpoint/2010/main" val="20375231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Sept 2018</a:t>
            </a:r>
            <a:endParaRPr lang="en-GB" dirty="0"/>
          </a:p>
        </p:txBody>
      </p:sp>
    </p:spTree>
    <p:extLst>
      <p:ext uri="{BB962C8B-B14F-4D97-AF65-F5344CB8AC3E}">
        <p14:creationId xmlns:p14="http://schemas.microsoft.com/office/powerpoint/2010/main" val="2839676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06 Sept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Sept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Sept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696912" y="304801"/>
            <a:ext cx="1817688" cy="304800"/>
          </a:xfrm>
          <a:prstGeom prst="rect">
            <a:avLst/>
          </a:prstGeom>
        </p:spPr>
        <p:txBody>
          <a:bodyPr/>
          <a:lstStyle/>
          <a:p>
            <a:pPr>
              <a:defRPr/>
            </a:pPr>
            <a:r>
              <a:rPr lang="en-US"/>
              <a:t>06 Sept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96912" y="1050803"/>
            <a:ext cx="3772457" cy="527577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2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200" dirty="0">
                <a:solidFill>
                  <a:schemeClr val="bg1"/>
                </a:solidFill>
              </a:rPr>
              <a:t>Need a recording secretary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200" dirty="0">
                <a:solidFill>
                  <a:schemeClr val="bg1"/>
                </a:solidFill>
              </a:rPr>
              <a:t>Any interest in being the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600" dirty="0">
                <a:solidFill>
                  <a:schemeClr val="tx1"/>
                </a:solidFill>
              </a:rPr>
              <a:t>Congratulations </a:t>
            </a:r>
          </a:p>
          <a:p>
            <a:pPr lvl="1">
              <a:buFont typeface="Arial" panose="020B0604020202020204" pitchFamily="34" charset="0"/>
              <a:buChar char="•"/>
            </a:pPr>
            <a:r>
              <a:rPr lang="en-US" altLang="en-US" sz="1600" dirty="0">
                <a:solidFill>
                  <a:schemeClr val="tx1"/>
                </a:solidFill>
              </a:rPr>
              <a:t>EU Items</a:t>
            </a:r>
          </a:p>
          <a:p>
            <a:pPr lvl="1">
              <a:buFont typeface="Arial" panose="020B0604020202020204" pitchFamily="34" charset="0"/>
              <a:buChar char="•"/>
            </a:pPr>
            <a:r>
              <a:rPr lang="en-US" altLang="en-US" sz="1600" dirty="0" err="1">
                <a:solidFill>
                  <a:schemeClr val="tx1"/>
                </a:solidFill>
              </a:rPr>
              <a:t>Encina</a:t>
            </a:r>
            <a:r>
              <a:rPr lang="en-US" altLang="en-US" sz="1600" dirty="0">
                <a:solidFill>
                  <a:schemeClr val="tx1"/>
                </a:solidFill>
              </a:rPr>
              <a:t> reply comments</a:t>
            </a:r>
          </a:p>
          <a:p>
            <a:pPr lvl="1">
              <a:buFont typeface="Arial" panose="020B0604020202020204" pitchFamily="34" charset="0"/>
              <a:buChar char="•"/>
            </a:pPr>
            <a:r>
              <a:rPr lang="en-US" altLang="en-US" sz="1600" dirty="0">
                <a:solidFill>
                  <a:schemeClr val="tx1"/>
                </a:solidFill>
              </a:rPr>
              <a:t>Google waiver request</a:t>
            </a:r>
          </a:p>
          <a:p>
            <a:pPr lvl="1">
              <a:buFont typeface="Arial" panose="020B0604020202020204" pitchFamily="34" charset="0"/>
              <a:buChar char="•"/>
            </a:pPr>
            <a:r>
              <a:rPr lang="en-US" altLang="en-US" sz="1600" dirty="0">
                <a:solidFill>
                  <a:schemeClr val="tx1"/>
                </a:solidFill>
              </a:rPr>
              <a:t>Agenda for Next Week.</a:t>
            </a:r>
          </a:p>
          <a:p>
            <a:pPr lvl="1">
              <a:buFont typeface="Arial" panose="020B0604020202020204" pitchFamily="34" charset="0"/>
              <a:buChar char="•"/>
            </a:pPr>
            <a:r>
              <a:rPr lang="en-US" altLang="en-US" sz="1600" dirty="0">
                <a:solidFill>
                  <a:schemeClr val="tx1"/>
                </a:solidFill>
              </a:rPr>
              <a:t>General Discussion Items</a:t>
            </a:r>
            <a:endParaRPr lang="en-US" altLang="en-US" dirty="0">
              <a:solidFill>
                <a:schemeClr val="tx1"/>
              </a:solidFill>
            </a:endParaRP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600" dirty="0">
                <a:solidFill>
                  <a:schemeClr val="tx1"/>
                </a:solidFill>
              </a:rPr>
              <a:t>Several </a:t>
            </a: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114800" y="992187"/>
            <a:ext cx="4968877" cy="548322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lvl="1">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Congratulations </a:t>
            </a: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err="1"/>
              <a:t>Encina</a:t>
            </a:r>
            <a:r>
              <a:rPr lang="en-US" altLang="en-US" sz="1400" b="0" kern="0" dirty="0"/>
              <a:t> reply comments, GN 17-183</a:t>
            </a:r>
          </a:p>
          <a:p>
            <a:pPr lvl="1">
              <a:spcBef>
                <a:spcPts val="0"/>
              </a:spcBef>
              <a:buFont typeface="Arial" panose="020B0604020202020204" pitchFamily="34" charset="0"/>
              <a:buChar char="•"/>
            </a:pPr>
            <a:r>
              <a:rPr lang="en-US" altLang="en-US" sz="1400" kern="0" dirty="0"/>
              <a:t>Follow on from earlier discussions. </a:t>
            </a:r>
          </a:p>
          <a:p>
            <a:pPr lvl="1">
              <a:spcBef>
                <a:spcPts val="0"/>
              </a:spcBef>
              <a:buFont typeface="Arial" panose="020B0604020202020204" pitchFamily="34" charset="0"/>
              <a:buChar char="•"/>
            </a:pPr>
            <a:endParaRPr lang="en-US" altLang="en-US" sz="1000" b="0" kern="0" dirty="0"/>
          </a:p>
          <a:p>
            <a:pPr>
              <a:spcBef>
                <a:spcPts val="0"/>
              </a:spcBef>
              <a:buFont typeface="Arial" panose="020B0604020202020204" pitchFamily="34" charset="0"/>
              <a:buChar char="•"/>
            </a:pPr>
            <a:r>
              <a:rPr lang="en-US" altLang="en-US" sz="1400" b="0" kern="0" dirty="0"/>
              <a:t>Google waiver request, NCTA feedback request</a:t>
            </a:r>
          </a:p>
          <a:p>
            <a:pPr lvl="1">
              <a:spcBef>
                <a:spcPts val="0"/>
              </a:spcBef>
              <a:buFont typeface="Arial" panose="020B0604020202020204" pitchFamily="34" charset="0"/>
              <a:buChar char="•"/>
            </a:pPr>
            <a:r>
              <a:rPr lang="en-US" altLang="en-US" sz="1400" kern="0" dirty="0"/>
              <a:t>Google had replied to our comments, </a:t>
            </a:r>
          </a:p>
          <a:p>
            <a:pPr lvl="1">
              <a:spcBef>
                <a:spcPts val="0"/>
              </a:spcBef>
              <a:buFont typeface="Arial" panose="020B0604020202020204" pitchFamily="34" charset="0"/>
              <a:buChar char="•"/>
            </a:pPr>
            <a:r>
              <a:rPr lang="en-US" altLang="en-US" sz="1400" kern="0" dirty="0"/>
              <a:t>NCTA agreed with us and will support us. </a:t>
            </a:r>
          </a:p>
          <a:p>
            <a:pPr lvl="1">
              <a:spcBef>
                <a:spcPts val="0"/>
              </a:spcBef>
              <a:buFont typeface="Arial" panose="020B0604020202020204" pitchFamily="34" charset="0"/>
              <a:buChar char="•"/>
            </a:pPr>
            <a:r>
              <a:rPr lang="en-US" altLang="en-US" sz="1400" kern="0" dirty="0"/>
              <a:t>End of August to finish</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Agenda for Next Week’s Wireless Interim </a:t>
            </a:r>
          </a:p>
          <a:p>
            <a:pPr lvl="1">
              <a:spcBef>
                <a:spcPts val="0"/>
              </a:spcBef>
              <a:buFont typeface="Arial" panose="020B0604020202020204" pitchFamily="34" charset="0"/>
              <a:buChar char="•"/>
            </a:pPr>
            <a:r>
              <a:rPr lang="en-US" altLang="en-US" sz="1400" kern="0" dirty="0"/>
              <a:t>Anything we should add? </a:t>
            </a:r>
            <a:endParaRPr lang="en-US" altLang="en-US" sz="1400" b="0" kern="0" dirty="0"/>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buFont typeface="Arial" panose="020B0604020202020204" pitchFamily="34" charset="0"/>
              <a:buChar char="•"/>
            </a:pPr>
            <a:r>
              <a:rPr lang="en-US" sz="1400" dirty="0"/>
              <a:t>Additional FS Protection ex </a:t>
            </a:r>
            <a:r>
              <a:rPr lang="en-US" sz="1400" dirty="0" err="1"/>
              <a:t>parte</a:t>
            </a:r>
            <a:endParaRPr lang="en-US" altLang="en-US" sz="1400" dirty="0">
              <a:solidFill>
                <a:schemeClr val="tx1"/>
              </a:solidFill>
            </a:endParaRPr>
          </a:p>
          <a:p>
            <a:pPr lvl="1">
              <a:buFont typeface="Arial" panose="020B0604020202020204" pitchFamily="34" charset="0"/>
              <a:buChar char="•"/>
            </a:pPr>
            <a:r>
              <a:rPr lang="en-US" sz="1400" dirty="0"/>
              <a:t>IEEE EU Spectrum Management Statement</a:t>
            </a:r>
            <a:endParaRPr lang="en-US" altLang="en-US" sz="1400" kern="0" dirty="0"/>
          </a:p>
          <a:p>
            <a:pPr lvl="1">
              <a:buFont typeface="Arial" panose="020B0604020202020204" pitchFamily="34" charset="0"/>
              <a:buChar char="•"/>
            </a:pPr>
            <a:r>
              <a:rPr lang="en-US" sz="1400" dirty="0"/>
              <a:t>6 (5-7) GHz and single voice from IEEE 802. </a:t>
            </a:r>
          </a:p>
          <a:p>
            <a:pPr lvl="1">
              <a:buFont typeface="Arial" panose="020B0604020202020204" pitchFamily="34" charset="0"/>
              <a:buChar char="•"/>
            </a:pPr>
            <a:r>
              <a:rPr lang="en-US" sz="1400" dirty="0"/>
              <a:t>NPRM, Expanding Flexible Use of 3.7 to 4.2GHz Band</a:t>
            </a:r>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1142999"/>
            <a:ext cx="7772400" cy="5332413"/>
          </a:xfrm>
        </p:spPr>
        <p:txBody>
          <a:bodyPr/>
          <a:lstStyle/>
          <a:p>
            <a:pPr>
              <a:buFont typeface="Arial" panose="020B0604020202020204" pitchFamily="34" charset="0"/>
              <a:buChar char="•"/>
            </a:pPr>
            <a:r>
              <a:rPr lang="en-US" altLang="en-US" sz="1600" dirty="0"/>
              <a:t>Need a recording secretary for the Wireless Interim in Waikoloa, anyone?  </a:t>
            </a:r>
          </a:p>
          <a:p>
            <a:pPr lvl="1">
              <a:buFont typeface="Arial" panose="020B0604020202020204" pitchFamily="34" charset="0"/>
              <a:buChar char="•"/>
            </a:pPr>
            <a:r>
              <a:rPr lang="en-US" altLang="en-US" sz="1200" dirty="0"/>
              <a:t>_______________________ </a:t>
            </a:r>
          </a:p>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t>Moved by:  	Vijay Auluck (Self) </a:t>
            </a:r>
          </a:p>
          <a:p>
            <a:r>
              <a:rPr lang="en-US" altLang="en-US" sz="1600" b="1" dirty="0"/>
              <a:t>		Seconded by:  	Billy Verso (</a:t>
            </a:r>
            <a:r>
              <a:rPr lang="en-US" altLang="en-US" sz="1600" b="1" dirty="0" err="1"/>
              <a:t>Decawave</a:t>
            </a:r>
            <a:r>
              <a:rPr lang="en-US" altLang="en-US" sz="1600" b="1" dirty="0"/>
              <a:t>) </a:t>
            </a:r>
            <a:endParaRPr lang="en-US" altLang="en-US" sz="1600" b="1" dirty="0">
              <a:solidFill>
                <a:schemeClr val="bg1">
                  <a:lumMod val="75000"/>
                </a:schemeClr>
              </a:solidFill>
            </a:endParaRPr>
          </a:p>
          <a:p>
            <a:pPr lvl="1"/>
            <a:r>
              <a:rPr lang="en-US" altLang="en-US" sz="1600" b="1" dirty="0"/>
              <a:t>Discussion?  </a:t>
            </a:r>
          </a:p>
          <a:p>
            <a:pPr lvl="1"/>
            <a:r>
              <a:rPr lang="en-US" altLang="en-US" sz="1600" b="1" dirty="0"/>
              <a:t>Vote:  </a:t>
            </a:r>
            <a:r>
              <a:rPr lang="en-US" altLang="en-US" sz="1600" b="1" dirty="0">
                <a:solidFill>
                  <a:schemeClr val="tx1"/>
                </a:solidFill>
              </a:rPr>
              <a:t>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on 30 Aug 2018 in document:  </a:t>
            </a:r>
            <a:r>
              <a:rPr lang="en-US" altLang="en-US" sz="1600" dirty="0">
                <a:hlinkClick r:id="rId2"/>
              </a:rPr>
              <a:t>https://mentor.ieee.org/802.18/dcn/18/18-18-0107-00-0000-minutes-30aug18-rr-tag-teleconference.doc</a:t>
            </a:r>
            <a:r>
              <a:rPr lang="en-US" altLang="en-US" sz="1600" dirty="0"/>
              <a:t>    </a:t>
            </a:r>
            <a:r>
              <a:rPr lang="en-US" altLang="en-US" sz="1600" b="1" dirty="0"/>
              <a:t>Posted</a:t>
            </a:r>
            <a:r>
              <a:rPr lang="en-US" altLang="en-US" sz="1600" dirty="0"/>
              <a:t>:   </a:t>
            </a:r>
            <a:r>
              <a:rPr lang="en-US" sz="1600" b="0" dirty="0"/>
              <a:t>05-Sep-2018 08:16:25 ET</a:t>
            </a:r>
          </a:p>
          <a:p>
            <a:pPr>
              <a:buFont typeface="Arial" panose="020B0604020202020204" pitchFamily="34" charset="0"/>
              <a:buChar char="•"/>
            </a:pPr>
            <a:r>
              <a:rPr lang="en-US" altLang="en-US" sz="1400" b="0" dirty="0"/>
              <a:t>	</a:t>
            </a:r>
            <a:r>
              <a:rPr lang="en-US" altLang="en-US" sz="1600" b="1" dirty="0"/>
              <a:t>Moved by: 	Hassan Yaghoobi (Intel) </a:t>
            </a:r>
            <a:endParaRPr lang="en-US" altLang="en-US" sz="1600" dirty="0">
              <a:solidFill>
                <a:schemeClr val="bg1">
                  <a:lumMod val="75000"/>
                </a:schemeClr>
              </a:solidFill>
            </a:endParaRPr>
          </a:p>
          <a:p>
            <a:pPr marL="0" indent="0"/>
            <a:r>
              <a:rPr lang="en-US" altLang="en-US" sz="1600" dirty="0"/>
              <a:t>	</a:t>
            </a:r>
            <a:r>
              <a:rPr lang="en-US" altLang="en-US" sz="1600" b="1" dirty="0"/>
              <a:t>Seconded by: 	</a:t>
            </a:r>
            <a:r>
              <a:rPr lang="en-US" altLang="en-US" sz="1600" dirty="0"/>
              <a:t> Vijay Auluck (Self) </a:t>
            </a:r>
            <a:endParaRPr lang="en-US" altLang="en-US" sz="1600" dirty="0">
              <a:solidFill>
                <a:schemeClr val="bg1">
                  <a:lumMod val="75000"/>
                </a:schemeClr>
              </a:solidFill>
            </a:endParaRPr>
          </a:p>
          <a:p>
            <a:pPr lvl="1"/>
            <a:r>
              <a:rPr lang="en-US" altLang="en-US" sz="1600" b="1" dirty="0"/>
              <a:t>Discussion? </a:t>
            </a:r>
          </a:p>
          <a:p>
            <a:pPr lvl="1"/>
            <a:r>
              <a:rPr lang="en-US" altLang="en-US" sz="1600" b="1" dirty="0"/>
              <a:t>Vote</a:t>
            </a:r>
            <a:r>
              <a:rPr lang="en-US" altLang="en-US" sz="1600" b="1" dirty="0">
                <a:solidFill>
                  <a:schemeClr val="tx1"/>
                </a:solidFill>
              </a:rPr>
              <a:t>:  Unanimous consent</a:t>
            </a:r>
          </a:p>
          <a:p>
            <a:pPr lvl="1"/>
            <a:endParaRPr lang="en-US" altLang="en-US" sz="1000" dirty="0">
              <a:solidFill>
                <a:schemeClr val="bg1"/>
              </a:solidFill>
            </a:endParaRPr>
          </a:p>
          <a:p>
            <a:pPr lvl="1"/>
            <a:r>
              <a:rPr lang="en-US" altLang="en-US" sz="1000" dirty="0">
                <a:solidFill>
                  <a:schemeClr val="bg1"/>
                </a:solidFill>
              </a:rPr>
              <a:t>Does anyone have an interest in being the 802.18 Vice-Chair? </a:t>
            </a:r>
          </a:p>
          <a:p>
            <a:pPr lvl="1"/>
            <a:r>
              <a:rPr lang="en-US" altLang="en-US" sz="1000" dirty="0">
                <a:solidFill>
                  <a:schemeClr val="bg1"/>
                </a:solidFill>
              </a:rPr>
              <a:t>Needs to be a member of the SA and a declaration of term commitment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06 Sept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Congratulations </a:t>
            </a:r>
          </a:p>
        </p:txBody>
      </p:sp>
      <p:sp>
        <p:nvSpPr>
          <p:cNvPr id="16387" name="Content Placeholder 2"/>
          <p:cNvSpPr>
            <a:spLocks noGrp="1"/>
          </p:cNvSpPr>
          <p:nvPr>
            <p:ph idx="1"/>
          </p:nvPr>
        </p:nvSpPr>
        <p:spPr>
          <a:xfrm>
            <a:off x="685798" y="1142999"/>
            <a:ext cx="7772400" cy="5332413"/>
          </a:xfrm>
        </p:spPr>
        <p:txBody>
          <a:bodyPr/>
          <a:lstStyle/>
          <a:p>
            <a:pPr>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Want to Congratulate Rich Kennedy for being awarded:  </a:t>
            </a:r>
          </a:p>
          <a:p>
            <a:pPr>
              <a:buFont typeface="Arial" panose="020B0604020202020204" pitchFamily="34" charset="0"/>
              <a:buChar char="•"/>
            </a:pPr>
            <a:endParaRPr lang="en-US" sz="2000" dirty="0"/>
          </a:p>
          <a:p>
            <a:pPr>
              <a:buFont typeface="Arial" panose="020B0604020202020204" pitchFamily="34" charset="0"/>
              <a:buChar char="•"/>
            </a:pPr>
            <a:r>
              <a:rPr lang="en-US" sz="2000" dirty="0"/>
              <a:t>IEEE-SA Standards Medallion </a:t>
            </a:r>
            <a:endParaRPr lang="en-US" altLang="en-US" sz="2000" dirty="0"/>
          </a:p>
          <a:p>
            <a:pPr>
              <a:buFont typeface="Arial" panose="020B0604020202020204" pitchFamily="34" charset="0"/>
              <a:buChar char="•"/>
            </a:pPr>
            <a:r>
              <a:rPr lang="en-US" altLang="en-US" sz="1600" dirty="0"/>
              <a:t> </a:t>
            </a:r>
            <a:r>
              <a:rPr lang="en-US" sz="1800" i="1" dirty="0"/>
              <a:t>“For being a driving force to achieve the worldwide harmonization of spectrum for IEEE 802</a:t>
            </a:r>
            <a:r>
              <a:rPr lang="en-US" sz="1800" i="1" baseline="30000" dirty="0"/>
              <a:t>TM</a:t>
            </a:r>
            <a:r>
              <a:rPr lang="en-US" sz="1800" i="1" dirty="0"/>
              <a:t> Wireless Networks (e.g. Wi-Fi).”</a:t>
            </a:r>
            <a:endParaRPr lang="en-US" altLang="en-US" sz="1800" dirty="0"/>
          </a:p>
          <a:p>
            <a:pPr>
              <a:buFont typeface="Arial" panose="020B0604020202020204" pitchFamily="34" charset="0"/>
              <a:buChar char="•"/>
            </a:pPr>
            <a:r>
              <a:rPr lang="en-US" altLang="en-US" sz="1800" dirty="0"/>
              <a:t> </a:t>
            </a:r>
          </a:p>
          <a:p>
            <a:pPr>
              <a:buFont typeface="Arial" panose="020B0604020202020204" pitchFamily="34" charset="0"/>
              <a:buChar char="•"/>
            </a:pPr>
            <a:endParaRPr lang="en-US" altLang="en-US" sz="1600" u="sng"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7</a:t>
            </a:fld>
            <a:endParaRPr lang="en-US" altLang="en-US" sz="1200" b="0" dirty="0"/>
          </a:p>
        </p:txBody>
      </p:sp>
      <p:sp>
        <p:nvSpPr>
          <p:cNvPr id="2" name="Date Placeholder 1"/>
          <p:cNvSpPr>
            <a:spLocks noGrp="1"/>
          </p:cNvSpPr>
          <p:nvPr>
            <p:ph type="dt" idx="15"/>
          </p:nvPr>
        </p:nvSpPr>
        <p:spPr/>
        <p:txBody>
          <a:bodyPr/>
          <a:lstStyle/>
          <a:p>
            <a:r>
              <a:rPr lang="en-US"/>
              <a:t>06 Sept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333138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endParaRPr lang="en-US" sz="1200" dirty="0"/>
          </a:p>
        </p:txBody>
      </p:sp>
      <p:sp>
        <p:nvSpPr>
          <p:cNvPr id="3" name="Content Placeholder 2"/>
          <p:cNvSpPr>
            <a:spLocks noGrp="1"/>
          </p:cNvSpPr>
          <p:nvPr>
            <p:ph idx="1"/>
          </p:nvPr>
        </p:nvSpPr>
        <p:spPr>
          <a:xfrm>
            <a:off x="685800" y="1066800"/>
            <a:ext cx="8305800" cy="5408613"/>
          </a:xfrm>
        </p:spPr>
        <p:txBody>
          <a:bodyPr/>
          <a:lstStyle/>
          <a:p>
            <a:pPr>
              <a:spcBef>
                <a:spcPts val="0"/>
              </a:spcBef>
              <a:buFont typeface="Arial" panose="020B0604020202020204" pitchFamily="34" charset="0"/>
              <a:buChar char="•"/>
            </a:pPr>
            <a:r>
              <a:rPr lang="en-US" sz="1800" dirty="0">
                <a:solidFill>
                  <a:schemeClr val="tx1"/>
                </a:solidFill>
              </a:rPr>
              <a:t>General EU news? </a:t>
            </a:r>
          </a:p>
          <a:p>
            <a:pPr lvl="1">
              <a:spcBef>
                <a:spcPts val="0"/>
              </a:spcBef>
              <a:buFont typeface="Arial" panose="020B0604020202020204" pitchFamily="34" charset="0"/>
              <a:buChar char="•"/>
            </a:pPr>
            <a:r>
              <a:rPr lang="en-US" sz="1600" dirty="0">
                <a:solidFill>
                  <a:schemeClr val="tx1"/>
                </a:solidFill>
              </a:rPr>
              <a:t>Nothing new brought up.  </a:t>
            </a:r>
          </a:p>
          <a:p>
            <a:pPr lvl="1">
              <a:spcBef>
                <a:spcPts val="0"/>
              </a:spcBef>
              <a:buFont typeface="Arial" panose="020B0604020202020204" pitchFamily="34" charset="0"/>
              <a:buChar char="•"/>
            </a:pPr>
            <a:r>
              <a:rPr lang="en-US" sz="1600" dirty="0">
                <a:solidFill>
                  <a:schemeClr val="tx1"/>
                </a:solidFill>
              </a:rPr>
              <a:t>Earlier: </a:t>
            </a:r>
          </a:p>
          <a:p>
            <a:pPr lvl="2">
              <a:spcBef>
                <a:spcPts val="0"/>
              </a:spcBef>
              <a:buFont typeface="Arial" panose="020B0604020202020204" pitchFamily="34" charset="0"/>
              <a:buChar char="•"/>
            </a:pPr>
            <a:r>
              <a:rPr lang="en-US" sz="1400" dirty="0">
                <a:solidFill>
                  <a:schemeClr val="tx1"/>
                </a:solidFill>
              </a:rPr>
              <a:t>Many are questioning the consultant’s input and EC services desk officer concern on leaving to much up to the manufacturer. </a:t>
            </a:r>
          </a:p>
          <a:p>
            <a:pPr lvl="2">
              <a:spcBef>
                <a:spcPts val="0"/>
              </a:spcBef>
              <a:buFont typeface="Arial" panose="020B0604020202020204" pitchFamily="34" charset="0"/>
              <a:buChar char="•"/>
            </a:pPr>
            <a:r>
              <a:rPr lang="en-US" sz="1400" dirty="0">
                <a:solidFill>
                  <a:schemeClr val="tx1"/>
                </a:solidFill>
              </a:rPr>
              <a:t>Also, it was anticipated the consultant would focus on legal processes, not technical. </a:t>
            </a:r>
          </a:p>
          <a:p>
            <a:pPr lvl="2">
              <a:spcBef>
                <a:spcPts val="0"/>
              </a:spcBef>
              <a:buFont typeface="Arial" panose="020B0604020202020204" pitchFamily="34" charset="0"/>
              <a:buChar char="•"/>
            </a:pPr>
            <a:r>
              <a:rPr lang="en-US" sz="1400" dirty="0">
                <a:solidFill>
                  <a:schemeClr val="tx1"/>
                </a:solidFill>
              </a:rPr>
              <a:t>Letters are being generated to send to the EC with the concerns.</a:t>
            </a:r>
          </a:p>
          <a:p>
            <a:pPr lvl="2">
              <a:spcBef>
                <a:spcPts val="0"/>
              </a:spcBef>
              <a:buFont typeface="Arial" panose="020B0604020202020204" pitchFamily="34" charset="0"/>
              <a:buChar char="•"/>
            </a:pPr>
            <a:r>
              <a:rPr lang="en-US" sz="1400" dirty="0">
                <a:solidFill>
                  <a:schemeClr val="tx1"/>
                </a:solidFill>
              </a:rPr>
              <a:t>This is hitting all the different technical and standards groups, e.g. could hit 3GPP even. </a:t>
            </a:r>
          </a:p>
          <a:p>
            <a:pPr lvl="2">
              <a:spcBef>
                <a:spcPts val="0"/>
              </a:spcBef>
              <a:buFont typeface="Arial" panose="020B0604020202020204" pitchFamily="34" charset="0"/>
              <a:buChar char="•"/>
            </a:pPr>
            <a:r>
              <a:rPr lang="en-US" sz="1400" dirty="0">
                <a:solidFill>
                  <a:schemeClr val="tx1"/>
                </a:solidFill>
              </a:rPr>
              <a:t>There is some discussion if already OJEU standards, may be pulled back.  Huge concern</a:t>
            </a:r>
            <a:endParaRPr lang="en-US" sz="12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BRAN – meeting #99 – 18-21 Sept.</a:t>
            </a:r>
          </a:p>
          <a:p>
            <a:pPr lvl="1">
              <a:spcBef>
                <a:spcPts val="0"/>
              </a:spcBef>
              <a:buFont typeface="Arial" panose="020B0604020202020204" pitchFamily="34" charset="0"/>
              <a:buChar char="•"/>
            </a:pPr>
            <a:r>
              <a:rPr lang="en-US" sz="1600" dirty="0">
                <a:solidFill>
                  <a:schemeClr val="tx1"/>
                </a:solidFill>
              </a:rPr>
              <a:t>Contributions coming in.  </a:t>
            </a:r>
          </a:p>
          <a:p>
            <a:pPr lvl="1">
              <a:spcBef>
                <a:spcPts val="0"/>
              </a:spcBef>
              <a:buFont typeface="Arial" panose="020B0604020202020204" pitchFamily="34" charset="0"/>
              <a:buChar char="•"/>
            </a:pPr>
            <a:r>
              <a:rPr lang="en-US" sz="1600" dirty="0">
                <a:solidFill>
                  <a:schemeClr val="tx1"/>
                </a:solidFill>
              </a:rPr>
              <a:t>Upper 6GHz band TFES TR 103 612  early draft is out.</a:t>
            </a:r>
          </a:p>
          <a:p>
            <a:pPr lvl="2">
              <a:spcBef>
                <a:spcPts val="0"/>
              </a:spcBef>
              <a:buFont typeface="Arial" panose="020B0604020202020204" pitchFamily="34" charset="0"/>
              <a:buChar char="•"/>
            </a:pPr>
            <a:r>
              <a:rPr lang="en-US" sz="1400" dirty="0">
                <a:solidFill>
                  <a:schemeClr val="tx1"/>
                </a:solidFill>
              </a:rPr>
              <a:t>and BRAN TR 103 631 is posted.</a:t>
            </a: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TG-11 – meeting #54 – 15-19 Oct. </a:t>
            </a:r>
          </a:p>
          <a:p>
            <a:pPr lvl="1">
              <a:spcBef>
                <a:spcPts val="0"/>
              </a:spcBef>
              <a:buFont typeface="Arial" panose="020B0604020202020204" pitchFamily="34" charset="0"/>
              <a:buChar char="•"/>
            </a:pPr>
            <a:r>
              <a:rPr lang="en-US" sz="1600" dirty="0">
                <a:solidFill>
                  <a:schemeClr val="tx1"/>
                </a:solidFill>
              </a:rPr>
              <a:t>Nothing new brought up. </a:t>
            </a:r>
          </a:p>
          <a:p>
            <a:pPr lvl="1">
              <a:spcBef>
                <a:spcPts val="0"/>
              </a:spcBef>
              <a:buFont typeface="Arial" panose="020B0604020202020204" pitchFamily="34" charset="0"/>
              <a:buChar char="•"/>
            </a:pPr>
            <a:r>
              <a:rPr lang="en-US" sz="1400" dirty="0">
                <a:solidFill>
                  <a:schemeClr val="tx1"/>
                </a:solidFill>
              </a:rPr>
              <a:t>Last Week: Yet, v2.2.1 has been published by ETSI, so to avoid existence of 2 different versions, the older v2.1.1. maybe withdrawn.   W/O v2.2.1 in the OJEU, product would then need to go through a Notified Body.  Stay tuned. </a:t>
            </a:r>
          </a:p>
          <a:p>
            <a:pPr lvl="1">
              <a:spcBef>
                <a:spcPts val="0"/>
              </a:spcBef>
              <a:buFont typeface="Arial" panose="020B0604020202020204" pitchFamily="34" charset="0"/>
              <a:buChar char="•"/>
            </a:pPr>
            <a:r>
              <a:rPr lang="en-US" sz="1400" dirty="0">
                <a:solidFill>
                  <a:schemeClr val="tx1"/>
                </a:solidFill>
              </a:rPr>
              <a:t>EN 300 328 (v2.2.1 (2018-04)) will not be published in the OJEU.</a:t>
            </a: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Sept 2018</a:t>
            </a:r>
            <a:endParaRPr lang="en-GB" dirty="0"/>
          </a:p>
        </p:txBody>
      </p:sp>
    </p:spTree>
    <p:extLst>
      <p:ext uri="{BB962C8B-B14F-4D97-AF65-F5344CB8AC3E}">
        <p14:creationId xmlns:p14="http://schemas.microsoft.com/office/powerpoint/2010/main" val="291822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451908" cy="5293520"/>
          </a:xfrm>
        </p:spPr>
        <p:txBody>
          <a:bodyPr/>
          <a:lstStyle/>
          <a:p>
            <a:pPr>
              <a:buFont typeface="Arial" panose="020B0604020202020204" pitchFamily="34" charset="0"/>
              <a:buChar char="•"/>
            </a:pPr>
            <a:r>
              <a:rPr lang="en-US" sz="1800" dirty="0">
                <a:solidFill>
                  <a:schemeClr val="tx1"/>
                </a:solidFill>
              </a:rPr>
              <a:t>CEPT – ECC SE45 - </a:t>
            </a:r>
            <a:r>
              <a:rPr lang="en-US" sz="1600" dirty="0"/>
              <a:t>Next f2f   2-3 October in Maisons-Alfort, Paris (France) </a:t>
            </a:r>
          </a:p>
          <a:p>
            <a:pPr lvl="1">
              <a:buFont typeface="Arial" panose="020B0604020202020204" pitchFamily="34" charset="0"/>
              <a:buChar char="•"/>
            </a:pPr>
            <a:r>
              <a:rPr lang="en-US" sz="1400" dirty="0"/>
              <a:t>Input papers being worked on for the next meeting, revised simulation results,  duty cycle, channelization, etc.  </a:t>
            </a:r>
          </a:p>
          <a:p>
            <a:pPr lvl="1">
              <a:buFont typeface="Arial" panose="020B0604020202020204" pitchFamily="34" charset="0"/>
              <a:buChar char="•"/>
            </a:pPr>
            <a:r>
              <a:rPr lang="en-US" sz="1400" dirty="0"/>
              <a:t> Last week:  Updated simulations are done. </a:t>
            </a:r>
          </a:p>
          <a:p>
            <a:pPr lvl="1">
              <a:buFont typeface="Arial" panose="020B0604020202020204" pitchFamily="34" charset="0"/>
              <a:buChar char="•"/>
            </a:pPr>
            <a:r>
              <a:rPr lang="en-US" sz="1400" dirty="0"/>
              <a:t>Submissions are coming in and new draft text will be worked on before the Oct. meeting. </a:t>
            </a:r>
          </a:p>
          <a:p>
            <a:pPr lvl="1">
              <a:buFont typeface="Arial" panose="020B0604020202020204" pitchFamily="34" charset="0"/>
              <a:buChar char="•"/>
            </a:pPr>
            <a:r>
              <a:rPr lang="en-US" sz="1400" dirty="0"/>
              <a:t>Earlier: Chair was on the FM57 call earlier. Waiting on the stable report from FM57 and working the details on getting this report.  Progress is being made. </a:t>
            </a:r>
          </a:p>
          <a:p>
            <a:pPr lvl="1">
              <a:buFont typeface="Arial" panose="020B0604020202020204" pitchFamily="34" charset="0"/>
              <a:buChar char="•"/>
            </a:pPr>
            <a:endParaRPr lang="en-US" sz="1400" dirty="0"/>
          </a:p>
          <a:p>
            <a:pPr marL="514350" lvl="1" indent="0"/>
            <a:endParaRPr lang="en-US" sz="1200" dirty="0">
              <a:solidFill>
                <a:schemeClr val="tx1"/>
              </a:solidFill>
            </a:endParaRPr>
          </a:p>
          <a:p>
            <a:pPr>
              <a:buFont typeface="Arial" panose="020B0604020202020204" pitchFamily="34" charset="0"/>
              <a:buChar char="•"/>
            </a:pPr>
            <a:r>
              <a:rPr lang="en-US" sz="1800" dirty="0">
                <a:solidFill>
                  <a:schemeClr val="tx1"/>
                </a:solidFill>
              </a:rPr>
              <a:t>CEPT – ECC FM57 -</a:t>
            </a:r>
            <a:r>
              <a:rPr lang="en-US" sz="1600" dirty="0">
                <a:solidFill>
                  <a:schemeClr val="tx1"/>
                </a:solidFill>
              </a:rPr>
              <a:t> </a:t>
            </a:r>
            <a:r>
              <a:rPr lang="en-US" sz="1600" dirty="0"/>
              <a:t>Next f2f   4 October in Maisons-Alfort, Paris (France)</a:t>
            </a:r>
          </a:p>
          <a:p>
            <a:pPr lvl="1">
              <a:buFont typeface="Arial" panose="020B0604020202020204" pitchFamily="34" charset="0"/>
              <a:buChar char="•"/>
            </a:pPr>
            <a:r>
              <a:rPr lang="en-US" sz="1400" dirty="0"/>
              <a:t>Same as last week: Minutes are not out yet and a call on 12 Sept. being setup. </a:t>
            </a:r>
          </a:p>
          <a:p>
            <a:pPr lvl="1">
              <a:buFont typeface="Arial" panose="020B0604020202020204" pitchFamily="34" charset="0"/>
              <a:buChar char="•"/>
            </a:pPr>
            <a:r>
              <a:rPr lang="en-US" sz="1400" dirty="0"/>
              <a:t> FM57(18)007 Draft interim report in response to mandate is available for comment. </a:t>
            </a:r>
          </a:p>
          <a:p>
            <a:pPr lvl="1">
              <a:buFont typeface="Arial" panose="020B0604020202020204" pitchFamily="34" charset="0"/>
              <a:buChar char="•"/>
            </a:pPr>
            <a:endParaRPr lang="en-US" sz="1400" dirty="0"/>
          </a:p>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CEPT – ECC PT1</a:t>
            </a:r>
          </a:p>
          <a:p>
            <a:pPr marL="800100" lvl="1">
              <a:buFont typeface="Arial" panose="020B0604020202020204" pitchFamily="34" charset="0"/>
              <a:buChar char="•"/>
            </a:pPr>
            <a:r>
              <a:rPr lang="en-US" sz="1400" b="1" dirty="0"/>
              <a:t> </a:t>
            </a: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Sept 2018</a:t>
            </a:r>
            <a:endParaRPr lang="en-GB" dirty="0"/>
          </a:p>
        </p:txBody>
      </p:sp>
    </p:spTree>
    <p:extLst>
      <p:ext uri="{BB962C8B-B14F-4D97-AF65-F5344CB8AC3E}">
        <p14:creationId xmlns:p14="http://schemas.microsoft.com/office/powerpoint/2010/main" val="315550906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28606</TotalTime>
  <Words>6240</Words>
  <Application>Microsoft Office PowerPoint</Application>
  <PresentationFormat>On-screen Show (4:3)</PresentationFormat>
  <Paragraphs>684</Paragraphs>
  <Slides>38</Slides>
  <Notes>8</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38</vt:i4>
      </vt:variant>
    </vt:vector>
  </HeadingPairs>
  <TitlesOfParts>
    <vt:vector size="50"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Administrative – Motions and more</vt:lpstr>
      <vt:lpstr>Congratulations </vt:lpstr>
      <vt:lpstr>EU items to share </vt:lpstr>
      <vt:lpstr>EU items -2 </vt:lpstr>
      <vt:lpstr>Encina Questions</vt:lpstr>
      <vt:lpstr>Google Wavier -1</vt:lpstr>
      <vt:lpstr>Google Wavier -2</vt:lpstr>
      <vt:lpstr>Agenda for Wireless Interim</vt:lpstr>
      <vt:lpstr>General Discussion Items -0</vt:lpstr>
      <vt:lpstr>General Discussion Items -1</vt:lpstr>
      <vt:lpstr>General Discussion Items -2</vt:lpstr>
      <vt:lpstr>Actions Required</vt:lpstr>
      <vt:lpstr>Any Other Business</vt:lpstr>
      <vt:lpstr>Adjourn</vt:lpstr>
      <vt:lpstr>PowerPoint Presentation</vt:lpstr>
      <vt:lpstr>Encina Questions</vt:lpstr>
      <vt:lpstr>General Discussion Items -4</vt:lpstr>
      <vt:lpstr>Motion - FCC Google Wavier ex parte</vt:lpstr>
      <vt:lpstr>Ofcom -  WRC-19 AIs Consultation </vt:lpstr>
      <vt:lpstr>Ofcom - WRC-19 AIs Consultation -2</vt:lpstr>
      <vt:lpstr>IEEE 802 – Can we get to a Single Voice on 6GHz? -1</vt:lpstr>
      <vt:lpstr>IEEE 802 – Can we get to a Single Voice on 6GHz? -2</vt:lpstr>
      <vt:lpstr>WiFi / UWB Coexistence -1</vt:lpstr>
      <vt:lpstr>WiFi / UWB Coexistence  -2</vt:lpstr>
      <vt:lpstr>IEEE EU position statement on spectrum management</vt:lpstr>
      <vt:lpstr>IEEE EU Position Statement -2</vt:lpstr>
      <vt:lpstr>IEEE EU spectrum management statement</vt:lpstr>
      <vt:lpstr>Motion – EU Spectrum Management</vt:lpstr>
      <vt:lpstr>A Future For Unlicensed Spectrum – from last week</vt:lpstr>
      <vt:lpstr>A Future For Unlicensed Spectrum</vt:lpstr>
      <vt:lpstr>IEEE – not connected and underserved (from last week)</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759</cp:revision>
  <cp:lastPrinted>1601-01-01T00:00:00Z</cp:lastPrinted>
  <dcterms:created xsi:type="dcterms:W3CDTF">2016-03-03T14:54:45Z</dcterms:created>
  <dcterms:modified xsi:type="dcterms:W3CDTF">2018-09-08T00:49:58Z</dcterms:modified>
</cp:coreProperties>
</file>