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319" r:id="rId6"/>
    <p:sldId id="331" r:id="rId7"/>
    <p:sldId id="448" r:id="rId8"/>
    <p:sldId id="449" r:id="rId9"/>
    <p:sldId id="466" r:id="rId10"/>
    <p:sldId id="352" r:id="rId11"/>
    <p:sldId id="471" r:id="rId12"/>
    <p:sldId id="478" r:id="rId13"/>
    <p:sldId id="476" r:id="rId14"/>
    <p:sldId id="475" r:id="rId15"/>
    <p:sldId id="474" r:id="rId16"/>
    <p:sldId id="419" r:id="rId17"/>
    <p:sldId id="401" r:id="rId18"/>
    <p:sldId id="402" r:id="rId19"/>
    <p:sldId id="403" r:id="rId20"/>
    <p:sldId id="479" r:id="rId21"/>
    <p:sldId id="477" r:id="rId22"/>
    <p:sldId id="364" r:id="rId23"/>
    <p:sldId id="441" r:id="rId24"/>
    <p:sldId id="460" r:id="rId25"/>
    <p:sldId id="415" r:id="rId26"/>
    <p:sldId id="461" r:id="rId27"/>
    <p:sldId id="417" r:id="rId28"/>
    <p:sldId id="418" r:id="rId29"/>
    <p:sldId id="468" r:id="rId30"/>
    <p:sldId id="428" r:id="rId31"/>
    <p:sldId id="465" r:id="rId32"/>
    <p:sldId id="404" r:id="rId33"/>
    <p:sldId id="435" r:id="rId34"/>
    <p:sldId id="451" r:id="rId35"/>
    <p:sldId id="452"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04" d="100"/>
          <a:sy n="104" d="100"/>
        </p:scale>
        <p:origin x="132" y="31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6571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802.18-18/0108r00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07-00-0000-minutes-30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8/18-18-0109-00-0000-increasing-efficient-and-effective-use-part-101-spectrum-gn-17-183-reply-comments.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06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26"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800100" lvl="1" indent="-342900">
              <a:spcBef>
                <a:spcPts val="0"/>
              </a:spcBef>
              <a:buFont typeface="+mj-lt"/>
              <a:buAutoNum type="arabicPeriod"/>
            </a:pPr>
            <a:r>
              <a:rPr lang="en-US" sz="1600" dirty="0"/>
              <a:t>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15400" cy="5408613"/>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2000" dirty="0"/>
              <a:t>In our view, does it resolve some of the concerns that IEEE 802 raised?</a:t>
            </a:r>
          </a:p>
          <a:p>
            <a:pPr lvl="1">
              <a:spcBef>
                <a:spcPts val="0"/>
              </a:spcBef>
              <a:buFont typeface="Arial" panose="020B0604020202020204" pitchFamily="34" charset="0"/>
              <a:buChar char="•"/>
            </a:pPr>
            <a:r>
              <a:rPr lang="en-US" sz="1800" dirty="0"/>
              <a:t>Not totally.</a:t>
            </a:r>
            <a:endParaRPr lang="en-US" sz="1000" dirty="0">
              <a:solidFill>
                <a:schemeClr val="tx1"/>
              </a:solidFill>
            </a:endParaRP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200" dirty="0">
                <a:solidFill>
                  <a:schemeClr val="tx1"/>
                </a:solidFill>
                <a:hlinkClick r:id="rId3"/>
              </a:rPr>
              <a:t>https://mentor.ieee.org/802.18/dcn/18/18-18-0080-00-0000-google-s-waiver-request-supplement-to-coexist-with-802-11-with-motion-sensing-57-64ghz.pdf</a:t>
            </a:r>
            <a:endParaRPr lang="en-US" sz="1200" dirty="0">
              <a:solidFill>
                <a:schemeClr val="tx1"/>
              </a:solidFill>
            </a:endParaRP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000" dirty="0">
                <a:solidFill>
                  <a:schemeClr val="tx1"/>
                </a:solidFill>
              </a:rPr>
              <a:t>No one has stepped forward to work on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 to our comments. </a:t>
            </a:r>
          </a:p>
          <a:p>
            <a:pPr>
              <a:buFont typeface="Arial" panose="020B0604020202020204" pitchFamily="34" charset="0"/>
              <a:buChar char="•"/>
            </a:pPr>
            <a:r>
              <a:rPr lang="en-US" sz="2000" dirty="0">
                <a:solidFill>
                  <a:schemeClr val="tx1"/>
                </a:solidFill>
              </a:rPr>
              <a:t>An option,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0" dirty="0">
                <a:solidFill>
                  <a:schemeClr val="tx1"/>
                </a:solidFill>
              </a:rPr>
              <a:t>We could wait till then and then do an ex </a:t>
            </a:r>
            <a:r>
              <a:rPr lang="en-US" sz="1600" b="0" dirty="0" err="1">
                <a:solidFill>
                  <a:schemeClr val="tx1"/>
                </a:solidFill>
              </a:rPr>
              <a:t>parte</a:t>
            </a:r>
            <a:r>
              <a:rPr lang="en-US" sz="1600" b="0" dirty="0">
                <a:solidFill>
                  <a:schemeClr val="tx1"/>
                </a:solidFill>
              </a:rPr>
              <a:t>.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Agenda for Wireless Interim</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sz="2000" dirty="0"/>
              <a:t>So far, basically like today’s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Anything we should add?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715241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sz="2000" dirty="0"/>
              <a:t>IEEE EU spectrum management statement</a:t>
            </a:r>
          </a:p>
          <a:p>
            <a:pPr lvl="1">
              <a:spcBef>
                <a:spcPts val="0"/>
              </a:spcBef>
              <a:buFont typeface="Arial" panose="020B0604020202020204" pitchFamily="34" charset="0"/>
              <a:buChar char="•"/>
            </a:pPr>
            <a:r>
              <a:rPr lang="en-US" sz="1800" dirty="0">
                <a:solidFill>
                  <a:schemeClr val="tx1"/>
                </a:solidFill>
              </a:rPr>
              <a:t>Email sent to GPPC and cc: the EU spectrum group contact. 	</a:t>
            </a:r>
          </a:p>
          <a:p>
            <a:pPr lvl="1">
              <a:spcBef>
                <a:spcPts val="0"/>
              </a:spcBef>
              <a:buFont typeface="Arial" panose="020B0604020202020204" pitchFamily="34" charset="0"/>
              <a:buChar char="•"/>
            </a:pPr>
            <a:r>
              <a:rPr lang="en-US" sz="1800" b="0" dirty="0">
                <a:solidFill>
                  <a:schemeClr val="tx1"/>
                </a:solidFill>
              </a:rPr>
              <a:t>And, nothing at this point.</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b="1" dirty="0"/>
              <a:t>Nothing new lately.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marL="457200" lvl="1" indent="0">
              <a:spcBef>
                <a:spcPts val="0"/>
              </a:spcBef>
            </a:pPr>
            <a:r>
              <a:rPr lang="en-US" altLang="en-US" sz="18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600" dirty="0"/>
              <a:t>The Commission then seeks comment on various proposals for transitioning all or part of the band for flexible use, terrestrial mobile spectrum, with clearing for flexible use beginning at 3.7 GHz and moving higher up in the band as more spectrum is cleared. The Commission also seeks comment on potential changes to the Commission's rules to promote more efficient and intensive fixed use of the band on a shared basis starting in the top segment of the band and moving down the band. To add a mobile,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p>
          <a:p>
            <a:pPr lvl="5">
              <a:buFont typeface="Arial" panose="020B0604020202020204" pitchFamily="34" charset="0"/>
              <a:buChar char="•"/>
            </a:pP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600" b="1" dirty="0"/>
              <a:t>NPRM came out in Federal Register yesterday (29</a:t>
            </a:r>
            <a:r>
              <a:rPr lang="en-US" sz="1600" b="1" baseline="30000" dirty="0"/>
              <a:t>th</a:t>
            </a:r>
            <a:r>
              <a:rPr lang="en-US" sz="1600" b="1" dirty="0"/>
              <a:t>):    </a:t>
            </a:r>
            <a:r>
              <a:rPr lang="en-US" sz="1600" b="1" dirty="0">
                <a:hlinkClick r:id="rId5"/>
              </a:rPr>
              <a:t>&lt;click here&gt;</a:t>
            </a:r>
            <a:r>
              <a:rPr lang="en-US" sz="1600" b="1" dirty="0"/>
              <a:t> </a:t>
            </a:r>
          </a:p>
          <a:p>
            <a:pPr lvl="2">
              <a:buFont typeface="Arial" panose="020B0604020202020204" pitchFamily="34" charset="0"/>
              <a:buChar char="•"/>
            </a:pPr>
            <a:r>
              <a:rPr lang="en-US" sz="1400" dirty="0"/>
              <a:t>Comments are due on or before October 29, 2018; </a:t>
            </a:r>
          </a:p>
          <a:p>
            <a:pPr lvl="2">
              <a:buFont typeface="Arial" panose="020B0604020202020204" pitchFamily="34" charset="0"/>
              <a:buChar char="•"/>
            </a:pPr>
            <a:r>
              <a:rPr lang="en-US" sz="1400" dirty="0"/>
              <a:t>Reply comments are due on or before November 27, 2018.</a:t>
            </a:r>
          </a:p>
          <a:p>
            <a:pPr lvl="2">
              <a:buFont typeface="Arial" panose="020B0604020202020204" pitchFamily="34" charset="0"/>
              <a:buChar char="•"/>
            </a:pPr>
            <a:r>
              <a:rPr lang="en-US" sz="1400" dirty="0">
                <a:solidFill>
                  <a:schemeClr val="tx1"/>
                </a:solidFill>
              </a:rPr>
              <a:t>.18 chair already sent to .22 and .24 chairs.;  </a:t>
            </a:r>
            <a:r>
              <a:rPr lang="en-US" sz="1400" dirty="0">
                <a:solidFill>
                  <a:srgbClr val="00B0F0"/>
                </a:solidFill>
              </a:rPr>
              <a:t>will send to .11 and .15 also. </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Ofcom consultation questions; with EC now.</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Outline on spectrum management / multiple data bases, for .18 discussion.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solidFill>
                  <a:schemeClr val="tx1"/>
                </a:solidFill>
              </a:rPr>
              <a:t>Google request ex </a:t>
            </a:r>
            <a:r>
              <a:rPr lang="en-US" altLang="en-US" sz="1600" dirty="0" err="1">
                <a:solidFill>
                  <a:schemeClr val="tx1"/>
                </a:solidFill>
              </a:rPr>
              <a:t>parte</a:t>
            </a:r>
            <a:r>
              <a:rPr lang="en-US" altLang="en-US" sz="1600" dirty="0">
                <a:solidFill>
                  <a:schemeClr val="tx1"/>
                </a:solidFill>
              </a:rPr>
              <a:t>, do we want to let their comments we disagree with stand?   </a:t>
            </a:r>
          </a:p>
          <a:p>
            <a:pPr lvl="2">
              <a:spcBef>
                <a:spcPts val="0"/>
              </a:spcBef>
              <a:buFont typeface="Arial" panose="020B0604020202020204" pitchFamily="34" charset="0"/>
              <a:buChar char="•"/>
            </a:pPr>
            <a:r>
              <a:rPr lang="en-US" altLang="en-US" sz="1400" dirty="0">
                <a:solidFill>
                  <a:schemeClr val="tx1"/>
                </a:solidFill>
              </a:rPr>
              <a:t>Not yet.  Will hold for their response to </a:t>
            </a:r>
            <a:r>
              <a:rPr lang="en-US" altLang="en-US" sz="1400" dirty="0" err="1">
                <a:solidFill>
                  <a:schemeClr val="tx1"/>
                </a:solidFill>
              </a:rPr>
              <a:t>FaceBook</a:t>
            </a:r>
            <a:r>
              <a:rPr lang="en-US" altLang="en-US" sz="1400" dirty="0">
                <a:solidFill>
                  <a:schemeClr val="tx1"/>
                </a:solidFill>
              </a:rPr>
              <a:t>.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t>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Note, the November Plenary meeting in Bangkok announcement is out.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06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Sep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15:38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06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2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800" y="1146175"/>
            <a:ext cx="7770813" cy="5484813"/>
          </a:xfrm>
        </p:spPr>
        <p:txBody>
          <a:bodyPr/>
          <a:lstStyle/>
          <a:p>
            <a:pPr>
              <a:spcBef>
                <a:spcPts val="0"/>
              </a:spcBef>
              <a:buFont typeface="Arial" panose="020B0604020202020204" pitchFamily="34" charset="0"/>
              <a:buChar char="•"/>
            </a:pPr>
            <a:r>
              <a:rPr lang="en-US" altLang="en-US" sz="1400" dirty="0"/>
              <a:t>Questions from </a:t>
            </a:r>
            <a:r>
              <a:rPr lang="en-US" altLang="en-US" sz="1400" dirty="0" err="1"/>
              <a:t>Encina</a:t>
            </a:r>
            <a:r>
              <a:rPr lang="en-US" altLang="en-US" sz="1400" dirty="0"/>
              <a:t>, who presented explained in previous meetings about using/sharing 802.11 WiFi on Part 101 licenses.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dirty="0"/>
              <a:t>They are writing reply comments for </a:t>
            </a:r>
            <a:r>
              <a:rPr lang="en-US" sz="1400" dirty="0" err="1"/>
              <a:t>NoI</a:t>
            </a:r>
            <a:r>
              <a:rPr lang="en-US" sz="1400" dirty="0"/>
              <a:t> 17-183 which would make it possible for WiFi to operate in the Part 101 frequency band of 5.925 GHz – 6.425 GHz without causing interference to existing stations or blocking new applicant stations.</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b="0" dirty="0">
                <a:solidFill>
                  <a:schemeClr val="tx1"/>
                </a:solidFill>
              </a:rPr>
              <a:t>They have a couple of questions, d</a:t>
            </a:r>
            <a:r>
              <a:rPr lang="en-US" sz="1400" b="0" dirty="0"/>
              <a:t>o any of the 802.11 specifications issued, or in process, meet the following requirements:</a:t>
            </a:r>
          </a:p>
          <a:p>
            <a:pPr lvl="4">
              <a:spcBef>
                <a:spcPts val="0"/>
              </a:spcBef>
              <a:buFont typeface="Arial" panose="020B0604020202020204" pitchFamily="34" charset="0"/>
              <a:buChar char="•"/>
            </a:pPr>
            <a:endParaRPr lang="en-US" sz="1000" b="0" dirty="0"/>
          </a:p>
          <a:p>
            <a:pPr lvl="1">
              <a:spcBef>
                <a:spcPts val="0"/>
              </a:spcBef>
              <a:buFont typeface="Arial" panose="020B0604020202020204" pitchFamily="34" charset="0"/>
              <a:buChar char="•"/>
            </a:pPr>
            <a:r>
              <a:rPr lang="en-US" sz="1400" dirty="0"/>
              <a:t>Operate in the 5.925 – 6.425 GHz band</a:t>
            </a:r>
          </a:p>
          <a:p>
            <a:pPr lvl="2">
              <a:spcBef>
                <a:spcPts val="0"/>
              </a:spcBef>
              <a:buFont typeface="Arial" panose="020B0604020202020204" pitchFamily="34" charset="0"/>
              <a:buChar char="•"/>
            </a:pPr>
            <a:r>
              <a:rPr lang="en-US" sz="1400" dirty="0">
                <a:solidFill>
                  <a:schemeClr val="tx1"/>
                </a:solidFill>
              </a:rPr>
              <a:t>There is an amendment being worked on,  IEEE P802.11ax, due in 2020</a:t>
            </a:r>
          </a:p>
          <a:p>
            <a:pPr lvl="2">
              <a:spcBef>
                <a:spcPts val="0"/>
              </a:spcBef>
              <a:buFont typeface="Arial" panose="020B0604020202020204" pitchFamily="34" charset="0"/>
              <a:buChar char="•"/>
            </a:pPr>
            <a:r>
              <a:rPr lang="en-US" sz="1400" dirty="0">
                <a:solidFill>
                  <a:schemeClr val="tx1"/>
                </a:solidFill>
              </a:rPr>
              <a:t>Actually it does go up to 7.125 GHz, today.</a:t>
            </a:r>
          </a:p>
          <a:p>
            <a:pPr lvl="2">
              <a:spcBef>
                <a:spcPts val="0"/>
              </a:spcBef>
              <a:buFont typeface="Arial" panose="020B0604020202020204" pitchFamily="34" charset="0"/>
              <a:buChar char="•"/>
            </a:pPr>
            <a:r>
              <a:rPr lang="en-US" sz="1400" dirty="0">
                <a:solidFill>
                  <a:schemeClr val="tx1"/>
                </a:solidFill>
              </a:rPr>
              <a:t>And it does cover 2.4, 5.8 and 6 GHz.</a:t>
            </a:r>
          </a:p>
          <a:p>
            <a:pPr lvl="1">
              <a:spcBef>
                <a:spcPts val="0"/>
              </a:spcBef>
              <a:buFont typeface="Arial" panose="020B0604020202020204" pitchFamily="34" charset="0"/>
              <a:buChar char="•"/>
            </a:pPr>
            <a:r>
              <a:rPr lang="en-US" sz="1400" dirty="0"/>
              <a:t>EIRP of 36 dBm or less</a:t>
            </a:r>
          </a:p>
          <a:p>
            <a:pPr lvl="2">
              <a:spcBef>
                <a:spcPts val="0"/>
              </a:spcBef>
              <a:buFont typeface="Arial" panose="020B0604020202020204" pitchFamily="34" charset="0"/>
              <a:buChar char="•"/>
            </a:pPr>
            <a:r>
              <a:rPr lang="en-US" sz="1400" dirty="0">
                <a:solidFill>
                  <a:schemeClr val="tx1"/>
                </a:solidFill>
              </a:rPr>
              <a:t>Yes – Annex D and E have the basic radio specs, except for 60 GHz in China.</a:t>
            </a:r>
          </a:p>
          <a:p>
            <a:pPr lvl="2">
              <a:spcBef>
                <a:spcPts val="0"/>
              </a:spcBef>
              <a:buFont typeface="Arial" panose="020B0604020202020204" pitchFamily="34" charset="0"/>
              <a:buChar char="•"/>
            </a:pPr>
            <a:r>
              <a:rPr lang="en-US" sz="1400" dirty="0">
                <a:solidFill>
                  <a:schemeClr val="tx1"/>
                </a:solidFill>
              </a:rPr>
              <a:t>It does talk to other FCC Parts. </a:t>
            </a:r>
          </a:p>
          <a:p>
            <a:pPr lvl="1">
              <a:spcBef>
                <a:spcPts val="0"/>
              </a:spcBef>
              <a:buFont typeface="Arial" panose="020B0604020202020204" pitchFamily="34" charset="0"/>
              <a:buChar char="•"/>
            </a:pPr>
            <a:r>
              <a:rPr lang="en-US" sz="1400" dirty="0"/>
              <a:t>Listen before talk</a:t>
            </a:r>
          </a:p>
          <a:p>
            <a:pPr lvl="2">
              <a:spcBef>
                <a:spcPts val="0"/>
              </a:spcBef>
              <a:buFont typeface="Arial" panose="020B0604020202020204" pitchFamily="34" charset="0"/>
              <a:buChar char="•"/>
            </a:pPr>
            <a:r>
              <a:rPr lang="en-US" sz="1400" dirty="0">
                <a:solidFill>
                  <a:schemeClr val="tx1"/>
                </a:solidFill>
              </a:rPr>
              <a:t>Yes – except 60 GHz, it does not have LTB, today. </a:t>
            </a:r>
          </a:p>
          <a:p>
            <a:pPr lvl="1">
              <a:spcBef>
                <a:spcPts val="0"/>
              </a:spcBef>
              <a:buFont typeface="Arial" panose="020B0604020202020204" pitchFamily="34" charset="0"/>
              <a:buChar char="•"/>
            </a:pPr>
            <a:r>
              <a:rPr lang="en-US" sz="1400" dirty="0"/>
              <a:t>Determine its </a:t>
            </a:r>
            <a:r>
              <a:rPr lang="en-US" sz="1400" dirty="0" err="1"/>
              <a:t>lat</a:t>
            </a:r>
            <a:r>
              <a:rPr lang="en-US" sz="1400" dirty="0"/>
              <a:t>, long and height AMSL</a:t>
            </a:r>
          </a:p>
          <a:p>
            <a:pPr lvl="2">
              <a:spcBef>
                <a:spcPts val="0"/>
              </a:spcBef>
              <a:buFont typeface="Arial" panose="020B0604020202020204" pitchFamily="34" charset="0"/>
              <a:buChar char="•"/>
            </a:pPr>
            <a:r>
              <a:rPr lang="en-US" sz="1400" dirty="0">
                <a:solidFill>
                  <a:schemeClr val="tx1"/>
                </a:solidFill>
              </a:rPr>
              <a:t>Nothing in the standard. </a:t>
            </a:r>
          </a:p>
          <a:p>
            <a:pPr lvl="2">
              <a:spcBef>
                <a:spcPts val="0"/>
              </a:spcBef>
              <a:buFont typeface="Arial" panose="020B0604020202020204" pitchFamily="34" charset="0"/>
              <a:buChar char="•"/>
            </a:pPr>
            <a:r>
              <a:rPr lang="en-US" altLang="en-US" sz="1400" dirty="0">
                <a:solidFill>
                  <a:schemeClr val="tx1"/>
                </a:solidFill>
              </a:rPr>
              <a:t>Masters will know where they are per regulations, so not needed in the standard. </a:t>
            </a:r>
          </a:p>
          <a:p>
            <a:pPr lvl="2">
              <a:spcBef>
                <a:spcPts val="0"/>
              </a:spcBef>
              <a:buFont typeface="Arial" panose="020B0604020202020204" pitchFamily="34" charset="0"/>
              <a:buChar char="•"/>
            </a:pPr>
            <a:r>
              <a:rPr lang="en-US" altLang="en-US" sz="1400" dirty="0">
                <a:solidFill>
                  <a:schemeClr val="tx1"/>
                </a:solidFill>
              </a:rPr>
              <a:t>A key is different countries have different rules.</a:t>
            </a:r>
          </a:p>
          <a:p>
            <a:pPr lvl="2">
              <a:spcBef>
                <a:spcPts val="0"/>
              </a:spcBef>
              <a:buFont typeface="Arial" panose="020B0604020202020204" pitchFamily="34" charset="0"/>
              <a:buChar char="•"/>
            </a:pPr>
            <a:r>
              <a:rPr lang="en-US" altLang="en-US" sz="1400" dirty="0">
                <a:solidFill>
                  <a:schemeClr val="tx1"/>
                </a:solidFill>
              </a:rPr>
              <a:t>There is an “option” for detailed timings, though has dependencies on how it is implemented by different vendors.  </a:t>
            </a:r>
          </a:p>
          <a:p>
            <a:pPr lvl="2">
              <a:spcBef>
                <a:spcPts val="0"/>
              </a:spcBef>
              <a:buFont typeface="Arial" panose="020B0604020202020204" pitchFamily="34" charset="0"/>
              <a:buChar char="•"/>
            </a:pPr>
            <a:r>
              <a:rPr lang="en-US" altLang="en-US" sz="1400" dirty="0">
                <a:solidFill>
                  <a:schemeClr val="tx1"/>
                </a:solidFill>
              </a:rPr>
              <a:t>IEEE 802.11-2016 has the details.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49898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22</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additional AI 10 input, what do we need to do? </a:t>
            </a:r>
          </a:p>
          <a:p>
            <a:pPr lvl="1">
              <a:spcBef>
                <a:spcPts val="0"/>
              </a:spcBef>
              <a:buFont typeface="Arial" panose="020B0604020202020204" pitchFamily="34" charset="0"/>
              <a:buChar char="•"/>
            </a:pPr>
            <a:r>
              <a:rPr lang="en-US" sz="1400" dirty="0">
                <a:solidFill>
                  <a:schemeClr val="tx1"/>
                </a:solidFill>
              </a:rPr>
              <a:t>The proposal was for Ofcom to not propose any 6 GHz band AIs in WRC-23. </a:t>
            </a:r>
            <a:endParaRPr lang="en-US" sz="14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What is happening is there are notable other paths and groups that will cover what was proposed, so not that urgent if IEEE 802 adds or not.  We will go to monitor.</a:t>
            </a:r>
          </a:p>
          <a:p>
            <a:pPr marL="0" indent="0">
              <a:spcBef>
                <a:spcPts val="0"/>
              </a:spcBef>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solidFill>
                  <a:schemeClr val="bg1">
                    <a:lumMod val="75000"/>
                  </a:schemeClr>
                </a:solidFill>
              </a:rPr>
              <a:t>Motion – EU Spectrum Management</a:t>
            </a: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solidFill>
                  <a:schemeClr val="bg1">
                    <a:lumMod val="75000"/>
                  </a:schemeClr>
                </a:solidFill>
              </a:rPr>
              <a:t>Motion:</a:t>
            </a:r>
            <a:r>
              <a:rPr lang="en-US" sz="2000" b="0" dirty="0">
                <a:solidFill>
                  <a:schemeClr val="bg1">
                    <a:lumMod val="75000"/>
                  </a:schemeClr>
                </a:solidFill>
              </a:rPr>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solidFill>
                <a:schemeClr val="bg1">
                  <a:lumMod val="75000"/>
                </a:schemeClr>
              </a:solidFill>
            </a:endParaRPr>
          </a:p>
          <a:p>
            <a:r>
              <a:rPr lang="en-US" altLang="en-US" sz="2000" b="1" dirty="0">
                <a:solidFill>
                  <a:schemeClr val="bg1">
                    <a:lumMod val="75000"/>
                  </a:schemeClr>
                </a:solidFill>
              </a:rPr>
              <a:t>		Moved by:  	 	</a:t>
            </a:r>
          </a:p>
          <a:p>
            <a:pPr lvl="1"/>
            <a:r>
              <a:rPr lang="en-US" altLang="en-US" b="1" dirty="0">
                <a:solidFill>
                  <a:schemeClr val="bg1">
                    <a:lumMod val="75000"/>
                  </a:schemeClr>
                </a:solidFill>
              </a:rPr>
              <a:t>Seconded by:  	 	</a:t>
            </a:r>
          </a:p>
          <a:p>
            <a:pPr lvl="1"/>
            <a:r>
              <a:rPr lang="en-US" altLang="en-US" b="1" dirty="0">
                <a:solidFill>
                  <a:schemeClr val="bg1">
                    <a:lumMod val="75000"/>
                  </a:schemeClr>
                </a:solidFill>
              </a:rPr>
              <a:t>Discussion?		</a:t>
            </a:r>
          </a:p>
          <a:p>
            <a:pPr lvl="1"/>
            <a:r>
              <a:rPr lang="en-US" altLang="en-US" b="1" dirty="0">
                <a:solidFill>
                  <a:schemeClr val="bg1">
                    <a:lumMod val="75000"/>
                  </a:schemeClr>
                </a:solidFill>
              </a:rPr>
              <a:t>Vote:  ___Y   /  ___N   /  ___A </a:t>
            </a:r>
          </a:p>
          <a:p>
            <a:pPr lvl="1"/>
            <a:endParaRPr lang="en-US" altLang="en-US" sz="1600" u="sng" dirty="0">
              <a:solidFill>
                <a:schemeClr val="bg1">
                  <a:lumMod val="75000"/>
                </a:schemeClr>
              </a:solidFill>
            </a:endParaRPr>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06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06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err="1">
                <a:solidFill>
                  <a:schemeClr val="tx1"/>
                </a:solidFill>
              </a:rPr>
              <a:t>Encina</a:t>
            </a:r>
            <a:r>
              <a:rPr lang="en-US" altLang="en-US" sz="1600" dirty="0">
                <a:solidFill>
                  <a:schemeClr val="tx1"/>
                </a:solidFill>
              </a:rPr>
              <a:t> reply comments</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Agenda for Next Week.</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Several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err="1"/>
              <a:t>Encina</a:t>
            </a:r>
            <a:r>
              <a:rPr lang="en-US" altLang="en-US" sz="1400" b="0" kern="0" dirty="0"/>
              <a:t> reply comments, GN 17-183</a:t>
            </a:r>
          </a:p>
          <a:p>
            <a:pPr lvl="1">
              <a:spcBef>
                <a:spcPts val="0"/>
              </a:spcBef>
              <a:buFont typeface="Arial" panose="020B0604020202020204" pitchFamily="34" charset="0"/>
              <a:buChar char="•"/>
            </a:pPr>
            <a:r>
              <a:rPr lang="en-US" altLang="en-US" sz="1400" kern="0" dirty="0"/>
              <a:t>Follow on from earlier discussions.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Google had replied to our comments, </a:t>
            </a:r>
          </a:p>
          <a:p>
            <a:pPr lvl="1">
              <a:spcBef>
                <a:spcPts val="0"/>
              </a:spcBef>
              <a:buFont typeface="Arial" panose="020B0604020202020204" pitchFamily="34" charset="0"/>
              <a:buChar char="•"/>
            </a:pPr>
            <a:r>
              <a:rPr lang="en-US" altLang="en-US" sz="1400" kern="0" dirty="0"/>
              <a:t>NCTA agreed with us and will support us. </a:t>
            </a:r>
          </a:p>
          <a:p>
            <a:pPr lvl="1">
              <a:spcBef>
                <a:spcPts val="0"/>
              </a:spcBef>
              <a:buFont typeface="Arial" panose="020B0604020202020204" pitchFamily="34" charset="0"/>
              <a:buChar char="•"/>
            </a:pPr>
            <a:r>
              <a:rPr lang="en-US" altLang="en-US" sz="1400" kern="0" dirty="0"/>
              <a:t>End of August to finish</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Agenda for Next Week’s Wireless Interim </a:t>
            </a:r>
          </a:p>
          <a:p>
            <a:pPr lvl="1">
              <a:spcBef>
                <a:spcPts val="0"/>
              </a:spcBef>
              <a:buFont typeface="Arial" panose="020B0604020202020204" pitchFamily="34" charset="0"/>
              <a:buChar char="•"/>
            </a:pPr>
            <a:r>
              <a:rPr lang="en-US" altLang="en-US" sz="1400" kern="0" dirty="0"/>
              <a:t>Anything we should add?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IEEE EU Spectrum Management Statement</a:t>
            </a:r>
            <a:endParaRPr lang="en-US" altLang="en-US" sz="1400" kern="0" dirty="0"/>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t>Need a recording secretary for the Wireless Interim in Waikoloa, anyone?  </a:t>
            </a:r>
          </a:p>
          <a:p>
            <a:pPr lvl="1">
              <a:buFont typeface="Arial" panose="020B0604020202020204" pitchFamily="34" charset="0"/>
              <a:buChar char="•"/>
            </a:pPr>
            <a:r>
              <a:rPr lang="en-US" altLang="en-US" sz="1200" dirty="0"/>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75000"/>
                  </a:schemeClr>
                </a:solidFill>
              </a:rPr>
              <a:t>Rich Kennedy (Self)</a:t>
            </a:r>
          </a:p>
          <a:p>
            <a:pPr lvl="1"/>
            <a:r>
              <a:rPr lang="en-US" altLang="en-US" sz="1600" b="1" dirty="0"/>
              <a:t>Seconded by:  	</a:t>
            </a:r>
            <a:r>
              <a:rPr lang="en-US" altLang="en-US" sz="1600" b="1" dirty="0">
                <a:solidFill>
                  <a:schemeClr val="bg1">
                    <a:lumMod val="75000"/>
                  </a:schemeClr>
                </a:solidFill>
              </a:rPr>
              <a:t>Stuart Kerry (Ruckus/</a:t>
            </a:r>
            <a:r>
              <a:rPr lang="en-US" altLang="en-US" sz="1600" b="1" dirty="0" err="1">
                <a:solidFill>
                  <a:schemeClr val="bg1">
                    <a:lumMod val="75000"/>
                  </a:schemeClr>
                </a:solidFill>
              </a:rPr>
              <a:t>Arris</a:t>
            </a:r>
            <a:r>
              <a:rPr lang="en-US" altLang="en-US" sz="1600" b="1" dirty="0">
                <a:solidFill>
                  <a:schemeClr val="bg1">
                    <a:lumMod val="75000"/>
                  </a:schemeClr>
                </a:solidFill>
              </a:rPr>
              <a:t>)</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endParaRPr lang="en-US" altLang="en-US" sz="1600" b="1" dirty="0">
              <a:solidFill>
                <a:schemeClr val="tx1"/>
              </a:solidFill>
            </a:endParaRP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23 Aug 2018 in document:  </a:t>
            </a:r>
            <a:r>
              <a:rPr lang="en-US" altLang="en-US" sz="1600" dirty="0">
                <a:hlinkClick r:id="rId2"/>
              </a:rPr>
              <a:t>https://mentor.ieee.org/802.18/dcn/18/18-18-0107-00-0000-minutes-30aug18-rr-tag-teleconference.doc</a:t>
            </a:r>
            <a:r>
              <a:rPr lang="en-US" altLang="en-US" sz="1600" dirty="0"/>
              <a:t>    </a:t>
            </a:r>
            <a:r>
              <a:rPr lang="en-US" altLang="en-US" sz="1600" b="1" dirty="0"/>
              <a:t>Posted</a:t>
            </a:r>
            <a:r>
              <a:rPr lang="en-US" altLang="en-US" sz="1600" dirty="0"/>
              <a:t>:   </a:t>
            </a:r>
            <a:r>
              <a:rPr lang="en-US" sz="1600" b="0" dirty="0"/>
              <a:t>05-Sep-2018 08:16:25 ET</a:t>
            </a:r>
          </a:p>
          <a:p>
            <a:pPr>
              <a:buFont typeface="Arial" panose="020B0604020202020204" pitchFamily="34" charset="0"/>
              <a:buChar char="•"/>
            </a:pPr>
            <a:r>
              <a:rPr lang="en-US" altLang="en-US" sz="1400" b="0" dirty="0"/>
              <a:t>	</a:t>
            </a:r>
            <a:r>
              <a:rPr lang="en-US" altLang="en-US" sz="1600" b="1" dirty="0"/>
              <a:t>Moved by: 	</a:t>
            </a:r>
            <a:r>
              <a:rPr lang="en-US" altLang="en-US" sz="1600" dirty="0">
                <a:solidFill>
                  <a:schemeClr val="bg1">
                    <a:lumMod val="75000"/>
                  </a:schemeClr>
                </a:solidFill>
              </a:rPr>
              <a:t>John Notor (Notor Research)</a:t>
            </a:r>
          </a:p>
          <a:p>
            <a:pPr marL="0" indent="0"/>
            <a:r>
              <a:rPr lang="en-US" altLang="en-US" sz="1600" dirty="0"/>
              <a:t>	</a:t>
            </a:r>
            <a:r>
              <a:rPr lang="en-US" altLang="en-US" sz="1600" b="1" dirty="0"/>
              <a:t>Seconded by: 	</a:t>
            </a:r>
            <a:r>
              <a:rPr lang="en-US" altLang="en-US" sz="1600" b="1" dirty="0">
                <a:solidFill>
                  <a:schemeClr val="bg1">
                    <a:lumMod val="75000"/>
                  </a:schemeClr>
                </a:solidFill>
              </a:rPr>
              <a:t>Peter Ecclesine (Cisco)</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400" dirty="0">
                <a:solidFill>
                  <a:schemeClr val="tx1"/>
                </a:solidFill>
              </a:rPr>
              <a:t>.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Earlier: </a:t>
            </a:r>
          </a:p>
          <a:p>
            <a:pPr lvl="2">
              <a:spcBef>
                <a:spcPts val="0"/>
              </a:spcBef>
              <a:buFont typeface="Arial" panose="020B0604020202020204" pitchFamily="34" charset="0"/>
              <a:buChar char="•"/>
            </a:pPr>
            <a:r>
              <a:rPr lang="en-US" sz="1400" dirty="0">
                <a:solidFill>
                  <a:schemeClr val="tx1"/>
                </a:solidFill>
              </a:rPr>
              <a:t>Many are questioning the consultant’s input and EC services desk officer concern on leaving to much up to the manufacturer. </a:t>
            </a:r>
          </a:p>
          <a:p>
            <a:pPr lvl="2">
              <a:spcBef>
                <a:spcPts val="0"/>
              </a:spcBef>
              <a:buFont typeface="Arial" panose="020B0604020202020204" pitchFamily="34" charset="0"/>
              <a:buChar char="•"/>
            </a:pPr>
            <a:r>
              <a:rPr lang="en-US" sz="1400" dirty="0">
                <a:solidFill>
                  <a:schemeClr val="tx1"/>
                </a:solidFill>
              </a:rPr>
              <a:t>Also, it was anticipated the consultant would focus on legal processes, not technical. </a:t>
            </a:r>
          </a:p>
          <a:p>
            <a:pPr lvl="2">
              <a:spcBef>
                <a:spcPts val="0"/>
              </a:spcBef>
              <a:buFont typeface="Arial" panose="020B0604020202020204" pitchFamily="34" charset="0"/>
              <a:buChar char="•"/>
            </a:pPr>
            <a:r>
              <a:rPr lang="en-US" sz="14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4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400" dirty="0">
                <a:solidFill>
                  <a:schemeClr val="tx1"/>
                </a:solidFill>
              </a:rPr>
              <a:t>There is some discussion if already OJEU standards, may be pulled back.  Huge concern</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Last Week: Yet, v2.2.1 has been published by ETSI, so to avoid existence of 2 different versions, the older v2.1.1. maybe withdrawn.   W/O v2.2.1 in the OJEU, product would then need to go through a Notified Body.  Stay tuned. </a:t>
            </a:r>
          </a:p>
          <a:p>
            <a:pPr lvl="1">
              <a:spcBef>
                <a:spcPts val="0"/>
              </a:spcBef>
              <a:buFont typeface="Arial" panose="020B0604020202020204" pitchFamily="34" charset="0"/>
              <a:buChar char="•"/>
            </a:pPr>
            <a:r>
              <a:rPr lang="en-US" sz="1600" dirty="0">
                <a:solidFill>
                  <a:schemeClr val="tx1"/>
                </a:solidFill>
              </a:rPr>
              <a:t>EN 300 328 (v2.2.1 (2018-04)) will not be published in the OJEU.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Last week:  Updated simulations are done. </a:t>
            </a:r>
          </a:p>
          <a:p>
            <a:pPr lvl="1">
              <a:buFont typeface="Arial" panose="020B0604020202020204" pitchFamily="34" charset="0"/>
              <a:buChar char="•"/>
            </a:pPr>
            <a:r>
              <a:rPr lang="en-US" sz="1400" dirty="0"/>
              <a:t>Submissions are coming in and new draft text will be worked on before the Oct. meeting. </a:t>
            </a:r>
          </a:p>
          <a:p>
            <a:pPr lvl="1">
              <a:buFont typeface="Arial" panose="020B0604020202020204" pitchFamily="34" charset="0"/>
              <a:buChar char="•"/>
            </a:pPr>
            <a:r>
              <a:rPr lang="en-US" sz="1400" dirty="0"/>
              <a:t>Last week: Chair was on the FM57 call earlier. Waiting on the stable report from FM57 and working the details on getting this report.  Progress is being made.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Last Week: Minutes are not out yet and a call on 13 Sept. being setup.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PT1</a:t>
            </a:r>
          </a:p>
          <a:p>
            <a:pPr marL="800100" lvl="1">
              <a:buFont typeface="Arial" panose="020B0604020202020204" pitchFamily="34" charset="0"/>
              <a:buChar char="•"/>
            </a:pPr>
            <a:r>
              <a:rPr lang="en-US" sz="1400" b="1"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800" y="1146175"/>
            <a:ext cx="7770813" cy="5484813"/>
          </a:xfrm>
        </p:spPr>
        <p:txBody>
          <a:bodyPr/>
          <a:lstStyle/>
          <a:p>
            <a:pPr>
              <a:spcBef>
                <a:spcPts val="0"/>
              </a:spcBef>
              <a:buFont typeface="Arial" panose="020B0604020202020204" pitchFamily="34" charset="0"/>
              <a:buChar char="•"/>
            </a:pPr>
            <a:r>
              <a:rPr lang="en-US" altLang="en-US" sz="1800" b="0" dirty="0"/>
              <a:t>They did file reply comments to GN 17-183 on 31 August.</a:t>
            </a:r>
          </a:p>
          <a:p>
            <a:pPr lvl="1">
              <a:spcBef>
                <a:spcPts val="0"/>
              </a:spcBef>
              <a:buFont typeface="Arial" panose="020B0604020202020204" pitchFamily="34" charset="0"/>
              <a:buChar char="•"/>
            </a:pPr>
            <a:r>
              <a:rPr lang="en-US" altLang="en-US" sz="1100" dirty="0">
                <a:hlinkClick r:id="rId2"/>
              </a:rPr>
              <a:t>https://mentor.ieee.org/802.18/dcn/18/18-18-0109-00-0000-increasing-efficient-and-effective-use-part-101-spectrum-gn-17-183-reply-comments.pdf</a:t>
            </a:r>
            <a:r>
              <a:rPr lang="en-US" altLang="en-US" sz="1100" dirty="0"/>
              <a:t> . </a:t>
            </a:r>
          </a:p>
          <a:p>
            <a:pPr lvl="4">
              <a:spcBef>
                <a:spcPts val="0"/>
              </a:spcBef>
              <a:buFont typeface="Arial" panose="020B0604020202020204" pitchFamily="34" charset="0"/>
              <a:buChar char="•"/>
            </a:pPr>
            <a:endParaRPr lang="en-US" sz="800" dirty="0"/>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solidFill>
                  <a:schemeClr val="tx1"/>
                </a:solidFill>
              </a:rPr>
              <a:t>We reviewed some questions that had on IEEE 802.11, a few weeks back. The questions were:</a:t>
            </a:r>
            <a:endParaRPr lang="en-US" sz="1800" b="0" dirty="0"/>
          </a:p>
          <a:p>
            <a:pPr lvl="1">
              <a:spcBef>
                <a:spcPts val="0"/>
              </a:spcBef>
              <a:buFont typeface="Arial" panose="020B0604020202020204" pitchFamily="34" charset="0"/>
              <a:buChar char="•"/>
            </a:pPr>
            <a:r>
              <a:rPr lang="en-US" sz="1600" dirty="0"/>
              <a:t>Operate in the 5.925 – 6.425 GHz band</a:t>
            </a:r>
          </a:p>
          <a:p>
            <a:pPr lvl="2">
              <a:spcBef>
                <a:spcPts val="0"/>
              </a:spcBef>
              <a:buFont typeface="Arial" panose="020B0604020202020204" pitchFamily="34" charset="0"/>
              <a:buChar char="•"/>
            </a:pPr>
            <a:r>
              <a:rPr lang="en-US" sz="1600" dirty="0">
                <a:solidFill>
                  <a:schemeClr val="tx1"/>
                </a:solidFill>
              </a:rPr>
              <a:t>There is an amendment being worked on,  IEEE P802.11ax, due in 2020</a:t>
            </a:r>
          </a:p>
          <a:p>
            <a:pPr lvl="2">
              <a:spcBef>
                <a:spcPts val="0"/>
              </a:spcBef>
              <a:buFont typeface="Arial" panose="020B0604020202020204" pitchFamily="34" charset="0"/>
              <a:buChar char="•"/>
            </a:pPr>
            <a:r>
              <a:rPr lang="en-US" sz="1600" dirty="0">
                <a:solidFill>
                  <a:schemeClr val="tx1"/>
                </a:solidFill>
              </a:rPr>
              <a:t>Actually it does go up to 7.125 GHz, today.</a:t>
            </a:r>
          </a:p>
          <a:p>
            <a:pPr lvl="1">
              <a:spcBef>
                <a:spcPts val="0"/>
              </a:spcBef>
              <a:buFont typeface="Arial" panose="020B0604020202020204" pitchFamily="34" charset="0"/>
              <a:buChar char="•"/>
            </a:pPr>
            <a:r>
              <a:rPr lang="en-US" sz="1600" dirty="0"/>
              <a:t>EIRP of 36 dBm or less</a:t>
            </a:r>
          </a:p>
          <a:p>
            <a:pPr lvl="2">
              <a:spcBef>
                <a:spcPts val="0"/>
              </a:spcBef>
              <a:buFont typeface="Arial" panose="020B0604020202020204" pitchFamily="34" charset="0"/>
              <a:buChar char="•"/>
            </a:pPr>
            <a:r>
              <a:rPr lang="en-US" sz="1600" dirty="0">
                <a:solidFill>
                  <a:schemeClr val="tx1"/>
                </a:solidFill>
              </a:rPr>
              <a:t>Yes – Annex D and E have the basic radio specs, except for 60 GHz in China.</a:t>
            </a:r>
          </a:p>
          <a:p>
            <a:pPr lvl="1">
              <a:spcBef>
                <a:spcPts val="0"/>
              </a:spcBef>
              <a:buFont typeface="Arial" panose="020B0604020202020204" pitchFamily="34" charset="0"/>
              <a:buChar char="•"/>
            </a:pPr>
            <a:r>
              <a:rPr lang="en-US" sz="1600" dirty="0"/>
              <a:t>Listen before talk</a:t>
            </a:r>
          </a:p>
          <a:p>
            <a:pPr lvl="2">
              <a:spcBef>
                <a:spcPts val="0"/>
              </a:spcBef>
              <a:buFont typeface="Arial" panose="020B0604020202020204" pitchFamily="34" charset="0"/>
              <a:buChar char="•"/>
            </a:pPr>
            <a:r>
              <a:rPr lang="en-US" sz="1600" dirty="0">
                <a:solidFill>
                  <a:schemeClr val="tx1"/>
                </a:solidFill>
              </a:rPr>
              <a:t>Yes – except 60 GHz, it does not have LTB, today. </a:t>
            </a:r>
          </a:p>
          <a:p>
            <a:pPr lvl="1">
              <a:spcBef>
                <a:spcPts val="0"/>
              </a:spcBef>
              <a:buFont typeface="Arial" panose="020B0604020202020204" pitchFamily="34" charset="0"/>
              <a:buChar char="•"/>
            </a:pPr>
            <a:r>
              <a:rPr lang="en-US" sz="1600" dirty="0"/>
              <a:t>Determine its </a:t>
            </a:r>
            <a:r>
              <a:rPr lang="en-US" sz="1600" dirty="0" err="1"/>
              <a:t>lat</a:t>
            </a:r>
            <a:r>
              <a:rPr lang="en-US" sz="1600" dirty="0"/>
              <a:t>, long and height AMSL</a:t>
            </a:r>
          </a:p>
          <a:p>
            <a:pPr lvl="2">
              <a:spcBef>
                <a:spcPts val="0"/>
              </a:spcBef>
              <a:buFont typeface="Arial" panose="020B0604020202020204" pitchFamily="34" charset="0"/>
              <a:buChar char="•"/>
            </a:pPr>
            <a:r>
              <a:rPr lang="en-US" sz="1600" dirty="0">
                <a:solidFill>
                  <a:schemeClr val="tx1"/>
                </a:solidFill>
              </a:rPr>
              <a:t>Nothing in the standard.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0" dirty="0"/>
              <a:t>They are asking if anyone in IEEE 802 could review their reply comments for a filing in support of their  proposal.</a:t>
            </a:r>
            <a:endParaRPr lang="en-US" altLang="en-US" sz="1800" b="0" dirty="0">
              <a:solidFill>
                <a:schemeClr val="tx1"/>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54168886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28431</TotalTime>
  <Words>6064</Words>
  <Application>Microsoft Office PowerPoint</Application>
  <PresentationFormat>On-screen Show (4:3)</PresentationFormat>
  <Paragraphs>671</Paragraphs>
  <Slides>37</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Encina Questions</vt:lpstr>
      <vt:lpstr>Google Wavier -1</vt:lpstr>
      <vt:lpstr>Google Wavier -2</vt:lpstr>
      <vt:lpstr>Agenda for Wireless Interim</vt:lpstr>
      <vt:lpstr>General Discussion Items -0</vt:lpstr>
      <vt:lpstr>General Discussion Items -1</vt:lpstr>
      <vt:lpstr>General Discussion Items -2</vt:lpstr>
      <vt:lpstr>Actions Required</vt:lpstr>
      <vt:lpstr>Any Other Business</vt:lpstr>
      <vt:lpstr>Adjourn</vt:lpstr>
      <vt:lpstr>PowerPoint Presentation</vt:lpstr>
      <vt:lpstr>Encina Questions</vt:lpstr>
      <vt:lpstr>General Discussion Items -4</vt:lpstr>
      <vt:lpstr>Motion - FCC Google Wavier ex parte</vt:lpstr>
      <vt:lpstr>Ofcom -  WRC-19 AIs Consultation </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Motion – EU Spectrum Management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745</cp:revision>
  <cp:lastPrinted>1601-01-01T00:00:00Z</cp:lastPrinted>
  <dcterms:created xsi:type="dcterms:W3CDTF">2016-03-03T14:54:45Z</dcterms:created>
  <dcterms:modified xsi:type="dcterms:W3CDTF">2018-09-05T21:06:42Z</dcterms:modified>
</cp:coreProperties>
</file>