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330" r:id="rId5"/>
    <p:sldId id="319" r:id="rId6"/>
    <p:sldId id="331" r:id="rId7"/>
    <p:sldId id="448" r:id="rId8"/>
    <p:sldId id="449" r:id="rId9"/>
    <p:sldId id="466" r:id="rId10"/>
    <p:sldId id="352" r:id="rId11"/>
    <p:sldId id="471" r:id="rId12"/>
    <p:sldId id="478" r:id="rId13"/>
    <p:sldId id="476" r:id="rId14"/>
    <p:sldId id="475" r:id="rId15"/>
    <p:sldId id="474" r:id="rId16"/>
    <p:sldId id="419" r:id="rId17"/>
    <p:sldId id="401" r:id="rId18"/>
    <p:sldId id="402" r:id="rId19"/>
    <p:sldId id="403" r:id="rId20"/>
    <p:sldId id="479" r:id="rId21"/>
    <p:sldId id="477" r:id="rId22"/>
    <p:sldId id="364" r:id="rId23"/>
    <p:sldId id="441" r:id="rId24"/>
    <p:sldId id="460" r:id="rId25"/>
    <p:sldId id="415" r:id="rId26"/>
    <p:sldId id="461" r:id="rId27"/>
    <p:sldId id="417" r:id="rId28"/>
    <p:sldId id="418" r:id="rId29"/>
    <p:sldId id="468" r:id="rId30"/>
    <p:sldId id="428" r:id="rId31"/>
    <p:sldId id="465" r:id="rId32"/>
    <p:sldId id="404" r:id="rId33"/>
    <p:sldId id="435" r:id="rId34"/>
    <p:sldId id="451" r:id="rId35"/>
    <p:sldId id="452" r:id="rId36"/>
    <p:sldId id="429" r:id="rId37"/>
    <p:sldId id="3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104" d="100"/>
          <a:sy n="104" d="100"/>
        </p:scale>
        <p:origin x="132" y="31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05-Sep-18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83575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901996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65712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Sept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06 Sept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Sept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802.18-18/0108r00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18/18-18-0032-05-0000-google-s-waiver-request-ieee-802-comments-motion-sensing-57-64-ghz.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www.federalregister.gov/documents/2018/08/29/2018-18288/expanding-flexible-use-of-the-37-to-42-ghz-band?utm_campaign=subscription%20mailing%20list&amp;utm_source=federalregister.gov&amp;utm_medium=email" TargetMode="External"/><Relationship Id="rId4" Type="http://schemas.openxmlformats.org/officeDocument/2006/relationships/hyperlink" Target="https://mentor.ieee.org/802.18/dcn/18/18-18-0076-01-0000-nprm-3-9-4-2ghz-gn-18-122.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76-01-0000-nprm-3-7-4-2ghz-gn-18-122.pdf" TargetMode="External"/><Relationship Id="rId7" Type="http://schemas.openxmlformats.org/officeDocument/2006/relationships/hyperlink" Target="https://mentor.ieee.org/802-ec/dcn/18/ec-18-0155-00-00EC-push-to-bi-directional-spectrum-sharing.pptx"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60-02-0000-a-future-for-unlicensed-spectrum.pptx" TargetMode="External"/><Relationship Id="rId5" Type="http://schemas.openxmlformats.org/officeDocument/2006/relationships/hyperlink" Target="https://mentor.ieee.org/802.11/dcn/18/11-18-1055-03-0wng-a-future-for-unlicensed-spectrum.pptx" TargetMode="External"/><Relationship Id="rId4" Type="http://schemas.openxmlformats.org/officeDocument/2006/relationships/hyperlink" Target="https://mentor.ieee.org/802.11/dcn/18/11-18-1386-00-0wng-ngsm-next-generation-spectrum-managemen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8/18-18-0069-01-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8-03-0000-ofcom-consultation-comments-on-prep-for-wrc19.docx"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7/18-17-0073-07-0000-ieee-802-viewpoints-on-wrc-19-agenda-items.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07-00-0000-minutes-30aug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8/18-18-0109-00-0000-increasing-efficient-and-effective-use-part-101-spectrum-gn-17-183-reply-comments.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06 Sept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06 September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726"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spcBef>
                <a:spcPts val="0"/>
              </a:spcBef>
              <a:buFont typeface="Arial" panose="020B0604020202020204" pitchFamily="34" charset="0"/>
              <a:buChar char="•"/>
            </a:pPr>
            <a:r>
              <a:rPr lang="en-US" sz="1800" dirty="0"/>
              <a:t>Latest Google submission did attempt to answer some of our questions.  </a:t>
            </a:r>
          </a:p>
          <a:p>
            <a:pPr lvl="1">
              <a:spcBef>
                <a:spcPts val="0"/>
              </a:spcBef>
              <a:buFont typeface="Arial" panose="020B0604020202020204" pitchFamily="34" charset="0"/>
              <a:buChar char="•"/>
            </a:pPr>
            <a:r>
              <a:rPr lang="en-US" sz="1400" dirty="0">
                <a:hlinkClick r:id="rId3"/>
              </a:rPr>
              <a:t>https://mentor.ieee.org/802.18/dcn/18/18-18-0080-00-0000-</a:t>
            </a:r>
            <a:r>
              <a:rPr lang="en-US" sz="1400" b="1" dirty="0">
                <a:hlinkClick r:id="rId3"/>
              </a:rPr>
              <a:t>google-</a:t>
            </a:r>
            <a:r>
              <a:rPr lang="en-US" sz="1400" dirty="0">
                <a:hlinkClick r:id="rId3"/>
              </a:rPr>
              <a:t>s-waiver-request-supplement-to-coexist-with-802-11-with-motion-sensing-57-64ghz.pdf</a:t>
            </a:r>
            <a:r>
              <a:rPr lang="en-US" sz="1400" dirty="0"/>
              <a:t> </a:t>
            </a:r>
          </a:p>
          <a:p>
            <a:pPr lvl="1">
              <a:spcBef>
                <a:spcPts val="0"/>
              </a:spcBef>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spcBef>
                <a:spcPts val="0"/>
              </a:spcBef>
              <a:buFont typeface="Arial" panose="020B0604020202020204" pitchFamily="34" charset="0"/>
              <a:buChar char="•"/>
            </a:pPr>
            <a:r>
              <a:rPr lang="en-US" sz="1800" dirty="0">
                <a:solidFill>
                  <a:schemeClr val="tx1"/>
                </a:solidFill>
              </a:rPr>
              <a:t>Reminder on our 4 Points</a:t>
            </a:r>
          </a:p>
          <a:p>
            <a:pPr lvl="1">
              <a:spcBef>
                <a:spcPts val="0"/>
              </a:spcBef>
              <a:buFont typeface="Arial" panose="020B0604020202020204" pitchFamily="34" charset="0"/>
              <a:buChar char="•"/>
            </a:pPr>
            <a:r>
              <a:rPr lang="en-US" sz="1400" dirty="0">
                <a:solidFill>
                  <a:schemeClr val="tx1"/>
                </a:solidFill>
              </a:rPr>
              <a:t>Our comments;  </a:t>
            </a:r>
            <a:r>
              <a:rPr lang="en-US" sz="1400" dirty="0">
                <a:hlinkClick r:id="rId4"/>
              </a:rPr>
              <a:t>https://mentor.ieee.org/802.18/dcn/18/18-18-0032-05-0000-google-s-waiver-request-ieee-802-comments-motion-sensing-57-64-ghz.pdf</a:t>
            </a:r>
            <a:r>
              <a:rPr lang="en-US" sz="1400" dirty="0"/>
              <a:t> </a:t>
            </a:r>
          </a:p>
          <a:p>
            <a:pPr lvl="4">
              <a:spcBef>
                <a:spcPts val="0"/>
              </a:spcBef>
              <a:buFont typeface="Arial" panose="020B0604020202020204" pitchFamily="34" charset="0"/>
              <a:buChar char="•"/>
            </a:pPr>
            <a:endParaRPr lang="en-US" sz="1100" dirty="0"/>
          </a:p>
          <a:p>
            <a:pPr marL="800100" lvl="1" indent="-342900">
              <a:spcBef>
                <a:spcPts val="0"/>
              </a:spcBef>
              <a:buFont typeface="+mj-lt"/>
              <a:buAutoNum type="arabicPeriod"/>
            </a:pPr>
            <a:r>
              <a:rPr lang="en-US" sz="1600" dirty="0"/>
              <a:t>Sharing is not clear with 100% duty cycle, it is a 10x e.i.r.p. level, 802.11 has LBT, etc.</a:t>
            </a:r>
          </a:p>
          <a:p>
            <a:pPr lvl="2">
              <a:spcBef>
                <a:spcPts val="0"/>
              </a:spcBef>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marL="457200" lvl="1" indent="0">
              <a:spcBef>
                <a:spcPts val="0"/>
              </a:spcBef>
            </a:pPr>
            <a:endParaRPr lang="en-US" sz="800" dirty="0"/>
          </a:p>
          <a:p>
            <a:pPr marL="800100" lvl="1" indent="-342900">
              <a:spcBef>
                <a:spcPts val="0"/>
              </a:spcBef>
              <a:buFont typeface="+mj-lt"/>
              <a:buAutoNum type="arabicPeriod"/>
            </a:pPr>
            <a:r>
              <a:rPr lang="en-US" sz="1600" dirty="0"/>
              <a:t>Didn’t test with 802.11ad with single carrier modulation which is the majority of users.  (OFDM is more tolerant which is what they did test with.)</a:t>
            </a:r>
          </a:p>
          <a:p>
            <a:pPr lvl="2">
              <a:spcBef>
                <a:spcPts val="0"/>
              </a:spcBef>
              <a:buFont typeface="Arial" panose="020B0604020202020204" pitchFamily="34" charset="0"/>
              <a:buChar char="•"/>
            </a:pPr>
            <a:r>
              <a:rPr lang="en-US" sz="1400" dirty="0"/>
              <a:t> In the new analysis,  they did with single carrier.  </a:t>
            </a:r>
          </a:p>
          <a:p>
            <a:pPr marL="457200" lvl="1" indent="0">
              <a:spcBef>
                <a:spcPts val="0"/>
              </a:spcBef>
            </a:pPr>
            <a:endParaRPr lang="en-US" sz="800" dirty="0"/>
          </a:p>
          <a:p>
            <a:pPr marL="457200" lvl="1" indent="0">
              <a:spcBef>
                <a:spcPts val="0"/>
              </a:spcBef>
            </a:pPr>
            <a:r>
              <a:rPr lang="en-US" sz="1800" dirty="0"/>
              <a:t>3</a:t>
            </a:r>
            <a:r>
              <a:rPr lang="en-US" sz="1600" dirty="0"/>
              <a:t>.   Didn’t test in the same device, like a phone.</a:t>
            </a:r>
          </a:p>
          <a:p>
            <a:pPr lvl="2">
              <a:spcBef>
                <a:spcPts val="0"/>
              </a:spcBef>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a:t>
            </a:r>
          </a:p>
          <a:p>
            <a:pPr marL="457200" lvl="1" indent="0">
              <a:spcBef>
                <a:spcPts val="0"/>
              </a:spcBef>
            </a:pPr>
            <a:endParaRPr lang="en-US" sz="800" dirty="0"/>
          </a:p>
          <a:p>
            <a:pPr marL="457200" lvl="1" indent="0">
              <a:spcBef>
                <a:spcPts val="0"/>
              </a:spcBef>
            </a:pPr>
            <a:r>
              <a:rPr lang="en-US" sz="1600" dirty="0"/>
              <a:t>4. Didn’t test with 802.15.3e (which is different from 3c which Google mentions). </a:t>
            </a:r>
          </a:p>
          <a:p>
            <a:pPr lvl="2">
              <a:spcBef>
                <a:spcPts val="0"/>
              </a:spcBef>
              <a:buFont typeface="Arial" panose="020B0604020202020204" pitchFamily="34" charset="0"/>
              <a:buChar char="•"/>
            </a:pPr>
            <a:r>
              <a:rPr lang="en-US" sz="1400" dirty="0"/>
              <a:t>IEEE 802.15.3e made some footnotes that it has a closer intended range than the 11ad so concerns are less likely to materialize.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-2</a:t>
            </a:r>
            <a:endParaRPr lang="en-US" sz="1200" dirty="0"/>
          </a:p>
        </p:txBody>
      </p:sp>
      <p:sp>
        <p:nvSpPr>
          <p:cNvPr id="3" name="Content Placeholder 2"/>
          <p:cNvSpPr>
            <a:spLocks noGrp="1"/>
          </p:cNvSpPr>
          <p:nvPr>
            <p:ph idx="1"/>
          </p:nvPr>
        </p:nvSpPr>
        <p:spPr>
          <a:xfrm>
            <a:off x="228600" y="1066800"/>
            <a:ext cx="8915400" cy="5408613"/>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2000" dirty="0"/>
              <a:t>In our view, does it resolve some of the concerns that IEEE 802 raised?</a:t>
            </a:r>
          </a:p>
          <a:p>
            <a:pPr lvl="1">
              <a:spcBef>
                <a:spcPts val="0"/>
              </a:spcBef>
              <a:buFont typeface="Arial" panose="020B0604020202020204" pitchFamily="34" charset="0"/>
              <a:buChar char="•"/>
            </a:pPr>
            <a:r>
              <a:rPr lang="en-US" sz="1800" dirty="0"/>
              <a:t>Not totally.</a:t>
            </a:r>
            <a:endParaRPr lang="en-US" sz="1000" dirty="0">
              <a:solidFill>
                <a:schemeClr val="tx1"/>
              </a:solidFill>
            </a:endParaRPr>
          </a:p>
          <a:p>
            <a:pPr>
              <a:buFont typeface="Arial" panose="020B0604020202020204" pitchFamily="34" charset="0"/>
              <a:buChar char="•"/>
            </a:pPr>
            <a:r>
              <a:rPr lang="en-US" sz="2000" dirty="0">
                <a:solidFill>
                  <a:schemeClr val="tx1"/>
                </a:solidFill>
              </a:rPr>
              <a:t>The proceeding: </a:t>
            </a:r>
          </a:p>
          <a:p>
            <a:pPr lvl="1">
              <a:spcBef>
                <a:spcPts val="0"/>
              </a:spcBef>
              <a:buFont typeface="Arial" panose="020B0604020202020204" pitchFamily="34" charset="0"/>
              <a:buChar char="•"/>
            </a:pPr>
            <a:r>
              <a:rPr lang="en-US" sz="1800" dirty="0"/>
              <a:t>ECFS:   </a:t>
            </a:r>
            <a:r>
              <a:rPr lang="en-US" sz="1800" dirty="0">
                <a:hlinkClick r:id="rId2"/>
              </a:rPr>
              <a:t>https://www.fcc.gov/ecfs/search/filings?proceedings_name=18-70&amp;sort=date_disseminated,DESC</a:t>
            </a:r>
            <a:r>
              <a:rPr lang="en-US" sz="1800" dirty="0"/>
              <a:t> </a:t>
            </a:r>
          </a:p>
          <a:p>
            <a:pPr>
              <a:spcBef>
                <a:spcPts val="0"/>
              </a:spcBef>
              <a:buFont typeface="Arial" panose="020B0604020202020204" pitchFamily="34" charset="0"/>
              <a:buChar char="•"/>
            </a:pPr>
            <a:r>
              <a:rPr lang="en-US" sz="2000" dirty="0">
                <a:solidFill>
                  <a:schemeClr val="tx1"/>
                </a:solidFill>
              </a:rPr>
              <a:t>We reviewed Google’s response to us &amp; Facebook’s excellent rebuttal: </a:t>
            </a:r>
          </a:p>
          <a:p>
            <a:pPr lvl="1">
              <a:spcBef>
                <a:spcPts val="0"/>
              </a:spcBef>
              <a:buFont typeface="Arial" panose="020B0604020202020204" pitchFamily="34" charset="0"/>
              <a:buChar char="•"/>
            </a:pPr>
            <a:r>
              <a:rPr lang="en-US" sz="1200" dirty="0">
                <a:solidFill>
                  <a:schemeClr val="tx1"/>
                </a:solidFill>
                <a:hlinkClick r:id="rId3"/>
              </a:rPr>
              <a:t>https://mentor.ieee.org/802.18/dcn/18/18-18-0080-00-0000-google-s-waiver-request-supplement-to-coexist-with-802-11-with-motion-sensing-57-64ghz.pdf</a:t>
            </a:r>
            <a:endParaRPr lang="en-US" sz="1200" dirty="0">
              <a:solidFill>
                <a:schemeClr val="tx1"/>
              </a:solidFill>
            </a:endParaRPr>
          </a:p>
          <a:p>
            <a:pPr lvl="1">
              <a:buFont typeface="Arial" panose="020B0604020202020204" pitchFamily="34" charset="0"/>
              <a:buChar char="•"/>
            </a:pPr>
            <a:r>
              <a:rPr lang="en-US" sz="1200" dirty="0">
                <a:hlinkClick r:id="rId4"/>
              </a:rPr>
              <a:t>https://mentor.ieee.org/802.18/dcn/18/18-18-0089-00-0000-google-s-waiver-request-facebook-letter-after-reply-comments-motion-sensing-57-64-ghz.pdf</a:t>
            </a:r>
            <a:r>
              <a:rPr lang="en-US" sz="1200" dirty="0"/>
              <a:t> </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2000" dirty="0">
                <a:solidFill>
                  <a:schemeClr val="tx1"/>
                </a:solidFill>
              </a:rPr>
              <a:t>No one has stepped forward to work on ex </a:t>
            </a:r>
            <a:r>
              <a:rPr lang="en-US" sz="2000" dirty="0" err="1">
                <a:solidFill>
                  <a:schemeClr val="tx1"/>
                </a:solidFill>
              </a:rPr>
              <a:t>parte</a:t>
            </a:r>
            <a:r>
              <a:rPr lang="en-US" sz="2000" dirty="0">
                <a:solidFill>
                  <a:schemeClr val="tx1"/>
                </a:solidFill>
              </a:rPr>
              <a:t>. </a:t>
            </a:r>
          </a:p>
          <a:p>
            <a:pPr lvl="1">
              <a:buFont typeface="Arial" panose="020B0604020202020204" pitchFamily="34" charset="0"/>
              <a:buChar char="•"/>
            </a:pPr>
            <a:r>
              <a:rPr lang="en-US" sz="1600" dirty="0">
                <a:solidFill>
                  <a:schemeClr val="tx1"/>
                </a:solidFill>
              </a:rPr>
              <a:t>Though we still do not agree with Google’s answer to our comments. </a:t>
            </a:r>
          </a:p>
          <a:p>
            <a:pPr>
              <a:buFont typeface="Arial" panose="020B0604020202020204" pitchFamily="34" charset="0"/>
              <a:buChar char="•"/>
            </a:pPr>
            <a:r>
              <a:rPr lang="en-US" sz="2000" dirty="0">
                <a:solidFill>
                  <a:schemeClr val="tx1"/>
                </a:solidFill>
              </a:rPr>
              <a:t>An option, word on street is Google is working on a response to </a:t>
            </a:r>
            <a:r>
              <a:rPr lang="en-US" sz="2000" dirty="0" err="1">
                <a:solidFill>
                  <a:schemeClr val="tx1"/>
                </a:solidFill>
              </a:rPr>
              <a:t>FaceBook</a:t>
            </a:r>
            <a:r>
              <a:rPr lang="en-US" sz="2000" dirty="0">
                <a:solidFill>
                  <a:schemeClr val="tx1"/>
                </a:solidFill>
              </a:rPr>
              <a:t>.  </a:t>
            </a:r>
          </a:p>
          <a:p>
            <a:pPr lvl="1">
              <a:buFont typeface="Arial" panose="020B0604020202020204" pitchFamily="34" charset="0"/>
              <a:buChar char="•"/>
            </a:pPr>
            <a:r>
              <a:rPr lang="en-US" sz="1600" b="0" dirty="0">
                <a:solidFill>
                  <a:schemeClr val="tx1"/>
                </a:solidFill>
              </a:rPr>
              <a:t>We could wait till then and then do an ex </a:t>
            </a:r>
            <a:r>
              <a:rPr lang="en-US" sz="1600" b="0" dirty="0" err="1">
                <a:solidFill>
                  <a:schemeClr val="tx1"/>
                </a:solidFill>
              </a:rPr>
              <a:t>parte</a:t>
            </a:r>
            <a:r>
              <a:rPr lang="en-US" sz="1600" b="0" dirty="0">
                <a:solidFill>
                  <a:schemeClr val="tx1"/>
                </a:solidFill>
              </a:rPr>
              <a:t>.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Agenda for Wireless Interim</a:t>
            </a:r>
            <a:endParaRPr lang="en-US" sz="1200" dirty="0"/>
          </a:p>
        </p:txBody>
      </p:sp>
      <p:sp>
        <p:nvSpPr>
          <p:cNvPr id="3" name="Content Placeholder 2"/>
          <p:cNvSpPr>
            <a:spLocks noGrp="1"/>
          </p:cNvSpPr>
          <p:nvPr>
            <p:ph idx="1"/>
          </p:nvPr>
        </p:nvSpPr>
        <p:spPr>
          <a:xfrm>
            <a:off x="685800" y="1181893"/>
            <a:ext cx="7770813" cy="5371307"/>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sz="2000" dirty="0"/>
              <a:t>So far, basically like today’s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Anything we should add?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715241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1200" dirty="0"/>
          </a:p>
        </p:txBody>
      </p:sp>
      <p:sp>
        <p:nvSpPr>
          <p:cNvPr id="3" name="Content Placeholder 2"/>
          <p:cNvSpPr>
            <a:spLocks noGrp="1"/>
          </p:cNvSpPr>
          <p:nvPr>
            <p:ph idx="1"/>
          </p:nvPr>
        </p:nvSpPr>
        <p:spPr>
          <a:xfrm>
            <a:off x="685800" y="1181893"/>
            <a:ext cx="7770813" cy="5371307"/>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sz="2000" dirty="0"/>
              <a:t>IEEE EU spectrum management statement</a:t>
            </a:r>
          </a:p>
          <a:p>
            <a:pPr lvl="1">
              <a:spcBef>
                <a:spcPts val="0"/>
              </a:spcBef>
              <a:buFont typeface="Arial" panose="020B0604020202020204" pitchFamily="34" charset="0"/>
              <a:buChar char="•"/>
            </a:pPr>
            <a:r>
              <a:rPr lang="en-US" sz="1800" dirty="0">
                <a:solidFill>
                  <a:schemeClr val="tx1"/>
                </a:solidFill>
              </a:rPr>
              <a:t>Email sent to GPPC and cc: the EU spectrum group contact. 	</a:t>
            </a:r>
          </a:p>
          <a:p>
            <a:pPr lvl="1">
              <a:spcBef>
                <a:spcPts val="0"/>
              </a:spcBef>
              <a:buFont typeface="Arial" panose="020B0604020202020204" pitchFamily="34" charset="0"/>
              <a:buChar char="•"/>
            </a:pPr>
            <a:r>
              <a:rPr lang="en-US" sz="1800" b="0" dirty="0">
                <a:solidFill>
                  <a:schemeClr val="tx1"/>
                </a:solidFill>
              </a:rPr>
              <a:t>And, nothing at this point.</a:t>
            </a:r>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800" dirty="0"/>
              <a:t>Next is where the 11ax CoEx document goes.</a:t>
            </a:r>
          </a:p>
          <a:p>
            <a:pPr lvl="1">
              <a:spcBef>
                <a:spcPts val="0"/>
              </a:spcBef>
              <a:buFont typeface="Arial" panose="020B0604020202020204" pitchFamily="34" charset="0"/>
              <a:buChar char="•"/>
            </a:pPr>
            <a:r>
              <a:rPr lang="en-US" altLang="en-US" sz="1800" b="1" dirty="0"/>
              <a:t>Nothing new lately.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Time could be quick to come up with a single voice from IEEE 802 for the NPRM?  </a:t>
            </a:r>
          </a:p>
          <a:p>
            <a:pPr lvl="1">
              <a:spcBef>
                <a:spcPts val="0"/>
              </a:spcBef>
              <a:buFont typeface="Arial" panose="020B0604020202020204" pitchFamily="34" charset="0"/>
              <a:buChar char="•"/>
            </a:pPr>
            <a:r>
              <a:rPr lang="en-US" altLang="en-US" sz="1800" dirty="0"/>
              <a:t>Should see the NPRM ‘draft’ text 3 weeks before the FCC Open meeting this is on the agenda.  (Open meeting dates:  26 Sept, 23 Oct, 15 Nov) </a:t>
            </a:r>
          </a:p>
          <a:p>
            <a:pPr marL="457200" lvl="1" indent="0">
              <a:spcBef>
                <a:spcPts val="0"/>
              </a:spcBef>
            </a:pPr>
            <a:r>
              <a:rPr lang="en-US" altLang="en-US" sz="180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744769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a:t>
            </a:r>
            <a:endParaRPr lang="en-US" sz="1200" dirty="0"/>
          </a:p>
        </p:txBody>
      </p:sp>
      <p:sp>
        <p:nvSpPr>
          <p:cNvPr id="3" name="Content Placeholder 2"/>
          <p:cNvSpPr>
            <a:spLocks noGrp="1"/>
          </p:cNvSpPr>
          <p:nvPr>
            <p:ph idx="1"/>
          </p:nvPr>
        </p:nvSpPr>
        <p:spPr>
          <a:xfrm>
            <a:off x="685800" y="1066800"/>
            <a:ext cx="8305800" cy="5486400"/>
          </a:xfrm>
        </p:spPr>
        <p:txBody>
          <a:bodyPr/>
          <a:lstStyle/>
          <a:p>
            <a:pPr>
              <a:buFont typeface="Arial" panose="020B0604020202020204" pitchFamily="34" charset="0"/>
              <a:buChar char="•"/>
            </a:pPr>
            <a:r>
              <a:rPr lang="en-US" sz="1800" dirty="0"/>
              <a:t>FCC – Flexible Use of the 3.7 to 4.2 GHz Band, Order &amp; NPRM</a:t>
            </a:r>
          </a:p>
          <a:p>
            <a:pPr lvl="1">
              <a:buFont typeface="Arial" panose="020B0604020202020204" pitchFamily="34" charset="0"/>
              <a:buChar char="•"/>
            </a:pPr>
            <a:r>
              <a:rPr lang="en-US" sz="1600" dirty="0"/>
              <a:t>ECFS: </a:t>
            </a:r>
            <a:r>
              <a:rPr lang="en-US" sz="1200" dirty="0">
                <a:hlinkClick r:id="rId3"/>
              </a:rPr>
              <a:t>https://www.fcc.gov/ecfs/search/filings?proceedings_name=18-122&amp;sort=date_disseminated,DESC</a:t>
            </a:r>
            <a:r>
              <a:rPr lang="en-US" sz="1200" dirty="0"/>
              <a:t>   </a:t>
            </a:r>
            <a:endParaRPr lang="en-US" sz="1600" dirty="0"/>
          </a:p>
          <a:p>
            <a:pPr lvl="1">
              <a:buFont typeface="Arial" panose="020B0604020202020204" pitchFamily="34" charset="0"/>
              <a:buChar char="•"/>
            </a:pPr>
            <a:r>
              <a:rPr lang="en-US" sz="1600" dirty="0"/>
              <a:t>Mentor:  </a:t>
            </a:r>
            <a:r>
              <a:rPr lang="en-US" sz="1200" dirty="0">
                <a:hlinkClick r:id="rId4"/>
              </a:rPr>
              <a:t>https://mentor.ieee.org/802.18/dcn/18/18-18-0076-01-0000-nprm-3-7-4-2ghz-gn-18-122.pdf</a:t>
            </a:r>
            <a:r>
              <a:rPr lang="en-US" sz="1200" dirty="0"/>
              <a:t>   </a:t>
            </a:r>
            <a:endParaRPr lang="en-US" sz="1600" dirty="0"/>
          </a:p>
          <a:p>
            <a:pPr marL="457200" lvl="1" indent="0"/>
            <a:r>
              <a:rPr lang="en-US" sz="1600" dirty="0"/>
              <a:t>The Commission then seeks comment on various proposals for transitioning all or part of the band for flexible use, terrestrial mobile spectrum, with clearing for flexible use beginning at 3.7 GHz and moving higher up in the band as more spectrum is cleared. The Commission also seeks comment on potential changes to the Commission's rules to promote more efficient and intensive fixed use of the band on a shared basis starting in the top segment of the band and moving down the band. To add a mobile, except aeronautical mobile, allocation and to develop rules that would enable the band to be transitioned for more intensive fixed and flexible uses, the Commission encourages commenters to discuss and quantify the costs and benefits associated with any proposed approach along with other helpful technical or procedural details.</a:t>
            </a:r>
          </a:p>
          <a:p>
            <a:pPr lvl="5">
              <a:buFont typeface="Arial" panose="020B0604020202020204" pitchFamily="34" charset="0"/>
              <a:buChar char="•"/>
            </a:pPr>
            <a:endParaRPr lang="en-US" sz="1200" dirty="0"/>
          </a:p>
          <a:p>
            <a:pPr lvl="1">
              <a:buFont typeface="Arial" panose="020B0604020202020204" pitchFamily="34" charset="0"/>
              <a:buChar char="•"/>
            </a:pPr>
            <a:r>
              <a:rPr lang="en-US" sz="1600" dirty="0"/>
              <a:t>Questions were brought up in 802.24 meeting at the plenary and 802.22 at the leadership meeting that Saturday, to watch this one. </a:t>
            </a:r>
          </a:p>
          <a:p>
            <a:pPr lvl="1">
              <a:buFont typeface="Arial" panose="020B0604020202020204" pitchFamily="34" charset="0"/>
              <a:buChar char="•"/>
            </a:pPr>
            <a:r>
              <a:rPr lang="en-US" sz="1600" b="1" dirty="0"/>
              <a:t>NPRM came out in Federal Register yesterday (29</a:t>
            </a:r>
            <a:r>
              <a:rPr lang="en-US" sz="1600" b="1" baseline="30000" dirty="0"/>
              <a:t>th</a:t>
            </a:r>
            <a:r>
              <a:rPr lang="en-US" sz="1600" b="1" dirty="0"/>
              <a:t>):    </a:t>
            </a:r>
            <a:r>
              <a:rPr lang="en-US" sz="1600" b="1" dirty="0">
                <a:hlinkClick r:id="rId5"/>
              </a:rPr>
              <a:t>&lt;click here&gt;</a:t>
            </a:r>
            <a:r>
              <a:rPr lang="en-US" sz="1600" b="1" dirty="0"/>
              <a:t> </a:t>
            </a:r>
          </a:p>
          <a:p>
            <a:pPr lvl="2">
              <a:buFont typeface="Arial" panose="020B0604020202020204" pitchFamily="34" charset="0"/>
              <a:buChar char="•"/>
            </a:pPr>
            <a:r>
              <a:rPr lang="en-US" sz="1400" dirty="0"/>
              <a:t>Comments are due on or before October 29, 2018; </a:t>
            </a:r>
          </a:p>
          <a:p>
            <a:pPr lvl="2">
              <a:buFont typeface="Arial" panose="020B0604020202020204" pitchFamily="34" charset="0"/>
              <a:buChar char="•"/>
            </a:pPr>
            <a:r>
              <a:rPr lang="en-US" sz="1400" dirty="0"/>
              <a:t>Reply comments are due on or before November 27, 2018.</a:t>
            </a:r>
          </a:p>
          <a:p>
            <a:pPr lvl="2">
              <a:buFont typeface="Arial" panose="020B0604020202020204" pitchFamily="34" charset="0"/>
              <a:buChar char="•"/>
            </a:pPr>
            <a:r>
              <a:rPr lang="en-US" sz="1400" dirty="0">
                <a:solidFill>
                  <a:schemeClr val="tx1"/>
                </a:solidFill>
              </a:rPr>
              <a:t>.18 chair already sent to .22 and .24 chairs.;  </a:t>
            </a:r>
            <a:r>
              <a:rPr lang="en-US" sz="1400" dirty="0">
                <a:solidFill>
                  <a:srgbClr val="00B0F0"/>
                </a:solidFill>
              </a:rPr>
              <a:t>will send to .11 and .15 also. </a:t>
            </a:r>
          </a:p>
          <a:p>
            <a:pPr lvl="4">
              <a:buFont typeface="Arial" panose="020B0604020202020204" pitchFamily="34" charset="0"/>
              <a:buChar char="•"/>
            </a:pPr>
            <a:endParaRPr lang="en-US" sz="800" u="sng"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r>
              <a:rPr lang="en-US" altLang="en-US" sz="1800" dirty="0">
                <a:solidFill>
                  <a:srgbClr val="00B0F0"/>
                </a:solidFill>
              </a:rPr>
              <a:t>Ofcom consultation questions; with EC now.</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Outline on spectrum management / multiple data bases, for .18 discussion.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solidFill>
                  <a:schemeClr val="tx1"/>
                </a:solidFill>
              </a:rPr>
              <a:t>Google request ex </a:t>
            </a:r>
            <a:r>
              <a:rPr lang="en-US" altLang="en-US" sz="1600" dirty="0" err="1">
                <a:solidFill>
                  <a:schemeClr val="tx1"/>
                </a:solidFill>
              </a:rPr>
              <a:t>parte</a:t>
            </a:r>
            <a:r>
              <a:rPr lang="en-US" altLang="en-US" sz="1600" dirty="0">
                <a:solidFill>
                  <a:schemeClr val="tx1"/>
                </a:solidFill>
              </a:rPr>
              <a:t>, do we want to let their comments we disagree with stand?   </a:t>
            </a:r>
          </a:p>
          <a:p>
            <a:pPr lvl="2">
              <a:spcBef>
                <a:spcPts val="0"/>
              </a:spcBef>
              <a:buFont typeface="Arial" panose="020B0604020202020204" pitchFamily="34" charset="0"/>
              <a:buChar char="•"/>
            </a:pPr>
            <a:r>
              <a:rPr lang="en-US" altLang="en-US" sz="1400" dirty="0">
                <a:solidFill>
                  <a:schemeClr val="tx1"/>
                </a:solidFill>
              </a:rPr>
              <a:t>Not yet.  Will hold for their response to </a:t>
            </a:r>
            <a:r>
              <a:rPr lang="en-US" altLang="en-US" sz="1400" dirty="0" err="1">
                <a:solidFill>
                  <a:schemeClr val="tx1"/>
                </a:solidFill>
              </a:rPr>
              <a:t>FaceBook</a:t>
            </a:r>
            <a:r>
              <a:rPr lang="en-US" altLang="en-US" sz="1400" dirty="0">
                <a:solidFill>
                  <a:schemeClr val="tx1"/>
                </a:solidFill>
              </a:rPr>
              <a:t>. </a:t>
            </a:r>
          </a:p>
          <a:p>
            <a:pPr lvl="1">
              <a:spcBef>
                <a:spcPts val="0"/>
              </a:spcBef>
              <a:buFont typeface="Arial" panose="020B0604020202020204" pitchFamily="34" charset="0"/>
              <a:buChar char="•"/>
            </a:pPr>
            <a:r>
              <a:rPr lang="en-US" altLang="en-US" sz="1600" dirty="0"/>
              <a:t>EU Spectrum Management Statement </a:t>
            </a:r>
          </a:p>
          <a:p>
            <a:pPr lvl="1">
              <a:spcBef>
                <a:spcPts val="0"/>
              </a:spcBef>
              <a:buFont typeface="Arial" panose="020B0604020202020204" pitchFamily="34" charset="0"/>
              <a:buChar char="•"/>
            </a:pPr>
            <a:r>
              <a:rPr lang="en-US" altLang="en-US" sz="1600" dirty="0"/>
              <a:t>6 (5-7) GHz and single voice from IEEE 802. </a:t>
            </a:r>
            <a:r>
              <a:rPr lang="en-US" altLang="en-US" sz="1600" dirty="0">
                <a:hlinkClick r:id="rId2"/>
              </a:rPr>
              <a:t>&lt;doc&gt;</a:t>
            </a:r>
            <a:endParaRPr lang="en-US" altLang="en-US" sz="1600" dirty="0"/>
          </a:p>
          <a:p>
            <a:pPr lvl="1">
              <a:spcBef>
                <a:spcPts val="0"/>
              </a:spcBef>
              <a:buFont typeface="Arial" panose="020B0604020202020204" pitchFamily="34" charset="0"/>
              <a:buChar char="•"/>
            </a:pPr>
            <a:r>
              <a:rPr lang="en-US" altLang="en-US" sz="1600" dirty="0">
                <a:solidFill>
                  <a:schemeClr val="tx1"/>
                </a:solidFill>
              </a:rPr>
              <a:t>FCC NPRM on 3.7-4.2 GHz, any inputs </a:t>
            </a:r>
            <a:r>
              <a:rPr lang="en-US" altLang="en-US" sz="1600" dirty="0">
                <a:solidFill>
                  <a:schemeClr val="tx1"/>
                </a:solidFill>
                <a:hlinkClick r:id="rId3"/>
              </a:rPr>
              <a:t>&lt;doc&gt;</a:t>
            </a:r>
            <a:r>
              <a:rPr lang="en-US" altLang="en-US" sz="1600" dirty="0">
                <a:solidFill>
                  <a:schemeClr val="tx1"/>
                </a:solidFill>
              </a:rPr>
              <a:t>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Next Generation Spectrum Management (NGSM) </a:t>
            </a:r>
            <a:r>
              <a:rPr lang="en-US" altLang="en-US" sz="1400" dirty="0">
                <a:hlinkClick r:id="rId4"/>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b="0" dirty="0"/>
              <a:t>A perspective on regardless of everything we do, the available spectrum has a hard limit </a:t>
            </a:r>
            <a:r>
              <a:rPr lang="en-US" altLang="en-US" sz="1400" b="0" dirty="0">
                <a:hlinkClick r:id="rId6"/>
              </a:rPr>
              <a:t>&lt;doc&gt;</a:t>
            </a:r>
            <a:r>
              <a:rPr lang="en-US" altLang="en-US" sz="1400" b="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7"/>
              </a:rPr>
              <a:t>&lt;doc&gt;</a:t>
            </a:r>
            <a:r>
              <a:rPr lang="en-US" altLang="en-US" sz="1400" dirty="0"/>
              <a:t> </a:t>
            </a:r>
            <a:endParaRPr lang="en-US" alt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06 Sept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Note, the November Plenary meeting in Bangkok announcement is out.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06 Sept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06 Sep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15:38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Sept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40 (9 on EC)</a:t>
            </a:r>
            <a:r>
              <a:rPr lang="en-US" altLang="en-US" sz="1800" dirty="0">
                <a:solidFill>
                  <a:schemeClr val="tx1"/>
                </a:solidFill>
              </a:rPr>
              <a:t>;  Nearly Voter: 1; Aspirant members: 9</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06 Sept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62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err="1"/>
              <a:t>Encina</a:t>
            </a:r>
            <a:r>
              <a:rPr lang="en-US" sz="2400" dirty="0"/>
              <a:t> Questions</a:t>
            </a:r>
            <a:endParaRPr lang="en-US" sz="1200" dirty="0"/>
          </a:p>
        </p:txBody>
      </p:sp>
      <p:sp>
        <p:nvSpPr>
          <p:cNvPr id="3" name="Content Placeholder 2"/>
          <p:cNvSpPr>
            <a:spLocks noGrp="1"/>
          </p:cNvSpPr>
          <p:nvPr>
            <p:ph idx="1"/>
          </p:nvPr>
        </p:nvSpPr>
        <p:spPr>
          <a:xfrm>
            <a:off x="685800" y="1146175"/>
            <a:ext cx="7770813" cy="5484813"/>
          </a:xfrm>
        </p:spPr>
        <p:txBody>
          <a:bodyPr/>
          <a:lstStyle/>
          <a:p>
            <a:pPr>
              <a:spcBef>
                <a:spcPts val="0"/>
              </a:spcBef>
              <a:buFont typeface="Arial" panose="020B0604020202020204" pitchFamily="34" charset="0"/>
              <a:buChar char="•"/>
            </a:pPr>
            <a:r>
              <a:rPr lang="en-US" altLang="en-US" sz="1400" dirty="0"/>
              <a:t>Questions from </a:t>
            </a:r>
            <a:r>
              <a:rPr lang="en-US" altLang="en-US" sz="1400" dirty="0" err="1"/>
              <a:t>Encina</a:t>
            </a:r>
            <a:r>
              <a:rPr lang="en-US" altLang="en-US" sz="1400" dirty="0"/>
              <a:t>, who presented explained in previous meetings about using/sharing 802.11 WiFi on Part 101 licenses. </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400" dirty="0"/>
              <a:t>They are writing reply comments for </a:t>
            </a:r>
            <a:r>
              <a:rPr lang="en-US" sz="1400" dirty="0" err="1"/>
              <a:t>NoI</a:t>
            </a:r>
            <a:r>
              <a:rPr lang="en-US" sz="1400" dirty="0"/>
              <a:t> 17-183 which would make it possible for WiFi to operate in the Part 101 frequency band of 5.925 GHz – 6.425 GHz without causing interference to existing stations or blocking new applicant stations.</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400" b="0" dirty="0">
                <a:solidFill>
                  <a:schemeClr val="tx1"/>
                </a:solidFill>
              </a:rPr>
              <a:t>They have a couple of questions, d</a:t>
            </a:r>
            <a:r>
              <a:rPr lang="en-US" sz="1400" b="0" dirty="0"/>
              <a:t>o any of the 802.11 specifications issued, or in process, meet the following requirements:</a:t>
            </a:r>
          </a:p>
          <a:p>
            <a:pPr lvl="4">
              <a:spcBef>
                <a:spcPts val="0"/>
              </a:spcBef>
              <a:buFont typeface="Arial" panose="020B0604020202020204" pitchFamily="34" charset="0"/>
              <a:buChar char="•"/>
            </a:pPr>
            <a:endParaRPr lang="en-US" sz="1000" b="0" dirty="0"/>
          </a:p>
          <a:p>
            <a:pPr lvl="1">
              <a:spcBef>
                <a:spcPts val="0"/>
              </a:spcBef>
              <a:buFont typeface="Arial" panose="020B0604020202020204" pitchFamily="34" charset="0"/>
              <a:buChar char="•"/>
            </a:pPr>
            <a:r>
              <a:rPr lang="en-US" sz="1400" dirty="0"/>
              <a:t>Operate in the 5.925 – 6.425 GHz band</a:t>
            </a:r>
          </a:p>
          <a:p>
            <a:pPr lvl="2">
              <a:spcBef>
                <a:spcPts val="0"/>
              </a:spcBef>
              <a:buFont typeface="Arial" panose="020B0604020202020204" pitchFamily="34" charset="0"/>
              <a:buChar char="•"/>
            </a:pPr>
            <a:r>
              <a:rPr lang="en-US" sz="1400" dirty="0">
                <a:solidFill>
                  <a:schemeClr val="tx1"/>
                </a:solidFill>
              </a:rPr>
              <a:t>There is an amendment being worked on,  IEEE P802.11ax, due in 2020</a:t>
            </a:r>
          </a:p>
          <a:p>
            <a:pPr lvl="2">
              <a:spcBef>
                <a:spcPts val="0"/>
              </a:spcBef>
              <a:buFont typeface="Arial" panose="020B0604020202020204" pitchFamily="34" charset="0"/>
              <a:buChar char="•"/>
            </a:pPr>
            <a:r>
              <a:rPr lang="en-US" sz="1400" dirty="0">
                <a:solidFill>
                  <a:schemeClr val="tx1"/>
                </a:solidFill>
              </a:rPr>
              <a:t>Actually it does go up to 7.125 GHz, today.</a:t>
            </a:r>
          </a:p>
          <a:p>
            <a:pPr lvl="2">
              <a:spcBef>
                <a:spcPts val="0"/>
              </a:spcBef>
              <a:buFont typeface="Arial" panose="020B0604020202020204" pitchFamily="34" charset="0"/>
              <a:buChar char="•"/>
            </a:pPr>
            <a:r>
              <a:rPr lang="en-US" sz="1400" dirty="0">
                <a:solidFill>
                  <a:schemeClr val="tx1"/>
                </a:solidFill>
              </a:rPr>
              <a:t>And it does cover 2.4, 5.8 and 6 GHz.</a:t>
            </a:r>
          </a:p>
          <a:p>
            <a:pPr lvl="1">
              <a:spcBef>
                <a:spcPts val="0"/>
              </a:spcBef>
              <a:buFont typeface="Arial" panose="020B0604020202020204" pitchFamily="34" charset="0"/>
              <a:buChar char="•"/>
            </a:pPr>
            <a:r>
              <a:rPr lang="en-US" sz="1400" dirty="0"/>
              <a:t>EIRP of 36 dBm or less</a:t>
            </a:r>
          </a:p>
          <a:p>
            <a:pPr lvl="2">
              <a:spcBef>
                <a:spcPts val="0"/>
              </a:spcBef>
              <a:buFont typeface="Arial" panose="020B0604020202020204" pitchFamily="34" charset="0"/>
              <a:buChar char="•"/>
            </a:pPr>
            <a:r>
              <a:rPr lang="en-US" sz="1400" dirty="0">
                <a:solidFill>
                  <a:schemeClr val="tx1"/>
                </a:solidFill>
              </a:rPr>
              <a:t>Yes – Annex D and E have the basic radio specs, except for 60 GHz in China.</a:t>
            </a:r>
          </a:p>
          <a:p>
            <a:pPr lvl="2">
              <a:spcBef>
                <a:spcPts val="0"/>
              </a:spcBef>
              <a:buFont typeface="Arial" panose="020B0604020202020204" pitchFamily="34" charset="0"/>
              <a:buChar char="•"/>
            </a:pPr>
            <a:r>
              <a:rPr lang="en-US" sz="1400" dirty="0">
                <a:solidFill>
                  <a:schemeClr val="tx1"/>
                </a:solidFill>
              </a:rPr>
              <a:t>It does talk to other FCC Parts. </a:t>
            </a:r>
          </a:p>
          <a:p>
            <a:pPr lvl="1">
              <a:spcBef>
                <a:spcPts val="0"/>
              </a:spcBef>
              <a:buFont typeface="Arial" panose="020B0604020202020204" pitchFamily="34" charset="0"/>
              <a:buChar char="•"/>
            </a:pPr>
            <a:r>
              <a:rPr lang="en-US" sz="1400" dirty="0"/>
              <a:t>Listen before talk</a:t>
            </a:r>
          </a:p>
          <a:p>
            <a:pPr lvl="2">
              <a:spcBef>
                <a:spcPts val="0"/>
              </a:spcBef>
              <a:buFont typeface="Arial" panose="020B0604020202020204" pitchFamily="34" charset="0"/>
              <a:buChar char="•"/>
            </a:pPr>
            <a:r>
              <a:rPr lang="en-US" sz="1400" dirty="0">
                <a:solidFill>
                  <a:schemeClr val="tx1"/>
                </a:solidFill>
              </a:rPr>
              <a:t>Yes – except 60 GHz, it does not have LTB, today. </a:t>
            </a:r>
          </a:p>
          <a:p>
            <a:pPr lvl="1">
              <a:spcBef>
                <a:spcPts val="0"/>
              </a:spcBef>
              <a:buFont typeface="Arial" panose="020B0604020202020204" pitchFamily="34" charset="0"/>
              <a:buChar char="•"/>
            </a:pPr>
            <a:r>
              <a:rPr lang="en-US" sz="1400" dirty="0"/>
              <a:t>Determine its </a:t>
            </a:r>
            <a:r>
              <a:rPr lang="en-US" sz="1400" dirty="0" err="1"/>
              <a:t>lat</a:t>
            </a:r>
            <a:r>
              <a:rPr lang="en-US" sz="1400" dirty="0"/>
              <a:t>, long and height AMSL</a:t>
            </a:r>
          </a:p>
          <a:p>
            <a:pPr lvl="2">
              <a:spcBef>
                <a:spcPts val="0"/>
              </a:spcBef>
              <a:buFont typeface="Arial" panose="020B0604020202020204" pitchFamily="34" charset="0"/>
              <a:buChar char="•"/>
            </a:pPr>
            <a:r>
              <a:rPr lang="en-US" sz="1400" dirty="0">
                <a:solidFill>
                  <a:schemeClr val="tx1"/>
                </a:solidFill>
              </a:rPr>
              <a:t>Nothing in the standard. </a:t>
            </a:r>
          </a:p>
          <a:p>
            <a:pPr lvl="2">
              <a:spcBef>
                <a:spcPts val="0"/>
              </a:spcBef>
              <a:buFont typeface="Arial" panose="020B0604020202020204" pitchFamily="34" charset="0"/>
              <a:buChar char="•"/>
            </a:pPr>
            <a:r>
              <a:rPr lang="en-US" altLang="en-US" sz="1400" dirty="0">
                <a:solidFill>
                  <a:schemeClr val="tx1"/>
                </a:solidFill>
              </a:rPr>
              <a:t>Masters will know where they are per regulations, so not needed in the standard. </a:t>
            </a:r>
          </a:p>
          <a:p>
            <a:pPr lvl="2">
              <a:spcBef>
                <a:spcPts val="0"/>
              </a:spcBef>
              <a:buFont typeface="Arial" panose="020B0604020202020204" pitchFamily="34" charset="0"/>
              <a:buChar char="•"/>
            </a:pPr>
            <a:r>
              <a:rPr lang="en-US" altLang="en-US" sz="1400" dirty="0">
                <a:solidFill>
                  <a:schemeClr val="tx1"/>
                </a:solidFill>
              </a:rPr>
              <a:t>A key is different countries have different rules.</a:t>
            </a:r>
          </a:p>
          <a:p>
            <a:pPr lvl="2">
              <a:spcBef>
                <a:spcPts val="0"/>
              </a:spcBef>
              <a:buFont typeface="Arial" panose="020B0604020202020204" pitchFamily="34" charset="0"/>
              <a:buChar char="•"/>
            </a:pPr>
            <a:r>
              <a:rPr lang="en-US" altLang="en-US" sz="1400" dirty="0">
                <a:solidFill>
                  <a:schemeClr val="tx1"/>
                </a:solidFill>
              </a:rPr>
              <a:t>There is an “option” for detailed timings, though has dependencies on how it is implemented by different vendors.  </a:t>
            </a:r>
          </a:p>
          <a:p>
            <a:pPr lvl="2">
              <a:spcBef>
                <a:spcPts val="0"/>
              </a:spcBef>
              <a:buFont typeface="Arial" panose="020B0604020202020204" pitchFamily="34" charset="0"/>
              <a:buChar char="•"/>
            </a:pPr>
            <a:r>
              <a:rPr lang="en-US" altLang="en-US" sz="1400" dirty="0">
                <a:solidFill>
                  <a:schemeClr val="tx1"/>
                </a:solidFill>
              </a:rPr>
              <a:t>IEEE 802.11-2016 has the details.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498984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22</a:t>
            </a:fld>
            <a:endParaRPr lang="en-US" altLang="en-US" sz="1200" b="0" dirty="0"/>
          </a:p>
        </p:txBody>
      </p:sp>
      <p:sp>
        <p:nvSpPr>
          <p:cNvPr id="2" name="Date Placeholder 1"/>
          <p:cNvSpPr>
            <a:spLocks noGrp="1"/>
          </p:cNvSpPr>
          <p:nvPr>
            <p:ph type="dt" idx="15"/>
          </p:nvPr>
        </p:nvSpPr>
        <p:spPr/>
        <p:txBody>
          <a:bodyPr/>
          <a:lstStyle/>
          <a:p>
            <a:r>
              <a:rPr lang="en-US"/>
              <a:t>06 Sept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5486400"/>
          </a:xfrm>
        </p:spPr>
        <p:txBody>
          <a:bodyPr/>
          <a:lstStyle/>
          <a:p>
            <a:pPr>
              <a:buFont typeface="Arial" panose="020B0604020202020204" pitchFamily="34" charset="0"/>
              <a:buChar char="•"/>
            </a:pPr>
            <a:r>
              <a:rPr lang="en-US" sz="1800" dirty="0">
                <a:solidFill>
                  <a:schemeClr val="tx1"/>
                </a:solidFill>
              </a:rPr>
              <a:t>Ofcom </a:t>
            </a:r>
            <a:r>
              <a:rPr lang="en-US" sz="18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https://mentor.ieee.org/802.18/dcn/18/18-18-0069-01-0000-ofcom-consultation-on-preparations-for-wrc-19.pdf</a:t>
            </a:r>
            <a:r>
              <a:rPr lang="en-US" sz="1600" dirty="0"/>
              <a:t>   </a:t>
            </a:r>
            <a:r>
              <a:rPr lang="en-US" sz="1200" dirty="0"/>
              <a:t>(with some 802.18 comments started.) </a:t>
            </a:r>
          </a:p>
          <a:p>
            <a:pPr lvl="1">
              <a:buFont typeface="Arial" panose="020B0604020202020204" pitchFamily="34" charset="0"/>
              <a:buChar char="•"/>
            </a:pPr>
            <a:r>
              <a:rPr lang="en-US" sz="1600" dirty="0">
                <a:solidFill>
                  <a:schemeClr val="tx1"/>
                </a:solidFill>
                <a:hlinkClick r:id="rId4"/>
              </a:rPr>
              <a:t>https://mentor.ieee.org/802.18/dcn/18/18-18-0088-03-0000-ofcom-consultation-comments-on-prep-for-wrc19.docx</a:t>
            </a:r>
            <a:r>
              <a:rPr lang="en-US" sz="1600" dirty="0">
                <a:solidFill>
                  <a:schemeClr val="tx1"/>
                </a:solidFill>
              </a:rPr>
              <a:t>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endParaRPr lang="en-US" sz="2000" dirty="0">
              <a:solidFill>
                <a:schemeClr val="tx1"/>
              </a:solidFill>
            </a:endParaRPr>
          </a:p>
          <a:p>
            <a:pPr>
              <a:spcBef>
                <a:spcPts val="0"/>
              </a:spcBef>
              <a:buFont typeface="Arial" panose="020B0604020202020204" pitchFamily="34" charset="0"/>
              <a:buChar char="•"/>
            </a:pPr>
            <a:r>
              <a:rPr lang="en-US" sz="1800" b="0" dirty="0">
                <a:solidFill>
                  <a:schemeClr val="tx1"/>
                </a:solidFill>
              </a:rPr>
              <a:t>From last week, if we want to send additional AI 10 input, what do we need to do? </a:t>
            </a:r>
          </a:p>
          <a:p>
            <a:pPr lvl="1">
              <a:spcBef>
                <a:spcPts val="0"/>
              </a:spcBef>
              <a:buFont typeface="Arial" panose="020B0604020202020204" pitchFamily="34" charset="0"/>
              <a:buChar char="•"/>
            </a:pPr>
            <a:r>
              <a:rPr lang="en-US" sz="1400" dirty="0">
                <a:solidFill>
                  <a:schemeClr val="tx1"/>
                </a:solidFill>
              </a:rPr>
              <a:t>The proposal was for Ofcom to not propose any 6 GHz band AIs in WRC-23. </a:t>
            </a:r>
            <a:endParaRPr lang="en-US" sz="14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What is happening is there are notable other paths and groups that will cover what was proposed, so not that urgent if IEEE 802 adds or not.  We will go to monitor.</a:t>
            </a:r>
          </a:p>
          <a:p>
            <a:pPr marL="0" indent="0">
              <a:spcBef>
                <a:spcPts val="0"/>
              </a:spcBef>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05" y="511541"/>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85800" y="976435"/>
            <a:ext cx="8382000" cy="5332412"/>
          </a:xfrm>
        </p:spPr>
        <p:txBody>
          <a:bodyPr/>
          <a:lstStyle/>
          <a:p>
            <a:pPr>
              <a:buFont typeface="Arial" panose="020B0604020202020204" pitchFamily="34" charset="0"/>
              <a:buChar char="•"/>
            </a:pPr>
            <a:r>
              <a:rPr lang="en-US" sz="2000" dirty="0">
                <a:solidFill>
                  <a:schemeClr val="tx1"/>
                </a:solidFill>
              </a:rPr>
              <a:t>From last week,  What do we do about question 32 and AI 10?</a:t>
            </a:r>
            <a:r>
              <a:rPr lang="en-US" sz="1600" dirty="0">
                <a:solidFill>
                  <a:schemeClr val="tx1"/>
                </a:solidFill>
              </a:rPr>
              <a:t> </a:t>
            </a:r>
            <a:endParaRPr lang="en-US" sz="1600" dirty="0"/>
          </a:p>
          <a:p>
            <a:pPr lvl="1">
              <a:buFont typeface="Arial" panose="020B0604020202020204" pitchFamily="34" charset="0"/>
              <a:buChar char="•"/>
            </a:pPr>
            <a:r>
              <a:rPr lang="en-US" sz="1600" dirty="0"/>
              <a:t>Proposed Response to begin: "IEEE 802 urges the UK to oppose any attempts to have a new WRC-2023 Agenda Item associated with the 5925-7125 MHz range. Consideration of the 5925-7125 MHz range under a WRC-2023 Agenda Item would be highly disruptive to future planned RLAN deployments / services and would further delay provisions of high-speed internet. In adopting the ECC Work Item (5925-6425 MHz) there was an expectation that spectrum above 6425 MHz may be considered for future RLAN deployments." </a:t>
            </a:r>
            <a:br>
              <a:rPr lang="en-US" sz="1600" dirty="0"/>
            </a:br>
            <a:r>
              <a:rPr lang="en-US" sz="1600" dirty="0"/>
              <a:t>== followed by proposed TVWS text in 18-88r3 == </a:t>
            </a:r>
            <a:endParaRPr lang="en-US" sz="1600" dirty="0">
              <a:solidFill>
                <a:schemeClr val="tx1"/>
              </a:solidFill>
            </a:endParaRPr>
          </a:p>
          <a:p>
            <a:pPr lvl="6">
              <a:buFont typeface="Arial" panose="020B0604020202020204" pitchFamily="34" charset="0"/>
              <a:buChar char="•"/>
            </a:pPr>
            <a:endParaRPr lang="en-US" sz="1000" b="1" dirty="0">
              <a:solidFill>
                <a:schemeClr val="tx1"/>
              </a:solidFill>
            </a:endParaRPr>
          </a:p>
          <a:p>
            <a:pPr lvl="1">
              <a:spcBef>
                <a:spcPts val="0"/>
              </a:spcBef>
              <a:buFont typeface="Arial" panose="020B0604020202020204" pitchFamily="34" charset="0"/>
              <a:buChar char="•"/>
            </a:pPr>
            <a:r>
              <a:rPr lang="en-US" sz="1600" dirty="0">
                <a:solidFill>
                  <a:schemeClr val="tx1"/>
                </a:solidFill>
              </a:rPr>
              <a:t>With this not in the approved IEEE 802 viewpoints </a:t>
            </a:r>
            <a:r>
              <a:rPr lang="en-US" sz="1600" dirty="0">
                <a:solidFill>
                  <a:schemeClr val="tx1"/>
                </a:solidFill>
                <a:hlinkClick r:id="rId2"/>
              </a:rPr>
              <a:t>&lt;doc&gt;</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rPr>
              <a:t>Can add to the view points once we know what to put. </a:t>
            </a:r>
          </a:p>
          <a:p>
            <a:pPr lvl="1">
              <a:buFont typeface="Arial" panose="020B0604020202020204" pitchFamily="34" charset="0"/>
              <a:buChar char="•"/>
            </a:pPr>
            <a:r>
              <a:rPr lang="en-US" sz="1600" dirty="0">
                <a:solidFill>
                  <a:schemeClr val="tx1"/>
                </a:solidFill>
              </a:rPr>
              <a:t>And without an IEEE 802 as a whole single voice on 6GHz yet,</a:t>
            </a:r>
          </a:p>
          <a:p>
            <a:pPr lvl="2">
              <a:buFont typeface="Arial" panose="020B0604020202020204" pitchFamily="34" charset="0"/>
              <a:buChar char="•"/>
            </a:pPr>
            <a:r>
              <a:rPr lang="en-US" sz="1400" dirty="0">
                <a:solidFill>
                  <a:schemeClr val="tx1"/>
                </a:solidFill>
              </a:rPr>
              <a:t>This is a different activity, should we start there?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600" dirty="0">
                <a:solidFill>
                  <a:schemeClr val="tx1"/>
                </a:solidFill>
              </a:rPr>
              <a:t>For question brought up on clarification of ‘oppose’, will work after answering above. </a:t>
            </a:r>
            <a:endParaRPr lang="en-US" sz="14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06 Sept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solidFill>
                  <a:schemeClr val="bg1">
                    <a:lumMod val="75000"/>
                  </a:schemeClr>
                </a:solidFill>
              </a:rPr>
              <a:t>Motion – EU Spectrum Management</a:t>
            </a: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solidFill>
                  <a:schemeClr val="bg1">
                    <a:lumMod val="75000"/>
                  </a:schemeClr>
                </a:solidFill>
              </a:rPr>
              <a:t>Motion:</a:t>
            </a:r>
            <a:r>
              <a:rPr lang="en-US" sz="2000" b="0" dirty="0">
                <a:solidFill>
                  <a:schemeClr val="bg1">
                    <a:lumMod val="75000"/>
                  </a:schemeClr>
                </a:solidFill>
              </a:rPr>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solidFill>
                <a:schemeClr val="bg1">
                  <a:lumMod val="75000"/>
                </a:schemeClr>
              </a:solidFill>
            </a:endParaRPr>
          </a:p>
          <a:p>
            <a:r>
              <a:rPr lang="en-US" altLang="en-US" sz="2000" b="1" dirty="0">
                <a:solidFill>
                  <a:schemeClr val="bg1">
                    <a:lumMod val="75000"/>
                  </a:schemeClr>
                </a:solidFill>
              </a:rPr>
              <a:t>		Moved by:  	 	</a:t>
            </a:r>
          </a:p>
          <a:p>
            <a:pPr lvl="1"/>
            <a:r>
              <a:rPr lang="en-US" altLang="en-US" b="1" dirty="0">
                <a:solidFill>
                  <a:schemeClr val="bg1">
                    <a:lumMod val="75000"/>
                  </a:schemeClr>
                </a:solidFill>
              </a:rPr>
              <a:t>Seconded by:  	 	</a:t>
            </a:r>
          </a:p>
          <a:p>
            <a:pPr lvl="1"/>
            <a:r>
              <a:rPr lang="en-US" altLang="en-US" b="1" dirty="0">
                <a:solidFill>
                  <a:schemeClr val="bg1">
                    <a:lumMod val="75000"/>
                  </a:schemeClr>
                </a:solidFill>
              </a:rPr>
              <a:t>Discussion?		</a:t>
            </a:r>
          </a:p>
          <a:p>
            <a:pPr lvl="1"/>
            <a:r>
              <a:rPr lang="en-US" altLang="en-US" b="1" dirty="0">
                <a:solidFill>
                  <a:schemeClr val="bg1">
                    <a:lumMod val="75000"/>
                  </a:schemeClr>
                </a:solidFill>
              </a:rPr>
              <a:t>Vote:  ___Y   /  ___N   /  ___A </a:t>
            </a:r>
          </a:p>
          <a:p>
            <a:pPr lvl="1"/>
            <a:endParaRPr lang="en-US" altLang="en-US" sz="1600" u="sng" dirty="0">
              <a:solidFill>
                <a:schemeClr val="bg1">
                  <a:lumMod val="75000"/>
                </a:schemeClr>
              </a:solidFill>
            </a:endParaRPr>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32</a:t>
            </a:fld>
            <a:endParaRPr lang="en-US" altLang="en-US" sz="1200" b="0" dirty="0"/>
          </a:p>
        </p:txBody>
      </p:sp>
      <p:sp>
        <p:nvSpPr>
          <p:cNvPr id="2" name="Date Placeholder 1"/>
          <p:cNvSpPr>
            <a:spLocks noGrp="1"/>
          </p:cNvSpPr>
          <p:nvPr>
            <p:ph type="dt" idx="15"/>
          </p:nvPr>
        </p:nvSpPr>
        <p:spPr/>
        <p:txBody>
          <a:bodyPr/>
          <a:lstStyle/>
          <a:p>
            <a:r>
              <a:rPr lang="en-US"/>
              <a:t>06 Sept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06 Sept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06 Sept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altLang="en-US" sz="1600" dirty="0" err="1">
                <a:solidFill>
                  <a:schemeClr val="tx1"/>
                </a:solidFill>
              </a:rPr>
              <a:t>Encina</a:t>
            </a:r>
            <a:r>
              <a:rPr lang="en-US" altLang="en-US" sz="1600" dirty="0">
                <a:solidFill>
                  <a:schemeClr val="tx1"/>
                </a:solidFill>
              </a:rPr>
              <a:t> reply comments</a:t>
            </a:r>
          </a:p>
          <a:p>
            <a:pPr lvl="1">
              <a:buFont typeface="Arial" panose="020B0604020202020204" pitchFamily="34" charset="0"/>
              <a:buChar char="•"/>
            </a:pPr>
            <a:r>
              <a:rPr lang="en-US" altLang="en-US" sz="1600" dirty="0">
                <a:solidFill>
                  <a:schemeClr val="tx1"/>
                </a:solidFill>
              </a:rPr>
              <a:t>Google waiver request</a:t>
            </a:r>
          </a:p>
          <a:p>
            <a:pPr lvl="1">
              <a:buFont typeface="Arial" panose="020B0604020202020204" pitchFamily="34" charset="0"/>
              <a:buChar char="•"/>
            </a:pPr>
            <a:r>
              <a:rPr lang="en-US" altLang="en-US" sz="1600" dirty="0">
                <a:solidFill>
                  <a:schemeClr val="tx1"/>
                </a:solidFill>
              </a:rPr>
              <a:t>Agenda for Next Week.</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Several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err="1"/>
              <a:t>Encina</a:t>
            </a:r>
            <a:r>
              <a:rPr lang="en-US" altLang="en-US" sz="1400" b="0" kern="0" dirty="0"/>
              <a:t> reply comments, GN 17-183</a:t>
            </a:r>
          </a:p>
          <a:p>
            <a:pPr lvl="1">
              <a:spcBef>
                <a:spcPts val="0"/>
              </a:spcBef>
              <a:buFont typeface="Arial" panose="020B0604020202020204" pitchFamily="34" charset="0"/>
              <a:buChar char="•"/>
            </a:pPr>
            <a:r>
              <a:rPr lang="en-US" altLang="en-US" sz="1400" kern="0" dirty="0"/>
              <a:t>Follow on from earlier discussions.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Google waiver request, NCTA feedback request</a:t>
            </a:r>
          </a:p>
          <a:p>
            <a:pPr lvl="1">
              <a:spcBef>
                <a:spcPts val="0"/>
              </a:spcBef>
              <a:buFont typeface="Arial" panose="020B0604020202020204" pitchFamily="34" charset="0"/>
              <a:buChar char="•"/>
            </a:pPr>
            <a:r>
              <a:rPr lang="en-US" altLang="en-US" sz="1400" kern="0" dirty="0"/>
              <a:t>Google had replied to our comments, </a:t>
            </a:r>
          </a:p>
          <a:p>
            <a:pPr lvl="1">
              <a:spcBef>
                <a:spcPts val="0"/>
              </a:spcBef>
              <a:buFont typeface="Arial" panose="020B0604020202020204" pitchFamily="34" charset="0"/>
              <a:buChar char="•"/>
            </a:pPr>
            <a:r>
              <a:rPr lang="en-US" altLang="en-US" sz="1400" kern="0" dirty="0"/>
              <a:t>NCTA agreed with us and will support us. </a:t>
            </a:r>
          </a:p>
          <a:p>
            <a:pPr lvl="1">
              <a:spcBef>
                <a:spcPts val="0"/>
              </a:spcBef>
              <a:buFont typeface="Arial" panose="020B0604020202020204" pitchFamily="34" charset="0"/>
              <a:buChar char="•"/>
            </a:pPr>
            <a:r>
              <a:rPr lang="en-US" altLang="en-US" sz="1400" kern="0" dirty="0"/>
              <a:t>End of August to finish</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Agenda for Next Week’s Wireless Interim </a:t>
            </a:r>
          </a:p>
          <a:p>
            <a:pPr lvl="1">
              <a:spcBef>
                <a:spcPts val="0"/>
              </a:spcBef>
              <a:buFont typeface="Arial" panose="020B0604020202020204" pitchFamily="34" charset="0"/>
              <a:buChar char="•"/>
            </a:pPr>
            <a:r>
              <a:rPr lang="en-US" altLang="en-US" sz="1400" kern="0" dirty="0"/>
              <a:t>Anything we should add? </a:t>
            </a: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Additional FS Protection ex </a:t>
            </a:r>
            <a:r>
              <a:rPr lang="en-US" sz="1400" dirty="0" err="1"/>
              <a:t>parte</a:t>
            </a:r>
            <a:endParaRPr lang="en-US" altLang="en-US" sz="1400" dirty="0">
              <a:solidFill>
                <a:schemeClr val="tx1"/>
              </a:solidFill>
            </a:endParaRPr>
          </a:p>
          <a:p>
            <a:pPr lvl="1">
              <a:buFont typeface="Arial" panose="020B0604020202020204" pitchFamily="34" charset="0"/>
              <a:buChar char="•"/>
            </a:pPr>
            <a:r>
              <a:rPr lang="en-US" sz="1400" dirty="0"/>
              <a:t>IEEE EU Spectrum Management Statement</a:t>
            </a:r>
            <a:endParaRPr lang="en-US" altLang="en-US" sz="1400" kern="0" dirty="0"/>
          </a:p>
          <a:p>
            <a:pPr lvl="1">
              <a:buFont typeface="Arial" panose="020B0604020202020204" pitchFamily="34" charset="0"/>
              <a:buChar char="•"/>
            </a:pPr>
            <a:r>
              <a:rPr lang="en-US" sz="1400" dirty="0"/>
              <a:t>6 (5-7) GHz and single voice from IEEE 802. </a:t>
            </a:r>
          </a:p>
          <a:p>
            <a:pPr lvl="1">
              <a:buFont typeface="Arial" panose="020B0604020202020204" pitchFamily="34" charset="0"/>
              <a:buChar char="•"/>
            </a:pPr>
            <a:r>
              <a:rPr lang="en-US" sz="1400" dirty="0"/>
              <a:t>NPRM, Expanding Flexible Use of 3.7 to 4.2GHz Band</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t>Need a recording secretary for the Wireless Interim in Waikoloa, anyone?  </a:t>
            </a:r>
          </a:p>
          <a:p>
            <a:pPr lvl="1">
              <a:buFont typeface="Arial" panose="020B0604020202020204" pitchFamily="34" charset="0"/>
              <a:buChar char="•"/>
            </a:pPr>
            <a:r>
              <a:rPr lang="en-US" altLang="en-US" sz="1200" dirty="0"/>
              <a:t>_______________________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75000"/>
                  </a:schemeClr>
                </a:solidFill>
              </a:rPr>
              <a:t>Rich Kennedy (Self)</a:t>
            </a:r>
          </a:p>
          <a:p>
            <a:pPr lvl="1"/>
            <a:r>
              <a:rPr lang="en-US" altLang="en-US" sz="1600" b="1" dirty="0"/>
              <a:t>Seconded by:  	</a:t>
            </a:r>
            <a:r>
              <a:rPr lang="en-US" altLang="en-US" sz="1600" b="1" dirty="0">
                <a:solidFill>
                  <a:schemeClr val="bg1">
                    <a:lumMod val="75000"/>
                  </a:schemeClr>
                </a:solidFill>
              </a:rPr>
              <a:t>Stuart Kerry (Ruckus/</a:t>
            </a:r>
            <a:r>
              <a:rPr lang="en-US" altLang="en-US" sz="1600" b="1" dirty="0" err="1">
                <a:solidFill>
                  <a:schemeClr val="bg1">
                    <a:lumMod val="75000"/>
                  </a:schemeClr>
                </a:solidFill>
              </a:rPr>
              <a:t>Arris</a:t>
            </a:r>
            <a:r>
              <a:rPr lang="en-US" altLang="en-US" sz="1600" b="1" dirty="0">
                <a:solidFill>
                  <a:schemeClr val="bg1">
                    <a:lumMod val="75000"/>
                  </a:schemeClr>
                </a:solidFill>
              </a:rPr>
              <a:t>)</a:t>
            </a:r>
          </a:p>
          <a:p>
            <a:pPr lvl="1"/>
            <a:r>
              <a:rPr lang="en-US" altLang="en-US" sz="1600" b="1" dirty="0"/>
              <a:t>Discussion?  </a:t>
            </a:r>
          </a:p>
          <a:p>
            <a:pPr lvl="1"/>
            <a:r>
              <a:rPr lang="en-US" altLang="en-US" sz="1600" b="1" dirty="0"/>
              <a:t>Vote:  </a:t>
            </a:r>
            <a:r>
              <a:rPr lang="en-US" altLang="en-US" sz="1600" b="1" dirty="0">
                <a:solidFill>
                  <a:schemeClr val="bg1">
                    <a:lumMod val="75000"/>
                  </a:schemeClr>
                </a:solidFill>
              </a:rPr>
              <a:t>Unanimous consent</a:t>
            </a:r>
            <a:endParaRPr lang="en-US" altLang="en-US" sz="1600" b="1" dirty="0">
              <a:solidFill>
                <a:schemeClr val="tx1"/>
              </a:solidFill>
            </a:endParaRP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23 Aug 2018 in document:  </a:t>
            </a:r>
            <a:r>
              <a:rPr lang="en-US" altLang="en-US" sz="1600" dirty="0">
                <a:hlinkClick r:id="rId2"/>
              </a:rPr>
              <a:t>https://mentor.ieee.org/802.18/dcn/18/18-18-0107-00-0000-minutes-30aug18-rr-tag-teleconference.doc</a:t>
            </a:r>
            <a:r>
              <a:rPr lang="en-US" altLang="en-US" sz="1600" dirty="0"/>
              <a:t>    </a:t>
            </a:r>
            <a:r>
              <a:rPr lang="en-US" altLang="en-US" sz="1600" b="1" dirty="0"/>
              <a:t>Posted</a:t>
            </a:r>
            <a:r>
              <a:rPr lang="en-US" altLang="en-US" sz="1600" dirty="0"/>
              <a:t>:   </a:t>
            </a:r>
            <a:r>
              <a:rPr lang="en-US" sz="1600" b="0" dirty="0"/>
              <a:t>05-Sep-2018 08:16:25 ET</a:t>
            </a:r>
          </a:p>
          <a:p>
            <a:pPr>
              <a:buFont typeface="Arial" panose="020B0604020202020204" pitchFamily="34" charset="0"/>
              <a:buChar char="•"/>
            </a:pPr>
            <a:r>
              <a:rPr lang="en-US" altLang="en-US" sz="1400" b="0" dirty="0"/>
              <a:t>	</a:t>
            </a:r>
            <a:r>
              <a:rPr lang="en-US" altLang="en-US" sz="1600" b="1" dirty="0"/>
              <a:t>Moved by: 	</a:t>
            </a:r>
            <a:r>
              <a:rPr lang="en-US" altLang="en-US" sz="1600" dirty="0">
                <a:solidFill>
                  <a:schemeClr val="bg1">
                    <a:lumMod val="75000"/>
                  </a:schemeClr>
                </a:solidFill>
              </a:rPr>
              <a:t>John Notor (Notor Research)</a:t>
            </a:r>
          </a:p>
          <a:p>
            <a:pPr marL="0" indent="0"/>
            <a:r>
              <a:rPr lang="en-US" altLang="en-US" sz="1600" dirty="0"/>
              <a:t>	</a:t>
            </a:r>
            <a:r>
              <a:rPr lang="en-US" altLang="en-US" sz="1600" b="1" dirty="0"/>
              <a:t>Seconded by: 	</a:t>
            </a:r>
            <a:r>
              <a:rPr lang="en-US" altLang="en-US" sz="1600" b="1" dirty="0">
                <a:solidFill>
                  <a:schemeClr val="bg1">
                    <a:lumMod val="75000"/>
                  </a:schemeClr>
                </a:solidFill>
              </a:rPr>
              <a:t>Peter Ecclesine (Cisco)</a:t>
            </a:r>
            <a:endParaRPr lang="en-US" altLang="en-US" sz="1600" dirty="0">
              <a:solidFill>
                <a:schemeClr val="bg1">
                  <a:lumMod val="75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75000"/>
                  </a:schemeClr>
                </a:solidFill>
              </a:rPr>
              <a:t>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06 Sept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r>
              <a:rPr lang="en-US" sz="1400" dirty="0">
                <a:solidFill>
                  <a:schemeClr val="tx1"/>
                </a:solidFill>
              </a:rPr>
              <a:t>.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Earlier: </a:t>
            </a:r>
          </a:p>
          <a:p>
            <a:pPr lvl="2">
              <a:spcBef>
                <a:spcPts val="0"/>
              </a:spcBef>
              <a:buFont typeface="Arial" panose="020B0604020202020204" pitchFamily="34" charset="0"/>
              <a:buChar char="•"/>
            </a:pPr>
            <a:r>
              <a:rPr lang="en-US" sz="1400" dirty="0">
                <a:solidFill>
                  <a:schemeClr val="tx1"/>
                </a:solidFill>
              </a:rPr>
              <a:t>Many are questioning the consultant’s input and EC services desk officer concern on leaving to much up to the manufacturer. </a:t>
            </a:r>
          </a:p>
          <a:p>
            <a:pPr lvl="2">
              <a:spcBef>
                <a:spcPts val="0"/>
              </a:spcBef>
              <a:buFont typeface="Arial" panose="020B0604020202020204" pitchFamily="34" charset="0"/>
              <a:buChar char="•"/>
            </a:pPr>
            <a:r>
              <a:rPr lang="en-US" sz="1400" dirty="0">
                <a:solidFill>
                  <a:schemeClr val="tx1"/>
                </a:solidFill>
              </a:rPr>
              <a:t>Also, it was anticipated the consultant would focus on legal processes, not technical. </a:t>
            </a:r>
          </a:p>
          <a:p>
            <a:pPr lvl="2">
              <a:spcBef>
                <a:spcPts val="0"/>
              </a:spcBef>
              <a:buFont typeface="Arial" panose="020B0604020202020204" pitchFamily="34" charset="0"/>
              <a:buChar char="•"/>
            </a:pPr>
            <a:r>
              <a:rPr lang="en-US" sz="1400" dirty="0">
                <a:solidFill>
                  <a:schemeClr val="tx1"/>
                </a:solidFill>
              </a:rPr>
              <a:t>Letters are being generated to send to the EC with the concerns.</a:t>
            </a:r>
          </a:p>
          <a:p>
            <a:pPr lvl="2">
              <a:spcBef>
                <a:spcPts val="0"/>
              </a:spcBef>
              <a:buFont typeface="Arial" panose="020B0604020202020204" pitchFamily="34" charset="0"/>
              <a:buChar char="•"/>
            </a:pPr>
            <a:r>
              <a:rPr lang="en-US" sz="1400" dirty="0">
                <a:solidFill>
                  <a:schemeClr val="tx1"/>
                </a:solidFill>
              </a:rPr>
              <a:t>This is hitting all the different technical and standards groups, e.g. could hit 3GPP even. </a:t>
            </a:r>
          </a:p>
          <a:p>
            <a:pPr lvl="2">
              <a:spcBef>
                <a:spcPts val="0"/>
              </a:spcBef>
              <a:buFont typeface="Arial" panose="020B0604020202020204" pitchFamily="34" charset="0"/>
              <a:buChar char="•"/>
            </a:pPr>
            <a:r>
              <a:rPr lang="en-US" sz="1400" dirty="0">
                <a:solidFill>
                  <a:schemeClr val="tx1"/>
                </a:solidFill>
              </a:rPr>
              <a:t>There is some discussion if already OJEU standards, may be pulled back.  Huge concern</a:t>
            </a:r>
            <a:endParaRPr lang="en-US" sz="12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#99 – 18-21 Sept.</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endParaRPr lang="en-US" sz="12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Last Week: Yet, v2.2.1 has been published by ETSI, so to avoid existence of 2 different versions, the older v2.1.1. maybe withdrawn.   W/O v2.2.1 in the OJEU, product would then need to go through a Notified Body.  Stay tuned. </a:t>
            </a:r>
          </a:p>
          <a:p>
            <a:pPr lvl="1">
              <a:spcBef>
                <a:spcPts val="0"/>
              </a:spcBef>
              <a:buFont typeface="Arial" panose="020B0604020202020204" pitchFamily="34" charset="0"/>
              <a:buChar char="•"/>
            </a:pPr>
            <a:r>
              <a:rPr lang="en-US" sz="1600" dirty="0">
                <a:solidFill>
                  <a:schemeClr val="tx1"/>
                </a:solidFill>
              </a:rPr>
              <a:t>EN 300 328 (v2.2.1 (2018-04)) will not be published in the OJEU.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451908"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2-3 October in Maisons-Alfort, Paris (France) </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Last week:  Updated simulations are done. </a:t>
            </a:r>
          </a:p>
          <a:p>
            <a:pPr lvl="1">
              <a:buFont typeface="Arial" panose="020B0604020202020204" pitchFamily="34" charset="0"/>
              <a:buChar char="•"/>
            </a:pPr>
            <a:r>
              <a:rPr lang="en-US" sz="1400" dirty="0"/>
              <a:t>Submissions are coming in and new draft text will be worked on before the Oct. meeting. </a:t>
            </a:r>
          </a:p>
          <a:p>
            <a:pPr lvl="1">
              <a:buFont typeface="Arial" panose="020B0604020202020204" pitchFamily="34" charset="0"/>
              <a:buChar char="•"/>
            </a:pPr>
            <a:r>
              <a:rPr lang="en-US" sz="1400" dirty="0"/>
              <a:t>Last week: Chair was on the FM57 call earlier. Waiting on the stable report from FM57 and working the details on getting this report.  Progress is being made. </a:t>
            </a:r>
          </a:p>
          <a:p>
            <a:pPr lvl="1">
              <a:buFont typeface="Arial" panose="020B0604020202020204" pitchFamily="34" charset="0"/>
              <a:buChar char="•"/>
            </a:pPr>
            <a:endParaRPr lang="en-US" sz="1400" dirty="0"/>
          </a:p>
          <a:p>
            <a:pPr marL="51435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October in Maisons-Alfort, Paris (France)</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r>
              <a:rPr lang="en-US" sz="1400" dirty="0"/>
              <a:t>Last Week: Minutes are not out yet and a call on 13 Sept. being setup.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PT1</a:t>
            </a:r>
          </a:p>
          <a:p>
            <a:pPr marL="800100" lvl="1">
              <a:buFont typeface="Arial" panose="020B0604020202020204" pitchFamily="34" charset="0"/>
              <a:buChar char="•"/>
            </a:pPr>
            <a:r>
              <a:rPr lang="en-US" sz="1400" b="1" dirty="0"/>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err="1"/>
              <a:t>Encina</a:t>
            </a:r>
            <a:r>
              <a:rPr lang="en-US" sz="2400" dirty="0"/>
              <a:t> Questions</a:t>
            </a:r>
            <a:endParaRPr lang="en-US" sz="1200" dirty="0"/>
          </a:p>
        </p:txBody>
      </p:sp>
      <p:sp>
        <p:nvSpPr>
          <p:cNvPr id="3" name="Content Placeholder 2"/>
          <p:cNvSpPr>
            <a:spLocks noGrp="1"/>
          </p:cNvSpPr>
          <p:nvPr>
            <p:ph idx="1"/>
          </p:nvPr>
        </p:nvSpPr>
        <p:spPr>
          <a:xfrm>
            <a:off x="685800" y="1146175"/>
            <a:ext cx="7770813" cy="5484813"/>
          </a:xfrm>
        </p:spPr>
        <p:txBody>
          <a:bodyPr/>
          <a:lstStyle/>
          <a:p>
            <a:pPr>
              <a:spcBef>
                <a:spcPts val="0"/>
              </a:spcBef>
              <a:buFont typeface="Arial" panose="020B0604020202020204" pitchFamily="34" charset="0"/>
              <a:buChar char="•"/>
            </a:pPr>
            <a:r>
              <a:rPr lang="en-US" altLang="en-US" sz="1800" b="0" dirty="0"/>
              <a:t>They did file reply comments to GN 17-183 on 31 August.</a:t>
            </a:r>
          </a:p>
          <a:p>
            <a:pPr lvl="1">
              <a:spcBef>
                <a:spcPts val="0"/>
              </a:spcBef>
              <a:buFont typeface="Arial" panose="020B0604020202020204" pitchFamily="34" charset="0"/>
              <a:buChar char="•"/>
            </a:pPr>
            <a:r>
              <a:rPr lang="en-US" altLang="en-US" sz="1100" dirty="0">
                <a:hlinkClick r:id="rId2"/>
              </a:rPr>
              <a:t>https://mentor.ieee.org/802.18/dcn/18/18-18-0109-00-0000-increasing-efficient-and-effective-use-part-101-spectrum-gn-17-183-reply-comments.pdf</a:t>
            </a:r>
            <a:r>
              <a:rPr lang="en-US" altLang="en-US" sz="1100" dirty="0"/>
              <a:t> . </a:t>
            </a:r>
          </a:p>
          <a:p>
            <a:pPr lvl="4">
              <a:spcBef>
                <a:spcPts val="0"/>
              </a:spcBef>
              <a:buFont typeface="Arial" panose="020B0604020202020204" pitchFamily="34" charset="0"/>
              <a:buChar char="•"/>
            </a:pPr>
            <a:endParaRPr lang="en-US" sz="800" dirty="0"/>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b="0" dirty="0">
                <a:solidFill>
                  <a:schemeClr val="tx1"/>
                </a:solidFill>
              </a:rPr>
              <a:t>We reviewed some questions that had on IEEE 802.11, a few weeks back. The questions were:</a:t>
            </a:r>
            <a:endParaRPr lang="en-US" sz="1800" b="0" dirty="0"/>
          </a:p>
          <a:p>
            <a:pPr lvl="1">
              <a:spcBef>
                <a:spcPts val="0"/>
              </a:spcBef>
              <a:buFont typeface="Arial" panose="020B0604020202020204" pitchFamily="34" charset="0"/>
              <a:buChar char="•"/>
            </a:pPr>
            <a:r>
              <a:rPr lang="en-US" sz="1600" dirty="0"/>
              <a:t>Operate in the 5.925 – 6.425 GHz band</a:t>
            </a:r>
          </a:p>
          <a:p>
            <a:pPr lvl="2">
              <a:spcBef>
                <a:spcPts val="0"/>
              </a:spcBef>
              <a:buFont typeface="Arial" panose="020B0604020202020204" pitchFamily="34" charset="0"/>
              <a:buChar char="•"/>
            </a:pPr>
            <a:r>
              <a:rPr lang="en-US" sz="1600" dirty="0">
                <a:solidFill>
                  <a:schemeClr val="tx1"/>
                </a:solidFill>
              </a:rPr>
              <a:t>There is an amendment being worked on,  IEEE P802.11ax, due in 2020</a:t>
            </a:r>
          </a:p>
          <a:p>
            <a:pPr lvl="2">
              <a:spcBef>
                <a:spcPts val="0"/>
              </a:spcBef>
              <a:buFont typeface="Arial" panose="020B0604020202020204" pitchFamily="34" charset="0"/>
              <a:buChar char="•"/>
            </a:pPr>
            <a:r>
              <a:rPr lang="en-US" sz="1600" dirty="0">
                <a:solidFill>
                  <a:schemeClr val="tx1"/>
                </a:solidFill>
              </a:rPr>
              <a:t>Actually it does go up to 7.125 GHz, today.</a:t>
            </a:r>
          </a:p>
          <a:p>
            <a:pPr lvl="1">
              <a:spcBef>
                <a:spcPts val="0"/>
              </a:spcBef>
              <a:buFont typeface="Arial" panose="020B0604020202020204" pitchFamily="34" charset="0"/>
              <a:buChar char="•"/>
            </a:pPr>
            <a:r>
              <a:rPr lang="en-US" sz="1600" dirty="0"/>
              <a:t>EIRP of 36 dBm or less</a:t>
            </a:r>
          </a:p>
          <a:p>
            <a:pPr lvl="2">
              <a:spcBef>
                <a:spcPts val="0"/>
              </a:spcBef>
              <a:buFont typeface="Arial" panose="020B0604020202020204" pitchFamily="34" charset="0"/>
              <a:buChar char="•"/>
            </a:pPr>
            <a:r>
              <a:rPr lang="en-US" sz="1600" dirty="0">
                <a:solidFill>
                  <a:schemeClr val="tx1"/>
                </a:solidFill>
              </a:rPr>
              <a:t>Yes – Annex D and E have the basic radio specs, except for 60 GHz in China.</a:t>
            </a:r>
          </a:p>
          <a:p>
            <a:pPr lvl="1">
              <a:spcBef>
                <a:spcPts val="0"/>
              </a:spcBef>
              <a:buFont typeface="Arial" panose="020B0604020202020204" pitchFamily="34" charset="0"/>
              <a:buChar char="•"/>
            </a:pPr>
            <a:r>
              <a:rPr lang="en-US" sz="1600" dirty="0"/>
              <a:t>Listen before talk</a:t>
            </a:r>
          </a:p>
          <a:p>
            <a:pPr lvl="2">
              <a:spcBef>
                <a:spcPts val="0"/>
              </a:spcBef>
              <a:buFont typeface="Arial" panose="020B0604020202020204" pitchFamily="34" charset="0"/>
              <a:buChar char="•"/>
            </a:pPr>
            <a:r>
              <a:rPr lang="en-US" sz="1600" dirty="0">
                <a:solidFill>
                  <a:schemeClr val="tx1"/>
                </a:solidFill>
              </a:rPr>
              <a:t>Yes – except 60 GHz, it does not have LTB, today. </a:t>
            </a:r>
          </a:p>
          <a:p>
            <a:pPr lvl="1">
              <a:spcBef>
                <a:spcPts val="0"/>
              </a:spcBef>
              <a:buFont typeface="Arial" panose="020B0604020202020204" pitchFamily="34" charset="0"/>
              <a:buChar char="•"/>
            </a:pPr>
            <a:r>
              <a:rPr lang="en-US" sz="1600" dirty="0"/>
              <a:t>Determine its </a:t>
            </a:r>
            <a:r>
              <a:rPr lang="en-US" sz="1600" dirty="0" err="1"/>
              <a:t>lat</a:t>
            </a:r>
            <a:r>
              <a:rPr lang="en-US" sz="1600" dirty="0"/>
              <a:t>, long and height AMSL</a:t>
            </a:r>
          </a:p>
          <a:p>
            <a:pPr lvl="2">
              <a:spcBef>
                <a:spcPts val="0"/>
              </a:spcBef>
              <a:buFont typeface="Arial" panose="020B0604020202020204" pitchFamily="34" charset="0"/>
              <a:buChar char="•"/>
            </a:pPr>
            <a:r>
              <a:rPr lang="en-US" sz="1600" dirty="0">
                <a:solidFill>
                  <a:schemeClr val="tx1"/>
                </a:solidFill>
              </a:rPr>
              <a:t>Nothing in the standard.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0" dirty="0"/>
              <a:t>They are asking if anyone in IEEE 802 could review their reply comments for a filing in support of their  proposal.</a:t>
            </a:r>
            <a:endParaRPr lang="en-US" altLang="en-US" sz="1800" b="0" dirty="0">
              <a:solidFill>
                <a:schemeClr val="tx1"/>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Sept 2018</a:t>
            </a:r>
            <a:endParaRPr lang="en-GB" dirty="0"/>
          </a:p>
        </p:txBody>
      </p:sp>
    </p:spTree>
    <p:extLst>
      <p:ext uri="{BB962C8B-B14F-4D97-AF65-F5344CB8AC3E}">
        <p14:creationId xmlns:p14="http://schemas.microsoft.com/office/powerpoint/2010/main" val="154168886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28431</TotalTime>
  <Words>6064</Words>
  <Application>Microsoft Office PowerPoint</Application>
  <PresentationFormat>On-screen Show (4:3)</PresentationFormat>
  <Paragraphs>671</Paragraphs>
  <Slides>37</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9"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Encina Questions</vt:lpstr>
      <vt:lpstr>Google Wavier -1</vt:lpstr>
      <vt:lpstr>Google Wavier -2</vt:lpstr>
      <vt:lpstr>Agenda for Wireless Interim</vt:lpstr>
      <vt:lpstr>General Discussion Items -0</vt:lpstr>
      <vt:lpstr>General Discussion Items -1</vt:lpstr>
      <vt:lpstr>General Discussion Items -2</vt:lpstr>
      <vt:lpstr>Actions Required</vt:lpstr>
      <vt:lpstr>Any Other Business</vt:lpstr>
      <vt:lpstr>Adjourn</vt:lpstr>
      <vt:lpstr>PowerPoint Presentation</vt:lpstr>
      <vt:lpstr>Encina Questions</vt:lpstr>
      <vt:lpstr>General Discussion Items -4</vt:lpstr>
      <vt:lpstr>Motion - FCC Google Wavier ex parte</vt:lpstr>
      <vt:lpstr>Ofcom -  WRC-19 AIs Consultation </vt:lpstr>
      <vt:lpstr>Ofcom - WRC-19 AIs Consultation -2</vt:lpstr>
      <vt:lpstr>IEEE 802 – Can we get to a Single Voice on 6GHz? -1</vt:lpstr>
      <vt:lpstr>IEEE 802 – Can we get to a Single Voice on 6GHz? -2</vt:lpstr>
      <vt:lpstr>WiFi / UWB Coexistence -1</vt:lpstr>
      <vt:lpstr>WiFi / UWB Coexistence  -2</vt:lpstr>
      <vt:lpstr>IEEE EU position statement on spectrum management</vt:lpstr>
      <vt:lpstr>IEEE EU Position Statement -2</vt:lpstr>
      <vt:lpstr>IEEE EU spectrum management statement</vt:lpstr>
      <vt:lpstr>Motion – EU Spectrum Management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745</cp:revision>
  <cp:lastPrinted>1601-01-01T00:00:00Z</cp:lastPrinted>
  <dcterms:created xsi:type="dcterms:W3CDTF">2016-03-03T14:54:45Z</dcterms:created>
  <dcterms:modified xsi:type="dcterms:W3CDTF">2018-09-05T21:06:42Z</dcterms:modified>
</cp:coreProperties>
</file>