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448" r:id="rId8"/>
    <p:sldId id="449" r:id="rId9"/>
    <p:sldId id="441" r:id="rId10"/>
    <p:sldId id="465" r:id="rId11"/>
    <p:sldId id="352" r:id="rId12"/>
    <p:sldId id="471" r:id="rId13"/>
    <p:sldId id="476" r:id="rId14"/>
    <p:sldId id="475" r:id="rId15"/>
    <p:sldId id="474" r:id="rId16"/>
    <p:sldId id="419" r:id="rId17"/>
    <p:sldId id="401" r:id="rId18"/>
    <p:sldId id="402" r:id="rId19"/>
    <p:sldId id="403" r:id="rId20"/>
    <p:sldId id="477" r:id="rId21"/>
    <p:sldId id="364" r:id="rId22"/>
    <p:sldId id="460" r:id="rId23"/>
    <p:sldId id="415" r:id="rId24"/>
    <p:sldId id="461" r:id="rId25"/>
    <p:sldId id="417" r:id="rId26"/>
    <p:sldId id="418" r:id="rId27"/>
    <p:sldId id="468" r:id="rId28"/>
    <p:sldId id="428" r:id="rId29"/>
    <p:sldId id="404" r:id="rId30"/>
    <p:sldId id="435" r:id="rId31"/>
    <p:sldId id="451" r:id="rId32"/>
    <p:sldId id="452"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09" d="100"/>
          <a:sy n="109" d="100"/>
        </p:scale>
        <p:origin x="49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112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802.18-18/0105r01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federalregister.gov/documents/2018/08/29/2018-18288/expanding-flexible-use-of-the-37-to-42-ghz-band?utm_campaign=subscription%20mailing%20list&amp;utm_source=federalregister.gov&amp;utm_medium=email" TargetMode="External"/><Relationship Id="rId4" Type="http://schemas.openxmlformats.org/officeDocument/2006/relationships/hyperlink" Target="https://mentor.ieee.org/802.18/dcn/18/18-18-0076-01-0000-nprm-3-9-4-2ghz-gn-18-122.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60-02-0000-a-future-for-unlicensed-spectrum.pptx" TargetMode="External"/><Relationship Id="rId5" Type="http://schemas.openxmlformats.org/officeDocument/2006/relationships/hyperlink" Target="https://mentor.ieee.org/802.11/dcn/18/11-18-1055-03-0wng-a-future-for-unlicensed-spectrum.pptx" TargetMode="External"/><Relationship Id="rId4" Type="http://schemas.openxmlformats.org/officeDocument/2006/relationships/hyperlink" Target="https://mentor.ieee.org/802.11/dcn/18/11-18-1386-00-0wng-ngsm-next-generation-spectrum-managemen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7/18-17-0073-07-0000-ieee-802-viewpoints-on-wrc-19-agenda-items.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04-00-0000-minutes-23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1-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8-03-0000-ofcom-consultation-comments-on-prep-for-wrc19.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30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18"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spcBef>
                <a:spcPts val="0"/>
              </a:spcBef>
              <a:buFont typeface="Arial" panose="020B0604020202020204" pitchFamily="34" charset="0"/>
              <a:buChar char="•"/>
            </a:pPr>
            <a:r>
              <a:rPr lang="en-US" sz="1800" dirty="0"/>
              <a:t>Latest Google submission did attempt to answer some of our questions.  </a:t>
            </a:r>
          </a:p>
          <a:p>
            <a:pPr lvl="1">
              <a:spcBef>
                <a:spcPts val="0"/>
              </a:spcBef>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spcBef>
                <a:spcPts val="0"/>
              </a:spcBef>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Reminder on our 4 Points</a:t>
            </a:r>
          </a:p>
          <a:p>
            <a:pPr lvl="1">
              <a:spcBef>
                <a:spcPts val="0"/>
              </a:spcBef>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spcBef>
                <a:spcPts val="0"/>
              </a:spcBef>
              <a:buFont typeface="Arial" panose="020B0604020202020204" pitchFamily="34" charset="0"/>
              <a:buChar char="•"/>
            </a:pPr>
            <a:endParaRPr lang="en-US" sz="1100" dirty="0"/>
          </a:p>
          <a:p>
            <a:pPr marL="800100" lvl="1" indent="-342900">
              <a:spcBef>
                <a:spcPts val="0"/>
              </a:spcBef>
              <a:buFont typeface="+mj-lt"/>
              <a:buAutoNum type="arabicPeriod"/>
            </a:pPr>
            <a:r>
              <a:rPr lang="en-US" sz="1600" dirty="0"/>
              <a:t>Sharing is not clear with 100% duty cycle, it is a 10x e.i.r.p. level, 802.11 has LBT, etc.</a:t>
            </a:r>
          </a:p>
          <a:p>
            <a:pPr lvl="2">
              <a:spcBef>
                <a:spcPts val="0"/>
              </a:spcBef>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marL="457200" lvl="1" indent="0">
              <a:spcBef>
                <a:spcPts val="0"/>
              </a:spcBef>
            </a:pPr>
            <a:endParaRPr lang="en-US" sz="800" dirty="0"/>
          </a:p>
          <a:p>
            <a:pPr marL="800100" lvl="1" indent="-342900">
              <a:spcBef>
                <a:spcPts val="0"/>
              </a:spcBef>
              <a:buFont typeface="+mj-lt"/>
              <a:buAutoNum type="arabicPeriod"/>
            </a:pPr>
            <a:r>
              <a:rPr lang="en-US" sz="1600" dirty="0"/>
              <a:t>Didn’t test with 802.11ad with single carrier modulation which is the majority of users.  (OFDM is more tolerant which is what they did test with.)</a:t>
            </a:r>
          </a:p>
          <a:p>
            <a:pPr lvl="2">
              <a:spcBef>
                <a:spcPts val="0"/>
              </a:spcBef>
              <a:buFont typeface="Arial" panose="020B0604020202020204" pitchFamily="34" charset="0"/>
              <a:buChar char="•"/>
            </a:pPr>
            <a:r>
              <a:rPr lang="en-US" sz="1400" dirty="0"/>
              <a:t> In the new analysis,  they did with single carrier.  </a:t>
            </a:r>
          </a:p>
          <a:p>
            <a:pPr marL="457200" lvl="1" indent="0">
              <a:spcBef>
                <a:spcPts val="0"/>
              </a:spcBef>
            </a:pPr>
            <a:endParaRPr lang="en-US" sz="800" dirty="0"/>
          </a:p>
          <a:p>
            <a:pPr marL="457200" lvl="1" indent="0">
              <a:spcBef>
                <a:spcPts val="0"/>
              </a:spcBef>
            </a:pPr>
            <a:r>
              <a:rPr lang="en-US" sz="1800" dirty="0"/>
              <a:t>3</a:t>
            </a:r>
            <a:r>
              <a:rPr lang="en-US" sz="1600" dirty="0"/>
              <a:t>.   Didn’t test in the same device, like a phone.</a:t>
            </a:r>
          </a:p>
          <a:p>
            <a:pPr lvl="2">
              <a:spcBef>
                <a:spcPts val="0"/>
              </a:spcBef>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a:t>
            </a:r>
          </a:p>
          <a:p>
            <a:pPr marL="457200" lvl="1" indent="0">
              <a:spcBef>
                <a:spcPts val="0"/>
              </a:spcBef>
            </a:pPr>
            <a:endParaRPr lang="en-US" sz="800" dirty="0"/>
          </a:p>
          <a:p>
            <a:pPr marL="457200" lvl="1" indent="0">
              <a:spcBef>
                <a:spcPts val="0"/>
              </a:spcBef>
            </a:pPr>
            <a:r>
              <a:rPr lang="en-US" sz="1600" dirty="0"/>
              <a:t>4. Didn’t test with 802.15.3e (which is different from 3c which Google mentions). </a:t>
            </a:r>
          </a:p>
          <a:p>
            <a:pPr lvl="2">
              <a:spcBef>
                <a:spcPts val="0"/>
              </a:spcBef>
              <a:buFont typeface="Arial" panose="020B0604020202020204" pitchFamily="34" charset="0"/>
              <a:buChar char="•"/>
            </a:pPr>
            <a:r>
              <a:rPr lang="en-US" sz="1400" dirty="0"/>
              <a:t>IEEE 802.15.3e made some footnotes that it has a closer intended range than the 11ad so concerns are less likely to materialize.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915400" cy="5408613"/>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2000" dirty="0"/>
              <a:t>In our view, does it resolve some of the concerns that IEEE 802 raised?</a:t>
            </a:r>
          </a:p>
          <a:p>
            <a:pPr lvl="1">
              <a:spcBef>
                <a:spcPts val="0"/>
              </a:spcBef>
              <a:buFont typeface="Arial" panose="020B0604020202020204" pitchFamily="34" charset="0"/>
              <a:buChar char="•"/>
            </a:pPr>
            <a:r>
              <a:rPr lang="en-US" sz="1800" dirty="0"/>
              <a:t>Not totally.</a:t>
            </a:r>
            <a:endParaRPr lang="en-US" sz="1000" dirty="0">
              <a:solidFill>
                <a:schemeClr val="tx1"/>
              </a:solidFill>
            </a:endParaRPr>
          </a:p>
          <a:p>
            <a:pPr>
              <a:buFont typeface="Arial" panose="020B0604020202020204" pitchFamily="34" charset="0"/>
              <a:buChar char="•"/>
            </a:pPr>
            <a:r>
              <a:rPr lang="en-US" sz="2000" dirty="0">
                <a:solidFill>
                  <a:schemeClr val="tx1"/>
                </a:solidFill>
              </a:rPr>
              <a:t>The proceeding: </a:t>
            </a:r>
          </a:p>
          <a:p>
            <a:pPr lvl="1">
              <a:spcBef>
                <a:spcPts val="0"/>
              </a:spcBef>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a:spcBef>
                <a:spcPts val="0"/>
              </a:spcBef>
              <a:buFont typeface="Arial" panose="020B0604020202020204" pitchFamily="34" charset="0"/>
              <a:buChar char="•"/>
            </a:pPr>
            <a:r>
              <a:rPr lang="en-US" sz="2000" dirty="0">
                <a:solidFill>
                  <a:schemeClr val="tx1"/>
                </a:solidFill>
              </a:rPr>
              <a:t>We reviewed Google’s response to us &amp; Facebook’s excellent rebuttal: </a:t>
            </a:r>
          </a:p>
          <a:p>
            <a:pPr lvl="1">
              <a:spcBef>
                <a:spcPts val="0"/>
              </a:spcBef>
              <a:buFont typeface="Arial" panose="020B0604020202020204" pitchFamily="34" charset="0"/>
              <a:buChar char="•"/>
            </a:pPr>
            <a:r>
              <a:rPr lang="en-US" sz="1200" dirty="0">
                <a:solidFill>
                  <a:schemeClr val="tx1"/>
                </a:solidFill>
                <a:hlinkClick r:id="rId3"/>
              </a:rPr>
              <a:t>https://mentor.ieee.org/802.18/dcn/18/18-18-0080-00-0000-google-s-waiver-request-supplement-to-coexist-with-802-11-with-motion-sensing-57-64ghz.pdf</a:t>
            </a:r>
            <a:endParaRPr lang="en-US" sz="1200" dirty="0">
              <a:solidFill>
                <a:schemeClr val="tx1"/>
              </a:solidFill>
            </a:endParaRPr>
          </a:p>
          <a:p>
            <a:pPr lvl="1">
              <a:buFont typeface="Arial" panose="020B0604020202020204" pitchFamily="34" charset="0"/>
              <a:buChar char="•"/>
            </a:pPr>
            <a:r>
              <a:rPr lang="en-US" sz="1200" dirty="0">
                <a:hlinkClick r:id="rId4"/>
              </a:rPr>
              <a:t>https://mentor.ieee.org/802.18/dcn/18/18-18-0089-00-0000-google-s-waiver-request-facebook-letter-after-reply-comments-motion-sensing-57-64-ghz.pdf</a:t>
            </a:r>
            <a:r>
              <a:rPr lang="en-US" sz="1200" dirty="0"/>
              <a: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000" dirty="0">
                <a:solidFill>
                  <a:schemeClr val="tx1"/>
                </a:solidFill>
              </a:rPr>
              <a:t>No one has stepped forward to work on ex </a:t>
            </a:r>
            <a:r>
              <a:rPr lang="en-US" sz="2000" dirty="0" err="1">
                <a:solidFill>
                  <a:schemeClr val="tx1"/>
                </a:solidFill>
              </a:rPr>
              <a:t>parte</a:t>
            </a:r>
            <a:r>
              <a:rPr lang="en-US" sz="2000" dirty="0">
                <a:solidFill>
                  <a:schemeClr val="tx1"/>
                </a:solidFill>
              </a:rPr>
              <a:t>. </a:t>
            </a:r>
          </a:p>
          <a:p>
            <a:pPr lvl="1">
              <a:buFont typeface="Arial" panose="020B0604020202020204" pitchFamily="34" charset="0"/>
              <a:buChar char="•"/>
            </a:pPr>
            <a:r>
              <a:rPr lang="en-US" sz="1600" dirty="0">
                <a:solidFill>
                  <a:schemeClr val="tx1"/>
                </a:solidFill>
              </a:rPr>
              <a:t>Though we still do not agree with Google’s answer to our comments. </a:t>
            </a:r>
          </a:p>
          <a:p>
            <a:pPr>
              <a:buFont typeface="Arial" panose="020B0604020202020204" pitchFamily="34" charset="0"/>
              <a:buChar char="•"/>
            </a:pPr>
            <a:r>
              <a:rPr lang="en-US" sz="2000" dirty="0">
                <a:solidFill>
                  <a:schemeClr val="tx1"/>
                </a:solidFill>
              </a:rPr>
              <a:t>An option, word on street is Google is working on a response to </a:t>
            </a:r>
            <a:r>
              <a:rPr lang="en-US" sz="2000" dirty="0" err="1">
                <a:solidFill>
                  <a:schemeClr val="tx1"/>
                </a:solidFill>
              </a:rPr>
              <a:t>FaceBook</a:t>
            </a:r>
            <a:r>
              <a:rPr lang="en-US" sz="2000" dirty="0">
                <a:solidFill>
                  <a:schemeClr val="tx1"/>
                </a:solidFill>
              </a:rPr>
              <a:t>.  </a:t>
            </a:r>
          </a:p>
          <a:p>
            <a:pPr lvl="1">
              <a:buFont typeface="Arial" panose="020B0604020202020204" pitchFamily="34" charset="0"/>
              <a:buChar char="•"/>
            </a:pPr>
            <a:r>
              <a:rPr lang="en-US" sz="1600" b="0" dirty="0">
                <a:solidFill>
                  <a:schemeClr val="tx1"/>
                </a:solidFill>
              </a:rPr>
              <a:t>We could wait till then and then do an ex </a:t>
            </a:r>
            <a:r>
              <a:rPr lang="en-US" sz="1600" b="0" dirty="0" err="1">
                <a:solidFill>
                  <a:schemeClr val="tx1"/>
                </a:solidFill>
              </a:rPr>
              <a:t>parte</a:t>
            </a:r>
            <a:r>
              <a:rPr lang="en-US" sz="1600" b="0" dirty="0">
                <a:solidFill>
                  <a:schemeClr val="tx1"/>
                </a:solidFill>
              </a:rPr>
              <a:t>.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b="1" dirty="0"/>
              <a:t>Nothing new lately.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marL="457200" lvl="1" indent="0">
              <a:spcBef>
                <a:spcPts val="0"/>
              </a:spcBef>
            </a:pPr>
            <a:r>
              <a:rPr lang="en-US" altLang="en-US" sz="180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066800"/>
            <a:ext cx="8305800" cy="548640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200" dirty="0">
                <a:hlinkClick r:id="rId3"/>
              </a:rPr>
              <a:t>https://www.fcc.gov/ecfs/search/filings?proceedings_name=18-122&amp;sort=date_disseminated,DESC</a:t>
            </a:r>
            <a:r>
              <a:rPr lang="en-US" sz="1200" dirty="0"/>
              <a:t>   </a:t>
            </a:r>
            <a:endParaRPr lang="en-US" sz="1600" dirty="0"/>
          </a:p>
          <a:p>
            <a:pPr lvl="1">
              <a:buFont typeface="Arial" panose="020B0604020202020204" pitchFamily="34" charset="0"/>
              <a:buChar char="•"/>
            </a:pPr>
            <a:r>
              <a:rPr lang="en-US" sz="1600" dirty="0"/>
              <a:t>Mentor:  </a:t>
            </a:r>
            <a:r>
              <a:rPr lang="en-US" sz="1200" dirty="0">
                <a:hlinkClick r:id="rId4"/>
              </a:rPr>
              <a:t>https://mentor.ieee.org/802.18/dcn/18/18-18-0076-01-0000-nprm-3-7-4-2ghz-gn-18-122.pdf</a:t>
            </a:r>
            <a:r>
              <a:rPr lang="en-US" sz="1200" dirty="0"/>
              <a:t>   </a:t>
            </a:r>
            <a:endParaRPr lang="en-US" sz="1600" dirty="0"/>
          </a:p>
          <a:p>
            <a:pPr marL="457200" lvl="1" indent="0"/>
            <a:r>
              <a:rPr lang="en-US" sz="1600" dirty="0"/>
              <a:t>The Commission then seeks comment on various proposals for transitioning all or part of the band for flexible use, terrestrial mobile spectrum, with clearing for flexible use beginning at 3.7 GHz and moving higher up in the band as more spectrum is cleared. The Commission also seeks comment on potential changes to the Commission's rules to promote more efficient and intensive fixed use of the band on a shared basis starting in the top segment of the band and moving down the band. To add a mobile, except aeronautical mobile, allocation and to develop rules that would enable the band to be transitioned for more intensive fixed and flexible uses, the Commission encourages commenters to discuss and quantify the costs and benefits associated with any proposed approach along with other helpful technical or procedural details.</a:t>
            </a:r>
          </a:p>
          <a:p>
            <a:pPr lvl="5">
              <a:buFont typeface="Arial" panose="020B0604020202020204" pitchFamily="34" charset="0"/>
              <a:buChar char="•"/>
            </a:pPr>
            <a:endParaRPr lang="en-US" sz="1200" dirty="0"/>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1">
              <a:buFont typeface="Arial" panose="020B0604020202020204" pitchFamily="34" charset="0"/>
              <a:buChar char="•"/>
            </a:pPr>
            <a:r>
              <a:rPr lang="en-US" sz="1600" b="1" dirty="0"/>
              <a:t>NPRM came out in Federal Register yesterday (29</a:t>
            </a:r>
            <a:r>
              <a:rPr lang="en-US" sz="1600" b="1" baseline="30000" dirty="0"/>
              <a:t>th</a:t>
            </a:r>
            <a:r>
              <a:rPr lang="en-US" sz="1600" b="1" dirty="0"/>
              <a:t>):    </a:t>
            </a:r>
            <a:r>
              <a:rPr lang="en-US" sz="1600" b="1" dirty="0">
                <a:hlinkClick r:id="rId5"/>
              </a:rPr>
              <a:t>&lt;click here&gt;</a:t>
            </a:r>
            <a:r>
              <a:rPr lang="en-US" sz="1600" b="1" dirty="0"/>
              <a:t> </a:t>
            </a:r>
          </a:p>
          <a:p>
            <a:pPr lvl="2">
              <a:buFont typeface="Arial" panose="020B0604020202020204" pitchFamily="34" charset="0"/>
              <a:buChar char="•"/>
            </a:pPr>
            <a:r>
              <a:rPr lang="en-US" sz="1400" dirty="0"/>
              <a:t>Comments are due on or before October 29, 2018; </a:t>
            </a:r>
          </a:p>
          <a:p>
            <a:pPr lvl="2">
              <a:buFont typeface="Arial" panose="020B0604020202020204" pitchFamily="34" charset="0"/>
              <a:buChar char="•"/>
            </a:pPr>
            <a:r>
              <a:rPr lang="en-US" sz="1400" dirty="0"/>
              <a:t>Reply comments are due on or before November 27, 2018.</a:t>
            </a:r>
          </a:p>
          <a:p>
            <a:pPr lvl="2">
              <a:buFont typeface="Arial" panose="020B0604020202020204" pitchFamily="34" charset="0"/>
              <a:buChar char="•"/>
            </a:pPr>
            <a:r>
              <a:rPr lang="en-US" sz="1400" dirty="0">
                <a:solidFill>
                  <a:schemeClr val="tx1"/>
                </a:solidFill>
              </a:rPr>
              <a:t>.18 chair already sent to .22 and .24 chairs.;  </a:t>
            </a:r>
            <a:r>
              <a:rPr lang="en-US" sz="1400" dirty="0">
                <a:solidFill>
                  <a:srgbClr val="00B0F0"/>
                </a:solidFill>
              </a:rPr>
              <a:t>will send to .11 and .15 also. </a:t>
            </a:r>
          </a:p>
          <a:p>
            <a:pPr lvl="4">
              <a:buFont typeface="Arial" panose="020B0604020202020204" pitchFamily="34" charset="0"/>
              <a:buChar char="•"/>
            </a:pPr>
            <a:endParaRPr lang="en-US" sz="80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r>
              <a:rPr lang="en-US" altLang="en-US" sz="1800" dirty="0">
                <a:solidFill>
                  <a:srgbClr val="00B0F0"/>
                </a:solidFill>
              </a:rPr>
              <a:t>Ofcom consultation questions; with EC now.</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Outline on spectrum management / multiple data bases, for .18 discussion.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solidFill>
                  <a:schemeClr val="tx1"/>
                </a:solidFill>
              </a:rPr>
              <a:t>Google request ex </a:t>
            </a:r>
            <a:r>
              <a:rPr lang="en-US" altLang="en-US" sz="1600" dirty="0" err="1">
                <a:solidFill>
                  <a:schemeClr val="tx1"/>
                </a:solidFill>
              </a:rPr>
              <a:t>parte</a:t>
            </a:r>
            <a:r>
              <a:rPr lang="en-US" altLang="en-US" sz="1600" dirty="0">
                <a:solidFill>
                  <a:schemeClr val="tx1"/>
                </a:solidFill>
              </a:rPr>
              <a:t>, do we want to let their comments we disagree with stand?   </a:t>
            </a:r>
          </a:p>
          <a:p>
            <a:pPr lvl="2">
              <a:spcBef>
                <a:spcPts val="0"/>
              </a:spcBef>
              <a:buFont typeface="Arial" panose="020B0604020202020204" pitchFamily="34" charset="0"/>
              <a:buChar char="•"/>
            </a:pPr>
            <a:r>
              <a:rPr lang="en-US" altLang="en-US" sz="1400" dirty="0">
                <a:solidFill>
                  <a:schemeClr val="tx1"/>
                </a:solidFill>
              </a:rPr>
              <a:t>Not yet.  Will hold for their response to </a:t>
            </a:r>
            <a:r>
              <a:rPr lang="en-US" altLang="en-US" sz="1400" dirty="0" err="1">
                <a:solidFill>
                  <a:schemeClr val="tx1"/>
                </a:solidFill>
              </a:rPr>
              <a:t>FaceBook</a:t>
            </a:r>
            <a:r>
              <a:rPr lang="en-US" altLang="en-US" sz="1400" dirty="0">
                <a:solidFill>
                  <a:schemeClr val="tx1"/>
                </a:solidFill>
              </a:rPr>
              <a:t>. </a:t>
            </a:r>
          </a:p>
          <a:p>
            <a:pPr lvl="1">
              <a:spcBef>
                <a:spcPts val="0"/>
              </a:spcBef>
              <a:buFont typeface="Arial" panose="020B0604020202020204" pitchFamily="34" charset="0"/>
              <a:buChar char="•"/>
            </a:pPr>
            <a:r>
              <a:rPr lang="en-US" altLang="en-US" sz="1600" dirty="0"/>
              <a:t>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4"/>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6"/>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30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 Sep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15:38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30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1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30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05" y="511541"/>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976435"/>
            <a:ext cx="8382000" cy="5332412"/>
          </a:xfrm>
        </p:spPr>
        <p:txBody>
          <a:bodyPr/>
          <a:lstStyle/>
          <a:p>
            <a:pPr>
              <a:buFont typeface="Arial" panose="020B0604020202020204" pitchFamily="34" charset="0"/>
              <a:buChar char="•"/>
            </a:pPr>
            <a:r>
              <a:rPr lang="en-US" sz="2000" dirty="0">
                <a:solidFill>
                  <a:schemeClr val="tx1"/>
                </a:solidFill>
              </a:rPr>
              <a:t>From last week,  What do we do about question 32 and AI 10?</a:t>
            </a:r>
            <a:r>
              <a:rPr lang="en-US" sz="1600" dirty="0">
                <a:solidFill>
                  <a:schemeClr val="tx1"/>
                </a:solidFill>
              </a:rPr>
              <a:t> </a:t>
            </a:r>
            <a:endParaRPr lang="en-US" sz="1600" dirty="0"/>
          </a:p>
          <a:p>
            <a:pPr lvl="1">
              <a:buFont typeface="Arial" panose="020B0604020202020204" pitchFamily="34" charset="0"/>
              <a:buChar char="•"/>
            </a:pPr>
            <a:r>
              <a:rPr lang="en-US" sz="1600" dirty="0"/>
              <a:t>Proposed Response to begin: "IEEE 802 urges the UK to oppose any attempts to have a new WRC-2023 Agenda Item associated with the 5925-7125 MHz range. Consideration of the 5925-7125 MHz range under a WRC-2023 Agenda Item would be highly disruptive to future planned RLAN deployments / services and would further delay provisions of high-speed internet. In adopting the ECC Work Item (5925-6425 MHz) there was an expectation that spectrum above 6425 MHz may be considered for future RLAN deployments." </a:t>
            </a:r>
            <a:br>
              <a:rPr lang="en-US" sz="1600" dirty="0"/>
            </a:br>
            <a:r>
              <a:rPr lang="en-US" sz="1600" dirty="0"/>
              <a:t>== followed by proposed TVWS text in 18-88r3 == </a:t>
            </a:r>
            <a:endParaRPr lang="en-US" sz="1600" dirty="0">
              <a:solidFill>
                <a:schemeClr val="tx1"/>
              </a:solidFill>
            </a:endParaRPr>
          </a:p>
          <a:p>
            <a:pPr lvl="6">
              <a:buFont typeface="Arial" panose="020B0604020202020204" pitchFamily="34" charset="0"/>
              <a:buChar char="•"/>
            </a:pPr>
            <a:endParaRPr lang="en-US" sz="1000" b="1" dirty="0">
              <a:solidFill>
                <a:schemeClr val="tx1"/>
              </a:solidFill>
            </a:endParaRPr>
          </a:p>
          <a:p>
            <a:pPr lvl="1">
              <a:spcBef>
                <a:spcPts val="0"/>
              </a:spcBef>
              <a:buFont typeface="Arial" panose="020B0604020202020204" pitchFamily="34" charset="0"/>
              <a:buChar char="•"/>
            </a:pPr>
            <a:r>
              <a:rPr lang="en-US" sz="1600" dirty="0">
                <a:solidFill>
                  <a:schemeClr val="tx1"/>
                </a:solidFill>
              </a:rPr>
              <a:t>With this not in the approved IEEE 802 viewpoints </a:t>
            </a:r>
            <a:r>
              <a:rPr lang="en-US" sz="1600" dirty="0">
                <a:solidFill>
                  <a:schemeClr val="tx1"/>
                </a:solidFill>
                <a:hlinkClick r:id="rId2"/>
              </a:rPr>
              <a:t>&lt;doc&gt;</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Can add to the view points once we know what to put. </a:t>
            </a:r>
          </a:p>
          <a:p>
            <a:pPr lvl="1">
              <a:buFont typeface="Arial" panose="020B0604020202020204" pitchFamily="34" charset="0"/>
              <a:buChar char="•"/>
            </a:pPr>
            <a:r>
              <a:rPr lang="en-US" sz="1600" dirty="0">
                <a:solidFill>
                  <a:schemeClr val="tx1"/>
                </a:solidFill>
              </a:rPr>
              <a:t>And without an IEEE 802 as a whole single voice on 6GHz yet,</a:t>
            </a:r>
          </a:p>
          <a:p>
            <a:pPr lvl="2">
              <a:buFont typeface="Arial" panose="020B0604020202020204" pitchFamily="34" charset="0"/>
              <a:buChar char="•"/>
            </a:pPr>
            <a:r>
              <a:rPr lang="en-US" sz="1400" dirty="0">
                <a:solidFill>
                  <a:schemeClr val="tx1"/>
                </a:solidFill>
              </a:rPr>
              <a:t>This is a different activity, should we start there?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600" dirty="0">
                <a:solidFill>
                  <a:schemeClr val="tx1"/>
                </a:solidFill>
              </a:rPr>
              <a:t>For question brought up on clarification of ‘oppose’, will work after answering above.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solidFill>
                  <a:schemeClr val="bg1">
                    <a:lumMod val="75000"/>
                  </a:schemeClr>
                </a:solidFill>
              </a:rPr>
              <a:t>Motion – EU Spectrum Management</a:t>
            </a: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solidFill>
                  <a:schemeClr val="bg1">
                    <a:lumMod val="75000"/>
                  </a:schemeClr>
                </a:solidFill>
              </a:rPr>
              <a:t>Motion:</a:t>
            </a:r>
            <a:r>
              <a:rPr lang="en-US" sz="2000" b="0" dirty="0">
                <a:solidFill>
                  <a:schemeClr val="bg1">
                    <a:lumMod val="75000"/>
                  </a:schemeClr>
                </a:solidFill>
              </a:rPr>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solidFill>
                <a:schemeClr val="bg1">
                  <a:lumMod val="75000"/>
                </a:schemeClr>
              </a:solidFill>
            </a:endParaRPr>
          </a:p>
          <a:p>
            <a:r>
              <a:rPr lang="en-US" altLang="en-US" sz="2000" b="1" dirty="0">
                <a:solidFill>
                  <a:schemeClr val="bg1">
                    <a:lumMod val="75000"/>
                  </a:schemeClr>
                </a:solidFill>
              </a:rPr>
              <a:t>		Moved by:  	 	</a:t>
            </a:r>
          </a:p>
          <a:p>
            <a:pPr lvl="1"/>
            <a:r>
              <a:rPr lang="en-US" altLang="en-US" b="1" dirty="0">
                <a:solidFill>
                  <a:schemeClr val="bg1">
                    <a:lumMod val="75000"/>
                  </a:schemeClr>
                </a:solidFill>
              </a:rPr>
              <a:t>Seconded by:  	 	</a:t>
            </a:r>
          </a:p>
          <a:p>
            <a:pPr lvl="1"/>
            <a:r>
              <a:rPr lang="en-US" altLang="en-US" b="1" dirty="0">
                <a:solidFill>
                  <a:schemeClr val="bg1">
                    <a:lumMod val="75000"/>
                  </a:schemeClr>
                </a:solidFill>
              </a:rPr>
              <a:t>Discussion?		</a:t>
            </a:r>
          </a:p>
          <a:p>
            <a:pPr lvl="1"/>
            <a:r>
              <a:rPr lang="en-US" altLang="en-US" b="1" dirty="0">
                <a:solidFill>
                  <a:schemeClr val="bg1">
                    <a:lumMod val="75000"/>
                  </a:schemeClr>
                </a:solidFill>
              </a:rPr>
              <a:t>Vote:  ___Y   /  ___N   /  ___A </a:t>
            </a:r>
          </a:p>
          <a:p>
            <a:pPr lvl="1"/>
            <a:endParaRPr lang="en-US" altLang="en-US" sz="1600" u="sng" dirty="0">
              <a:solidFill>
                <a:schemeClr val="bg1">
                  <a:lumMod val="75000"/>
                </a:schemeClr>
              </a:solidFill>
            </a:endParaRPr>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30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30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30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altLang="en-US" sz="1600" dirty="0">
                <a:solidFill>
                  <a:schemeClr val="tx1"/>
                </a:solidFill>
              </a:rPr>
              <a:t>Ofcom consultation</a:t>
            </a:r>
          </a:p>
          <a:p>
            <a:pPr lvl="1">
              <a:buFont typeface="Arial" panose="020B0604020202020204" pitchFamily="34" charset="0"/>
              <a:buChar char="•"/>
            </a:pPr>
            <a:r>
              <a:rPr lang="en-US" sz="1600" dirty="0">
                <a:solidFill>
                  <a:schemeClr val="tx1"/>
                </a:solidFill>
              </a:rPr>
              <a:t>IEEE EU Spectrum Management Statement</a:t>
            </a:r>
          </a:p>
          <a:p>
            <a:pPr lvl="1">
              <a:buFont typeface="Arial" panose="020B0604020202020204" pitchFamily="34" charset="0"/>
              <a:buChar char="•"/>
            </a:pPr>
            <a:r>
              <a:rPr lang="en-US" altLang="en-US" sz="1600" dirty="0">
                <a:solidFill>
                  <a:schemeClr val="tx1"/>
                </a:solidFill>
              </a:rPr>
              <a:t>Google waiver request</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Several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457200" lvl="1" indent="0">
              <a:spcBef>
                <a:spcPts val="0"/>
              </a:spcBef>
            </a:pPr>
            <a:endParaRPr lang="en-US" altLang="en-US" sz="1400" kern="0" dirty="0"/>
          </a:p>
          <a:p>
            <a:pPr>
              <a:spcBef>
                <a:spcPts val="0"/>
              </a:spcBef>
              <a:buFont typeface="Arial" panose="020B0604020202020204" pitchFamily="34" charset="0"/>
              <a:buChar char="•"/>
            </a:pPr>
            <a:r>
              <a:rPr lang="en-US" sz="1400" b="0" dirty="0">
                <a:solidFill>
                  <a:schemeClr val="tx1"/>
                </a:solidFill>
              </a:rPr>
              <a:t>Ofcom-consultation-on-preparations-for-wrc-19</a:t>
            </a:r>
          </a:p>
          <a:p>
            <a:pPr lvl="1">
              <a:spcBef>
                <a:spcPts val="0"/>
              </a:spcBef>
              <a:buFont typeface="Arial" panose="020B0604020202020204" pitchFamily="34" charset="0"/>
              <a:buChar char="•"/>
            </a:pPr>
            <a:r>
              <a:rPr lang="en-US" sz="1400" dirty="0">
                <a:solidFill>
                  <a:schemeClr val="tx1"/>
                </a:solidFill>
              </a:rPr>
              <a:t>Status on EC vote.</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IEEE EU Spectrum Management Statement</a:t>
            </a:r>
            <a:endParaRPr lang="en-US" altLang="en-US" sz="1400" b="0" kern="0" dirty="0"/>
          </a:p>
          <a:p>
            <a:pPr lvl="1">
              <a:spcBef>
                <a:spcPts val="0"/>
              </a:spcBef>
              <a:buFont typeface="Arial" panose="020B0604020202020204" pitchFamily="34" charset="0"/>
              <a:buChar char="•"/>
            </a:pPr>
            <a:r>
              <a:rPr lang="en-US" sz="1400" dirty="0"/>
              <a:t>Email sent</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Google waiver request, NCTA feedback request</a:t>
            </a:r>
          </a:p>
          <a:p>
            <a:pPr lvl="1">
              <a:spcBef>
                <a:spcPts val="0"/>
              </a:spcBef>
              <a:buFont typeface="Arial" panose="020B0604020202020204" pitchFamily="34" charset="0"/>
              <a:buChar char="•"/>
            </a:pPr>
            <a:r>
              <a:rPr lang="en-US" altLang="en-US" sz="1400" kern="0" dirty="0"/>
              <a:t>Google had replied to our comments, </a:t>
            </a:r>
          </a:p>
          <a:p>
            <a:pPr lvl="1">
              <a:spcBef>
                <a:spcPts val="0"/>
              </a:spcBef>
              <a:buFont typeface="Arial" panose="020B0604020202020204" pitchFamily="34" charset="0"/>
              <a:buChar char="•"/>
            </a:pPr>
            <a:r>
              <a:rPr lang="en-US" altLang="en-US" sz="1400" kern="0" dirty="0"/>
              <a:t>NCTA agreed with us and will support us. </a:t>
            </a:r>
          </a:p>
          <a:p>
            <a:pPr lvl="1">
              <a:spcBef>
                <a:spcPts val="0"/>
              </a:spcBef>
              <a:buFont typeface="Arial" panose="020B0604020202020204" pitchFamily="34" charset="0"/>
              <a:buChar char="•"/>
            </a:pPr>
            <a:r>
              <a:rPr lang="en-US" altLang="en-US" sz="1400" kern="0" dirty="0"/>
              <a:t>End of August to finish</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NPRM, Expanding Flexible Use of 3.7 to 4.2GHz Band</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t>Need a recording secretary for the Wireless Interim in Waikoloa, anyone?  </a:t>
            </a:r>
          </a:p>
          <a:p>
            <a:pPr lvl="1">
              <a:buFont typeface="Arial" panose="020B0604020202020204" pitchFamily="34" charset="0"/>
              <a:buChar char="•"/>
            </a:pPr>
            <a:r>
              <a:rPr lang="en-US" altLang="en-US" sz="1200" dirty="0"/>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Rich Kennedy (Self)</a:t>
            </a:r>
          </a:p>
          <a:p>
            <a:pPr lvl="1"/>
            <a:r>
              <a:rPr lang="en-US" altLang="en-US" sz="1600" b="1" dirty="0"/>
              <a:t>Seconded by:  	</a:t>
            </a:r>
            <a:r>
              <a:rPr lang="en-US" altLang="en-US" sz="1600" b="1" dirty="0">
                <a:solidFill>
                  <a:schemeClr val="tx1"/>
                </a:solidFill>
              </a:rPr>
              <a:t>Stuart Kerry (Ruckus/</a:t>
            </a:r>
            <a:r>
              <a:rPr lang="en-US" altLang="en-US" sz="1600" b="1" dirty="0" err="1">
                <a:solidFill>
                  <a:schemeClr val="tx1"/>
                </a:solidFill>
              </a:rPr>
              <a:t>Arris</a:t>
            </a:r>
            <a:r>
              <a:rPr lang="en-US" altLang="en-US" sz="1600" b="1" dirty="0">
                <a:solidFill>
                  <a:schemeClr val="tx1"/>
                </a:solidFill>
              </a:rPr>
              <a:t>)</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23 Aug 2018 in document: </a:t>
            </a:r>
            <a:r>
              <a:rPr lang="en-US" altLang="en-US" sz="1600" dirty="0">
                <a:hlinkClick r:id="rId2"/>
              </a:rPr>
              <a:t>https://mentor.ieee.org/802.18/dcn/18/18-18-0104-00-0000-minutes-23aug18-rr-tag-teleconference.doc</a:t>
            </a:r>
            <a:r>
              <a:rPr lang="en-US" altLang="en-US" sz="1600" dirty="0"/>
              <a:t>     </a:t>
            </a:r>
            <a:r>
              <a:rPr lang="en-US" altLang="en-US" sz="1600" b="1" dirty="0"/>
              <a:t>Posted</a:t>
            </a:r>
            <a:r>
              <a:rPr lang="en-US" altLang="en-US" sz="1600" dirty="0"/>
              <a:t>:   </a:t>
            </a:r>
            <a:r>
              <a:rPr lang="en-US" sz="1600" dirty="0"/>
              <a:t>29-Aug-2018 20:45:04 ET </a:t>
            </a:r>
            <a:endParaRPr lang="en-US" altLang="en-US" sz="1600" dirty="0"/>
          </a:p>
          <a:p>
            <a:pPr marL="0" indent="0"/>
            <a:r>
              <a:rPr lang="en-US" altLang="en-US" sz="1400" b="0" dirty="0"/>
              <a:t>	</a:t>
            </a:r>
            <a:r>
              <a:rPr lang="en-US" altLang="en-US" sz="1600" b="1" dirty="0"/>
              <a:t>Moved by: 	</a:t>
            </a:r>
            <a:r>
              <a:rPr lang="en-US" altLang="en-US" sz="1600" dirty="0">
                <a:solidFill>
                  <a:schemeClr val="tx1"/>
                </a:solidFill>
              </a:rPr>
              <a:t>John Notor (Notor Research)</a:t>
            </a:r>
          </a:p>
          <a:p>
            <a:pPr marL="0" indent="0"/>
            <a:r>
              <a:rPr lang="en-US" altLang="en-US" sz="1600" dirty="0"/>
              <a:t>	</a:t>
            </a:r>
            <a:r>
              <a:rPr lang="en-US" altLang="en-US" sz="1600" b="1" dirty="0"/>
              <a:t>Seconded by: 	Peter Ecclesine (Cisco)</a:t>
            </a:r>
            <a:endParaRPr lang="en-US" altLang="en-US" sz="1600" dirty="0">
              <a:solidFill>
                <a:schemeClr val="bg1">
                  <a:lumMod val="7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30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400" dirty="0">
                <a:solidFill>
                  <a:schemeClr val="tx1"/>
                </a:solidFill>
              </a:rPr>
              <a:t> See ERM-TG-11 below.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Last week: </a:t>
            </a:r>
          </a:p>
          <a:p>
            <a:pPr lvl="2">
              <a:spcBef>
                <a:spcPts val="0"/>
              </a:spcBef>
              <a:buFont typeface="Arial" panose="020B0604020202020204" pitchFamily="34" charset="0"/>
              <a:buChar char="•"/>
            </a:pPr>
            <a:r>
              <a:rPr lang="en-US" sz="1400" dirty="0">
                <a:solidFill>
                  <a:schemeClr val="tx1"/>
                </a:solidFill>
              </a:rPr>
              <a:t>Many are questioning the consultant’s input and EC services desk officer concern on leaving to much up to the manufacturer. </a:t>
            </a:r>
          </a:p>
          <a:p>
            <a:pPr lvl="2">
              <a:spcBef>
                <a:spcPts val="0"/>
              </a:spcBef>
              <a:buFont typeface="Arial" panose="020B0604020202020204" pitchFamily="34" charset="0"/>
              <a:buChar char="•"/>
            </a:pPr>
            <a:r>
              <a:rPr lang="en-US" sz="1400" dirty="0">
                <a:solidFill>
                  <a:schemeClr val="tx1"/>
                </a:solidFill>
              </a:rPr>
              <a:t>Also, it was anticipated the consultant would focus on legal processes, not technical. </a:t>
            </a:r>
          </a:p>
          <a:p>
            <a:pPr lvl="2">
              <a:spcBef>
                <a:spcPts val="0"/>
              </a:spcBef>
              <a:buFont typeface="Arial" panose="020B0604020202020204" pitchFamily="34" charset="0"/>
              <a:buChar char="•"/>
            </a:pPr>
            <a:r>
              <a:rPr lang="en-US" sz="14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4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400" dirty="0">
                <a:solidFill>
                  <a:schemeClr val="tx1"/>
                </a:solidFill>
              </a:rPr>
              <a:t>There is some discussion if already OJEU standards, may be pulled back.  Huge concern</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18-21 Sept.</a:t>
            </a:r>
          </a:p>
          <a:p>
            <a:pPr lvl="1">
              <a:spcBef>
                <a:spcPts val="0"/>
              </a:spcBef>
              <a:buFont typeface="Arial" panose="020B0604020202020204" pitchFamily="34" charset="0"/>
              <a:buChar char="•"/>
            </a:pPr>
            <a:r>
              <a:rPr lang="en-US" sz="1600" dirty="0">
                <a:solidFill>
                  <a:schemeClr val="tx1"/>
                </a:solidFill>
              </a:rPr>
              <a:t> Stable draft of the 60 GHz </a:t>
            </a:r>
            <a:r>
              <a:rPr lang="en-US" sz="1600" dirty="0" err="1">
                <a:solidFill>
                  <a:schemeClr val="tx1"/>
                </a:solidFill>
              </a:rPr>
              <a:t>SRDoc</a:t>
            </a:r>
            <a:r>
              <a:rPr lang="en-US" sz="1600" dirty="0">
                <a:solidFill>
                  <a:schemeClr val="tx1"/>
                </a:solidFill>
              </a:rPr>
              <a:t> due end of September. </a:t>
            </a:r>
          </a:p>
          <a:p>
            <a:pPr lvl="1">
              <a:spcBef>
                <a:spcPts val="0"/>
              </a:spcBef>
              <a:buFont typeface="Arial" panose="020B0604020202020204" pitchFamily="34" charset="0"/>
              <a:buChar char="•"/>
            </a:pPr>
            <a:r>
              <a:rPr lang="en-US" sz="1600" dirty="0">
                <a:solidFill>
                  <a:schemeClr val="tx1"/>
                </a:solidFill>
              </a:rPr>
              <a:t> Upper 6GHz band TFES TR due to posted by 12 Sept. and BRAN TR is posted</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Yet, v2.2.1 has been published by ETSI, so to avoid existence of 2 different versions, the older v2.1.1. maybe withdrawn.   W/O v2.2.1 in the OJEU, product would then need to go through a Notified Body.  Stay tuned. </a:t>
            </a:r>
          </a:p>
          <a:p>
            <a:pPr lvl="1">
              <a:spcBef>
                <a:spcPts val="0"/>
              </a:spcBef>
              <a:buFont typeface="Arial" panose="020B0604020202020204" pitchFamily="34" charset="0"/>
              <a:buChar char="•"/>
            </a:pPr>
            <a:r>
              <a:rPr lang="en-US" sz="1600" dirty="0">
                <a:solidFill>
                  <a:schemeClr val="tx1"/>
                </a:solidFill>
              </a:rPr>
              <a:t>EN 300 328 (v2.2.1 (2018-04)) will not be published in the OJEU.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400" dirty="0"/>
              <a:t>Updated simulations are done. </a:t>
            </a:r>
          </a:p>
          <a:p>
            <a:pPr lvl="1">
              <a:buFont typeface="Arial" panose="020B0604020202020204" pitchFamily="34" charset="0"/>
              <a:buChar char="•"/>
            </a:pPr>
            <a:r>
              <a:rPr lang="en-US" sz="1400" dirty="0"/>
              <a:t>Submissions are coming in and new draft text will be worked on before the Oct. meeting. </a:t>
            </a:r>
          </a:p>
          <a:p>
            <a:pPr lvl="1">
              <a:buFont typeface="Arial" panose="020B0604020202020204" pitchFamily="34" charset="0"/>
              <a:buChar char="•"/>
            </a:pPr>
            <a:r>
              <a:rPr lang="en-US" sz="1400" dirty="0"/>
              <a:t>Last week: Chair was on the FM57 call earlier. Waiting on the stable report from FM57 and working the details on getting this report.  Progress is being made. </a:t>
            </a:r>
          </a:p>
          <a:p>
            <a:pPr lvl="1">
              <a:buFont typeface="Arial" panose="020B0604020202020204" pitchFamily="34" charset="0"/>
              <a:buChar char="•"/>
            </a:pPr>
            <a:endParaRPr lang="en-US" sz="1400" dirty="0"/>
          </a:p>
          <a:p>
            <a:pPr marL="51435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400" dirty="0"/>
              <a:t>Minutes are not out yet and a call on 13 Sept. being setup. </a:t>
            </a:r>
          </a:p>
          <a:p>
            <a:pPr lvl="1">
              <a:buFont typeface="Arial" panose="020B0604020202020204" pitchFamily="34" charset="0"/>
              <a:buChar char="•"/>
            </a:pPr>
            <a:r>
              <a:rPr lang="en-US" sz="1400" dirty="0"/>
              <a:t>Last week:  Presentation last night on UWB, regulatory matters do not belong in a technical report, and should be from WG FM.  Look in document #6 of FM57 for more detail.  Also review the minutes of the call last night.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PT1</a:t>
            </a:r>
          </a:p>
          <a:p>
            <a:pPr marL="800100" lvl="1">
              <a:buFont typeface="Arial" panose="020B0604020202020204" pitchFamily="34" charset="0"/>
              <a:buChar char="•"/>
            </a:pPr>
            <a:r>
              <a:rPr lang="en-US" sz="1400" b="1"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5486400"/>
          </a:xfrm>
        </p:spPr>
        <p:txBody>
          <a:bodyPr/>
          <a:lstStyle/>
          <a:p>
            <a:pPr>
              <a:buFont typeface="Arial" panose="020B0604020202020204" pitchFamily="34" charset="0"/>
              <a:buChar char="•"/>
            </a:pPr>
            <a:r>
              <a:rPr lang="en-US" sz="1800" dirty="0">
                <a:solidFill>
                  <a:schemeClr val="tx1"/>
                </a:solidFill>
              </a:rPr>
              <a:t>Ofcom </a:t>
            </a:r>
            <a:r>
              <a:rPr lang="en-US" sz="18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https://mentor.ieee.org/802.18/dcn/18/18-18-0069-01-0000-ofcom-consultation-on-preparations-for-wrc-19.pdf</a:t>
            </a:r>
            <a:r>
              <a:rPr lang="en-US" sz="1600" dirty="0"/>
              <a:t>   </a:t>
            </a:r>
            <a:r>
              <a:rPr lang="en-US" sz="1200" dirty="0"/>
              <a:t>(with some 802.18 comments started.) </a:t>
            </a:r>
          </a:p>
          <a:p>
            <a:pPr lvl="1">
              <a:buFont typeface="Arial" panose="020B0604020202020204" pitchFamily="34" charset="0"/>
              <a:buChar char="•"/>
            </a:pPr>
            <a:r>
              <a:rPr lang="en-US" sz="1600" dirty="0">
                <a:solidFill>
                  <a:schemeClr val="tx1"/>
                </a:solidFill>
                <a:hlinkClick r:id="rId4"/>
              </a:rPr>
              <a:t>https://mentor.ieee.org/802.18/dcn/18/18-18-0088-03-0000-ofcom-consultation-comments-on-prep-for-wrc19.docx</a:t>
            </a:r>
            <a:r>
              <a:rPr lang="en-US" sz="1600" dirty="0">
                <a:solidFill>
                  <a:schemeClr val="tx1"/>
                </a:solidFill>
              </a:rPr>
              <a:t>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endParaRPr lang="en-US" sz="2000" dirty="0">
              <a:solidFill>
                <a:schemeClr val="tx1"/>
              </a:solidFill>
            </a:endParaRPr>
          </a:p>
          <a:p>
            <a:pPr>
              <a:spcBef>
                <a:spcPts val="0"/>
              </a:spcBef>
              <a:buFont typeface="Arial" panose="020B0604020202020204" pitchFamily="34" charset="0"/>
              <a:buChar char="•"/>
            </a:pPr>
            <a:r>
              <a:rPr lang="en-US" sz="1800" b="0" dirty="0">
                <a:solidFill>
                  <a:schemeClr val="tx1"/>
                </a:solidFill>
              </a:rPr>
              <a:t>From last week, if we want to send additional AI 10 input, what do we need to do? </a:t>
            </a:r>
          </a:p>
          <a:p>
            <a:pPr lvl="1">
              <a:spcBef>
                <a:spcPts val="0"/>
              </a:spcBef>
              <a:buFont typeface="Arial" panose="020B0604020202020204" pitchFamily="34" charset="0"/>
              <a:buChar char="•"/>
            </a:pPr>
            <a:r>
              <a:rPr lang="en-US" sz="1400" dirty="0">
                <a:solidFill>
                  <a:schemeClr val="tx1"/>
                </a:solidFill>
              </a:rPr>
              <a:t>The proposal was for Ofcom to not propose any 6 GHz band AIs in WRC-23. </a:t>
            </a:r>
            <a:endParaRPr lang="en-US" sz="14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What is happening is there are notable other paths and groups that will cover what was proposed, so not that urgent if IEEE 802 adds or not.  We will go to monitor.</a:t>
            </a:r>
          </a:p>
          <a:p>
            <a:pPr marL="0" indent="0">
              <a:spcBef>
                <a:spcPts val="0"/>
              </a:spcBef>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28337</TotalTime>
  <Words>5670</Words>
  <Application>Microsoft Office PowerPoint</Application>
  <PresentationFormat>On-screen Show (4:3)</PresentationFormat>
  <Paragraphs>604</Paragraphs>
  <Slides>34</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Ofcom -  WRC-19 AIs Consultation </vt:lpstr>
      <vt:lpstr>IEEE EU spectrum management statement</vt:lpstr>
      <vt:lpstr>Google Wavier -1</vt:lpstr>
      <vt:lpstr>Google Wavier -2</vt:lpstr>
      <vt:lpstr>General Discussion Items -0</vt:lpstr>
      <vt:lpstr>General Discussion Items -1</vt:lpstr>
      <vt:lpstr>General Discussion Items -2</vt:lpstr>
      <vt:lpstr>Actions Required</vt:lpstr>
      <vt:lpstr>Any Other Business</vt:lpstr>
      <vt:lpstr>Adjourn</vt:lpstr>
      <vt:lpstr>PowerPoint Presentation</vt:lpstr>
      <vt:lpstr>General Discussion Items -4</vt:lpstr>
      <vt:lpstr>Motion - FCC Google Wavier ex parte</vt:lpstr>
      <vt:lpstr>Ofcom - WRC-19 AIs Consultation -2</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Motion – EU Spectrum Management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739</cp:revision>
  <cp:lastPrinted>1601-01-01T00:00:00Z</cp:lastPrinted>
  <dcterms:created xsi:type="dcterms:W3CDTF">2016-03-03T14:54:45Z</dcterms:created>
  <dcterms:modified xsi:type="dcterms:W3CDTF">2018-09-05T03:26:06Z</dcterms:modified>
</cp:coreProperties>
</file>