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2"/>
  </p:notesMasterIdLst>
  <p:handoutMasterIdLst>
    <p:handoutMasterId r:id="rId43"/>
  </p:handoutMasterIdLst>
  <p:sldIdLst>
    <p:sldId id="256" r:id="rId2"/>
    <p:sldId id="341" r:id="rId3"/>
    <p:sldId id="329" r:id="rId4"/>
    <p:sldId id="330" r:id="rId5"/>
    <p:sldId id="319" r:id="rId6"/>
    <p:sldId id="331" r:id="rId7"/>
    <p:sldId id="448" r:id="rId8"/>
    <p:sldId id="449" r:id="rId9"/>
    <p:sldId id="441" r:id="rId10"/>
    <p:sldId id="460" r:id="rId11"/>
    <p:sldId id="395" r:id="rId12"/>
    <p:sldId id="465" r:id="rId13"/>
    <p:sldId id="352" r:id="rId14"/>
    <p:sldId id="471" r:id="rId15"/>
    <p:sldId id="473" r:id="rId16"/>
    <p:sldId id="364" r:id="rId17"/>
    <p:sldId id="476" r:id="rId18"/>
    <p:sldId id="475" r:id="rId19"/>
    <p:sldId id="474" r:id="rId20"/>
    <p:sldId id="481" r:id="rId21"/>
    <p:sldId id="480" r:id="rId22"/>
    <p:sldId id="419" r:id="rId23"/>
    <p:sldId id="401" r:id="rId24"/>
    <p:sldId id="402" r:id="rId25"/>
    <p:sldId id="403" r:id="rId26"/>
    <p:sldId id="482" r:id="rId27"/>
    <p:sldId id="415" r:id="rId28"/>
    <p:sldId id="477" r:id="rId29"/>
    <p:sldId id="461" r:id="rId30"/>
    <p:sldId id="417" r:id="rId31"/>
    <p:sldId id="418" r:id="rId32"/>
    <p:sldId id="468" r:id="rId33"/>
    <p:sldId id="428" r:id="rId34"/>
    <p:sldId id="404" r:id="rId35"/>
    <p:sldId id="466" r:id="rId36"/>
    <p:sldId id="435" r:id="rId37"/>
    <p:sldId id="451" r:id="rId38"/>
    <p:sldId id="452" r:id="rId39"/>
    <p:sldId id="429" r:id="rId40"/>
    <p:sldId id="399" r:id="rId4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606" autoAdjust="0"/>
    <p:restoredTop sz="96416" autoAdjust="0"/>
  </p:normalViewPr>
  <p:slideViewPr>
    <p:cSldViewPr>
      <p:cViewPr varScale="1">
        <p:scale>
          <a:sx n="109" d="100"/>
          <a:sy n="109" d="100"/>
        </p:scale>
        <p:origin x="1134" y="114"/>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2808"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22-Aug-18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40198037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sz="2000" baseline="0"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19091123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600" kern="1200" dirty="0">
                <a:solidFill>
                  <a:srgbClr val="000000"/>
                </a:solidFill>
                <a:effectLst/>
                <a:latin typeface="Times New Roman" pitchFamily="16" charset="0"/>
                <a:ea typeface="+mn-ea"/>
                <a:cs typeface="+mn-cs"/>
              </a:rPr>
              <a:t>today: </a:t>
            </a:r>
          </a:p>
          <a:p>
            <a:r>
              <a:rPr lang="en-US" sz="1600" kern="1200" dirty="0">
                <a:solidFill>
                  <a:srgbClr val="000000"/>
                </a:solidFill>
                <a:effectLst/>
                <a:latin typeface="Times New Roman" pitchFamily="16" charset="0"/>
                <a:ea typeface="+mn-ea"/>
                <a:cs typeface="+mn-cs"/>
              </a:rPr>
              <a:t>In addition, </a:t>
            </a:r>
            <a:r>
              <a:rPr lang="en-US" sz="2000" kern="1200" baseline="0" dirty="0">
                <a:solidFill>
                  <a:srgbClr val="000000"/>
                </a:solidFill>
                <a:effectLst/>
                <a:latin typeface="Times New Roman" pitchFamily="16" charset="0"/>
                <a:ea typeface="+mn-ea"/>
                <a:cs typeface="+mn-cs"/>
              </a:rPr>
              <a:t>society’s</a:t>
            </a:r>
            <a:r>
              <a:rPr lang="en-US" sz="1600" kern="1200" dirty="0">
                <a:solidFill>
                  <a:srgbClr val="000000"/>
                </a:solidFill>
                <a:effectLst/>
                <a:latin typeface="Times New Roman" pitchFamily="16" charset="0"/>
                <a:ea typeface="+mn-ea"/>
                <a:cs typeface="+mn-cs"/>
              </a:rPr>
              <a:t> goals are not that all spectrum is occupied in </a:t>
            </a:r>
            <a:r>
              <a:rPr lang="en-US" sz="1100" kern="1200" dirty="0">
                <a:solidFill>
                  <a:srgbClr val="000000"/>
                </a:solidFill>
                <a:effectLst/>
                <a:latin typeface="Times New Roman" pitchFamily="16" charset="0"/>
                <a:ea typeface="+mn-ea"/>
                <a:cs typeface="+mn-cs"/>
              </a:rPr>
              <a:t>high-value locations, that expected services and performance are available in high-value locations, rather that the user experiences satisfactory services. </a:t>
            </a:r>
            <a:endParaRPr lang="en-US" sz="16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t>Policy cannot be based on “we can measure 3-D occupancy” and enforce corrections</a:t>
            </a:r>
          </a:p>
          <a:p>
            <a:endParaRPr lang="en-US" dirty="0"/>
          </a:p>
          <a:p>
            <a:r>
              <a:rPr lang="en-US" dirty="0"/>
              <a:t>Spectrum Assignments are Broad measures by society</a:t>
            </a:r>
          </a:p>
          <a:p>
            <a:r>
              <a:rPr lang="en-US" dirty="0"/>
              <a:t>We went 100 years without much monitoring of spectrum utilization</a:t>
            </a:r>
          </a:p>
          <a:p>
            <a:r>
              <a:rPr lang="en-US" dirty="0"/>
              <a:t> </a:t>
            </a:r>
          </a:p>
          <a:p>
            <a:r>
              <a:rPr lang="en-US" dirty="0"/>
              <a:t>Fundamentally, Trust But Verify</a:t>
            </a:r>
          </a:p>
          <a:p>
            <a:r>
              <a:rPr lang="en-US" dirty="0"/>
              <a:t>Can the license reporting be enough to see Spectrum Assignments are working?</a:t>
            </a:r>
          </a:p>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1657120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8357564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40571407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9019960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21089941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27323157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33980480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23 Aug 2018</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23 Aug 2018</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19827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23 Aug 2018</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802.18-18/0103r00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18/18-18-0088-03-0000-ofcom-consultation-comments-on-prep-for-wrc19.docx" TargetMode="External"/><Relationship Id="rId2" Type="http://schemas.openxmlformats.org/officeDocument/2006/relationships/hyperlink" Target="https://mentor.ieee.org/802.18/dcn/18/18-18-0069-01-0000-ofcom-consultation-on-preparations-for-wrc-19.pdf"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8/dcn/18/18-18-0088-03-0000-ofcom-consultation-comments-on-prep-for-wrc19.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18/18-18-0080-00-0000-google-s-waiver-request-supplement-to-coexist-with-802-11-with-motion-sensing-57-64ghz.pdf"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mentor.ieee.org/802.18/dcn/18/18-18-0032-05-0000-google-s-waiver-request-ieee-802-comments-motion-sensing-57-64-ghz.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8/dcn/18/18-18-0080-00-0000-google-s-waiver-request-supplement-to-coexist-with-802-11-with-motion-sensing-57-64ghz.pdf" TargetMode="External"/><Relationship Id="rId2" Type="http://schemas.openxmlformats.org/officeDocument/2006/relationships/hyperlink" Target="https://www.fcc.gov/ecfs/search/filings?proceedings_name=18-70&amp;sort=date_disseminated,DESC" TargetMode="External"/><Relationship Id="rId1" Type="http://schemas.openxmlformats.org/officeDocument/2006/relationships/slideLayout" Target="../slideLayouts/slideLayout1.xml"/><Relationship Id="rId4" Type="http://schemas.openxmlformats.org/officeDocument/2006/relationships/hyperlink" Target="https://mentor.ieee.org/802.18/dcn/18/18-18-0089-00-0000-google-s-waiver-request-facebook-letter-after-reply-comments-motion-sensing-57-64-ghz.pdf"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8/dcn/18/18-18-0097-00-0000-ex-parte-next-data-base-6-ghz-additional-fs-protection-discussion.pdf"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8/dcn/18/18-18-0098-00-0000-pn-da-18-841-seek-comments-3-5-ghz-band-rule-changes-and-what-about-to-57-ghz.pdf"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www.fcc.gov/ecfs/search/filings?proceedings_name=18-122&amp;sort=date_disseminated,DESC" TargetMode="External"/><Relationship Id="rId7" Type="http://schemas.openxmlformats.org/officeDocument/2006/relationships/hyperlink" Target="https://urldefense.proofpoint.com/v2/url?u=https-3A__www.federalregister.gov_d_2018-2D17296-3Futm-5Fcampaign-3Dsubscription-2520mailing-2520list-26utm-5Fsource-3Dfederalregister.gov-26utm-5Fmedium-3Demail&amp;d=DwMFaQ&amp;c=pqcuzKEN_84c78MOSc5_fw&amp;r=z8R-nWJ8GIxwjOjNKhEFByb-tZ6XE3GZXWSggNdVo-w&amp;m=rMisYWvURCcNTov8cATyCI78iCRFweeggOV9WaxrHjM&amp;s=bGgkFuzdnTHtS0uHaHJCM-60D0ecfX5ahdQmldVMrGA&amp;e="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urldefense.proofpoint.com/v2/url?u=https-3A__www.gpo.gov_fdsys_pkg_FR-2D2018-2D08-2D20_pdf_2018-2D17296.pdf-3Futm-5Fcampaign-3Dsubscription-2520mailing-2520list-26utm-5Fsource-3Dfederalregister.gov-26utm-5Fmedium-3Demail&amp;d=DwMFaQ&amp;c=pqcuzKEN_84c78MOSc5_fw&amp;r=z8R-nWJ8GIxwjOjNKhEFByb-tZ6XE3GZXWSggNdVo-w&amp;m=rMisYWvURCcNTov8cATyCI78iCRFweeggOV9WaxrHjM&amp;s=0Sh3vP5oTB6osypMwxtfwvmv4RCgvSBfE_hm0EG_vyw&amp;e=" TargetMode="External"/><Relationship Id="rId5" Type="http://schemas.openxmlformats.org/officeDocument/2006/relationships/hyperlink" Target="https://urldefense.proofpoint.com/v2/url?u=https-3A__www.federalregister.gov_documents_2018_08_20_2018-2D17296_expanding-2Dflexible-2Duse-2Dof-2Dthe-2D37-2Dto-2D42-2Dghz-2Dband-3Futm-5Fcampaign-3Dsubscription-2520mailing-2520list-26utm-5Fsource-3Dfederalregister.gov-26utm-5Fmedium-3Demail&amp;d=DwMFaQ&amp;c=pqcuzKEN_84c78MOSc5_fw&amp;r=z8R-nWJ8GIxwjOjNKhEFByb-tZ6XE3GZXWSggNdVo-w&amp;m=rMisYWvURCcNTov8cATyCI78iCRFweeggOV9WaxrHjM&amp;s=int8NrI3LuVy9jvBnNA0nE60TA95jLytKXAwq8qgdzI&amp;e=" TargetMode="External"/><Relationship Id="rId4" Type="http://schemas.openxmlformats.org/officeDocument/2006/relationships/hyperlink" Target="https://mentor.ieee.org/802.18/dcn/18/18-18-0076-01-0000-nprm-3-9-4-2ghz-gn-18-122.pdf"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urldefense.proofpoint.com/v2/url?u=https-3A__www.federalregister.gov_documents_2018_08_20_2018-2D17296_expanding-2Dflexible-2Duse-2Dof-2Dthe-2D37-2Dto-2D42-2Dghz-2Dband-3Futm-5Fcampaign-3Dsubscription-2520mailing-2520list-26utm-5Fsource-3Dfederalregister.gov-26utm-5Fmedium-3Demail&amp;d=DwMFaQ&amp;c=pqcuzKEN_84c78MOSc5_fw&amp;r=z8R-nWJ8GIxwjOjNKhEFByb-tZ6XE3GZXWSggNdVo-w&amp;m=rMisYWvURCcNTov8cATyCI78iCRFweeggOV9WaxrHjM&amp;s=int8NrI3LuVy9jvBnNA0nE60TA95jLytKXAwq8qgdzI&amp;e="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hyperlink" Target="https://urldefense.proofpoint.com/v2/url?u=https-3A__www.federalregister.gov_d_2018-2D17296-3Futm-5Fcampaign-3Dsubscription-2520mailing-2520list-26utm-5Fsource-3Dfederalregister.gov-26utm-5Fmedium-3Demail&amp;d=DwMFaQ&amp;c=pqcuzKEN_84c78MOSc5_fw&amp;r=z8R-nWJ8GIxwjOjNKhEFByb-tZ6XE3GZXWSggNdVo-w&amp;m=rMisYWvURCcNTov8cATyCI78iCRFweeggOV9WaxrHjM&amp;s=bGgkFuzdnTHtS0uHaHJCM-60D0ecfX5ahdQmldVMrGA&amp;e=" TargetMode="External"/><Relationship Id="rId4" Type="http://schemas.openxmlformats.org/officeDocument/2006/relationships/hyperlink" Target="https://urldefense.proofpoint.com/v2/url?u=https-3A__www.gpo.gov_fdsys_pkg_FR-2D2018-2D08-2D20_pdf_2018-2D17296.pdf-3Futm-5Fcampaign-3Dsubscription-2520mailing-2520list-26utm-5Fsource-3Dfederalregister.gov-26utm-5Fmedium-3Demail&amp;d=DwMFaQ&amp;c=pqcuzKEN_84c78MOSc5_fw&amp;r=z8R-nWJ8GIxwjOjNKhEFByb-tZ6XE3GZXWSggNdVo-w&amp;m=rMisYWvURCcNTov8cATyCI78iCRFweeggOV9WaxrHjM&amp;s=0Sh3vP5oTB6osypMwxtfwvmv4RCgvSBfE_hm0EG_vyw&amp;e="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www.rabc-cccr.ca/open-consultations/ised-radio-standards-specification-rss-130-issue-2-equipment-operating-in-the-frequency-bands-617-652-mhz-663-698-mhz-698-756-mhz-and-777-787-mhz/"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hyperlink" Target="https://mentor.ieee.org/802.18/dcn/18/18-18-0095-00-0000-consultation-on-rss-130-issue-2-draft-1.pdf"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ec/dcn/18/ec-18-0155-00-00EC-push-to-bi-directional-spectrum-sharing.pptx" TargetMode="External"/><Relationship Id="rId3" Type="http://schemas.openxmlformats.org/officeDocument/2006/relationships/hyperlink" Target="https://mentor.ieee.org/802.18/dcn/18/18-18-0076-01-0000-nprm-3-7-4-2ghz-gn-18-122.pdf" TargetMode="External"/><Relationship Id="rId7" Type="http://schemas.openxmlformats.org/officeDocument/2006/relationships/hyperlink" Target="https://mentor.ieee.org/802.18/dcn/18/18-18-0060-02-0000-a-future-for-unlicensed-spectrum.pptx" TargetMode="External"/><Relationship Id="rId2" Type="http://schemas.openxmlformats.org/officeDocument/2006/relationships/hyperlink" Target="https://mentor.ieee.org/802-ec/dcn/18/ec-18-0133-00-00EC-how-can-ieee-802-get-to-a-single-voice-for-6ghz-band.pptx" TargetMode="External"/><Relationship Id="rId1" Type="http://schemas.openxmlformats.org/officeDocument/2006/relationships/slideLayout" Target="../slideLayouts/slideLayout1.xml"/><Relationship Id="rId6" Type="http://schemas.openxmlformats.org/officeDocument/2006/relationships/hyperlink" Target="https://mentor.ieee.org/802.11/dcn/18/11-18-1055-03-0wng-a-future-for-unlicensed-spectrum.pptx" TargetMode="External"/><Relationship Id="rId5" Type="http://schemas.openxmlformats.org/officeDocument/2006/relationships/hyperlink" Target="https://mentor.ieee.org/802.11/dcn/18/11-18-1386-00-0wng-ngsm-next-generation-spectrum-management.pptx" TargetMode="External"/><Relationship Id="rId4" Type="http://schemas.openxmlformats.org/officeDocument/2006/relationships/hyperlink" Target="https://mentor.ieee.org/802.18/dcn/18/18-18-0095-00-0000-consultation-on-rss-130-issue-2-draft-1.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8/dcn/16/18-16-0038-10-0000-teleconference-call-in-info.pptx" TargetMode="Externa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portal.etsi.org/tb.aspx?tbid=442&amp;SubTB=442" TargetMode="External"/><Relationship Id="rId7" Type="http://schemas.openxmlformats.org/officeDocument/2006/relationships/hyperlink" Target="https://ec.europa.eu/growth/single-market/european-standards/harmonised-standards/" TargetMode="External"/><Relationship Id="rId2" Type="http://schemas.openxmlformats.org/officeDocument/2006/relationships/hyperlink" Target="https://portal.etsi.org/tb.aspx?tbid=287&amp;SubTB=287" TargetMode="External"/><Relationship Id="rId1" Type="http://schemas.openxmlformats.org/officeDocument/2006/relationships/slideLayout" Target="../slideLayouts/slideLayout2.xml"/><Relationship Id="rId6" Type="http://schemas.openxmlformats.org/officeDocument/2006/relationships/hyperlink" Target="https://eur-lex.europa.eu/oj/direct-access.html" TargetMode="Externa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18/11-18-1386-00-0wng-ngsm-next-generation-spectrum-management.ppt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hyperlink" Target="https://mentor.ieee.org/802.18/dcn/18/18-18-0060-02-0000-a-future-for-unlicensed-spectrum.pptx" TargetMode="External"/><Relationship Id="rId4" Type="http://schemas.openxmlformats.org/officeDocument/2006/relationships/hyperlink" Target="https://mentor.ieee.org/802-ec/dcn/18/ec-18-0155-00-00EC-push-to-bi-directional-spectrum-sharing.pptx" TargetMode="Externa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ec/dcn/18/ec-18-0133-00-00EC-how-can-ieee-802-get-to-a-single-voice-for-6ghz-band.pptx"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8/dcn/18/18-18-0028-01-0000-draft-ieee-european-public-policy-position-statement-on-spectrum-management.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hyperlink" Target="https://ecfsapi.fcc.gov/file/10160477327041/2017-10-16%20Ex%20Parte%20(GN%2012-354%20RM-11788%20RM-11789).pdf" TargetMode="External"/><Relationship Id="rId2" Type="http://schemas.openxmlformats.org/officeDocument/2006/relationships/hyperlink" Target="https://mentor.ieee.org/802.18/dcn/18/18-18-0060-02-0000-a-future-for-unlicensed-spectrum.pptx" TargetMode="External"/><Relationship Id="rId1" Type="http://schemas.openxmlformats.org/officeDocument/2006/relationships/slideLayout" Target="../slideLayouts/slideLayout1.xml"/><Relationship Id="rId4" Type="http://schemas.openxmlformats.org/officeDocument/2006/relationships/hyperlink" Target="https://ecfsapi.fcc.gov/file/60001854348.pdf" TargetMode="Externa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8/dcn/18/18-18-0060-02-0000-a-future-for-unlicensed-spectrum.pptx" TargetMode="Externa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hyperlink" Target="https://mentor.ieee.org/802.11/dcn/18/11-18-0580-01-coex-enhancing-collaboration-between-ieee-802-and-world-regulators-on-unlicensed-spectrum-regulations.pptx"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8/18-18-0102-00-0000-minutes-16aug18-rr-tag-teleconference.doc"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cept.org/ecc/groups/ecc/ecc-pt1/news/latest-news-from-ecc-pt159/"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18/18-18-0069-00-0000-ofcom-consultation-on-preparations-for-wrc-19.pdf" TargetMode="External"/><Relationship Id="rId2" Type="http://schemas.openxmlformats.org/officeDocument/2006/relationships/hyperlink" Target="https://www.ofcom.org.uk/consultations-and-statements/category-1/uk-preparations-wrc-19"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23 Aug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Dates:</a:t>
            </a:r>
            <a:r>
              <a:rPr lang="en-GB" sz="2000" b="0" dirty="0"/>
              <a:t> 23 August 18</a:t>
            </a:r>
          </a:p>
        </p:txBody>
      </p:sp>
      <p:graphicFrame>
        <p:nvGraphicFramePr>
          <p:cNvPr id="3075" name="Object 3"/>
          <p:cNvGraphicFramePr>
            <a:graphicFrameLocks noChangeAspect="1"/>
          </p:cNvGraphicFramePr>
          <p:nvPr>
            <p:extLst>
              <p:ext uri="{D42A27DB-BD31-4B8C-83A1-F6EECF244321}">
                <p14:modId xmlns:p14="http://schemas.microsoft.com/office/powerpoint/2010/main" val="1200758087"/>
              </p:ext>
            </p:extLst>
          </p:nvPr>
        </p:nvGraphicFramePr>
        <p:xfrm>
          <a:off x="546100" y="3605213"/>
          <a:ext cx="7820025" cy="2511425"/>
        </p:xfrm>
        <a:graphic>
          <a:graphicData uri="http://schemas.openxmlformats.org/presentationml/2006/ole">
            <mc:AlternateContent xmlns:mc="http://schemas.openxmlformats.org/markup-compatibility/2006">
              <mc:Choice xmlns:v="urn:schemas-microsoft-com:vml" Requires="v">
                <p:oleObj spid="_x0000_s3674" name="Document" r:id="rId4" imgW="8245941" imgH="2654841" progId="Word.Document.8">
                  <p:embed/>
                </p:oleObj>
              </mc:Choice>
              <mc:Fallback>
                <p:oleObj name="Document" r:id="rId4" imgW="8245941" imgH="2654841" progId="Word.Document.8">
                  <p:embed/>
                  <p:pic>
                    <p:nvPicPr>
                      <p:cNvPr id="0" name="Picture 3"/>
                      <p:cNvPicPr>
                        <a:picLocks noChangeAspect="1" noChangeArrowheads="1"/>
                      </p:cNvPicPr>
                      <p:nvPr/>
                    </p:nvPicPr>
                    <p:blipFill>
                      <a:blip r:embed="rId5"/>
                      <a:srcRect/>
                      <a:stretch>
                        <a:fillRect/>
                      </a:stretch>
                    </p:blipFill>
                    <p:spPr bwMode="auto">
                      <a:xfrm>
                        <a:off x="546100" y="3605213"/>
                        <a:ext cx="7820025" cy="25114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Ofcom - WRC-19 AIs Consultation </a:t>
            </a:r>
            <a:r>
              <a:rPr lang="en-US" sz="1400" dirty="0"/>
              <a:t>-2</a:t>
            </a:r>
            <a:endParaRPr lang="en-US" sz="1200" dirty="0"/>
          </a:p>
        </p:txBody>
      </p:sp>
      <p:sp>
        <p:nvSpPr>
          <p:cNvPr id="3" name="Content Placeholder 2"/>
          <p:cNvSpPr>
            <a:spLocks noGrp="1"/>
          </p:cNvSpPr>
          <p:nvPr>
            <p:ph idx="1"/>
          </p:nvPr>
        </p:nvSpPr>
        <p:spPr>
          <a:xfrm>
            <a:off x="685800" y="831879"/>
            <a:ext cx="8147108" cy="5824509"/>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Had a good and more detailed discussion on several of the questions, Thursday of the plenary, see consultation and our first thoughts:</a:t>
            </a:r>
          </a:p>
          <a:p>
            <a:pPr lvl="1">
              <a:buFont typeface="Arial" panose="020B0604020202020204" pitchFamily="34" charset="0"/>
              <a:buChar char="•"/>
            </a:pPr>
            <a:r>
              <a:rPr lang="en-US" sz="1800" dirty="0">
                <a:hlinkClick r:id="rId2"/>
              </a:rPr>
              <a:t>https://mentor.ieee.org/802.18/dcn/18/18-18-0069-01-0000-ofcom-consultation-on-preparations-for-wrc-19.pdf</a:t>
            </a:r>
            <a:r>
              <a:rPr lang="en-US" sz="1800" dirty="0"/>
              <a:t> </a:t>
            </a:r>
          </a:p>
          <a:p>
            <a:pPr lvl="4">
              <a:buFont typeface="Arial" panose="020B0604020202020204" pitchFamily="34" charset="0"/>
              <a:buChar char="•"/>
            </a:pPr>
            <a:endParaRPr lang="en-US" sz="800" dirty="0">
              <a:solidFill>
                <a:schemeClr val="tx1"/>
              </a:solidFill>
            </a:endParaRPr>
          </a:p>
          <a:p>
            <a:pPr lvl="5">
              <a:buFont typeface="Arial" panose="020B0604020202020204" pitchFamily="34" charset="0"/>
              <a:buChar char="•"/>
            </a:pPr>
            <a:endParaRPr lang="en-US" sz="1400" dirty="0"/>
          </a:p>
          <a:p>
            <a:pPr>
              <a:buFont typeface="Arial" panose="020B0604020202020204" pitchFamily="34" charset="0"/>
              <a:buChar char="•"/>
            </a:pPr>
            <a:r>
              <a:rPr lang="en-US" sz="2000" dirty="0">
                <a:solidFill>
                  <a:schemeClr val="tx1"/>
                </a:solidFill>
              </a:rPr>
              <a:t>Last look at clean version, any edits or updates? </a:t>
            </a:r>
          </a:p>
          <a:p>
            <a:pPr lvl="1">
              <a:buFont typeface="Arial" panose="020B0604020202020204" pitchFamily="34" charset="0"/>
              <a:buChar char="•"/>
            </a:pPr>
            <a:r>
              <a:rPr lang="en-US" sz="1600" dirty="0">
                <a:solidFill>
                  <a:schemeClr val="tx1"/>
                </a:solidFill>
                <a:hlinkClick r:id="rId3"/>
              </a:rPr>
              <a:t>https://mentor.ieee.org/802.18/dcn/18/18-18-0088-03-0000-ofcom-consultation-comments-on-prep-for-wrc19.docx</a:t>
            </a:r>
            <a:r>
              <a:rPr lang="en-US" sz="1600" dirty="0">
                <a:solidFill>
                  <a:schemeClr val="tx1"/>
                </a:solidFill>
              </a:rPr>
              <a:t> </a:t>
            </a:r>
          </a:p>
          <a:p>
            <a:pPr marL="0" indent="0"/>
            <a:endParaRPr lang="en-US" sz="2000" dirty="0">
              <a:solidFill>
                <a:schemeClr val="tx1"/>
              </a:solidFill>
            </a:endParaRPr>
          </a:p>
          <a:p>
            <a:pPr>
              <a:buFont typeface="Arial" panose="020B0604020202020204" pitchFamily="34" charset="0"/>
              <a:buChar char="•"/>
            </a:pPr>
            <a:r>
              <a:rPr lang="en-US" sz="2000" dirty="0">
                <a:solidFill>
                  <a:schemeClr val="tx1"/>
                </a:solidFill>
              </a:rPr>
              <a:t>   </a:t>
            </a: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23 Aug 2018</a:t>
            </a:r>
            <a:endParaRPr lang="en-GB" dirty="0"/>
          </a:p>
        </p:txBody>
      </p:sp>
    </p:spTree>
    <p:extLst>
      <p:ext uri="{BB962C8B-B14F-4D97-AF65-F5344CB8AC3E}">
        <p14:creationId xmlns:p14="http://schemas.microsoft.com/office/powerpoint/2010/main" val="1131364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BBB7175-CC0F-4711-8A15-C67190AF2D1F}"/>
              </a:ext>
            </a:extLst>
          </p:cNvPr>
          <p:cNvSpPr>
            <a:spLocks noGrp="1"/>
          </p:cNvSpPr>
          <p:nvPr>
            <p:ph type="dt" idx="10"/>
          </p:nvPr>
        </p:nvSpPr>
        <p:spPr>
          <a:xfrm>
            <a:off x="683394" y="304800"/>
            <a:ext cx="2211387" cy="273050"/>
          </a:xfrm>
        </p:spPr>
        <p:txBody>
          <a:bodyPr/>
          <a:lstStyle/>
          <a:p>
            <a:r>
              <a:rPr lang="en-US"/>
              <a:t>23 Aug 2018</a:t>
            </a:r>
            <a:endParaRPr lang="en-GB" dirty="0"/>
          </a:p>
        </p:txBody>
      </p:sp>
      <p:sp>
        <p:nvSpPr>
          <p:cNvPr id="3" name="Footer Placeholder 2">
            <a:extLst>
              <a:ext uri="{FF2B5EF4-FFF2-40B4-BE49-F238E27FC236}">
                <a16:creationId xmlns:a16="http://schemas.microsoft.com/office/drawing/2014/main" id="{EA6DA760-5081-4D61-A400-5202945F753A}"/>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81603579-5A86-4453-88C1-62481DB71570}"/>
              </a:ext>
            </a:extLst>
          </p:cNvPr>
          <p:cNvSpPr>
            <a:spLocks noGrp="1"/>
          </p:cNvSpPr>
          <p:nvPr>
            <p:ph type="sldNum" idx="12"/>
          </p:nvPr>
        </p:nvSpPr>
        <p:spPr/>
        <p:txBody>
          <a:bodyPr/>
          <a:lstStyle/>
          <a:p>
            <a:r>
              <a:rPr lang="en-GB" dirty="0"/>
              <a:t>Slide </a:t>
            </a:r>
            <a:fld id="{F5D8E26B-7BCF-4D25-9C89-0168A6618F18}" type="slidenum">
              <a:rPr lang="en-GB" smtClean="0"/>
              <a:pPr/>
              <a:t>11</a:t>
            </a:fld>
            <a:endParaRPr lang="en-GB" dirty="0"/>
          </a:p>
        </p:txBody>
      </p:sp>
      <p:sp>
        <p:nvSpPr>
          <p:cNvPr id="5" name="Rectangle 4">
            <a:extLst>
              <a:ext uri="{FF2B5EF4-FFF2-40B4-BE49-F238E27FC236}">
                <a16:creationId xmlns:a16="http://schemas.microsoft.com/office/drawing/2014/main" id="{66BAABA8-F4F4-4D1D-82F4-87B8A491C161}"/>
              </a:ext>
            </a:extLst>
          </p:cNvPr>
          <p:cNvSpPr/>
          <p:nvPr/>
        </p:nvSpPr>
        <p:spPr>
          <a:xfrm>
            <a:off x="928693" y="1727411"/>
            <a:ext cx="7527920" cy="4585871"/>
          </a:xfrm>
          <a:prstGeom prst="rect">
            <a:avLst/>
          </a:prstGeom>
        </p:spPr>
        <p:txBody>
          <a:bodyPr wrap="square">
            <a:spAutoFit/>
          </a:bodyPr>
          <a:lstStyle/>
          <a:p>
            <a:pPr marL="342900" lvl="0" indent="-342900">
              <a:buFont typeface="Arial" panose="020B0604020202020204" pitchFamily="34" charset="0"/>
              <a:buChar char="•"/>
            </a:pPr>
            <a:r>
              <a:rPr lang="en-US" sz="2000" b="1" u="sng" dirty="0">
                <a:solidFill>
                  <a:schemeClr val="tx1"/>
                </a:solidFill>
              </a:rPr>
              <a:t>Motion:</a:t>
            </a:r>
            <a:r>
              <a:rPr lang="en-US" sz="2000" b="1" dirty="0">
                <a:solidFill>
                  <a:schemeClr val="tx1"/>
                </a:solidFill>
              </a:rPr>
              <a:t> </a:t>
            </a:r>
            <a:r>
              <a:rPr lang="en-US" sz="2000" dirty="0">
                <a:solidFill>
                  <a:schemeClr val="tx1"/>
                </a:solidFill>
              </a:rPr>
              <a:t>Move to approve the comments in </a:t>
            </a:r>
            <a:r>
              <a:rPr lang="en-US" sz="2000" dirty="0">
                <a:solidFill>
                  <a:schemeClr val="bg1">
                    <a:lumMod val="65000"/>
                  </a:schemeClr>
                </a:solidFill>
                <a:hlinkClick r:id="rId2"/>
              </a:rPr>
              <a:t>https://mentor.ieee.org/802.18/dcn/18/18-18-0088-03-0000-ofcom-consultation-comments-on-prep-for-wrc19.docx</a:t>
            </a:r>
            <a:r>
              <a:rPr lang="en-US" sz="2000" dirty="0">
                <a:solidFill>
                  <a:schemeClr val="bg1">
                    <a:lumMod val="65000"/>
                  </a:schemeClr>
                </a:solidFill>
              </a:rPr>
              <a:t> </a:t>
            </a:r>
            <a:r>
              <a:rPr lang="en-US" sz="2000" dirty="0">
                <a:solidFill>
                  <a:schemeClr val="tx1"/>
                </a:solidFill>
              </a:rPr>
              <a:t>; response to Ofcom plans on WRC-19 Agenda Items (AI). </a:t>
            </a:r>
            <a:r>
              <a:rPr lang="en-GB" sz="2000" dirty="0">
                <a:solidFill>
                  <a:schemeClr val="tx1"/>
                </a:solidFill>
              </a:rPr>
              <a:t>For review and approval by the EC for sending to the Ofcom before 13 September 2018. The Chair of 802.18 is authorized to make editorial changes as necessary.</a:t>
            </a:r>
            <a:endParaRPr lang="en-US" sz="2000" dirty="0">
              <a:solidFill>
                <a:schemeClr val="tx1"/>
              </a:solidFill>
            </a:endParaRPr>
          </a:p>
          <a:p>
            <a:pPr>
              <a:buFont typeface="Arial" panose="020B0604020202020204" pitchFamily="34" charset="0"/>
              <a:buChar char="•"/>
            </a:pPr>
            <a:endParaRPr lang="en-US" sz="1200" dirty="0">
              <a:solidFill>
                <a:schemeClr val="tx1"/>
              </a:solidFill>
            </a:endParaRPr>
          </a:p>
          <a:p>
            <a:pPr marL="342900" indent="-342900">
              <a:buFont typeface="Arial" panose="020B0604020202020204" pitchFamily="34" charset="0"/>
              <a:buChar char="•"/>
            </a:pPr>
            <a:r>
              <a:rPr lang="en-US" sz="2000" dirty="0">
                <a:solidFill>
                  <a:schemeClr val="tx1"/>
                </a:solidFill>
              </a:rPr>
              <a:t>Move by:		.</a:t>
            </a:r>
          </a:p>
          <a:p>
            <a:pPr marL="342900" indent="-342900">
              <a:buFont typeface="Arial" panose="020B0604020202020204" pitchFamily="34" charset="0"/>
              <a:buChar char="•"/>
            </a:pPr>
            <a:r>
              <a:rPr lang="en-US" sz="2000" dirty="0">
                <a:solidFill>
                  <a:schemeClr val="tx1"/>
                </a:solidFill>
              </a:rPr>
              <a:t>Second by:	.</a:t>
            </a:r>
          </a:p>
          <a:p>
            <a:pPr marL="342900" indent="-342900">
              <a:buFont typeface="Arial" panose="020B0604020202020204" pitchFamily="34" charset="0"/>
              <a:buChar char="•"/>
            </a:pPr>
            <a:r>
              <a:rPr lang="en-US" sz="2000" dirty="0">
                <a:solidFill>
                  <a:schemeClr val="tx1"/>
                </a:solidFill>
              </a:rPr>
              <a:t>Discussion:         None</a:t>
            </a:r>
          </a:p>
          <a:p>
            <a:pPr marL="342900" indent="-342900">
              <a:buFont typeface="Arial" panose="020B0604020202020204" pitchFamily="34" charset="0"/>
              <a:buChar char="•"/>
            </a:pPr>
            <a:r>
              <a:rPr lang="en-US" sz="2000" dirty="0">
                <a:solidFill>
                  <a:schemeClr val="tx1"/>
                </a:solidFill>
              </a:rPr>
              <a:t>Vote:         	 ___ Yes        ___ No          ___ Abstain </a:t>
            </a:r>
          </a:p>
          <a:p>
            <a:pPr marL="342900" indent="-342900">
              <a:buFont typeface="Arial" panose="020B0604020202020204" pitchFamily="34" charset="0"/>
              <a:buChar char="•"/>
            </a:pPr>
            <a:r>
              <a:rPr lang="en-US" sz="2000" dirty="0">
                <a:solidFill>
                  <a:schemeClr val="tx1"/>
                </a:solidFill>
              </a:rPr>
              <a:t>Motion:		 Passed</a:t>
            </a:r>
          </a:p>
          <a:p>
            <a:pPr marL="342900" indent="-342900">
              <a:buFont typeface="Arial" panose="020B0604020202020204" pitchFamily="34" charset="0"/>
              <a:buChar char="•"/>
            </a:pPr>
            <a:endParaRPr lang="en-US" sz="2000" dirty="0">
              <a:solidFill>
                <a:schemeClr val="tx1"/>
              </a:solidFill>
            </a:endParaRPr>
          </a:p>
          <a:p>
            <a:pPr marL="342900" indent="-342900">
              <a:buFont typeface="Arial" panose="020B0604020202020204" pitchFamily="34" charset="0"/>
              <a:buChar char="•"/>
            </a:pPr>
            <a:endParaRPr lang="en-US" sz="2000" dirty="0">
              <a:solidFill>
                <a:schemeClr val="tx1"/>
              </a:solidFill>
            </a:endParaRPr>
          </a:p>
          <a:p>
            <a:pPr marL="342900" indent="-342900">
              <a:buFont typeface="Arial" panose="020B0604020202020204" pitchFamily="34" charset="0"/>
              <a:buChar char="•"/>
            </a:pPr>
            <a:r>
              <a:rPr lang="en-US" sz="2000" dirty="0">
                <a:solidFill>
                  <a:schemeClr val="tx1"/>
                </a:solidFill>
              </a:rPr>
              <a:t>In attendance: </a:t>
            </a:r>
          </a:p>
        </p:txBody>
      </p:sp>
      <p:sp>
        <p:nvSpPr>
          <p:cNvPr id="6" name="Title 1">
            <a:extLst>
              <a:ext uri="{FF2B5EF4-FFF2-40B4-BE49-F238E27FC236}">
                <a16:creationId xmlns:a16="http://schemas.microsoft.com/office/drawing/2014/main" id="{22A1FCA8-AFC5-4FC3-AFEB-97B1CF111DF1}"/>
              </a:ext>
            </a:extLst>
          </p:cNvPr>
          <p:cNvSpPr txBox="1">
            <a:spLocks/>
          </p:cNvSpPr>
          <p:nvPr/>
        </p:nvSpPr>
        <p:spPr>
          <a:xfrm>
            <a:off x="685800" y="685800"/>
            <a:ext cx="7770813" cy="1065213"/>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altLang="en-US" sz="2400" kern="0" dirty="0">
                <a:solidFill>
                  <a:schemeClr val="tx1"/>
                </a:solidFill>
              </a:rPr>
              <a:t>Motion - Ofcom Consultation on WRC-19 AIs</a:t>
            </a:r>
            <a:endParaRPr lang="en-US" sz="2400" kern="0" dirty="0">
              <a:solidFill>
                <a:schemeClr val="tx1"/>
              </a:solidFill>
            </a:endParaRPr>
          </a:p>
        </p:txBody>
      </p:sp>
    </p:spTree>
    <p:extLst>
      <p:ext uri="{BB962C8B-B14F-4D97-AF65-F5344CB8AC3E}">
        <p14:creationId xmlns:p14="http://schemas.microsoft.com/office/powerpoint/2010/main" val="11431890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001000" cy="685800"/>
          </a:xfrm>
        </p:spPr>
        <p:txBody>
          <a:bodyPr/>
          <a:lstStyle/>
          <a:p>
            <a:r>
              <a:rPr lang="en-US" sz="2400" dirty="0"/>
              <a:t>IEEE EU spectrum management statement</a:t>
            </a:r>
            <a:endParaRPr lang="en-US" sz="1200" dirty="0"/>
          </a:p>
        </p:txBody>
      </p:sp>
      <p:sp>
        <p:nvSpPr>
          <p:cNvPr id="3" name="Content Placeholder 2"/>
          <p:cNvSpPr>
            <a:spLocks noGrp="1"/>
          </p:cNvSpPr>
          <p:nvPr>
            <p:ph idx="1"/>
          </p:nvPr>
        </p:nvSpPr>
        <p:spPr>
          <a:xfrm>
            <a:off x="685800" y="925460"/>
            <a:ext cx="8147108" cy="5293520"/>
          </a:xfrm>
        </p:spPr>
        <p:txBody>
          <a:bodyPr/>
          <a:lstStyle/>
          <a:p>
            <a:pPr>
              <a:spcBef>
                <a:spcPts val="0"/>
              </a:spcBef>
              <a:buFont typeface="Arial" panose="020B0604020202020204" pitchFamily="34" charset="0"/>
              <a:buChar char="•"/>
            </a:pPr>
            <a:endParaRPr lang="en-US" altLang="en-US" sz="1600" dirty="0"/>
          </a:p>
          <a:p>
            <a:pPr>
              <a:spcBef>
                <a:spcPts val="0"/>
              </a:spcBef>
              <a:buFont typeface="Arial" panose="020B0604020202020204" pitchFamily="34" charset="0"/>
              <a:buChar char="•"/>
            </a:pPr>
            <a:r>
              <a:rPr lang="en-US" altLang="en-US" sz="1800" dirty="0"/>
              <a:t>What was sent to the IEEE 802 chair for a short write up on our overall view and what is needed: </a:t>
            </a:r>
          </a:p>
          <a:p>
            <a:pPr lvl="5">
              <a:spcBef>
                <a:spcPts val="0"/>
              </a:spcBef>
              <a:buFont typeface="Arial" panose="020B0604020202020204" pitchFamily="34" charset="0"/>
              <a:buChar char="•"/>
            </a:pPr>
            <a:endParaRPr lang="en-US" altLang="en-US" sz="800" dirty="0">
              <a:solidFill>
                <a:srgbClr val="00B0F0"/>
              </a:solidFill>
            </a:endParaRPr>
          </a:p>
          <a:p>
            <a:pPr lvl="2">
              <a:spcBef>
                <a:spcPts val="0"/>
              </a:spcBef>
              <a:buFont typeface="Arial" panose="020B0604020202020204" pitchFamily="34" charset="0"/>
              <a:buChar char="•"/>
            </a:pPr>
            <a:r>
              <a:rPr lang="en-US" altLang="en-US" sz="1600" dirty="0"/>
              <a:t>In our opinion spectrum policy cannot be based on measuring 3-D occupancy and then enforce corrections.   Spectrum policy needs to allow for dynamic sharing and allocation with the technologies available today and coming in the future.  In </a:t>
            </a:r>
            <a:r>
              <a:rPr lang="en-US" altLang="en-US" sz="1600" dirty="0">
                <a:solidFill>
                  <a:schemeClr val="tx1"/>
                </a:solidFill>
              </a:rPr>
              <a:t>addition, s</a:t>
            </a:r>
            <a:r>
              <a:rPr lang="en-US" sz="1600" dirty="0">
                <a:solidFill>
                  <a:schemeClr val="tx1"/>
                </a:solidFill>
              </a:rPr>
              <a:t>ociety’s goals are not that all spectrum is occupied in high-value locations, rather that services are available in high-value locations, meeting what users are expecting.</a:t>
            </a:r>
          </a:p>
          <a:p>
            <a:pPr lvl="4">
              <a:spcBef>
                <a:spcPts val="0"/>
              </a:spcBef>
              <a:buFont typeface="Arial" panose="020B0604020202020204" pitchFamily="34" charset="0"/>
              <a:buChar char="•"/>
            </a:pPr>
            <a:endParaRPr lang="en-US" sz="800" dirty="0"/>
          </a:p>
          <a:p>
            <a:pPr lvl="1">
              <a:spcBef>
                <a:spcPts val="0"/>
              </a:spcBef>
              <a:buFont typeface="Arial" panose="020B0604020202020204" pitchFamily="34" charset="0"/>
              <a:buChar char="•"/>
            </a:pPr>
            <a:r>
              <a:rPr lang="en-US" sz="1800" dirty="0"/>
              <a:t>And there is agreement to propose using the SA statement for this need also, as it will work globally.  </a:t>
            </a:r>
          </a:p>
          <a:p>
            <a:pPr lvl="2">
              <a:spcBef>
                <a:spcPts val="0"/>
              </a:spcBef>
              <a:buFont typeface="Arial" panose="020B0604020202020204" pitchFamily="34" charset="0"/>
              <a:buChar char="•"/>
            </a:pPr>
            <a:r>
              <a:rPr lang="en-US" sz="1600" dirty="0"/>
              <a:t>Discussed even if SA wants to keep separate from the other Operating Units, we still feel this statement could work for the EU (and globally). </a:t>
            </a:r>
          </a:p>
          <a:p>
            <a:pPr lvl="4">
              <a:spcBef>
                <a:spcPts val="0"/>
              </a:spcBef>
              <a:buFont typeface="Arial" panose="020B0604020202020204" pitchFamily="34" charset="0"/>
              <a:buChar char="•"/>
            </a:pPr>
            <a:endParaRPr lang="en-US" sz="800" dirty="0"/>
          </a:p>
          <a:p>
            <a:pPr>
              <a:spcBef>
                <a:spcPts val="0"/>
              </a:spcBef>
              <a:buFont typeface="Arial" panose="020B0604020202020204" pitchFamily="34" charset="0"/>
              <a:buChar char="•"/>
            </a:pPr>
            <a:r>
              <a:rPr lang="en-US" sz="1800" dirty="0">
                <a:solidFill>
                  <a:schemeClr val="tx1"/>
                </a:solidFill>
              </a:rPr>
              <a:t>Email ready for head of GPPC and cc: the EU spectrum group contact with </a:t>
            </a:r>
            <a:r>
              <a:rPr lang="en-US" sz="1800" dirty="0"/>
              <a:t>the paragraph above and the SA statement would work well for them also. </a:t>
            </a:r>
          </a:p>
          <a:p>
            <a:pPr lvl="1">
              <a:spcBef>
                <a:spcPts val="0"/>
              </a:spcBef>
              <a:buFont typeface="Arial" panose="020B0604020202020204" pitchFamily="34" charset="0"/>
              <a:buChar char="•"/>
            </a:pPr>
            <a:r>
              <a:rPr lang="en-US" sz="1800" dirty="0">
                <a:solidFill>
                  <a:srgbClr val="00B0F0"/>
                </a:solidFill>
              </a:rPr>
              <a:t>Will review the draft email and any edits?</a:t>
            </a:r>
          </a:p>
          <a:p>
            <a:pPr lvl="1">
              <a:spcBef>
                <a:spcPts val="0"/>
              </a:spcBef>
              <a:buFont typeface="Arial" panose="020B0604020202020204" pitchFamily="34" charset="0"/>
              <a:buChar char="•"/>
            </a:pPr>
            <a:r>
              <a:rPr lang="en-US" sz="1800" dirty="0">
                <a:solidFill>
                  <a:srgbClr val="00B0F0"/>
                </a:solidFill>
              </a:rPr>
              <a:t>Any objections for the .18 chair to send the email?</a:t>
            </a:r>
            <a:r>
              <a:rPr lang="en-US" sz="1800" dirty="0"/>
              <a:t>  </a:t>
            </a:r>
          </a:p>
          <a:p>
            <a:pPr>
              <a:spcBef>
                <a:spcPts val="0"/>
              </a:spcBef>
              <a:buFont typeface="Arial" panose="020B0604020202020204" pitchFamily="34" charset="0"/>
              <a:buChar char="•"/>
            </a:pPr>
            <a:endParaRPr lang="en-US" sz="2200" dirty="0"/>
          </a:p>
          <a:p>
            <a:pPr marL="457200" lvl="1" indent="0">
              <a:spcBef>
                <a:spcPts val="0"/>
              </a:spcBef>
            </a:pPr>
            <a:endParaRPr lang="en-US" altLang="en-US" sz="1400" dirty="0"/>
          </a:p>
          <a:p>
            <a:pPr>
              <a:buFont typeface="Arial" panose="020B0604020202020204" pitchFamily="34" charset="0"/>
              <a:buChar char="•"/>
            </a:pPr>
            <a:endParaRPr lang="en-US" sz="1800" dirty="0">
              <a:solidFill>
                <a:srgbClr val="00B0F0"/>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23 Aug 2018</a:t>
            </a:r>
            <a:endParaRPr lang="en-GB" dirty="0"/>
          </a:p>
        </p:txBody>
      </p:sp>
    </p:spTree>
    <p:extLst>
      <p:ext uri="{BB962C8B-B14F-4D97-AF65-F5344CB8AC3E}">
        <p14:creationId xmlns:p14="http://schemas.microsoft.com/office/powerpoint/2010/main" val="2593753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Google Wavier </a:t>
            </a:r>
            <a:r>
              <a:rPr lang="en-US" sz="1400" dirty="0"/>
              <a:t>-1</a:t>
            </a:r>
            <a:endParaRPr lang="en-US" sz="1200" dirty="0"/>
          </a:p>
        </p:txBody>
      </p:sp>
      <p:sp>
        <p:nvSpPr>
          <p:cNvPr id="3" name="Content Placeholder 2"/>
          <p:cNvSpPr>
            <a:spLocks noGrp="1"/>
          </p:cNvSpPr>
          <p:nvPr>
            <p:ph idx="1"/>
          </p:nvPr>
        </p:nvSpPr>
        <p:spPr>
          <a:xfrm>
            <a:off x="228600" y="1066800"/>
            <a:ext cx="8762993" cy="5408613"/>
          </a:xfrm>
        </p:spPr>
        <p:txBody>
          <a:bodyPr/>
          <a:lstStyle/>
          <a:p>
            <a:pPr>
              <a:buFont typeface="Arial" panose="020B0604020202020204" pitchFamily="34" charset="0"/>
              <a:buChar char="•"/>
            </a:pPr>
            <a:r>
              <a:rPr lang="en-US" sz="1800" dirty="0"/>
              <a:t>Latest Google submission did attempt to answer some of our questions.  </a:t>
            </a:r>
          </a:p>
          <a:p>
            <a:pPr lvl="1">
              <a:buFont typeface="Arial" panose="020B0604020202020204" pitchFamily="34" charset="0"/>
              <a:buChar char="•"/>
            </a:pPr>
            <a:r>
              <a:rPr lang="en-US" sz="1400" dirty="0">
                <a:hlinkClick r:id="rId3"/>
              </a:rPr>
              <a:t>https://mentor.ieee.org/802.18/dcn/18/18-18-0080-00-0000-</a:t>
            </a:r>
            <a:r>
              <a:rPr lang="en-US" sz="1400" b="1" dirty="0">
                <a:hlinkClick r:id="rId3"/>
              </a:rPr>
              <a:t>google-</a:t>
            </a:r>
            <a:r>
              <a:rPr lang="en-US" sz="1400" dirty="0">
                <a:hlinkClick r:id="rId3"/>
              </a:rPr>
              <a:t>s-waiver-request-supplement-to-coexist-with-802-11-with-motion-sensing-57-64ghz.pdf</a:t>
            </a:r>
            <a:r>
              <a:rPr lang="en-US" sz="1400" dirty="0"/>
              <a:t> </a:t>
            </a:r>
          </a:p>
          <a:p>
            <a:pPr lvl="1">
              <a:buFont typeface="Arial" panose="020B0604020202020204" pitchFamily="34" charset="0"/>
              <a:buChar char="•"/>
            </a:pPr>
            <a:r>
              <a:rPr lang="en-US" sz="1400" dirty="0">
                <a:solidFill>
                  <a:schemeClr val="tx1"/>
                </a:solidFill>
              </a:rPr>
              <a:t>Note:  The waiver is to allow the marketing and certification of equipment / production. </a:t>
            </a:r>
            <a:endParaRPr lang="en-US" sz="1100" dirty="0">
              <a:solidFill>
                <a:schemeClr val="tx1"/>
              </a:solidFill>
            </a:endParaRPr>
          </a:p>
          <a:p>
            <a:pPr>
              <a:buFont typeface="Arial" panose="020B0604020202020204" pitchFamily="34" charset="0"/>
              <a:buChar char="•"/>
            </a:pPr>
            <a:r>
              <a:rPr lang="en-US" sz="1800" dirty="0">
                <a:solidFill>
                  <a:schemeClr val="tx1"/>
                </a:solidFill>
              </a:rPr>
              <a:t>Reminder on our 4 Points</a:t>
            </a:r>
          </a:p>
          <a:p>
            <a:pPr lvl="1">
              <a:buFont typeface="Arial" panose="020B0604020202020204" pitchFamily="34" charset="0"/>
              <a:buChar char="•"/>
            </a:pPr>
            <a:r>
              <a:rPr lang="en-US" sz="1400" dirty="0">
                <a:solidFill>
                  <a:schemeClr val="tx1"/>
                </a:solidFill>
              </a:rPr>
              <a:t>Our comments;  </a:t>
            </a:r>
            <a:r>
              <a:rPr lang="en-US" sz="1400" dirty="0">
                <a:hlinkClick r:id="rId4"/>
              </a:rPr>
              <a:t>https://mentor.ieee.org/802.18/dcn/18/18-18-0032-05-0000-google-s-waiver-request-ieee-802-comments-motion-sensing-57-64-ghz.pdf</a:t>
            </a:r>
            <a:r>
              <a:rPr lang="en-US" sz="1400" dirty="0"/>
              <a:t> </a:t>
            </a:r>
          </a:p>
          <a:p>
            <a:pPr lvl="4">
              <a:buFont typeface="Arial" panose="020B0604020202020204" pitchFamily="34" charset="0"/>
              <a:buChar char="•"/>
            </a:pPr>
            <a:endParaRPr lang="en-US" sz="1100" dirty="0"/>
          </a:p>
          <a:p>
            <a:pPr marL="800100" lvl="1" indent="-342900">
              <a:buFont typeface="+mj-lt"/>
              <a:buAutoNum type="arabicPeriod"/>
            </a:pPr>
            <a:r>
              <a:rPr lang="en-US" sz="1600" dirty="0"/>
              <a:t>Sharing is not clear with 100% duty cycle, it is a 10x e.i.r.p. level, 802.11 has LBT, etc.</a:t>
            </a:r>
          </a:p>
          <a:p>
            <a:pPr lvl="2">
              <a:buFont typeface="Arial" panose="020B0604020202020204" pitchFamily="34" charset="0"/>
              <a:buChar char="•"/>
            </a:pPr>
            <a:r>
              <a:rPr lang="en-US" sz="1400" dirty="0"/>
              <a:t>Google says 10% now, where the new analysis was done with negligible degradation, along with 100% duty cycle showing 8% degradation.  Also, the Soli is out side the WiFi channel 75% of the time.   </a:t>
            </a:r>
          </a:p>
          <a:p>
            <a:pPr lvl="4">
              <a:buFont typeface="Arial" panose="020B0604020202020204" pitchFamily="34" charset="0"/>
              <a:buChar char="•"/>
            </a:pPr>
            <a:endParaRPr lang="en-US" sz="1200" dirty="0"/>
          </a:p>
          <a:p>
            <a:pPr marL="800100" lvl="1" indent="-342900">
              <a:buFont typeface="+mj-lt"/>
              <a:buAutoNum type="arabicPeriod"/>
            </a:pPr>
            <a:r>
              <a:rPr lang="en-US" sz="1600" dirty="0"/>
              <a:t>Didn’t test with 802.11ad with single carrier modulation which is the majority of users.  (OFDM is more tolerant which is what they did test with.)</a:t>
            </a:r>
          </a:p>
          <a:p>
            <a:pPr lvl="2">
              <a:buFont typeface="Arial" panose="020B0604020202020204" pitchFamily="34" charset="0"/>
              <a:buChar char="•"/>
            </a:pPr>
            <a:r>
              <a:rPr lang="en-US" sz="1400" dirty="0"/>
              <a:t> In the new analysis,  they did with single carrier.  </a:t>
            </a:r>
          </a:p>
          <a:p>
            <a:pPr lvl="4">
              <a:buFont typeface="Arial" panose="020B0604020202020204" pitchFamily="34" charset="0"/>
              <a:buChar char="•"/>
            </a:pPr>
            <a:endParaRPr lang="en-US" sz="1200" dirty="0"/>
          </a:p>
          <a:p>
            <a:pPr marL="457200" lvl="1" indent="0"/>
            <a:r>
              <a:rPr lang="en-US" sz="1800" dirty="0"/>
              <a:t>3</a:t>
            </a:r>
            <a:r>
              <a:rPr lang="en-US" sz="1600" dirty="0"/>
              <a:t>.   Didn’t test in the same device, like a phone.</a:t>
            </a:r>
          </a:p>
          <a:p>
            <a:pPr lvl="2">
              <a:buFont typeface="Arial" panose="020B0604020202020204" pitchFamily="34" charset="0"/>
              <a:buChar char="•"/>
            </a:pPr>
            <a:r>
              <a:rPr lang="en-US" sz="1400" dirty="0"/>
              <a:t>In the new analysis they did what they say is atypical close proximity to WiFi client and again with 10% duty cycle there was no negative affects.  With 100% duty cycle no harm on Wi-Fi through put 80% to 95% of the time. </a:t>
            </a:r>
          </a:p>
          <a:p>
            <a:pPr marL="0" indent="0"/>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23 Aug 2018</a:t>
            </a:r>
            <a:endParaRPr lang="en-GB" dirty="0"/>
          </a:p>
        </p:txBody>
      </p:sp>
    </p:spTree>
    <p:extLst>
      <p:ext uri="{BB962C8B-B14F-4D97-AF65-F5344CB8AC3E}">
        <p14:creationId xmlns:p14="http://schemas.microsoft.com/office/powerpoint/2010/main" val="8677581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Google Wavier </a:t>
            </a:r>
            <a:r>
              <a:rPr lang="en-US" sz="1400" dirty="0"/>
              <a:t>-2</a:t>
            </a:r>
            <a:endParaRPr lang="en-US" sz="1200" dirty="0"/>
          </a:p>
        </p:txBody>
      </p:sp>
      <p:sp>
        <p:nvSpPr>
          <p:cNvPr id="3" name="Content Placeholder 2"/>
          <p:cNvSpPr>
            <a:spLocks noGrp="1"/>
          </p:cNvSpPr>
          <p:nvPr>
            <p:ph idx="1"/>
          </p:nvPr>
        </p:nvSpPr>
        <p:spPr>
          <a:xfrm>
            <a:off x="228600" y="1066800"/>
            <a:ext cx="8762993" cy="5408613"/>
          </a:xfrm>
        </p:spPr>
        <p:txBody>
          <a:bodyPr/>
          <a:lstStyle/>
          <a:p>
            <a:pPr>
              <a:buFont typeface="Arial" panose="020B0604020202020204" pitchFamily="34" charset="0"/>
              <a:buChar char="•"/>
            </a:pPr>
            <a:r>
              <a:rPr lang="en-US" sz="1800" dirty="0">
                <a:solidFill>
                  <a:schemeClr val="tx1"/>
                </a:solidFill>
              </a:rPr>
              <a:t>Reminder on our 4 Points – cont. </a:t>
            </a:r>
            <a:r>
              <a:rPr lang="en-US" sz="1600" dirty="0"/>
              <a:t> </a:t>
            </a:r>
            <a:endParaRPr lang="en-US" sz="1200" dirty="0"/>
          </a:p>
          <a:p>
            <a:pPr marL="457200" lvl="1" indent="0"/>
            <a:r>
              <a:rPr lang="en-US" sz="1600" dirty="0"/>
              <a:t>4.    </a:t>
            </a:r>
            <a:r>
              <a:rPr lang="en-US" sz="1800" dirty="0"/>
              <a:t>Didn’t test with 802.15.3e (which is different from 3c which Google mentions). </a:t>
            </a:r>
            <a:endParaRPr lang="en-US" sz="1600" dirty="0"/>
          </a:p>
          <a:p>
            <a:pPr lvl="2">
              <a:buFont typeface="Arial" panose="020B0604020202020204" pitchFamily="34" charset="0"/>
              <a:buChar char="•"/>
            </a:pPr>
            <a:r>
              <a:rPr lang="en-US" sz="1600" dirty="0"/>
              <a:t>IEEE 802.15.3e made some footnotes that it has a closer intended range than the 11ad so concerns are less likely to materialize. </a:t>
            </a:r>
          </a:p>
          <a:p>
            <a:pPr lvl="4">
              <a:buFont typeface="Arial" panose="020B0604020202020204" pitchFamily="34" charset="0"/>
              <a:buChar char="•"/>
            </a:pPr>
            <a:endParaRPr lang="en-US" sz="1000" dirty="0"/>
          </a:p>
          <a:p>
            <a:pPr>
              <a:buFont typeface="Arial" panose="020B0604020202020204" pitchFamily="34" charset="0"/>
              <a:buChar char="•"/>
            </a:pPr>
            <a:r>
              <a:rPr lang="en-US" sz="2000" b="0" dirty="0">
                <a:solidFill>
                  <a:schemeClr val="tx1"/>
                </a:solidFill>
              </a:rPr>
              <a:t>Asked to check if we said anything on RF exposure </a:t>
            </a:r>
            <a:r>
              <a:rPr lang="en-US" sz="1800" b="0" dirty="0"/>
              <a:t>and Goggle responded? </a:t>
            </a:r>
          </a:p>
          <a:p>
            <a:pPr lvl="1">
              <a:buFont typeface="Arial" panose="020B0604020202020204" pitchFamily="34" charset="0"/>
              <a:buChar char="•"/>
            </a:pPr>
            <a:r>
              <a:rPr lang="en-US" sz="1600" dirty="0"/>
              <a:t>Looked and we did not say anything about RF exposure. </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In our view, does it resolve some of the concerns that IEEE 802 raised?</a:t>
            </a:r>
          </a:p>
          <a:p>
            <a:pPr lvl="1">
              <a:buFont typeface="Arial" panose="020B0604020202020204" pitchFamily="34" charset="0"/>
              <a:buChar char="•"/>
            </a:pPr>
            <a:r>
              <a:rPr lang="en-US" sz="1600" b="0" dirty="0">
                <a:solidFill>
                  <a:schemeClr val="tx1"/>
                </a:solidFill>
              </a:rPr>
              <a:t>We reviewed at the Plenary, and some excellent feedback from a member on behind the scenes, as on the surface seems Google is providing answers to some of our concerns, though looking deeper, there are ways around some of what they say.    e.g. if limited duty should that be in the waiver?</a:t>
            </a:r>
          </a:p>
          <a:p>
            <a:pPr lvl="1">
              <a:buFont typeface="Arial" panose="020B0604020202020204" pitchFamily="34" charset="0"/>
              <a:buChar char="•"/>
            </a:pPr>
            <a:r>
              <a:rPr lang="en-US" sz="1600" dirty="0">
                <a:solidFill>
                  <a:srgbClr val="00B050"/>
                </a:solidFill>
              </a:rPr>
              <a:t>(05aug) Heard back from the member looking at this, and the Facebook and our inputs here already cover all he had seen.  </a:t>
            </a:r>
          </a:p>
          <a:p>
            <a:pPr lvl="4">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sz="1800" b="0" dirty="0">
                <a:solidFill>
                  <a:schemeClr val="tx1"/>
                </a:solidFill>
              </a:rPr>
              <a:t>After additional discussion at Plenary, the RR-TAG does want to look more seriously at an ex </a:t>
            </a:r>
            <a:r>
              <a:rPr lang="en-US" sz="1800" b="0" dirty="0" err="1">
                <a:solidFill>
                  <a:schemeClr val="tx1"/>
                </a:solidFill>
              </a:rPr>
              <a:t>parte</a:t>
            </a:r>
            <a:r>
              <a:rPr lang="en-US" sz="1800" b="0" dirty="0">
                <a:solidFill>
                  <a:schemeClr val="tx1"/>
                </a:solidFill>
              </a:rPr>
              <a:t>, and NCTA will likely support what we are seeing.  </a:t>
            </a:r>
            <a:endParaRPr lang="en-US" sz="1000" b="0" dirty="0">
              <a:solidFill>
                <a:schemeClr val="tx1"/>
              </a:solidFill>
            </a:endParaRPr>
          </a:p>
          <a:p>
            <a:pPr lvl="1">
              <a:buFont typeface="Arial" panose="020B0604020202020204" pitchFamily="34" charset="0"/>
              <a:buChar char="•"/>
            </a:pPr>
            <a:endParaRPr lang="en-US" sz="1600" dirty="0"/>
          </a:p>
          <a:p>
            <a:pPr lvl="4">
              <a:buFont typeface="Arial" panose="020B0604020202020204" pitchFamily="34" charset="0"/>
              <a:buChar char="•"/>
            </a:pP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23 Aug 2018</a:t>
            </a:r>
            <a:endParaRPr lang="en-GB" dirty="0"/>
          </a:p>
        </p:txBody>
      </p:sp>
    </p:spTree>
    <p:extLst>
      <p:ext uri="{BB962C8B-B14F-4D97-AF65-F5344CB8AC3E}">
        <p14:creationId xmlns:p14="http://schemas.microsoft.com/office/powerpoint/2010/main" val="15914628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Google Wavier </a:t>
            </a:r>
            <a:r>
              <a:rPr lang="en-US" sz="1400" dirty="0"/>
              <a:t>-3</a:t>
            </a:r>
            <a:endParaRPr lang="en-US" sz="1200" dirty="0"/>
          </a:p>
        </p:txBody>
      </p:sp>
      <p:sp>
        <p:nvSpPr>
          <p:cNvPr id="3" name="Content Placeholder 2"/>
          <p:cNvSpPr>
            <a:spLocks noGrp="1"/>
          </p:cNvSpPr>
          <p:nvPr>
            <p:ph idx="1"/>
          </p:nvPr>
        </p:nvSpPr>
        <p:spPr>
          <a:xfrm>
            <a:off x="685800" y="863786"/>
            <a:ext cx="8229600" cy="5611627"/>
          </a:xfrm>
        </p:spPr>
        <p:txBody>
          <a:bodyPr/>
          <a:lstStyle/>
          <a:p>
            <a:pPr>
              <a:buFont typeface="Arial" panose="020B0604020202020204" pitchFamily="34" charset="0"/>
              <a:buChar char="•"/>
            </a:pPr>
            <a:r>
              <a:rPr lang="en-US" sz="1800" dirty="0">
                <a:solidFill>
                  <a:schemeClr val="tx1"/>
                </a:solidFill>
              </a:rPr>
              <a:t>The proceeding: </a:t>
            </a:r>
          </a:p>
          <a:p>
            <a:pPr lvl="1">
              <a:spcBef>
                <a:spcPts val="0"/>
              </a:spcBef>
              <a:buFont typeface="Arial" panose="020B0604020202020204" pitchFamily="34" charset="0"/>
              <a:buChar char="•"/>
            </a:pPr>
            <a:r>
              <a:rPr lang="en-US" sz="1200" dirty="0"/>
              <a:t>ECFS:   </a:t>
            </a:r>
            <a:r>
              <a:rPr lang="en-US" sz="1200" dirty="0">
                <a:hlinkClick r:id="rId2"/>
              </a:rPr>
              <a:t>https://www.fcc.gov/ecfs/search/filings?proceedings_name=18-70&amp;sort=date_disseminated,DESC</a:t>
            </a:r>
            <a:r>
              <a:rPr lang="en-US" sz="1200" dirty="0"/>
              <a:t> </a:t>
            </a:r>
          </a:p>
          <a:p>
            <a:pPr lvl="4">
              <a:spcBef>
                <a:spcPts val="0"/>
              </a:spcBef>
              <a:buFont typeface="Arial" panose="020B0604020202020204" pitchFamily="34" charset="0"/>
              <a:buChar char="•"/>
            </a:pPr>
            <a:endParaRPr lang="en-US" sz="1100" dirty="0">
              <a:solidFill>
                <a:schemeClr val="tx1"/>
              </a:solidFill>
            </a:endParaRPr>
          </a:p>
          <a:p>
            <a:pPr>
              <a:spcBef>
                <a:spcPts val="0"/>
              </a:spcBef>
              <a:buFont typeface="Arial" panose="020B0604020202020204" pitchFamily="34" charset="0"/>
              <a:buChar char="•"/>
            </a:pPr>
            <a:r>
              <a:rPr lang="en-US" sz="1800" dirty="0">
                <a:solidFill>
                  <a:schemeClr val="tx1"/>
                </a:solidFill>
              </a:rPr>
              <a:t>We reviewed before marked up versions of Google’s &amp; Facebook’s responses: </a:t>
            </a:r>
          </a:p>
          <a:p>
            <a:pPr lvl="1">
              <a:spcBef>
                <a:spcPts val="0"/>
              </a:spcBef>
              <a:buFont typeface="Arial" panose="020B0604020202020204" pitchFamily="34" charset="0"/>
              <a:buChar char="•"/>
            </a:pPr>
            <a:r>
              <a:rPr lang="en-US" sz="1200" dirty="0">
                <a:solidFill>
                  <a:schemeClr val="tx1"/>
                </a:solidFill>
                <a:hlinkClick r:id="rId3"/>
              </a:rPr>
              <a:t>https://mentor.ieee.org/802.18/dcn/18/18-18-0080-00-0000-google-s-waiver-request-supplement-to-coexist-with-802-11-with-motion-sensing-57-64ghz.pdf</a:t>
            </a:r>
            <a:endParaRPr lang="en-US" sz="1200" b="0" dirty="0">
              <a:solidFill>
                <a:schemeClr val="tx1"/>
              </a:solidFill>
            </a:endParaRPr>
          </a:p>
          <a:p>
            <a:pPr lvl="1">
              <a:buFont typeface="Arial" panose="020B0604020202020204" pitchFamily="34" charset="0"/>
              <a:buChar char="•"/>
            </a:pPr>
            <a:r>
              <a:rPr lang="en-US" sz="1200" dirty="0">
                <a:hlinkClick r:id="rId4"/>
              </a:rPr>
              <a:t>https://mentor.ieee.org/802.18/dcn/18/18-18-0089-00-0000-google-s-waiver-request-facebook-letter-after-reply-comments-motion-sensing-57-64-ghz.pdf</a:t>
            </a:r>
            <a:r>
              <a:rPr lang="en-US" sz="1200" dirty="0"/>
              <a:t> </a:t>
            </a:r>
            <a:endParaRPr lang="en-US" sz="1200" b="0" dirty="0">
              <a:solidFill>
                <a:schemeClr val="tx1"/>
              </a:solidFill>
            </a:endParaRPr>
          </a:p>
          <a:p>
            <a:pPr lvl="4">
              <a:spcBef>
                <a:spcPts val="0"/>
              </a:spcBef>
              <a:buFont typeface="Arial" panose="020B0604020202020204" pitchFamily="34" charset="0"/>
              <a:buChar char="•"/>
            </a:pPr>
            <a:endParaRPr lang="en-US" sz="1000" b="0" dirty="0">
              <a:solidFill>
                <a:schemeClr val="tx1"/>
              </a:solidFill>
            </a:endParaRPr>
          </a:p>
          <a:p>
            <a:pPr>
              <a:spcBef>
                <a:spcPts val="0"/>
              </a:spcBef>
              <a:buFont typeface="Arial" panose="020B0604020202020204" pitchFamily="34" charset="0"/>
              <a:buChar char="•"/>
            </a:pPr>
            <a:r>
              <a:rPr lang="en-US" sz="1800" dirty="0">
                <a:solidFill>
                  <a:schemeClr val="tx1"/>
                </a:solidFill>
              </a:rPr>
              <a:t>How do we get an ex </a:t>
            </a:r>
            <a:r>
              <a:rPr lang="en-US" sz="1800" dirty="0" err="1">
                <a:solidFill>
                  <a:schemeClr val="tx1"/>
                </a:solidFill>
              </a:rPr>
              <a:t>parte</a:t>
            </a:r>
            <a:r>
              <a:rPr lang="en-US" sz="1800" dirty="0">
                <a:solidFill>
                  <a:schemeClr val="tx1"/>
                </a:solidFill>
              </a:rPr>
              <a:t> going, FCC may grant the waiver soon? </a:t>
            </a:r>
          </a:p>
          <a:p>
            <a:pPr lvl="1">
              <a:spcBef>
                <a:spcPts val="0"/>
              </a:spcBef>
              <a:buFont typeface="Arial" panose="020B0604020202020204" pitchFamily="34" charset="0"/>
              <a:buChar char="•"/>
            </a:pPr>
            <a:r>
              <a:rPr lang="en-US" sz="1600" dirty="0">
                <a:solidFill>
                  <a:schemeClr val="tx1"/>
                </a:solidFill>
              </a:rPr>
              <a:t>Summarize our comments first, what is significant. </a:t>
            </a:r>
          </a:p>
          <a:p>
            <a:pPr lvl="1">
              <a:buFont typeface="Arial" panose="020B0604020202020204" pitchFamily="34" charset="0"/>
              <a:buChar char="•"/>
            </a:pPr>
            <a:r>
              <a:rPr lang="en-US" sz="1600" b="0" dirty="0">
                <a:solidFill>
                  <a:schemeClr val="tx1"/>
                </a:solidFill>
              </a:rPr>
              <a:t>Then show</a:t>
            </a:r>
            <a:r>
              <a:rPr lang="en-US" sz="1600" dirty="0">
                <a:solidFill>
                  <a:schemeClr val="tx1"/>
                </a:solidFill>
              </a:rPr>
              <a:t> where </a:t>
            </a:r>
            <a:r>
              <a:rPr lang="en-US" sz="1600" b="0" dirty="0">
                <a:solidFill>
                  <a:schemeClr val="tx1"/>
                </a:solidFill>
              </a:rPr>
              <a:t>Faceb</a:t>
            </a:r>
            <a:r>
              <a:rPr lang="en-US" sz="1600" dirty="0">
                <a:solidFill>
                  <a:schemeClr val="tx1"/>
                </a:solidFill>
              </a:rPr>
              <a:t>ook agrees with us,  then support Facebook other points. (do we agree with all or just some.) </a:t>
            </a:r>
            <a:r>
              <a:rPr lang="en-US" sz="1600" b="0" dirty="0">
                <a:solidFill>
                  <a:schemeClr val="tx1"/>
                </a:solidFill>
              </a:rPr>
              <a:t> </a:t>
            </a:r>
          </a:p>
          <a:p>
            <a:pPr lvl="1">
              <a:buFont typeface="Arial" panose="020B0604020202020204" pitchFamily="34" charset="0"/>
              <a:buChar char="•"/>
            </a:pPr>
            <a:r>
              <a:rPr lang="en-US" sz="1600" b="0" dirty="0">
                <a:solidFill>
                  <a:schemeClr val="tx1"/>
                </a:solidFill>
              </a:rPr>
              <a:t>Outline to these points above is next. </a:t>
            </a:r>
          </a:p>
          <a:p>
            <a:pPr lvl="1">
              <a:buFont typeface="Arial" panose="020B0604020202020204" pitchFamily="34" charset="0"/>
              <a:buChar char="•"/>
            </a:pPr>
            <a:r>
              <a:rPr lang="en-US" sz="1600" dirty="0">
                <a:solidFill>
                  <a:schemeClr val="tx1"/>
                </a:solidFill>
              </a:rPr>
              <a:t>Need to target end of August.</a:t>
            </a:r>
          </a:p>
          <a:p>
            <a:pPr lvl="4">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sz="1800" b="0" dirty="0">
                <a:solidFill>
                  <a:schemeClr val="tx1"/>
                </a:solidFill>
              </a:rPr>
              <a:t>Is anyone available to work up a ex </a:t>
            </a:r>
            <a:r>
              <a:rPr lang="en-US" sz="1800" b="0" dirty="0" err="1">
                <a:solidFill>
                  <a:schemeClr val="tx1"/>
                </a:solidFill>
              </a:rPr>
              <a:t>parte</a:t>
            </a:r>
            <a:r>
              <a:rPr lang="en-US" sz="1800" b="0" dirty="0">
                <a:solidFill>
                  <a:schemeClr val="tx1"/>
                </a:solidFill>
              </a:rPr>
              <a:t> with our points to get us going?  No one came forward last week.  </a:t>
            </a:r>
          </a:p>
          <a:p>
            <a:pPr>
              <a:buFont typeface="Arial" panose="020B0604020202020204" pitchFamily="34" charset="0"/>
              <a:buChar char="•"/>
            </a:pPr>
            <a:r>
              <a:rPr lang="en-US" sz="1800" b="0" dirty="0">
                <a:solidFill>
                  <a:srgbClr val="00B0F0"/>
                </a:solidFill>
              </a:rPr>
              <a:t>Do we want to pass and let Google reply comments, we question, stand; other than </a:t>
            </a:r>
            <a:r>
              <a:rPr lang="en-US" sz="1800" b="0" dirty="0" err="1">
                <a:solidFill>
                  <a:srgbClr val="00B0F0"/>
                </a:solidFill>
              </a:rPr>
              <a:t>FaceBook’s</a:t>
            </a:r>
            <a:r>
              <a:rPr lang="en-US" sz="1800" b="0" dirty="0">
                <a:solidFill>
                  <a:srgbClr val="00B0F0"/>
                </a:solidFill>
              </a:rPr>
              <a:t> filings?   (NCTA also questions Google’s reply comments) </a:t>
            </a:r>
          </a:p>
          <a:p>
            <a:pPr lvl="1">
              <a:buFont typeface="Arial" panose="020B0604020202020204" pitchFamily="34" charset="0"/>
              <a:buChar char="•"/>
            </a:pPr>
            <a:r>
              <a:rPr lang="en-US" sz="1600" b="0" dirty="0">
                <a:solidFill>
                  <a:schemeClr val="tx1"/>
                </a:solidFill>
              </a:rPr>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23 Aug 2018</a:t>
            </a:r>
            <a:endParaRPr lang="en-GB" dirty="0"/>
          </a:p>
        </p:txBody>
      </p:sp>
    </p:spTree>
    <p:extLst>
      <p:ext uri="{BB962C8B-B14F-4D97-AF65-F5344CB8AC3E}">
        <p14:creationId xmlns:p14="http://schemas.microsoft.com/office/powerpoint/2010/main" val="7353363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7387" y="636191"/>
            <a:ext cx="7770813" cy="719931"/>
          </a:xfrm>
        </p:spPr>
        <p:txBody>
          <a:bodyPr/>
          <a:lstStyle/>
          <a:p>
            <a:r>
              <a:rPr lang="en-US" altLang="en-US" sz="2400" dirty="0">
                <a:solidFill>
                  <a:schemeClr val="bg1">
                    <a:lumMod val="75000"/>
                  </a:schemeClr>
                </a:solidFill>
              </a:rPr>
              <a:t>Motion - FCC Google Wavier ex </a:t>
            </a:r>
            <a:r>
              <a:rPr lang="en-US" altLang="en-US" sz="2400" dirty="0" err="1">
                <a:solidFill>
                  <a:schemeClr val="bg1">
                    <a:lumMod val="75000"/>
                  </a:schemeClr>
                </a:solidFill>
              </a:rPr>
              <a:t>parte</a:t>
            </a:r>
            <a:endParaRPr lang="en-US" altLang="en-US" sz="2400" dirty="0">
              <a:solidFill>
                <a:schemeClr val="bg1">
                  <a:lumMod val="75000"/>
                </a:schemeClr>
              </a:solidFill>
            </a:endParaRPr>
          </a:p>
        </p:txBody>
      </p:sp>
      <p:sp>
        <p:nvSpPr>
          <p:cNvPr id="16387" name="Content Placeholder 2"/>
          <p:cNvSpPr>
            <a:spLocks noGrp="1"/>
          </p:cNvSpPr>
          <p:nvPr>
            <p:ph idx="1"/>
          </p:nvPr>
        </p:nvSpPr>
        <p:spPr>
          <a:xfrm>
            <a:off x="684212" y="1303407"/>
            <a:ext cx="7772400" cy="5172006"/>
          </a:xfrm>
        </p:spPr>
        <p:txBody>
          <a:bodyPr/>
          <a:lstStyle/>
          <a:p>
            <a:pPr>
              <a:buFont typeface="Arial" panose="020B0604020202020204" pitchFamily="34" charset="0"/>
              <a:buChar char="•"/>
            </a:pPr>
            <a:r>
              <a:rPr lang="en-US" sz="2000" u="sng" dirty="0">
                <a:solidFill>
                  <a:schemeClr val="bg1">
                    <a:lumMod val="75000"/>
                  </a:schemeClr>
                </a:solidFill>
              </a:rPr>
              <a:t>Motion:</a:t>
            </a:r>
            <a:r>
              <a:rPr lang="en-US" sz="2000" dirty="0">
                <a:solidFill>
                  <a:schemeClr val="bg1">
                    <a:lumMod val="75000"/>
                  </a:schemeClr>
                </a:solidFill>
              </a:rPr>
              <a:t> </a:t>
            </a:r>
            <a:r>
              <a:rPr lang="en-US" sz="2000" b="0" dirty="0">
                <a:solidFill>
                  <a:schemeClr val="bg1">
                    <a:lumMod val="75000"/>
                  </a:schemeClr>
                </a:solidFill>
              </a:rPr>
              <a:t>Move to approve the ex </a:t>
            </a:r>
            <a:r>
              <a:rPr lang="en-US" sz="2000" b="0" dirty="0" err="1">
                <a:solidFill>
                  <a:schemeClr val="bg1">
                    <a:lumMod val="75000"/>
                  </a:schemeClr>
                </a:solidFill>
              </a:rPr>
              <a:t>parte</a:t>
            </a:r>
            <a:r>
              <a:rPr lang="en-US" sz="2000" b="0" dirty="0">
                <a:solidFill>
                  <a:schemeClr val="bg1">
                    <a:lumMod val="75000"/>
                  </a:schemeClr>
                </a:solidFill>
              </a:rPr>
              <a:t> in 18-18/00___r___, response to Google reply comments on request for wavier (FCC ET Docket 18-70) of section 15.255(c)(3) of the FCC rules for their interactive motion sensing in the 57-64 GHz band, to increase the allowed power. </a:t>
            </a:r>
            <a:r>
              <a:rPr lang="en-GB" sz="2000" b="0" dirty="0">
                <a:solidFill>
                  <a:schemeClr val="bg1">
                    <a:lumMod val="75000"/>
                  </a:schemeClr>
                </a:solidFill>
              </a:rPr>
              <a:t>For review and approval by the EC for sending to the FCC by </a:t>
            </a:r>
            <a:r>
              <a:rPr lang="en-GB" sz="2000" b="0" dirty="0">
                <a:solidFill>
                  <a:schemeClr val="bg1">
                    <a:lumMod val="75000"/>
                  </a:schemeClr>
                </a:solidFill>
                <a:highlight>
                  <a:srgbClr val="FFFF00"/>
                </a:highlight>
              </a:rPr>
              <a:t>_______</a:t>
            </a:r>
            <a:r>
              <a:rPr lang="en-GB" sz="2000" b="0" dirty="0">
                <a:solidFill>
                  <a:schemeClr val="bg1">
                    <a:lumMod val="75000"/>
                  </a:schemeClr>
                </a:solidFill>
              </a:rPr>
              <a:t>. The Chair of 802.18 is authorized to make editorial changes as necessary.</a:t>
            </a:r>
            <a:endParaRPr lang="en-US" sz="2000" b="0" dirty="0">
              <a:solidFill>
                <a:schemeClr val="bg1">
                  <a:lumMod val="75000"/>
                </a:schemeClr>
              </a:solidFill>
            </a:endParaRPr>
          </a:p>
          <a:p>
            <a:pPr>
              <a:buFont typeface="Arial" panose="020B0604020202020204" pitchFamily="34" charset="0"/>
              <a:buChar char="•"/>
            </a:pPr>
            <a:endParaRPr lang="en-US" sz="2000" b="0" dirty="0">
              <a:solidFill>
                <a:schemeClr val="bg1">
                  <a:lumMod val="75000"/>
                </a:schemeClr>
              </a:solidFill>
            </a:endParaRPr>
          </a:p>
          <a:p>
            <a:pPr>
              <a:buFont typeface="Arial" panose="020B0604020202020204" pitchFamily="34" charset="0"/>
              <a:buChar char="•"/>
            </a:pPr>
            <a:r>
              <a:rPr lang="en-US" sz="2000" b="0" dirty="0">
                <a:solidFill>
                  <a:schemeClr val="bg1">
                    <a:lumMod val="75000"/>
                  </a:schemeClr>
                </a:solidFill>
              </a:rPr>
              <a:t>Move by:		.</a:t>
            </a:r>
          </a:p>
          <a:p>
            <a:pPr>
              <a:buFont typeface="Arial" panose="020B0604020202020204" pitchFamily="34" charset="0"/>
              <a:buChar char="•"/>
            </a:pPr>
            <a:r>
              <a:rPr lang="en-US" sz="2000" b="0" dirty="0">
                <a:solidFill>
                  <a:schemeClr val="bg1">
                    <a:lumMod val="75000"/>
                  </a:schemeClr>
                </a:solidFill>
              </a:rPr>
              <a:t>Second by:	.</a:t>
            </a:r>
          </a:p>
          <a:p>
            <a:pPr>
              <a:buFont typeface="Arial" panose="020B0604020202020204" pitchFamily="34" charset="0"/>
              <a:buChar char="•"/>
            </a:pPr>
            <a:r>
              <a:rPr lang="en-US" sz="2000" b="0" dirty="0">
                <a:solidFill>
                  <a:schemeClr val="bg1">
                    <a:lumMod val="75000"/>
                  </a:schemeClr>
                </a:solidFill>
              </a:rPr>
              <a:t>Discussion:         None</a:t>
            </a:r>
          </a:p>
          <a:p>
            <a:pPr>
              <a:buFont typeface="Arial" panose="020B0604020202020204" pitchFamily="34" charset="0"/>
              <a:buChar char="•"/>
            </a:pPr>
            <a:r>
              <a:rPr lang="en-US" sz="2000" b="0" dirty="0">
                <a:solidFill>
                  <a:schemeClr val="bg1">
                    <a:lumMod val="75000"/>
                  </a:schemeClr>
                </a:solidFill>
              </a:rPr>
              <a:t>Vote:         	 ___ Yes        ___ No          ___ Abstain </a:t>
            </a:r>
          </a:p>
          <a:p>
            <a:pPr>
              <a:buFont typeface="Arial" panose="020B0604020202020204" pitchFamily="34" charset="0"/>
              <a:buChar char="•"/>
            </a:pPr>
            <a:r>
              <a:rPr lang="en-US" sz="2000" b="0" dirty="0">
                <a:solidFill>
                  <a:schemeClr val="bg1">
                    <a:lumMod val="75000"/>
                  </a:schemeClr>
                </a:solidFill>
              </a:rPr>
              <a:t>Motion:</a:t>
            </a:r>
            <a:r>
              <a:rPr lang="en-US" sz="2000" dirty="0">
                <a:solidFill>
                  <a:schemeClr val="bg1">
                    <a:lumMod val="75000"/>
                  </a:schemeClr>
                </a:solidFill>
              </a:rPr>
              <a:t>		 </a:t>
            </a:r>
            <a:r>
              <a:rPr lang="en-US" sz="2000" b="0" dirty="0">
                <a:solidFill>
                  <a:schemeClr val="bg1">
                    <a:lumMod val="75000"/>
                  </a:schemeClr>
                </a:solidFill>
              </a:rPr>
              <a:t>Passed</a:t>
            </a:r>
          </a:p>
          <a:p>
            <a:pPr lvl="1"/>
            <a:endParaRPr lang="en-US" altLang="en-US" u="sng" dirty="0"/>
          </a:p>
          <a:p>
            <a:pPr lvl="1"/>
            <a:endParaRPr lang="en-US" altLang="en-US" sz="1600" u="sng" dirty="0">
              <a:solidFill>
                <a:schemeClr val="tx1"/>
              </a:solidFill>
            </a:endParaRPr>
          </a:p>
          <a:p>
            <a:pPr lvl="1"/>
            <a:endParaRPr lang="en-US" altLang="en-US" sz="1200"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16</a:t>
            </a:fld>
            <a:endParaRPr lang="en-US" altLang="en-US" sz="1200" b="0" dirty="0"/>
          </a:p>
        </p:txBody>
      </p:sp>
      <p:sp>
        <p:nvSpPr>
          <p:cNvPr id="2" name="Date Placeholder 1"/>
          <p:cNvSpPr>
            <a:spLocks noGrp="1"/>
          </p:cNvSpPr>
          <p:nvPr>
            <p:ph type="dt" idx="15"/>
          </p:nvPr>
        </p:nvSpPr>
        <p:spPr/>
        <p:txBody>
          <a:bodyPr/>
          <a:lstStyle/>
          <a:p>
            <a:r>
              <a:rPr lang="en-US"/>
              <a:t>23 Aug 2018</a:t>
            </a:r>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20313646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-0</a:t>
            </a:r>
            <a:endParaRPr lang="en-US" sz="2400" dirty="0"/>
          </a:p>
        </p:txBody>
      </p:sp>
      <p:sp>
        <p:nvSpPr>
          <p:cNvPr id="3" name="Content Placeholder 2"/>
          <p:cNvSpPr>
            <a:spLocks noGrp="1"/>
          </p:cNvSpPr>
          <p:nvPr>
            <p:ph idx="1"/>
          </p:nvPr>
        </p:nvSpPr>
        <p:spPr>
          <a:xfrm>
            <a:off x="685800" y="838200"/>
            <a:ext cx="8153400" cy="5637213"/>
          </a:xfrm>
        </p:spPr>
        <p:txBody>
          <a:bodyPr/>
          <a:lstStyle/>
          <a:p>
            <a:pPr marL="0" indent="0">
              <a:spcBef>
                <a:spcPts val="0"/>
              </a:spcBef>
            </a:pPr>
            <a:r>
              <a:rPr lang="en-US" altLang="en-US" sz="2000" dirty="0"/>
              <a:t> </a:t>
            </a:r>
            <a:endParaRPr lang="en-US" sz="2000" dirty="0"/>
          </a:p>
          <a:p>
            <a:pPr>
              <a:spcBef>
                <a:spcPts val="0"/>
              </a:spcBef>
              <a:buFont typeface="Arial" panose="020B0604020202020204" pitchFamily="34" charset="0"/>
              <a:buChar char="•"/>
            </a:pPr>
            <a:r>
              <a:rPr lang="en-US" sz="2000" dirty="0"/>
              <a:t>Additional Fixed Service (FS) Protection ex </a:t>
            </a:r>
            <a:r>
              <a:rPr lang="en-US" sz="2000" dirty="0" err="1"/>
              <a:t>parte</a:t>
            </a:r>
            <a:endParaRPr lang="en-US" sz="2000" dirty="0"/>
          </a:p>
          <a:p>
            <a:pPr lvl="1">
              <a:spcBef>
                <a:spcPts val="0"/>
              </a:spcBef>
              <a:buFont typeface="Arial" panose="020B0604020202020204" pitchFamily="34" charset="0"/>
              <a:buChar char="•"/>
            </a:pPr>
            <a:r>
              <a:rPr lang="en-US" sz="1800" dirty="0"/>
              <a:t>An ex </a:t>
            </a:r>
            <a:r>
              <a:rPr lang="en-US" sz="1800" dirty="0" err="1"/>
              <a:t>parte</a:t>
            </a:r>
            <a:r>
              <a:rPr lang="en-US" sz="1800" dirty="0"/>
              <a:t> filing given to the FCC on July 31</a:t>
            </a:r>
            <a:r>
              <a:rPr lang="en-US" sz="1800" baseline="30000" dirty="0"/>
              <a:t>st </a:t>
            </a:r>
            <a:r>
              <a:rPr lang="en-US" sz="1800" dirty="0"/>
              <a:t>on sharing</a:t>
            </a:r>
          </a:p>
          <a:p>
            <a:pPr lvl="2">
              <a:spcBef>
                <a:spcPts val="0"/>
              </a:spcBef>
              <a:buFont typeface="Arial" panose="020B0604020202020204" pitchFamily="34" charset="0"/>
              <a:buChar char="•"/>
            </a:pPr>
            <a:r>
              <a:rPr lang="en-US" sz="1400" dirty="0">
                <a:hlinkClick r:id="rId3"/>
              </a:rPr>
              <a:t>https://mentor.ieee.org/802.18/dcn/18/18-18-0097-00-0000-ex-parte-next-data-base-6-ghz-additional-fs-protection-discussion.pdf</a:t>
            </a:r>
            <a:endParaRPr lang="en-US" sz="1400" dirty="0"/>
          </a:p>
          <a:p>
            <a:pPr lvl="5">
              <a:spcBef>
                <a:spcPts val="0"/>
              </a:spcBef>
              <a:buFont typeface="Arial" panose="020B0604020202020204" pitchFamily="34" charset="0"/>
              <a:buChar char="•"/>
            </a:pPr>
            <a:endParaRPr lang="en-US" sz="1200" dirty="0"/>
          </a:p>
          <a:p>
            <a:pPr lvl="1">
              <a:spcBef>
                <a:spcPts val="0"/>
              </a:spcBef>
              <a:buFont typeface="Arial" panose="020B0604020202020204" pitchFamily="34" charset="0"/>
              <a:buChar char="•"/>
            </a:pPr>
            <a:r>
              <a:rPr lang="en-US" sz="1800" dirty="0"/>
              <a:t>The proposal is to add a third database to the current TV White Space and CBRS databases. </a:t>
            </a:r>
          </a:p>
          <a:p>
            <a:pPr lvl="2">
              <a:spcBef>
                <a:spcPts val="0"/>
              </a:spcBef>
              <a:buFont typeface="Arial" panose="020B0604020202020204" pitchFamily="34" charset="0"/>
              <a:buChar char="•"/>
            </a:pPr>
            <a:r>
              <a:rPr lang="en-US" sz="1600" dirty="0"/>
              <a:t>Automatic Frequency Coordination. </a:t>
            </a:r>
          </a:p>
          <a:p>
            <a:pPr lvl="4">
              <a:spcBef>
                <a:spcPts val="0"/>
              </a:spcBef>
              <a:buFont typeface="Arial" panose="020B0604020202020204" pitchFamily="34" charset="0"/>
              <a:buChar char="•"/>
            </a:pPr>
            <a:endParaRPr lang="en-US" sz="1400" dirty="0"/>
          </a:p>
          <a:p>
            <a:pPr lvl="1">
              <a:spcBef>
                <a:spcPts val="0"/>
              </a:spcBef>
              <a:buFont typeface="Arial" panose="020B0604020202020204" pitchFamily="34" charset="0"/>
              <a:buChar char="•"/>
            </a:pPr>
            <a:r>
              <a:rPr lang="en-US" sz="1800" dirty="0"/>
              <a:t>Anyone familiar with the bits and pieces mess of automotive emissions controls knows that a piecemeal approach has a troubled future. Now is the time for us to plan for spectrum management for the next 20 years.</a:t>
            </a:r>
          </a:p>
          <a:p>
            <a:pPr lvl="2">
              <a:spcBef>
                <a:spcPts val="0"/>
              </a:spcBef>
              <a:buFont typeface="Arial" panose="020B0604020202020204" pitchFamily="34" charset="0"/>
              <a:buChar char="•"/>
            </a:pPr>
            <a:r>
              <a:rPr lang="en-US" sz="1600" dirty="0"/>
              <a:t>We don’t need to stop current database developments, but must keep an eye to a future where all spectrum is controlled this way</a:t>
            </a:r>
          </a:p>
          <a:p>
            <a:pPr lvl="2">
              <a:spcBef>
                <a:spcPts val="0"/>
              </a:spcBef>
              <a:buFont typeface="Arial" panose="020B0604020202020204" pitchFamily="34" charset="0"/>
              <a:buChar char="•"/>
            </a:pPr>
            <a:r>
              <a:rPr lang="en-US" sz="1600" dirty="0"/>
              <a:t>CBRS, 6 GHz, TVWS…</a:t>
            </a:r>
          </a:p>
          <a:p>
            <a:pPr lvl="4">
              <a:spcBef>
                <a:spcPts val="0"/>
              </a:spcBef>
              <a:buFont typeface="Arial" panose="020B0604020202020204" pitchFamily="34" charset="0"/>
              <a:buChar char="•"/>
            </a:pPr>
            <a:endParaRPr lang="en-US" altLang="en-US" sz="1400" dirty="0"/>
          </a:p>
          <a:p>
            <a:pPr lvl="1">
              <a:spcBef>
                <a:spcPts val="0"/>
              </a:spcBef>
              <a:buFont typeface="Arial" panose="020B0604020202020204" pitchFamily="34" charset="0"/>
              <a:buChar char="•"/>
            </a:pPr>
            <a:r>
              <a:rPr lang="en-US" altLang="en-US" dirty="0">
                <a:solidFill>
                  <a:srgbClr val="00B0F0"/>
                </a:solidFill>
              </a:rPr>
              <a:t>What are thoughts from all on adding another coordination data base? </a:t>
            </a:r>
          </a:p>
          <a:p>
            <a:pPr lvl="1">
              <a:spcBef>
                <a:spcPts val="0"/>
              </a:spcBef>
              <a:buFont typeface="Arial" panose="020B0604020202020204" pitchFamily="34" charset="0"/>
              <a:buChar char="•"/>
            </a:pPr>
            <a:r>
              <a:rPr lang="en-US" altLang="en-US" dirty="0"/>
              <a:t> Short on time last week to get reasonable feedback.</a:t>
            </a:r>
          </a:p>
          <a:p>
            <a:pPr lvl="1">
              <a:spcBef>
                <a:spcPts val="0"/>
              </a:spcBef>
              <a:buFont typeface="Arial" panose="020B0604020202020204" pitchFamily="34" charset="0"/>
              <a:buChar char="•"/>
            </a:pPr>
            <a:r>
              <a:rPr lang="en-US" altLang="en-US" sz="1600" dirty="0"/>
              <a:t> Note: the NPRM on 3.7 – 4.2GHz is asking about the database used for CBRS.  </a:t>
            </a:r>
            <a:endParaRPr lang="en-US" alt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23 Aug 2018</a:t>
            </a:r>
            <a:endParaRPr lang="en-GB" dirty="0"/>
          </a:p>
        </p:txBody>
      </p:sp>
    </p:spTree>
    <p:extLst>
      <p:ext uri="{BB962C8B-B14F-4D97-AF65-F5344CB8AC3E}">
        <p14:creationId xmlns:p14="http://schemas.microsoft.com/office/powerpoint/2010/main" val="12591556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-1</a:t>
            </a:r>
            <a:endParaRPr lang="en-US" sz="1200" dirty="0"/>
          </a:p>
        </p:txBody>
      </p:sp>
      <p:sp>
        <p:nvSpPr>
          <p:cNvPr id="3" name="Content Placeholder 2"/>
          <p:cNvSpPr>
            <a:spLocks noGrp="1"/>
          </p:cNvSpPr>
          <p:nvPr>
            <p:ph idx="1"/>
          </p:nvPr>
        </p:nvSpPr>
        <p:spPr>
          <a:xfrm>
            <a:off x="685800" y="1181893"/>
            <a:ext cx="7770813" cy="5371307"/>
          </a:xfrm>
        </p:spPr>
        <p:txBody>
          <a:bodyPr/>
          <a:lstStyle/>
          <a:p>
            <a:pPr>
              <a:spcBef>
                <a:spcPts val="0"/>
              </a:spcBef>
              <a:buFont typeface="Arial" panose="020B0604020202020204" pitchFamily="34" charset="0"/>
              <a:buChar char="•"/>
            </a:pPr>
            <a:r>
              <a:rPr lang="en-US" altLang="en-US" sz="2000" dirty="0"/>
              <a:t> </a:t>
            </a:r>
            <a:r>
              <a:rPr lang="en-US" sz="2000" dirty="0"/>
              <a:t>PN on 3.55-3.7GHz and spectrum to 57GHz</a:t>
            </a:r>
            <a:endParaRPr lang="en-US" altLang="en-US" sz="2000" dirty="0"/>
          </a:p>
          <a:p>
            <a:pPr lvl="1">
              <a:spcBef>
                <a:spcPts val="0"/>
              </a:spcBef>
              <a:buFont typeface="Arial" panose="020B0604020202020204" pitchFamily="34" charset="0"/>
              <a:buChar char="•"/>
            </a:pPr>
            <a:r>
              <a:rPr lang="en-US" altLang="en-US" sz="1800" dirty="0"/>
              <a:t>WTB and OET seek comment pursuant to the spectrum pipeline act of 2015.  </a:t>
            </a:r>
            <a:r>
              <a:rPr lang="en-US" sz="1800" dirty="0"/>
              <a:t>GN Docket Nos. 14-177, 15-319, 17-183, and 17-258 </a:t>
            </a:r>
          </a:p>
          <a:p>
            <a:pPr lvl="2">
              <a:spcBef>
                <a:spcPts val="0"/>
              </a:spcBef>
              <a:buFont typeface="Arial" panose="020B0604020202020204" pitchFamily="34" charset="0"/>
              <a:buChar char="•"/>
            </a:pPr>
            <a:r>
              <a:rPr lang="en-US" altLang="en-US" sz="1600" dirty="0">
                <a:hlinkClick r:id="rId2"/>
              </a:rPr>
              <a:t>https://mentor.ieee.org/802.18/dcn/18/18-18-0098-00-0000-pn-da-18-841-seek-comments-3-5-ghz-band-rule-changes-and-what-about-to-57-ghz.pdf</a:t>
            </a:r>
            <a:r>
              <a:rPr lang="en-US" altLang="en-US" sz="1600" dirty="0"/>
              <a:t> </a:t>
            </a:r>
          </a:p>
          <a:p>
            <a:pPr lvl="1">
              <a:spcBef>
                <a:spcPts val="0"/>
              </a:spcBef>
              <a:buFont typeface="Arial" panose="020B0604020202020204" pitchFamily="34" charset="0"/>
              <a:buChar char="•"/>
            </a:pPr>
            <a:r>
              <a:rPr lang="en-US" altLang="en-US" sz="1800" dirty="0"/>
              <a:t>Comments: 11 Sept and Reply Comments:  26 Sept</a:t>
            </a:r>
          </a:p>
          <a:p>
            <a:pPr lvl="1">
              <a:spcBef>
                <a:spcPts val="0"/>
              </a:spcBef>
              <a:buFont typeface="Arial" panose="020B0604020202020204" pitchFamily="34" charset="0"/>
              <a:buChar char="•"/>
            </a:pPr>
            <a:r>
              <a:rPr lang="en-US" altLang="en-US" sz="1800" dirty="0"/>
              <a:t>The PN was reviewed in detail and not something for IEEE 802. </a:t>
            </a:r>
          </a:p>
          <a:p>
            <a:pPr lvl="1">
              <a:spcBef>
                <a:spcPts val="0"/>
              </a:spcBef>
              <a:buFont typeface="Arial" panose="020B0604020202020204" pitchFamily="34" charset="0"/>
              <a:buChar char="•"/>
            </a:pPr>
            <a:r>
              <a:rPr lang="en-US" altLang="en-US" sz="1800" dirty="0">
                <a:solidFill>
                  <a:srgbClr val="00B0F0"/>
                </a:solidFill>
              </a:rPr>
              <a:t>Any objections to let drop? </a:t>
            </a:r>
            <a:endParaRPr lang="en-US" altLang="en-US" sz="1600" dirty="0">
              <a:solidFill>
                <a:srgbClr val="00B0F0"/>
              </a:solidFill>
            </a:endParaRPr>
          </a:p>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6 (5-7) GHz and single voice from IEEE 802.   </a:t>
            </a:r>
          </a:p>
          <a:p>
            <a:pPr lvl="1">
              <a:spcBef>
                <a:spcPts val="0"/>
              </a:spcBef>
              <a:buFont typeface="Arial" panose="020B0604020202020204" pitchFamily="34" charset="0"/>
              <a:buChar char="•"/>
            </a:pPr>
            <a:r>
              <a:rPr lang="en-US" altLang="en-US" sz="1800" dirty="0"/>
              <a:t>Next is where the 11ax CoEx document goes.</a:t>
            </a:r>
          </a:p>
          <a:p>
            <a:pPr lvl="1">
              <a:spcBef>
                <a:spcPts val="0"/>
              </a:spcBef>
              <a:buFont typeface="Arial" panose="020B0604020202020204" pitchFamily="34" charset="0"/>
              <a:buChar char="•"/>
            </a:pPr>
            <a:r>
              <a:rPr lang="en-US" altLang="en-US" sz="1800" b="1" dirty="0"/>
              <a:t>Nothing new lately. </a:t>
            </a:r>
          </a:p>
          <a:p>
            <a:pPr lvl="1">
              <a:spcBef>
                <a:spcPts val="0"/>
              </a:spcBef>
              <a:buFont typeface="Arial" panose="020B0604020202020204" pitchFamily="34" charset="0"/>
              <a:buChar char="•"/>
            </a:pPr>
            <a:endParaRPr lang="en-US" altLang="en-US" sz="1800" dirty="0"/>
          </a:p>
          <a:p>
            <a:pPr lvl="1">
              <a:spcBef>
                <a:spcPts val="0"/>
              </a:spcBef>
              <a:buFont typeface="Arial" panose="020B0604020202020204" pitchFamily="34" charset="0"/>
              <a:buChar char="•"/>
            </a:pPr>
            <a:r>
              <a:rPr lang="en-US" altLang="en-US" sz="1800" dirty="0"/>
              <a:t>Time could be quick to come up with a single voice from IEEE 802 for the NPRM?  </a:t>
            </a:r>
          </a:p>
          <a:p>
            <a:pPr lvl="1">
              <a:spcBef>
                <a:spcPts val="0"/>
              </a:spcBef>
              <a:buFont typeface="Arial" panose="020B0604020202020204" pitchFamily="34" charset="0"/>
              <a:buChar char="•"/>
            </a:pPr>
            <a:r>
              <a:rPr lang="en-US" altLang="en-US" sz="1800" dirty="0"/>
              <a:t>Should see the NPRM ‘draft’ text 3 weeks before the FCC Open meeting this is on the agenda.  (Open meeting dates:  26 Sept, 23 Oct, 15 Nov) </a:t>
            </a:r>
          </a:p>
          <a:p>
            <a:pPr lvl="1">
              <a:spcBef>
                <a:spcPts val="0"/>
              </a:spcBef>
              <a:buFont typeface="Arial" panose="020B0604020202020204" pitchFamily="34" charset="0"/>
              <a:buChar char="•"/>
            </a:pPr>
            <a:endParaRPr lang="en-US" altLang="en-US" sz="1800" dirty="0"/>
          </a:p>
          <a:p>
            <a:pPr lvl="1">
              <a:spcBef>
                <a:spcPts val="0"/>
              </a:spcBef>
              <a:buFont typeface="Arial" panose="020B0604020202020204" pitchFamily="34" charset="0"/>
              <a:buChar char="•"/>
            </a:pPr>
            <a:endParaRPr lang="en-US" alt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23 Aug 2018</a:t>
            </a:r>
            <a:endParaRPr lang="en-GB" dirty="0"/>
          </a:p>
        </p:txBody>
      </p:sp>
    </p:spTree>
    <p:extLst>
      <p:ext uri="{BB962C8B-B14F-4D97-AF65-F5344CB8AC3E}">
        <p14:creationId xmlns:p14="http://schemas.microsoft.com/office/powerpoint/2010/main" val="27447690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-2a</a:t>
            </a:r>
            <a:endParaRPr lang="en-US" sz="1200" dirty="0"/>
          </a:p>
        </p:txBody>
      </p:sp>
      <p:sp>
        <p:nvSpPr>
          <p:cNvPr id="3" name="Content Placeholder 2"/>
          <p:cNvSpPr>
            <a:spLocks noGrp="1"/>
          </p:cNvSpPr>
          <p:nvPr>
            <p:ph idx="1"/>
          </p:nvPr>
        </p:nvSpPr>
        <p:spPr>
          <a:xfrm>
            <a:off x="685800" y="1066800"/>
            <a:ext cx="8001000" cy="5293520"/>
          </a:xfrm>
        </p:spPr>
        <p:txBody>
          <a:bodyPr/>
          <a:lstStyle/>
          <a:p>
            <a:pPr>
              <a:buFont typeface="Arial" panose="020B0604020202020204" pitchFamily="34" charset="0"/>
              <a:buChar char="•"/>
            </a:pPr>
            <a:r>
              <a:rPr lang="en-US" sz="1800" dirty="0"/>
              <a:t>FCC – Flexible Use of the 3.7 to 4.2 GHz Band, Order &amp; NPRM</a:t>
            </a:r>
          </a:p>
          <a:p>
            <a:pPr lvl="1">
              <a:buFont typeface="Arial" panose="020B0604020202020204" pitchFamily="34" charset="0"/>
              <a:buChar char="•"/>
            </a:pPr>
            <a:r>
              <a:rPr lang="en-US" sz="1600" dirty="0"/>
              <a:t>ECFS: </a:t>
            </a:r>
            <a:r>
              <a:rPr lang="en-US" sz="1600" dirty="0">
                <a:hlinkClick r:id="rId3"/>
              </a:rPr>
              <a:t>https://www.fcc.gov/ecfs/search/filings?proceedings_name=18-122&amp;sort=date_disseminated,DESC</a:t>
            </a:r>
            <a:r>
              <a:rPr lang="en-US" sz="1600" dirty="0"/>
              <a:t>   </a:t>
            </a:r>
          </a:p>
          <a:p>
            <a:pPr lvl="1">
              <a:buFont typeface="Arial" panose="020B0604020202020204" pitchFamily="34" charset="0"/>
              <a:buChar char="•"/>
            </a:pPr>
            <a:r>
              <a:rPr lang="en-US" sz="1600" dirty="0"/>
              <a:t>Mentor:  </a:t>
            </a:r>
            <a:r>
              <a:rPr lang="en-US" sz="1600" dirty="0">
                <a:hlinkClick r:id="rId4"/>
              </a:rPr>
              <a:t>https://mentor.ieee.org/802.18/dcn/18/18-18-0076-01-0000-nprm-3-7-4-2ghz-gn-18-122.pdf</a:t>
            </a:r>
            <a:r>
              <a:rPr lang="en-US" sz="1600" dirty="0"/>
              <a:t>   </a:t>
            </a:r>
          </a:p>
          <a:p>
            <a:pPr lvl="2">
              <a:spcBef>
                <a:spcPts val="0"/>
              </a:spcBef>
            </a:pPr>
            <a:r>
              <a:rPr lang="en-US" sz="1400" dirty="0"/>
              <a:t>III. ORDER: COLLECTING INFORMATION ON SATELLITE USAGE OF THE BAND</a:t>
            </a:r>
          </a:p>
          <a:p>
            <a:pPr lvl="2">
              <a:spcBef>
                <a:spcPts val="0"/>
              </a:spcBef>
            </a:pPr>
            <a:r>
              <a:rPr lang="en-US" sz="1400" dirty="0"/>
              <a:t>IV. NOTICE OF PROPOSED RULEMAKING</a:t>
            </a:r>
          </a:p>
          <a:p>
            <a:pPr lvl="2">
              <a:spcBef>
                <a:spcPts val="0"/>
              </a:spcBef>
            </a:pPr>
            <a:r>
              <a:rPr lang="en-US" sz="1400" dirty="0"/>
              <a:t>A. The Future of Incumbent Usage of 3.7-4.2 GHz </a:t>
            </a:r>
          </a:p>
          <a:p>
            <a:pPr>
              <a:spcBef>
                <a:spcPts val="0"/>
              </a:spcBef>
            </a:pPr>
            <a:r>
              <a:rPr lang="en-US" sz="1400" b="0" dirty="0"/>
              <a:t>			B. Increasing the Intensity of Terrestrial Use of the band on a shared basis starting in the top 			segment of the band and moving down the band.</a:t>
            </a:r>
          </a:p>
          <a:p>
            <a:pPr lvl="1">
              <a:buFont typeface="Arial" panose="020B0604020202020204" pitchFamily="34" charset="0"/>
              <a:buChar char="•"/>
            </a:pPr>
            <a:r>
              <a:rPr lang="en-US" sz="1600" dirty="0"/>
              <a:t>Questions were brought up in 802.24 meeting at the plenary and 802.22 at the leadership meeting that Saturday, to watch this one. </a:t>
            </a:r>
          </a:p>
          <a:p>
            <a:pPr lvl="4">
              <a:buFont typeface="Arial" panose="020B0604020202020204" pitchFamily="34" charset="0"/>
              <a:buChar char="•"/>
            </a:pPr>
            <a:endParaRPr lang="en-US" sz="800" u="sng" dirty="0"/>
          </a:p>
          <a:p>
            <a:pPr>
              <a:spcBef>
                <a:spcPts val="0"/>
              </a:spcBef>
              <a:buFont typeface="Arial" panose="020B0604020202020204" pitchFamily="34" charset="0"/>
              <a:buChar char="•"/>
            </a:pPr>
            <a:r>
              <a:rPr lang="en-US" sz="1800" u="sng" dirty="0"/>
              <a:t>New:  R&amp;O is out</a:t>
            </a:r>
          </a:p>
          <a:p>
            <a:pPr lvl="1">
              <a:spcBef>
                <a:spcPts val="0"/>
              </a:spcBef>
              <a:buFont typeface="Arial" panose="020B0604020202020204" pitchFamily="34" charset="0"/>
              <a:buChar char="•"/>
            </a:pPr>
            <a:r>
              <a:rPr lang="en-US" sz="1600" dirty="0"/>
              <a:t>FR Document: </a:t>
            </a:r>
            <a:r>
              <a:rPr lang="en-US" sz="1600" u="sng" dirty="0">
                <a:hlinkClick r:id="rId5"/>
              </a:rPr>
              <a:t>2018-17296</a:t>
            </a:r>
            <a:r>
              <a:rPr lang="en-US" sz="1600" dirty="0"/>
              <a:t> 			Citation: 83 FR 42043 </a:t>
            </a:r>
          </a:p>
          <a:p>
            <a:pPr lvl="1">
              <a:spcBef>
                <a:spcPts val="0"/>
              </a:spcBef>
              <a:buFont typeface="Arial" panose="020B0604020202020204" pitchFamily="34" charset="0"/>
              <a:buChar char="•"/>
            </a:pPr>
            <a:r>
              <a:rPr lang="en-US" sz="1600" b="0" u="sng" dirty="0">
                <a:hlinkClick r:id="rId6"/>
              </a:rPr>
              <a:t>PDF</a:t>
            </a:r>
            <a:r>
              <a:rPr lang="en-US" sz="1600" dirty="0"/>
              <a:t> Pages 42043-42045 </a:t>
            </a:r>
            <a:r>
              <a:rPr lang="en-US" sz="1600" i="1" dirty="0"/>
              <a:t>(3 pages)</a:t>
            </a:r>
            <a:r>
              <a:rPr lang="en-US" sz="1600" dirty="0"/>
              <a:t> 	</a:t>
            </a:r>
            <a:r>
              <a:rPr lang="en-US" sz="1600" b="0" u="sng" dirty="0">
                <a:hlinkClick r:id="rId7"/>
              </a:rPr>
              <a:t>Permalink</a:t>
            </a:r>
            <a:r>
              <a:rPr lang="en-US" sz="1600" dirty="0"/>
              <a:t> </a:t>
            </a:r>
          </a:p>
          <a:p>
            <a:pPr lvl="5">
              <a:spcBef>
                <a:spcPts val="0"/>
              </a:spcBef>
              <a:buFont typeface="Arial" panose="020B0604020202020204" pitchFamily="34" charset="0"/>
              <a:buChar char="•"/>
            </a:pPr>
            <a:endParaRPr lang="en-US" sz="1200" dirty="0"/>
          </a:p>
          <a:p>
            <a:pPr lvl="1">
              <a:spcBef>
                <a:spcPts val="0"/>
              </a:spcBef>
              <a:buFont typeface="Arial" panose="020B0604020202020204" pitchFamily="34" charset="0"/>
              <a:buChar char="•"/>
            </a:pPr>
            <a:r>
              <a:rPr lang="en-US" sz="1600" dirty="0"/>
              <a:t>Abstract: In this document, the Federal Communications Commission (Commission or FCC) adopts certification and information collection requirements for 3.7-4.2 GHz band spectrum that will be available for new wireless uses while balancing desired speed to the market, efficiency of use, and effectively accommodating incumbent Fixed Satellite Service (FSS) and Fixed Service (FS) operations in the band.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23 Aug 2018</a:t>
            </a:r>
            <a:endParaRPr lang="en-GB" dirty="0"/>
          </a:p>
        </p:txBody>
      </p:sp>
    </p:spTree>
    <p:extLst>
      <p:ext uri="{BB962C8B-B14F-4D97-AF65-F5344CB8AC3E}">
        <p14:creationId xmlns:p14="http://schemas.microsoft.com/office/powerpoint/2010/main" val="2700758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688334" y="1371600"/>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is open</a:t>
            </a:r>
          </a:p>
          <a:p>
            <a:pPr lvl="1">
              <a:defRPr/>
            </a:pPr>
            <a:r>
              <a:rPr lang="en-US" sz="1600" dirty="0"/>
              <a:t>Secretary is Allan Zhu (Huawei)</a:t>
            </a:r>
          </a:p>
          <a:p>
            <a:pPr>
              <a:buFont typeface="Arial" panose="020B0604020202020204" pitchFamily="34" charset="0"/>
              <a:buChar char="•"/>
            </a:pPr>
            <a:r>
              <a:rPr lang="en-US" altLang="en-US" sz="2000" dirty="0"/>
              <a:t>Number of voters: </a:t>
            </a:r>
            <a:r>
              <a:rPr lang="en-US" altLang="en-US" sz="1800" dirty="0"/>
              <a:t>40 (9 on EC)</a:t>
            </a:r>
            <a:r>
              <a:rPr lang="en-US" altLang="en-US" sz="1800" dirty="0">
                <a:solidFill>
                  <a:schemeClr val="tx1"/>
                </a:solidFill>
              </a:rPr>
              <a:t>;  Nearly Voter: 1; Aspirant members: 9</a:t>
            </a:r>
          </a:p>
          <a:p>
            <a:pPr lvl="1">
              <a:buFont typeface="Arial" panose="020B0604020202020204" pitchFamily="34" charset="0"/>
              <a:buChar char="•"/>
            </a:pPr>
            <a:r>
              <a:rPr lang="en-US" sz="1400" dirty="0">
                <a:solidFill>
                  <a:schemeClr val="tx1"/>
                </a:solidFill>
              </a:rPr>
              <a:t>With teleconferences approval on 08 March 2018, quorum is met.</a:t>
            </a:r>
            <a:r>
              <a:rPr lang="en-US" sz="1400" dirty="0">
                <a:solidFill>
                  <a:schemeClr val="bg1"/>
                </a:solidFill>
              </a:rPr>
              <a:t> After aug31,  after 12 July 2018. </a:t>
            </a:r>
          </a:p>
          <a:p>
            <a:pPr lvl="3">
              <a:buFont typeface="Arial" panose="020B0604020202020204" pitchFamily="34" charset="0"/>
              <a:buChar char="•"/>
            </a:pPr>
            <a:r>
              <a:rPr lang="en-US" sz="800" dirty="0">
                <a:solidFill>
                  <a:schemeClr val="bg1"/>
                </a:solidFill>
              </a:rPr>
              <a:t>A quorum is met since this meeting was announced more then 45 days ago.</a:t>
            </a: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33375"/>
            <a:ext cx="1970088" cy="276225"/>
          </a:xfrm>
          <a:prstGeom prst="rect">
            <a:avLst/>
          </a:prstGeom>
        </p:spPr>
        <p:txBody>
          <a:bodyPr/>
          <a:lstStyle/>
          <a:p>
            <a:pPr>
              <a:defRPr/>
            </a:pPr>
            <a:r>
              <a:rPr lang="en-US"/>
              <a:t>23 Aug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3823217059"/>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5572"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-2b</a:t>
            </a:r>
            <a:endParaRPr lang="en-US" sz="1200" dirty="0"/>
          </a:p>
        </p:txBody>
      </p:sp>
      <p:sp>
        <p:nvSpPr>
          <p:cNvPr id="3" name="Content Placeholder 2"/>
          <p:cNvSpPr>
            <a:spLocks noGrp="1"/>
          </p:cNvSpPr>
          <p:nvPr>
            <p:ph idx="1"/>
          </p:nvPr>
        </p:nvSpPr>
        <p:spPr>
          <a:xfrm>
            <a:off x="685800" y="1181893"/>
            <a:ext cx="7770813" cy="5293520"/>
          </a:xfrm>
        </p:spPr>
        <p:txBody>
          <a:bodyPr/>
          <a:lstStyle/>
          <a:p>
            <a:pPr>
              <a:spcBef>
                <a:spcPts val="0"/>
              </a:spcBef>
              <a:buFont typeface="Arial" panose="020B0604020202020204" pitchFamily="34" charset="0"/>
              <a:buChar char="•"/>
            </a:pPr>
            <a:r>
              <a:rPr lang="en-US" sz="2000" dirty="0"/>
              <a:t>FCC – Flexible Use of the 3.7 to 4.2 GHz Band, Order &amp; NPRM</a:t>
            </a:r>
          </a:p>
          <a:p>
            <a:pPr>
              <a:spcBef>
                <a:spcPts val="0"/>
              </a:spcBef>
              <a:buFont typeface="Arial" panose="020B0604020202020204" pitchFamily="34" charset="0"/>
              <a:buChar char="•"/>
            </a:pPr>
            <a:r>
              <a:rPr lang="en-US" sz="2000" u="sng" dirty="0"/>
              <a:t>R&amp;O is out – cont.</a:t>
            </a:r>
          </a:p>
          <a:p>
            <a:pPr lvl="1">
              <a:spcBef>
                <a:spcPts val="0"/>
              </a:spcBef>
              <a:buFont typeface="Arial" panose="020B0604020202020204" pitchFamily="34" charset="0"/>
              <a:buChar char="•"/>
            </a:pPr>
            <a:r>
              <a:rPr lang="en-US" sz="1600" dirty="0"/>
              <a:t>FR Document: </a:t>
            </a:r>
            <a:r>
              <a:rPr lang="en-US" sz="1600" u="sng" dirty="0">
                <a:hlinkClick r:id="rId3"/>
              </a:rPr>
              <a:t>2018-17296</a:t>
            </a:r>
            <a:r>
              <a:rPr lang="en-US" sz="1600" dirty="0"/>
              <a:t> 			Citation: 83 FR 42043 </a:t>
            </a:r>
          </a:p>
          <a:p>
            <a:pPr lvl="1">
              <a:spcBef>
                <a:spcPts val="0"/>
              </a:spcBef>
              <a:buFont typeface="Arial" panose="020B0604020202020204" pitchFamily="34" charset="0"/>
              <a:buChar char="•"/>
            </a:pPr>
            <a:r>
              <a:rPr lang="en-US" sz="1600" b="0" u="sng" dirty="0">
                <a:hlinkClick r:id="rId4"/>
              </a:rPr>
              <a:t>PDF</a:t>
            </a:r>
            <a:r>
              <a:rPr lang="en-US" sz="1600" dirty="0"/>
              <a:t> Pages 42043-42045 </a:t>
            </a:r>
            <a:r>
              <a:rPr lang="en-US" sz="1600" i="1" dirty="0"/>
              <a:t>(3 pages)</a:t>
            </a:r>
            <a:r>
              <a:rPr lang="en-US" sz="1600" dirty="0"/>
              <a:t> 	</a:t>
            </a:r>
            <a:r>
              <a:rPr lang="en-US" sz="1600" b="0" u="sng" dirty="0">
                <a:hlinkClick r:id="rId5"/>
              </a:rPr>
              <a:t>Permalink</a:t>
            </a:r>
            <a:r>
              <a:rPr lang="en-US" sz="1600" dirty="0"/>
              <a:t> </a:t>
            </a:r>
            <a:endParaRPr lang="en-US" sz="1600" b="1" dirty="0"/>
          </a:p>
          <a:p>
            <a:pPr lvl="5">
              <a:spcBef>
                <a:spcPts val="0"/>
              </a:spcBef>
              <a:buFont typeface="Arial" panose="020B0604020202020204" pitchFamily="34" charset="0"/>
              <a:buChar char="•"/>
            </a:pPr>
            <a:endParaRPr lang="en-US" sz="1200" b="0" dirty="0"/>
          </a:p>
          <a:p>
            <a:pPr lvl="1">
              <a:spcBef>
                <a:spcPts val="0"/>
              </a:spcBef>
              <a:buFont typeface="Arial" panose="020B0604020202020204" pitchFamily="34" charset="0"/>
              <a:buChar char="•"/>
            </a:pPr>
            <a:r>
              <a:rPr lang="en-US" sz="1600" b="0" dirty="0"/>
              <a:t>… by this </a:t>
            </a:r>
            <a:r>
              <a:rPr lang="en-US" sz="1600" b="0" i="1" dirty="0"/>
              <a:t>Order </a:t>
            </a:r>
            <a:r>
              <a:rPr lang="en-US" sz="1600" b="0" dirty="0"/>
              <a:t>the Commission adopts the certification and information collection requirements described in paragraphs 5–12 below. The Commission and the public will use the information collected to evaluate future use of the 3.7–4.2 GHz band.</a:t>
            </a:r>
            <a:endParaRPr lang="en-US" sz="1600" b="1" dirty="0"/>
          </a:p>
          <a:p>
            <a:pPr lvl="5">
              <a:spcBef>
                <a:spcPts val="0"/>
              </a:spcBef>
              <a:buFont typeface="Arial" panose="020B0604020202020204" pitchFamily="34" charset="0"/>
              <a:buChar char="•"/>
            </a:pPr>
            <a:endParaRPr lang="en-US" sz="1200" b="1" dirty="0"/>
          </a:p>
          <a:p>
            <a:pPr lvl="1">
              <a:spcBef>
                <a:spcPts val="0"/>
              </a:spcBef>
              <a:buFont typeface="Arial" panose="020B0604020202020204" pitchFamily="34" charset="0"/>
              <a:buChar char="•"/>
            </a:pPr>
            <a:r>
              <a:rPr lang="en-US" sz="1600" b="1" dirty="0"/>
              <a:t>Dates: </a:t>
            </a:r>
            <a:r>
              <a:rPr lang="en-US" sz="1600" dirty="0"/>
              <a:t>The certification requirements are adopted effective August 20, 2018; except for Earth Station and Space Station Information Collections in paragraphs 7-12, which contain information collection requirements that have not been approved by the Office of Management and Budget. The FCC will publish a document in the Federal Register announcing the effective date for those requirements.</a:t>
            </a:r>
          </a:p>
          <a:p>
            <a:pPr lvl="5">
              <a:spcBef>
                <a:spcPts val="0"/>
              </a:spcBef>
              <a:buFont typeface="Arial" panose="020B0604020202020204" pitchFamily="34" charset="0"/>
              <a:buChar char="•"/>
            </a:pPr>
            <a:endParaRPr lang="en-US" sz="1200" dirty="0"/>
          </a:p>
          <a:p>
            <a:pPr lvl="1">
              <a:spcBef>
                <a:spcPts val="0"/>
              </a:spcBef>
              <a:buFont typeface="Arial" panose="020B0604020202020204" pitchFamily="34" charset="0"/>
              <a:buChar char="•"/>
            </a:pPr>
            <a:r>
              <a:rPr lang="en-US" sz="1600" dirty="0"/>
              <a:t>14. It is further ordered that the notice of inquiry, GN Docket No. 17–183, Expanding Flexible Use in the Mid-Band Spectrum Between 3.7–24 GHz, adopted on August 3, 2017, is terminated as to the 3.7–4.2 GHz band. </a:t>
            </a:r>
          </a:p>
          <a:p>
            <a:pPr lvl="1">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r>
              <a:rPr lang="en-US" sz="1600" b="1" dirty="0"/>
              <a:t>.18 chair did sent to chairs of 802.22 and 802.24 so they were aware.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23 Aug 2018</a:t>
            </a:r>
            <a:endParaRPr lang="en-GB" dirty="0"/>
          </a:p>
        </p:txBody>
      </p:sp>
    </p:spTree>
    <p:extLst>
      <p:ext uri="{BB962C8B-B14F-4D97-AF65-F5344CB8AC3E}">
        <p14:creationId xmlns:p14="http://schemas.microsoft.com/office/powerpoint/2010/main" val="27391730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-3</a:t>
            </a:r>
            <a:endParaRPr lang="en-US" sz="1200" dirty="0"/>
          </a:p>
        </p:txBody>
      </p:sp>
      <p:sp>
        <p:nvSpPr>
          <p:cNvPr id="3" name="Content Placeholder 2"/>
          <p:cNvSpPr>
            <a:spLocks noGrp="1"/>
          </p:cNvSpPr>
          <p:nvPr>
            <p:ph idx="1"/>
          </p:nvPr>
        </p:nvSpPr>
        <p:spPr>
          <a:xfrm>
            <a:off x="685800" y="1241822"/>
            <a:ext cx="8001000" cy="5293520"/>
          </a:xfrm>
        </p:spPr>
        <p:txBody>
          <a:bodyPr/>
          <a:lstStyle/>
          <a:p>
            <a:pPr>
              <a:spcBef>
                <a:spcPts val="0"/>
              </a:spcBef>
              <a:buFont typeface="Arial" panose="020B0604020202020204" pitchFamily="34" charset="0"/>
              <a:buChar char="•"/>
            </a:pPr>
            <a:r>
              <a:rPr lang="en-US" sz="2000" u="sng" dirty="0"/>
              <a:t>RABC/ISED RSS-130, consultation</a:t>
            </a:r>
            <a:endParaRPr lang="en-US" sz="2000" dirty="0"/>
          </a:p>
          <a:p>
            <a:pPr lvl="1">
              <a:spcBef>
                <a:spcPts val="0"/>
              </a:spcBef>
              <a:buFont typeface="Arial" panose="020B0604020202020204" pitchFamily="34" charset="0"/>
              <a:buChar char="•"/>
            </a:pPr>
            <a:r>
              <a:rPr lang="en-US" sz="1800" u="sng" dirty="0">
                <a:hlinkClick r:id="rId3"/>
              </a:rPr>
              <a:t>https://www.rabc-cccr.ca/open-consultations/ised-radio-standards-specification-rss-130-issue-2-equipment-operating-in-the-frequency-bands-617-652-mhz-663-698-mhz-698-756-mhz-and-777-787-mhz/</a:t>
            </a:r>
            <a:endParaRPr lang="en-US" sz="1800" u="sng" dirty="0"/>
          </a:p>
          <a:p>
            <a:pPr lvl="1">
              <a:spcBef>
                <a:spcPts val="0"/>
              </a:spcBef>
              <a:buFont typeface="Arial" panose="020B0604020202020204" pitchFamily="34" charset="0"/>
              <a:buChar char="•"/>
            </a:pPr>
            <a:r>
              <a:rPr lang="en-US" sz="1800" dirty="0">
                <a:hlinkClick r:id="rId4"/>
              </a:rPr>
              <a:t>https://mentor.ieee.org/802.18/dcn/18/18-18-0095-00-0000-consultation-on-rss-130-issue-2-draft-1.pdf</a:t>
            </a:r>
            <a:r>
              <a:rPr lang="en-US" sz="1800" dirty="0"/>
              <a:t> </a:t>
            </a:r>
          </a:p>
          <a:p>
            <a:pPr lvl="1">
              <a:spcBef>
                <a:spcPts val="0"/>
              </a:spcBef>
              <a:buFont typeface="Arial" panose="020B0604020202020204" pitchFamily="34" charset="0"/>
              <a:buChar char="•"/>
            </a:pPr>
            <a:r>
              <a:rPr lang="en-US" sz="1800" dirty="0"/>
              <a:t>Comments are due no later than October 3, 2018. </a:t>
            </a:r>
          </a:p>
          <a:p>
            <a:pPr marL="457200" lvl="1" indent="0">
              <a:spcBef>
                <a:spcPts val="0"/>
              </a:spcBef>
            </a:pPr>
            <a:endParaRPr lang="en-US" sz="1800" b="1" dirty="0">
              <a:solidFill>
                <a:srgbClr val="00B0F0"/>
              </a:solidFill>
            </a:endParaRPr>
          </a:p>
          <a:p>
            <a:pPr lvl="1">
              <a:spcBef>
                <a:spcPts val="0"/>
              </a:spcBef>
              <a:buFont typeface="Arial" panose="020B0604020202020204" pitchFamily="34" charset="0"/>
              <a:buChar char="•"/>
            </a:pPr>
            <a:r>
              <a:rPr lang="en-US" dirty="0">
                <a:solidFill>
                  <a:schemeClr val="tx1"/>
                </a:solidFill>
              </a:rPr>
              <a:t>Summary of updates: </a:t>
            </a:r>
          </a:p>
          <a:p>
            <a:pPr lvl="2">
              <a:spcBef>
                <a:spcPts val="0"/>
              </a:spcBef>
              <a:buFont typeface="Arial" panose="020B0604020202020204" pitchFamily="34" charset="0"/>
              <a:buChar char="•"/>
            </a:pPr>
            <a:r>
              <a:rPr lang="en-US" b="0" dirty="0"/>
              <a:t>Add the frequency bands 617-652 MHz and 663-698 MHz and the related requirements to the standard. </a:t>
            </a:r>
          </a:p>
          <a:p>
            <a:pPr lvl="2">
              <a:spcBef>
                <a:spcPts val="0"/>
              </a:spcBef>
              <a:buFont typeface="Arial" panose="020B0604020202020204" pitchFamily="34" charset="0"/>
              <a:buChar char="•"/>
            </a:pPr>
            <a:r>
              <a:rPr lang="en-US" dirty="0"/>
              <a:t>Several different technical parameter updates:</a:t>
            </a:r>
          </a:p>
          <a:p>
            <a:pPr lvl="3">
              <a:spcBef>
                <a:spcPts val="0"/>
              </a:spcBef>
              <a:buFont typeface="Arial" panose="020B0604020202020204" pitchFamily="34" charset="0"/>
              <a:buChar char="•"/>
            </a:pPr>
            <a:r>
              <a:rPr lang="en-US" sz="1800" b="0" dirty="0"/>
              <a:t>Power out EIRP to ERP; Guidance on OBW with multiple channels frequency </a:t>
            </a:r>
            <a:r>
              <a:rPr lang="en-US" sz="1800" dirty="0"/>
              <a:t>s</a:t>
            </a:r>
            <a:r>
              <a:rPr lang="en-US" sz="1800" b="0" dirty="0"/>
              <a:t>tability; multiple antennas measured per ANSI.  </a:t>
            </a:r>
            <a:endParaRPr lang="en-US" sz="1800" dirty="0">
              <a:solidFill>
                <a:srgbClr val="00B0F0"/>
              </a:solidFill>
            </a:endParaRPr>
          </a:p>
          <a:p>
            <a:pPr marL="0" indent="0"/>
            <a:endParaRPr lang="en-US" sz="2000" dirty="0"/>
          </a:p>
          <a:p>
            <a:pPr lvl="1">
              <a:spcBef>
                <a:spcPts val="0"/>
              </a:spcBef>
              <a:buFont typeface="Arial" panose="020B0604020202020204" pitchFamily="34" charset="0"/>
              <a:buChar char="•"/>
            </a:pPr>
            <a:r>
              <a:rPr lang="en-US" b="1" dirty="0">
                <a:solidFill>
                  <a:schemeClr val="tx1"/>
                </a:solidFill>
              </a:rPr>
              <a:t>The .18 chair did let 802.11, 802.15 and 802.22 know.</a:t>
            </a:r>
          </a:p>
          <a:p>
            <a:pPr lvl="2">
              <a:spcBef>
                <a:spcPts val="0"/>
              </a:spcBef>
              <a:buFont typeface="Arial" panose="020B0604020202020204" pitchFamily="34" charset="0"/>
              <a:buChar char="•"/>
            </a:pPr>
            <a:r>
              <a:rPr lang="en-US" dirty="0">
                <a:solidFill>
                  <a:schemeClr val="tx1"/>
                </a:solidFill>
              </a:rPr>
              <a:t>Will drop from agenda unless further feedback pulls it back. </a:t>
            </a:r>
          </a:p>
          <a:p>
            <a:pPr marL="0" indent="0"/>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23 Aug 2018</a:t>
            </a:r>
            <a:endParaRPr lang="en-GB" dirty="0"/>
          </a:p>
        </p:txBody>
      </p:sp>
    </p:spTree>
    <p:extLst>
      <p:ext uri="{BB962C8B-B14F-4D97-AF65-F5344CB8AC3E}">
        <p14:creationId xmlns:p14="http://schemas.microsoft.com/office/powerpoint/2010/main" val="25113477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9169" y="1265048"/>
            <a:ext cx="8150031" cy="5391340"/>
          </a:xfrm>
        </p:spPr>
        <p:txBody>
          <a:bodyPr/>
          <a:lstStyle/>
          <a:p>
            <a:pPr>
              <a:spcBef>
                <a:spcPts val="0"/>
              </a:spcBef>
              <a:buFont typeface="Arial" panose="020B0604020202020204" pitchFamily="34" charset="0"/>
              <a:buChar char="•"/>
            </a:pPr>
            <a:r>
              <a:rPr lang="en-US" altLang="en-US" sz="1800" dirty="0">
                <a:solidFill>
                  <a:srgbClr val="00B0F0"/>
                </a:solidFill>
              </a:rPr>
              <a:t>Ofcom consultation questions; send to EC.</a:t>
            </a:r>
          </a:p>
          <a:p>
            <a:pPr>
              <a:spcBef>
                <a:spcPts val="0"/>
              </a:spcBef>
              <a:buFont typeface="Arial" panose="020B0604020202020204" pitchFamily="34" charset="0"/>
              <a:buChar char="•"/>
            </a:pPr>
            <a:endParaRPr lang="en-US" altLang="en-US" sz="1800" dirty="0">
              <a:solidFill>
                <a:srgbClr val="00B0F0"/>
              </a:solidFill>
            </a:endParaRPr>
          </a:p>
          <a:p>
            <a:pPr>
              <a:spcBef>
                <a:spcPts val="0"/>
              </a:spcBef>
              <a:buFont typeface="Arial" panose="020B0604020202020204" pitchFamily="34" charset="0"/>
              <a:buChar char="•"/>
            </a:pPr>
            <a:r>
              <a:rPr lang="en-US" altLang="en-US" sz="1800" dirty="0">
                <a:solidFill>
                  <a:srgbClr val="00B0F0"/>
                </a:solidFill>
              </a:rPr>
              <a:t>IEEE EU position statement; work on response to GPPC.</a:t>
            </a:r>
            <a:endParaRPr lang="en-US" altLang="en-US" sz="1800" b="0" dirty="0">
              <a:solidFill>
                <a:srgbClr val="00B0F0"/>
              </a:solidFill>
            </a:endParaRPr>
          </a:p>
          <a:p>
            <a:pPr>
              <a:spcBef>
                <a:spcPts val="0"/>
              </a:spcBef>
              <a:buFont typeface="Arial" panose="020B0604020202020204" pitchFamily="34" charset="0"/>
              <a:buChar char="•"/>
            </a:pPr>
            <a:endParaRPr lang="en-US" altLang="en-US" sz="1800" dirty="0">
              <a:solidFill>
                <a:srgbClr val="00B0F0"/>
              </a:solidFill>
            </a:endParaRPr>
          </a:p>
          <a:p>
            <a:pPr>
              <a:spcBef>
                <a:spcPts val="0"/>
              </a:spcBef>
              <a:buFont typeface="Arial" panose="020B0604020202020204" pitchFamily="34" charset="0"/>
              <a:buChar char="•"/>
            </a:pPr>
            <a:r>
              <a:rPr lang="en-US" altLang="en-US" sz="1800" dirty="0">
                <a:solidFill>
                  <a:srgbClr val="00B0F0"/>
                </a:solidFill>
              </a:rPr>
              <a:t>Google request ex </a:t>
            </a:r>
            <a:r>
              <a:rPr lang="en-US" altLang="en-US" sz="1800" dirty="0" err="1">
                <a:solidFill>
                  <a:srgbClr val="00B0F0"/>
                </a:solidFill>
              </a:rPr>
              <a:t>parte</a:t>
            </a:r>
            <a:r>
              <a:rPr lang="en-US" altLang="en-US" sz="1800" dirty="0">
                <a:solidFill>
                  <a:srgbClr val="00B0F0"/>
                </a:solidFill>
              </a:rPr>
              <a:t>, do we want to let their comments we disagree with stand?  </a:t>
            </a:r>
          </a:p>
          <a:p>
            <a:pPr>
              <a:spcBef>
                <a:spcPts val="0"/>
              </a:spcBef>
              <a:buFont typeface="Arial" panose="020B0604020202020204" pitchFamily="34" charset="0"/>
              <a:buChar char="•"/>
            </a:pPr>
            <a:endParaRPr lang="en-US" altLang="en-US" sz="1800" b="0" dirty="0">
              <a:solidFill>
                <a:srgbClr val="00B0F0"/>
              </a:solidFill>
            </a:endParaRPr>
          </a:p>
          <a:p>
            <a:pPr>
              <a:spcBef>
                <a:spcPts val="0"/>
              </a:spcBef>
              <a:buFont typeface="Arial" panose="020B0604020202020204" pitchFamily="34" charset="0"/>
              <a:buChar char="•"/>
            </a:pPr>
            <a:endParaRPr lang="en-US" altLang="en-US" sz="1800" b="0" dirty="0">
              <a:solidFill>
                <a:srgbClr val="00B0F0"/>
              </a:solidFill>
            </a:endParaRPr>
          </a:p>
          <a:p>
            <a:pPr>
              <a:spcBef>
                <a:spcPts val="0"/>
              </a:spcBef>
              <a:buFont typeface="Arial" panose="020B0604020202020204" pitchFamily="34" charset="0"/>
              <a:buChar char="•"/>
            </a:pPr>
            <a:endParaRPr lang="en-US" altLang="en-US" sz="1800" b="0" dirty="0">
              <a:solidFill>
                <a:srgbClr val="00B0F0"/>
              </a:solidFill>
            </a:endParaRPr>
          </a:p>
          <a:p>
            <a:pPr>
              <a:spcBef>
                <a:spcPts val="0"/>
              </a:spcBef>
              <a:buFont typeface="Arial" panose="020B0604020202020204" pitchFamily="34" charset="0"/>
              <a:buChar char="•"/>
            </a:pPr>
            <a:r>
              <a:rPr lang="en-US" altLang="en-US" sz="1800" dirty="0"/>
              <a:t>Monitor: </a:t>
            </a:r>
          </a:p>
          <a:p>
            <a:pPr lvl="1">
              <a:spcBef>
                <a:spcPts val="0"/>
              </a:spcBef>
              <a:buFont typeface="Arial" panose="020B0604020202020204" pitchFamily="34" charset="0"/>
              <a:buChar char="•"/>
            </a:pPr>
            <a:r>
              <a:rPr lang="en-US" altLang="en-US" sz="1600" dirty="0"/>
              <a:t>6 (5-7) GHz and single voice from IEEE 802. </a:t>
            </a:r>
            <a:r>
              <a:rPr lang="en-US" altLang="en-US" sz="1600" dirty="0">
                <a:hlinkClick r:id="rId2"/>
              </a:rPr>
              <a:t>&lt;doc&gt;</a:t>
            </a:r>
            <a:endParaRPr lang="en-US" altLang="en-US" sz="1600" dirty="0"/>
          </a:p>
          <a:p>
            <a:pPr lvl="1">
              <a:spcBef>
                <a:spcPts val="0"/>
              </a:spcBef>
              <a:buFont typeface="Arial" panose="020B0604020202020204" pitchFamily="34" charset="0"/>
              <a:buChar char="•"/>
            </a:pPr>
            <a:r>
              <a:rPr lang="en-US" altLang="en-US" sz="1600" dirty="0">
                <a:solidFill>
                  <a:schemeClr val="tx1"/>
                </a:solidFill>
              </a:rPr>
              <a:t>FCC NPRM on 3.7-4.2 GHz, any inputs </a:t>
            </a:r>
            <a:r>
              <a:rPr lang="en-US" altLang="en-US" sz="1600" dirty="0">
                <a:solidFill>
                  <a:schemeClr val="tx1"/>
                </a:solidFill>
                <a:hlinkClick r:id="rId3"/>
              </a:rPr>
              <a:t>&lt;doc&gt;</a:t>
            </a:r>
            <a:r>
              <a:rPr lang="en-US" altLang="en-US" sz="1600" dirty="0">
                <a:solidFill>
                  <a:schemeClr val="tx1"/>
                </a:solidFill>
              </a:rPr>
              <a:t> </a:t>
            </a:r>
          </a:p>
          <a:p>
            <a:pPr lvl="1">
              <a:spcBef>
                <a:spcPts val="0"/>
              </a:spcBef>
              <a:buFont typeface="Arial" panose="020B0604020202020204" pitchFamily="34" charset="0"/>
              <a:buChar char="•"/>
            </a:pPr>
            <a:r>
              <a:rPr lang="en-US" altLang="en-US" sz="1600" dirty="0">
                <a:solidFill>
                  <a:schemeClr val="bg1">
                    <a:lumMod val="75000"/>
                  </a:schemeClr>
                </a:solidFill>
              </a:rPr>
              <a:t>ISED consultation on RSS 130, any inputs </a:t>
            </a:r>
            <a:r>
              <a:rPr lang="en-US" altLang="en-US" sz="1600" dirty="0">
                <a:solidFill>
                  <a:schemeClr val="bg1">
                    <a:lumMod val="75000"/>
                  </a:schemeClr>
                </a:solidFill>
                <a:hlinkClick r:id="rId4"/>
              </a:rPr>
              <a:t>&lt;doc&gt;</a:t>
            </a:r>
            <a:r>
              <a:rPr lang="en-US" altLang="en-US" sz="1600" dirty="0">
                <a:solidFill>
                  <a:schemeClr val="bg1">
                    <a:lumMod val="75000"/>
                  </a:schemeClr>
                </a:solidFill>
              </a:rPr>
              <a:t>   </a:t>
            </a:r>
          </a:p>
          <a:p>
            <a:pPr lvl="1">
              <a:spcBef>
                <a:spcPts val="0"/>
              </a:spcBef>
              <a:buFont typeface="Arial" panose="020B0604020202020204" pitchFamily="34" charset="0"/>
              <a:buChar char="•"/>
            </a:pPr>
            <a:r>
              <a:rPr lang="en-US" altLang="en-US" sz="1600" dirty="0"/>
              <a:t>Sharing and license-exempt; </a:t>
            </a:r>
          </a:p>
          <a:p>
            <a:pPr lvl="2">
              <a:spcBef>
                <a:spcPts val="0"/>
              </a:spcBef>
              <a:buFont typeface="Arial" panose="020B0604020202020204" pitchFamily="34" charset="0"/>
              <a:buChar char="•"/>
            </a:pPr>
            <a:r>
              <a:rPr lang="en-US" sz="1400" dirty="0"/>
              <a:t>Next Generation Spectrum Management (NGSM) </a:t>
            </a:r>
            <a:r>
              <a:rPr lang="en-US" altLang="en-US" sz="1400" dirty="0">
                <a:hlinkClick r:id="rId5"/>
              </a:rPr>
              <a:t>&lt;doc&gt;</a:t>
            </a:r>
            <a:endParaRPr lang="en-US" altLang="en-US" sz="1400" dirty="0"/>
          </a:p>
          <a:p>
            <a:pPr lvl="2">
              <a:spcBef>
                <a:spcPts val="0"/>
              </a:spcBef>
              <a:buFont typeface="Arial" panose="020B0604020202020204" pitchFamily="34" charset="0"/>
              <a:buChar char="•"/>
            </a:pPr>
            <a:r>
              <a:rPr lang="en-US" altLang="en-US" sz="1400" dirty="0"/>
              <a:t>802.11 WNG proposal on Future of Unlicensed Spectrum </a:t>
            </a:r>
            <a:r>
              <a:rPr lang="en-US" altLang="en-US" sz="1400" dirty="0">
                <a:hlinkClick r:id="rId6"/>
              </a:rPr>
              <a:t>&lt;doc&gt;</a:t>
            </a:r>
            <a:r>
              <a:rPr lang="en-US" altLang="en-US" sz="1400" dirty="0"/>
              <a:t> </a:t>
            </a:r>
          </a:p>
          <a:p>
            <a:pPr lvl="2">
              <a:spcBef>
                <a:spcPts val="0"/>
              </a:spcBef>
              <a:buFont typeface="Arial" panose="020B0604020202020204" pitchFamily="34" charset="0"/>
              <a:buChar char="•"/>
            </a:pPr>
            <a:r>
              <a:rPr lang="en-US" altLang="en-US" sz="1400" b="0" dirty="0"/>
              <a:t>A perspective on regardless of everything we do, the available spectrum has a hard limit </a:t>
            </a:r>
            <a:r>
              <a:rPr lang="en-US" altLang="en-US" sz="1400" b="0" dirty="0">
                <a:hlinkClick r:id="rId7"/>
              </a:rPr>
              <a:t>&lt;doc&gt;</a:t>
            </a:r>
            <a:r>
              <a:rPr lang="en-US" altLang="en-US" sz="1400" b="0" dirty="0"/>
              <a:t>              </a:t>
            </a:r>
          </a:p>
          <a:p>
            <a:pPr lvl="2">
              <a:spcBef>
                <a:spcPts val="0"/>
              </a:spcBef>
              <a:buFont typeface="Arial" panose="020B0604020202020204" pitchFamily="34" charset="0"/>
              <a:buChar char="•"/>
            </a:pPr>
            <a:r>
              <a:rPr lang="en-US" altLang="en-US" sz="1400" dirty="0"/>
              <a:t>Including push to bi-directional sharing </a:t>
            </a:r>
            <a:r>
              <a:rPr lang="en-US" altLang="en-US" sz="1400" dirty="0">
                <a:hlinkClick r:id="rId8"/>
              </a:rPr>
              <a:t>&lt;doc&gt;</a:t>
            </a:r>
            <a:r>
              <a:rPr lang="en-US" altLang="en-US" sz="1400" dirty="0"/>
              <a:t> </a:t>
            </a:r>
            <a:endParaRPr lang="en-US" alt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22</a:t>
            </a:fld>
            <a:endParaRPr lang="en-US" altLang="en-US" dirty="0"/>
          </a:p>
        </p:txBody>
      </p:sp>
      <p:sp>
        <p:nvSpPr>
          <p:cNvPr id="7" name="Date Placeholder 6"/>
          <p:cNvSpPr>
            <a:spLocks noGrp="1"/>
          </p:cNvSpPr>
          <p:nvPr>
            <p:ph type="dt" idx="15"/>
          </p:nvPr>
        </p:nvSpPr>
        <p:spPr/>
        <p:txBody>
          <a:bodyPr/>
          <a:lstStyle/>
          <a:p>
            <a:r>
              <a:rPr lang="en-US"/>
              <a:t>23 Aug 2018</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8947928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r>
              <a:rPr lang="en-US" sz="1800" dirty="0"/>
              <a:t>  </a:t>
            </a:r>
          </a:p>
          <a:p>
            <a:pPr>
              <a:buFont typeface="Arial" panose="020B0604020202020204" pitchFamily="34" charset="0"/>
              <a:buChar char="•"/>
            </a:pPr>
            <a:r>
              <a:rPr lang="en-US" sz="1800" dirty="0"/>
              <a:t> </a:t>
            </a:r>
          </a:p>
          <a:p>
            <a:pPr>
              <a:buFont typeface="Arial" panose="020B0604020202020204" pitchFamily="34" charset="0"/>
              <a:buChar char="•"/>
            </a:pP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dirty="0"/>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23 Aug 2018</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639915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911982"/>
            <a:ext cx="8115301" cy="5563431"/>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30 Aug 2018 – </a:t>
            </a:r>
            <a:r>
              <a:rPr lang="en-US" sz="2000" i="1" u="sng" dirty="0"/>
              <a:t>15:00 – &lt;15:55</a:t>
            </a:r>
            <a:r>
              <a:rPr lang="en-US" sz="2000" dirty="0"/>
              <a:t> ET</a:t>
            </a:r>
          </a:p>
          <a:p>
            <a:pPr lvl="1">
              <a:buFont typeface="Arial" panose="020B0604020202020204" pitchFamily="34" charset="0"/>
              <a:buChar char="•"/>
            </a:pPr>
            <a:r>
              <a:rPr lang="en-US" sz="1800" dirty="0"/>
              <a:t>Call in info: </a:t>
            </a:r>
            <a:r>
              <a:rPr lang="en-US" sz="1800" dirty="0">
                <a:hlinkClick r:id="rId2"/>
              </a:rPr>
              <a:t>https://mentor.ieee.org/802.18/dcn/16/18-16-0038-10-0000-teleconference-call-in-info.pptx</a:t>
            </a:r>
            <a:r>
              <a:rPr lang="en-US" sz="1800" dirty="0"/>
              <a:t>  </a:t>
            </a:r>
            <a:r>
              <a:rPr lang="en-US" altLang="en-US" sz="1800" b="1" dirty="0"/>
              <a:t>(</a:t>
            </a:r>
            <a:r>
              <a:rPr lang="en-US" altLang="en-US" sz="1800" b="1" i="1" u="sng" dirty="0"/>
              <a:t>or latest)</a:t>
            </a:r>
            <a:endParaRPr lang="en-US" sz="1800" b="1" dirty="0"/>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lvl="1">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We are the end of our agenda,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___:___ ET </a:t>
            </a:r>
          </a:p>
          <a:p>
            <a:pPr lvl="4">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sz="1800" b="0" dirty="0"/>
              <a:t>The next face to face meeting of the 802.18 RR-TAG will be at the IEEE 802 Wireless Interim 11-13 Sept 2018 at the Hilton Waikoloa Village, Kona, HI, USA</a:t>
            </a:r>
          </a:p>
          <a:p>
            <a:pPr lvl="1">
              <a:buFont typeface="Arial" panose="020B0604020202020204" pitchFamily="34" charset="0"/>
              <a:buChar char="•"/>
            </a:pPr>
            <a:r>
              <a:rPr lang="en-US" sz="1600" dirty="0"/>
              <a:t>Usual time slots, Tuesday AM2 and Thursday AM1 (-2)</a:t>
            </a:r>
          </a:p>
          <a:p>
            <a:pPr>
              <a:buFont typeface="Arial" panose="020B0604020202020204" pitchFamily="34" charset="0"/>
              <a:buChar char="•"/>
            </a:pPr>
            <a:endParaRPr lang="en-US" sz="2000" dirty="0"/>
          </a:p>
          <a:p>
            <a:pPr>
              <a:buFont typeface="Arial" panose="020B0604020202020204" pitchFamily="34" charset="0"/>
              <a:buChar char="•"/>
            </a:pPr>
            <a:r>
              <a:rPr lang="en-US"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23 Aug 2018</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23 Aug 2018</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25</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584775"/>
          </a:xfrm>
          <a:prstGeom prst="rect">
            <a:avLst/>
          </a:prstGeom>
          <a:noFill/>
        </p:spPr>
        <p:txBody>
          <a:bodyPr wrap="square" rtlCol="0">
            <a:spAutoFit/>
          </a:bodyPr>
          <a:lstStyle/>
          <a:p>
            <a:r>
              <a:rPr lang="en-US" sz="3200" dirty="0">
                <a:solidFill>
                  <a:schemeClr val="tx1"/>
                </a:solidFill>
              </a:rPr>
              <a:t>Thank You</a:t>
            </a: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800" kern="0" dirty="0"/>
              <a:t>Reference, links to EU sites: </a:t>
            </a:r>
          </a:p>
          <a:p>
            <a:pPr lvl="1">
              <a:buFont typeface="Arial" panose="020B0604020202020204" pitchFamily="34" charset="0"/>
              <a:buChar char="•"/>
            </a:pPr>
            <a:r>
              <a:rPr lang="en-US" altLang="en-US" sz="1400" kern="0" dirty="0"/>
              <a:t>Bran: 		</a:t>
            </a:r>
            <a:r>
              <a:rPr lang="en-US" altLang="en-US" sz="1400" kern="0" dirty="0">
                <a:hlinkClick r:id="rId2"/>
              </a:rPr>
              <a:t>https://portal.etsi.org/tb.aspx?tbid=287&amp;SubTB=287</a:t>
            </a:r>
            <a:r>
              <a:rPr lang="en-US" altLang="en-US" sz="1400" kern="0" dirty="0"/>
              <a:t> </a:t>
            </a:r>
          </a:p>
          <a:p>
            <a:pPr lvl="1">
              <a:buFont typeface="Arial" panose="020B0604020202020204" pitchFamily="34" charset="0"/>
              <a:buChar char="•"/>
            </a:pPr>
            <a:r>
              <a:rPr lang="en-US" altLang="en-US" sz="1400" kern="0" dirty="0"/>
              <a:t>ERM TG-11:	</a:t>
            </a:r>
            <a:r>
              <a:rPr lang="en-US" altLang="en-US" sz="1400" kern="0" dirty="0">
                <a:hlinkClick r:id="rId3"/>
              </a:rPr>
              <a:t>https://portal.etsi.org/tb.aspx?tbid=442&amp;SubTB=442</a:t>
            </a:r>
            <a:r>
              <a:rPr lang="en-US" altLang="en-US" sz="1400" kern="0" dirty="0"/>
              <a:t>  </a:t>
            </a:r>
          </a:p>
          <a:p>
            <a:pPr lvl="1">
              <a:buFont typeface="Arial" panose="020B0604020202020204" pitchFamily="34" charset="0"/>
              <a:buChar char="•"/>
            </a:pPr>
            <a:r>
              <a:rPr lang="en-US" altLang="en-US" sz="1400" kern="0" dirty="0"/>
              <a:t>CEPT SE45:	</a:t>
            </a:r>
            <a:r>
              <a:rPr lang="en-US" altLang="en-US" sz="1400" kern="0" dirty="0">
                <a:hlinkClick r:id="rId4"/>
              </a:rPr>
              <a:t>https://cept.org/ecc/groups/ecc/wg-se/se-45/client/introduction/</a:t>
            </a:r>
            <a:r>
              <a:rPr lang="en-US" altLang="en-US" sz="1400" kern="0" dirty="0"/>
              <a:t>  </a:t>
            </a:r>
          </a:p>
          <a:p>
            <a:pPr lvl="1">
              <a:buFont typeface="Arial" panose="020B0604020202020204" pitchFamily="34" charset="0"/>
              <a:buChar char="•"/>
            </a:pPr>
            <a:r>
              <a:rPr lang="en-US" altLang="en-US" sz="1400" kern="0" dirty="0"/>
              <a:t>CEPT FM57: </a:t>
            </a:r>
            <a:r>
              <a:rPr lang="en-US" altLang="en-US" sz="1400" kern="0" dirty="0">
                <a:hlinkClick r:id="rId5"/>
              </a:rPr>
              <a:t>https://cept.org/ecc/groups/ecc/wg-fm/fm-57/client/introduction/</a:t>
            </a:r>
            <a:r>
              <a:rPr lang="en-US" altLang="en-US" sz="1400" kern="0" dirty="0"/>
              <a:t> </a:t>
            </a:r>
          </a:p>
          <a:p>
            <a:pPr lvl="1">
              <a:buFont typeface="Arial" panose="020B0604020202020204" pitchFamily="34" charset="0"/>
              <a:buChar char="•"/>
            </a:pPr>
            <a:r>
              <a:rPr lang="en-US" altLang="en-US" sz="1400" kern="0" dirty="0"/>
              <a:t>OJEU:		</a:t>
            </a:r>
            <a:r>
              <a:rPr lang="en-US" altLang="en-US" sz="1400" kern="0" dirty="0">
                <a:hlinkClick r:id="rId6"/>
              </a:rPr>
              <a:t>https://eur-lex.europa.eu/oj/direct-access.html</a:t>
            </a:r>
            <a:r>
              <a:rPr lang="en-US" altLang="en-US" sz="1400" kern="0" dirty="0"/>
              <a:t> </a:t>
            </a:r>
          </a:p>
          <a:p>
            <a:pPr lvl="1">
              <a:buFont typeface="Arial" panose="020B0604020202020204" pitchFamily="34" charset="0"/>
              <a:buChar char="•"/>
            </a:pPr>
            <a:r>
              <a:rPr lang="en-US" altLang="en-US" sz="1400" kern="0" dirty="0"/>
              <a:t>HS:		</a:t>
            </a:r>
            <a:r>
              <a:rPr lang="en-US" altLang="en-US" sz="1400" kern="0" dirty="0">
                <a:hlinkClick r:id="rId7"/>
              </a:rPr>
              <a:t>https://ec.europa.eu/growth/single-market/european-standards/harmonised-standards/</a:t>
            </a:r>
            <a:r>
              <a:rPr lang="en-US" altLang="en-US" sz="1400" kern="0" dirty="0"/>
              <a:t>   </a:t>
            </a:r>
            <a:endParaRPr lang="en-US" altLang="en-US" sz="1600" kern="0" dirty="0"/>
          </a:p>
          <a:p>
            <a:pPr>
              <a:buFont typeface="Arial" panose="020B0604020202020204" pitchFamily="34" charset="0"/>
              <a:buChar char="•"/>
            </a:pPr>
            <a:endParaRPr lang="en-US" sz="1800" kern="0" dirty="0"/>
          </a:p>
        </p:txBody>
      </p:sp>
    </p:spTree>
    <p:extLst>
      <p:ext uri="{BB962C8B-B14F-4D97-AF65-F5344CB8AC3E}">
        <p14:creationId xmlns:p14="http://schemas.microsoft.com/office/powerpoint/2010/main" val="4367875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-4</a:t>
            </a:r>
            <a:endParaRPr lang="en-US" sz="1200" dirty="0"/>
          </a:p>
        </p:txBody>
      </p:sp>
      <p:sp>
        <p:nvSpPr>
          <p:cNvPr id="3" name="Content Placeholder 2"/>
          <p:cNvSpPr>
            <a:spLocks noGrp="1"/>
          </p:cNvSpPr>
          <p:nvPr>
            <p:ph idx="1"/>
          </p:nvPr>
        </p:nvSpPr>
        <p:spPr>
          <a:xfrm>
            <a:off x="685800" y="1170170"/>
            <a:ext cx="8382000" cy="5293520"/>
          </a:xfrm>
        </p:spPr>
        <p:txBody>
          <a:bodyPr/>
          <a:lstStyle/>
          <a:p>
            <a:pPr>
              <a:spcBef>
                <a:spcPts val="0"/>
              </a:spcBef>
              <a:buFont typeface="Arial" panose="020B0604020202020204" pitchFamily="34" charset="0"/>
              <a:buChar char="•"/>
            </a:pPr>
            <a:r>
              <a:rPr lang="en-US" sz="2000" dirty="0"/>
              <a:t> IMT designation not on 66–71 GHz</a:t>
            </a:r>
          </a:p>
          <a:p>
            <a:pPr lvl="1">
              <a:spcBef>
                <a:spcPts val="0"/>
              </a:spcBef>
              <a:buFont typeface="Arial" panose="020B0604020202020204" pitchFamily="34" charset="0"/>
              <a:buChar char="•"/>
            </a:pPr>
            <a:r>
              <a:rPr lang="en-US" sz="1800" dirty="0"/>
              <a:t>Topic is back on. </a:t>
            </a:r>
          </a:p>
          <a:p>
            <a:pPr lvl="1">
              <a:spcBef>
                <a:spcPts val="0"/>
              </a:spcBef>
              <a:buFont typeface="Arial" panose="020B0604020202020204" pitchFamily="34" charset="0"/>
              <a:buChar char="•"/>
            </a:pPr>
            <a:endParaRPr lang="en-US" sz="1800" dirty="0"/>
          </a:p>
          <a:p>
            <a:pPr lvl="1">
              <a:spcBef>
                <a:spcPts val="0"/>
              </a:spcBef>
              <a:buFont typeface="Arial" panose="020B0604020202020204" pitchFamily="34" charset="0"/>
              <a:buChar char="•"/>
            </a:pPr>
            <a:endParaRPr lang="en-US" sz="1800" dirty="0"/>
          </a:p>
          <a:p>
            <a:pPr lvl="1">
              <a:spcBef>
                <a:spcPts val="0"/>
              </a:spcBef>
              <a:buFont typeface="Arial" panose="020B0604020202020204" pitchFamily="34" charset="0"/>
              <a:buChar char="•"/>
            </a:pPr>
            <a:r>
              <a:rPr lang="en-US" sz="1800" dirty="0"/>
              <a:t>A reminder, in May we had a question from ATU, when we sent out the IEEE viewpoints on WRC-19 Agenda Items (AI).</a:t>
            </a:r>
          </a:p>
          <a:p>
            <a:pPr lvl="1">
              <a:spcBef>
                <a:spcPts val="0"/>
              </a:spcBef>
              <a:buFont typeface="Arial" panose="020B0604020202020204" pitchFamily="34" charset="0"/>
              <a:buChar char="•"/>
            </a:pPr>
            <a:r>
              <a:rPr lang="en-US" sz="1800" dirty="0"/>
              <a:t>They felt IMT designation would not affect license-exempt usage in the band.</a:t>
            </a:r>
          </a:p>
          <a:p>
            <a:pPr lvl="1">
              <a:spcBef>
                <a:spcPts val="0"/>
              </a:spcBef>
              <a:buFont typeface="Arial" panose="020B0604020202020204" pitchFamily="34" charset="0"/>
              <a:buChar char="•"/>
            </a:pPr>
            <a:r>
              <a:rPr lang="en-US" sz="1800" dirty="0"/>
              <a:t>Here is from 31 May .18 agenda, last notes and basically what was sent to ATU: </a:t>
            </a:r>
          </a:p>
          <a:p>
            <a:pPr lvl="1">
              <a:buFont typeface="Arial" panose="020B0604020202020204" pitchFamily="34" charset="0"/>
              <a:buChar char="•"/>
            </a:pPr>
            <a:r>
              <a:rPr lang="en-US" sz="1600" dirty="0">
                <a:solidFill>
                  <a:schemeClr val="tx1"/>
                </a:solidFill>
              </a:rPr>
              <a:t>What else can we feed back to add to this?</a:t>
            </a:r>
            <a:r>
              <a:rPr lang="en-US" sz="1600" b="0" dirty="0">
                <a:solidFill>
                  <a:schemeClr val="tx1"/>
                </a:solidFill>
              </a:rPr>
              <a:t>  From 17 May. </a:t>
            </a:r>
          </a:p>
          <a:p>
            <a:pPr lvl="2">
              <a:buFont typeface="Arial" panose="020B0604020202020204" pitchFamily="34" charset="0"/>
              <a:buChar char="•"/>
            </a:pPr>
            <a:r>
              <a:rPr lang="en-US" sz="1600" dirty="0">
                <a:solidFill>
                  <a:schemeClr val="tx1"/>
                </a:solidFill>
              </a:rPr>
              <a:t>ITU-R has IMT defined </a:t>
            </a:r>
            <a:r>
              <a:rPr lang="en-US" sz="1600" b="1" dirty="0">
                <a:solidFill>
                  <a:schemeClr val="tx1"/>
                </a:solidFill>
              </a:rPr>
              <a:t>primarily</a:t>
            </a:r>
            <a:r>
              <a:rPr lang="en-US" sz="1600" dirty="0">
                <a:solidFill>
                  <a:schemeClr val="tx1"/>
                </a:solidFill>
              </a:rPr>
              <a:t> to support mobile services, so to get that primary designation it is not clear how un-licensed would be designated. </a:t>
            </a:r>
          </a:p>
          <a:p>
            <a:pPr lvl="2">
              <a:buFont typeface="Arial" panose="020B0604020202020204" pitchFamily="34" charset="0"/>
              <a:buChar char="•"/>
            </a:pPr>
            <a:r>
              <a:rPr lang="en-US" sz="1600" dirty="0">
                <a:solidFill>
                  <a:schemeClr val="tx1"/>
                </a:solidFill>
              </a:rPr>
              <a:t>ITU recommendations are not binding, and different regulators treat them differently. </a:t>
            </a:r>
          </a:p>
          <a:p>
            <a:pPr lvl="3">
              <a:buFont typeface="Arial" panose="020B0604020202020204" pitchFamily="34" charset="0"/>
              <a:buChar char="•"/>
            </a:pPr>
            <a:r>
              <a:rPr lang="en-US" sz="1400" dirty="0">
                <a:solidFill>
                  <a:schemeClr val="tx1"/>
                </a:solidFill>
              </a:rPr>
              <a:t>If  a regulator sees IMT they may restrict or favor IMT and then to get reasonable unlicensed allocation maybe a difficult process.   </a:t>
            </a:r>
          </a:p>
          <a:p>
            <a:pPr lvl="1">
              <a:buFont typeface="Arial" panose="020B0604020202020204" pitchFamily="34" charset="0"/>
              <a:buChar char="•"/>
            </a:pPr>
            <a:r>
              <a:rPr lang="en-US" sz="1600" dirty="0">
                <a:solidFill>
                  <a:schemeClr val="tx1"/>
                </a:solidFill>
              </a:rPr>
              <a:t>The contact in the </a:t>
            </a:r>
            <a:r>
              <a:rPr lang="en-US" sz="1600" dirty="0"/>
              <a:t>African Telecommunications Union (ATU) was informed of the </a:t>
            </a:r>
            <a:r>
              <a:rPr lang="en-US" sz="1600" dirty="0">
                <a:solidFill>
                  <a:schemeClr val="tx1"/>
                </a:solidFill>
              </a:rPr>
              <a:t>few points above, what else can we add? </a:t>
            </a:r>
          </a:p>
          <a:p>
            <a:pPr lvl="2">
              <a:buFont typeface="Arial" panose="020B0604020202020204" pitchFamily="34" charset="0"/>
              <a:buChar char="•"/>
            </a:pPr>
            <a:r>
              <a:rPr lang="en-US" sz="1600" dirty="0">
                <a:solidFill>
                  <a:schemeClr val="tx1"/>
                </a:solidFill>
              </a:rPr>
              <a:t>IMT by previous convention and expectation has always been licensed, which supports the points above. </a:t>
            </a:r>
          </a:p>
          <a:p>
            <a:pPr lvl="1">
              <a:spcBef>
                <a:spcPts val="0"/>
              </a:spcBef>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23 Aug 2018</a:t>
            </a:r>
            <a:endParaRPr lang="en-GB" dirty="0"/>
          </a:p>
        </p:txBody>
      </p:sp>
    </p:spTree>
    <p:extLst>
      <p:ext uri="{BB962C8B-B14F-4D97-AF65-F5344CB8AC3E}">
        <p14:creationId xmlns:p14="http://schemas.microsoft.com/office/powerpoint/2010/main" val="14184084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D4719-137C-4A76-AB40-C3E6493E1766}"/>
              </a:ext>
            </a:extLst>
          </p:cNvPr>
          <p:cNvSpPr>
            <a:spLocks noGrp="1"/>
          </p:cNvSpPr>
          <p:nvPr>
            <p:ph type="title"/>
          </p:nvPr>
        </p:nvSpPr>
        <p:spPr>
          <a:xfrm>
            <a:off x="686593" y="406844"/>
            <a:ext cx="7770813" cy="1065213"/>
          </a:xfrm>
        </p:spPr>
        <p:txBody>
          <a:bodyPr/>
          <a:lstStyle/>
          <a:p>
            <a:r>
              <a:rPr lang="en-US" altLang="en-US" sz="2400" dirty="0"/>
              <a:t>IEEE 802 – Can we get to a Single Voice on 6GHz?</a:t>
            </a:r>
            <a:r>
              <a:rPr lang="en-US" sz="2400" dirty="0"/>
              <a:t> </a:t>
            </a:r>
            <a:r>
              <a:rPr lang="en-US" sz="1600" dirty="0"/>
              <a:t>-1</a:t>
            </a:r>
            <a:endParaRPr lang="en-US" sz="2400" dirty="0"/>
          </a:p>
        </p:txBody>
      </p:sp>
      <p:sp>
        <p:nvSpPr>
          <p:cNvPr id="3" name="Content Placeholder 2">
            <a:extLst>
              <a:ext uri="{FF2B5EF4-FFF2-40B4-BE49-F238E27FC236}">
                <a16:creationId xmlns:a16="http://schemas.microsoft.com/office/drawing/2014/main" id="{E5284B1B-7261-46A7-8503-8E05CE543AA0}"/>
              </a:ext>
            </a:extLst>
          </p:cNvPr>
          <p:cNvSpPr>
            <a:spLocks noGrp="1"/>
          </p:cNvSpPr>
          <p:nvPr>
            <p:ph idx="1"/>
          </p:nvPr>
        </p:nvSpPr>
        <p:spPr>
          <a:xfrm>
            <a:off x="686593" y="1066800"/>
            <a:ext cx="8142288" cy="5142707"/>
          </a:xfrm>
        </p:spPr>
        <p:txBody>
          <a:bodyPr/>
          <a:lstStyle/>
          <a:p>
            <a:pPr lvl="3">
              <a:buFont typeface="Arial" panose="020B0604020202020204" pitchFamily="34" charset="0"/>
              <a:buChar char="•"/>
            </a:pPr>
            <a:endParaRPr lang="en-US" sz="1000" dirty="0"/>
          </a:p>
          <a:p>
            <a:pPr>
              <a:buFont typeface="Arial" panose="020B0604020202020204" pitchFamily="34" charset="0"/>
              <a:buChar char="•"/>
            </a:pPr>
            <a:r>
              <a:rPr lang="en-US" sz="1800" dirty="0"/>
              <a:t>Word is the FCC NPRM (Notice of Proposed Rulemaking) on 6GHz band should be out before the end of the year, and could be as soon as September.</a:t>
            </a:r>
          </a:p>
          <a:p>
            <a:pPr lvl="1">
              <a:buFont typeface="Arial" panose="020B0604020202020204" pitchFamily="34" charset="0"/>
              <a:buChar char="•"/>
            </a:pPr>
            <a:r>
              <a:rPr lang="en-US" sz="1600" dirty="0"/>
              <a:t>Comment period could be shorter, tbd. </a:t>
            </a:r>
          </a:p>
          <a:p>
            <a:pPr lvl="3">
              <a:buFont typeface="Arial" panose="020B0604020202020204" pitchFamily="34" charset="0"/>
              <a:buChar char="•"/>
            </a:pPr>
            <a:endParaRPr lang="en-US" sz="1100" dirty="0"/>
          </a:p>
          <a:p>
            <a:pPr>
              <a:buFont typeface="Arial" panose="020B0604020202020204" pitchFamily="34" charset="0"/>
              <a:buChar char="•"/>
            </a:pPr>
            <a:r>
              <a:rPr lang="en-US" sz="1800" dirty="0">
                <a:solidFill>
                  <a:srgbClr val="00B0F0"/>
                </a:solidFill>
              </a:rPr>
              <a:t>With that we need to understand in what direction IEEE 802 as a whole should (or should not) respond to the NPRM with. </a:t>
            </a:r>
          </a:p>
          <a:p>
            <a:pPr lvl="3">
              <a:buFont typeface="Arial" panose="020B0604020202020204" pitchFamily="34" charset="0"/>
              <a:buChar char="•"/>
            </a:pPr>
            <a:endParaRPr lang="en-US" sz="1100" dirty="0"/>
          </a:p>
          <a:p>
            <a:pPr>
              <a:buFont typeface="Arial" panose="020B0604020202020204" pitchFamily="34" charset="0"/>
              <a:buChar char="•"/>
            </a:pPr>
            <a:r>
              <a:rPr lang="en-US" sz="1800" dirty="0"/>
              <a:t>Reminder: </a:t>
            </a:r>
            <a:endParaRPr lang="en-US" sz="2000" dirty="0"/>
          </a:p>
          <a:p>
            <a:pPr lvl="1">
              <a:buFont typeface="Arial" panose="020B0604020202020204" pitchFamily="34" charset="0"/>
              <a:buChar char="•"/>
            </a:pPr>
            <a:r>
              <a:rPr lang="en-US" sz="1600" dirty="0"/>
              <a:t>IEEE P802.11ax – wants this band for spectrum expansion that WiFi needs.</a:t>
            </a:r>
          </a:p>
          <a:p>
            <a:pPr lvl="2">
              <a:buFont typeface="Arial" panose="020B0604020202020204" pitchFamily="34" charset="0"/>
              <a:buChar char="•"/>
            </a:pPr>
            <a:r>
              <a:rPr lang="en-US" sz="1400" dirty="0"/>
              <a:t>Keep in mind, others, e.g. 3GPP also want the band. </a:t>
            </a:r>
          </a:p>
          <a:p>
            <a:pPr lvl="1">
              <a:buFont typeface="Arial" panose="020B0604020202020204" pitchFamily="34" charset="0"/>
              <a:buChar char="•"/>
            </a:pPr>
            <a:r>
              <a:rPr lang="en-US" sz="1600" dirty="0"/>
              <a:t>IEEE 802.15.4, UWB, is already in use in the band, and is the band most used around the world for 802.15.4-UWB. </a:t>
            </a:r>
          </a:p>
          <a:p>
            <a:pPr lvl="1">
              <a:buFont typeface="Wingdings" panose="05000000000000000000" pitchFamily="2" charset="2"/>
              <a:buChar char="v"/>
            </a:pPr>
            <a:r>
              <a:rPr lang="en-US" sz="1600" dirty="0">
                <a:solidFill>
                  <a:srgbClr val="0070C0"/>
                </a:solidFill>
              </a:rPr>
              <a:t>The concern is WiFi interferes with UWB with its very low power.</a:t>
            </a:r>
          </a:p>
          <a:p>
            <a:pPr lvl="1">
              <a:buFont typeface="Arial" panose="020B0604020202020204" pitchFamily="34" charset="0"/>
              <a:buChar char="•"/>
            </a:pPr>
            <a:r>
              <a:rPr lang="en-US" sz="1600" dirty="0"/>
              <a:t>Recently 802.19 voted on the .11ax CoEx document and it failed. </a:t>
            </a:r>
          </a:p>
          <a:p>
            <a:pPr lvl="2">
              <a:buFont typeface="Arial" panose="020B0604020202020204" pitchFamily="34" charset="0"/>
              <a:buChar char="•"/>
            </a:pPr>
            <a:r>
              <a:rPr lang="en-US" sz="1400" dirty="0"/>
              <a:t>This is being worked on through the normal IEEE 802 process, to be updated  and part upcoming letter ballot, etc.</a:t>
            </a:r>
          </a:p>
          <a:p>
            <a:pPr lvl="1">
              <a:buFont typeface="Arial" panose="020B0604020202020204" pitchFamily="34" charset="0"/>
              <a:buChar char="•"/>
            </a:pPr>
            <a:r>
              <a:rPr lang="en-US" sz="1600" dirty="0"/>
              <a:t>There are a number of  other incumbents in USA and the EU concerned with coexistence.  </a:t>
            </a:r>
            <a:endParaRPr lang="en-US" dirty="0"/>
          </a:p>
        </p:txBody>
      </p:sp>
      <p:sp>
        <p:nvSpPr>
          <p:cNvPr id="4" name="Slide Number Placeholder 3">
            <a:extLst>
              <a:ext uri="{FF2B5EF4-FFF2-40B4-BE49-F238E27FC236}">
                <a16:creationId xmlns:a16="http://schemas.microsoft.com/office/drawing/2014/main" id="{A6951D5F-6254-420B-A513-B7064E6D93E0}"/>
              </a:ext>
            </a:extLst>
          </p:cNvPr>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E15AEB9B-ED3F-44BE-8AEE-6E167BF810AE}"/>
              </a:ext>
            </a:extLst>
          </p:cNvPr>
          <p:cNvSpPr>
            <a:spLocks noGrp="1"/>
          </p:cNvSpPr>
          <p:nvPr>
            <p:ph type="ftr" idx="14"/>
          </p:nvPr>
        </p:nvSpPr>
        <p:spPr/>
        <p:txBody>
          <a:bodyPr/>
          <a:lstStyle/>
          <a:p>
            <a:r>
              <a:rPr lang="en-GB" dirty="0"/>
              <a:t>Jay Holcomb (Itron)</a:t>
            </a:r>
          </a:p>
        </p:txBody>
      </p:sp>
      <p:sp>
        <p:nvSpPr>
          <p:cNvPr id="6" name="Date Placeholder 5">
            <a:extLst>
              <a:ext uri="{FF2B5EF4-FFF2-40B4-BE49-F238E27FC236}">
                <a16:creationId xmlns:a16="http://schemas.microsoft.com/office/drawing/2014/main" id="{AC735A63-C8D6-4957-9AA7-3481227E78E7}"/>
              </a:ext>
            </a:extLst>
          </p:cNvPr>
          <p:cNvSpPr>
            <a:spLocks noGrp="1"/>
          </p:cNvSpPr>
          <p:nvPr>
            <p:ph type="dt" idx="15"/>
          </p:nvPr>
        </p:nvSpPr>
        <p:spPr/>
        <p:txBody>
          <a:bodyPr/>
          <a:lstStyle/>
          <a:p>
            <a:r>
              <a:rPr lang="en-US"/>
              <a:t>23 Aug 2018</a:t>
            </a:r>
            <a:endParaRPr lang="en-GB" dirty="0"/>
          </a:p>
        </p:txBody>
      </p:sp>
    </p:spTree>
    <p:extLst>
      <p:ext uri="{BB962C8B-B14F-4D97-AF65-F5344CB8AC3E}">
        <p14:creationId xmlns:p14="http://schemas.microsoft.com/office/powerpoint/2010/main" val="40583190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-4</a:t>
            </a:r>
            <a:endParaRPr lang="en-US" sz="1200" dirty="0"/>
          </a:p>
        </p:txBody>
      </p:sp>
      <p:sp>
        <p:nvSpPr>
          <p:cNvPr id="3" name="Content Placeholder 2"/>
          <p:cNvSpPr>
            <a:spLocks noGrp="1"/>
          </p:cNvSpPr>
          <p:nvPr>
            <p:ph idx="1"/>
          </p:nvPr>
        </p:nvSpPr>
        <p:spPr>
          <a:xfrm>
            <a:off x="685005" y="838200"/>
            <a:ext cx="7770813" cy="4494213"/>
          </a:xfrm>
        </p:spPr>
        <p:txBody>
          <a:bodyPr/>
          <a:lstStyle/>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Sharing and license-exempt </a:t>
            </a:r>
          </a:p>
          <a:p>
            <a:pPr lvl="1">
              <a:spcBef>
                <a:spcPts val="0"/>
              </a:spcBef>
              <a:buFont typeface="Arial" panose="020B0604020202020204" pitchFamily="34" charset="0"/>
              <a:buChar char="•"/>
            </a:pPr>
            <a:r>
              <a:rPr lang="en-US" altLang="en-US" sz="1800" dirty="0"/>
              <a:t>A </a:t>
            </a:r>
            <a:r>
              <a:rPr lang="en-US" sz="1800" dirty="0"/>
              <a:t>study on feasibility and next steps toward a Next Generation Spectrum Management (NGSM).</a:t>
            </a:r>
            <a:endParaRPr lang="en-US" altLang="en-US" sz="1800" dirty="0">
              <a:hlinkClick r:id="rId3"/>
            </a:endParaRPr>
          </a:p>
          <a:p>
            <a:pPr lvl="2">
              <a:spcBef>
                <a:spcPts val="0"/>
              </a:spcBef>
              <a:buFont typeface="Arial" panose="020B0604020202020204" pitchFamily="34" charset="0"/>
              <a:buChar char="•"/>
            </a:pPr>
            <a:r>
              <a:rPr lang="en-US" altLang="en-US" sz="1600" dirty="0">
                <a:hlinkClick r:id="rId3"/>
              </a:rPr>
              <a:t>https://mentor.ieee.org/802.11/dcn/18/11-18-1386-00-0wng-ngsm-next-generation-spectrum-management.pptx</a:t>
            </a:r>
            <a:r>
              <a:rPr lang="en-US" altLang="en-US" sz="1600" dirty="0"/>
              <a:t> </a:t>
            </a:r>
          </a:p>
          <a:p>
            <a:pPr lvl="2">
              <a:spcBef>
                <a:spcPts val="0"/>
              </a:spcBef>
              <a:buFont typeface="Arial" panose="020B0604020202020204" pitchFamily="34" charset="0"/>
              <a:buChar char="•"/>
            </a:pPr>
            <a:endParaRPr lang="en-US" altLang="en-US" sz="1600" dirty="0"/>
          </a:p>
          <a:p>
            <a:pPr lvl="1">
              <a:spcBef>
                <a:spcPts val="0"/>
              </a:spcBef>
              <a:buFont typeface="Arial" panose="020B0604020202020204" pitchFamily="34" charset="0"/>
              <a:buChar char="•"/>
            </a:pPr>
            <a:r>
              <a:rPr lang="en-US" altLang="en-US" sz="1600" dirty="0"/>
              <a:t>802.11 San Diego WGN proposal on Future of Unlicensed Spectrum</a:t>
            </a:r>
          </a:p>
          <a:p>
            <a:pPr lvl="2">
              <a:spcBef>
                <a:spcPts val="0"/>
              </a:spcBef>
              <a:buFont typeface="Arial" panose="020B0604020202020204" pitchFamily="34" charset="0"/>
              <a:buChar char="•"/>
            </a:pPr>
            <a:r>
              <a:rPr lang="en-US" sz="1600" dirty="0">
                <a:hlinkClick r:id="rId4"/>
              </a:rPr>
              <a:t>https://mentor.ieee.org/802-ec/dcn/18/ec-18-0155-00-00EC-push-to-bi-directional-spectrum-sharing.pptx</a:t>
            </a:r>
            <a:r>
              <a:rPr lang="en-US" sz="1600" dirty="0"/>
              <a:t>  </a:t>
            </a:r>
          </a:p>
          <a:p>
            <a:pPr lvl="1">
              <a:spcBef>
                <a:spcPts val="0"/>
              </a:spcBef>
              <a:buFont typeface="Arial" panose="020B0604020202020204" pitchFamily="34" charset="0"/>
              <a:buChar char="•"/>
            </a:pPr>
            <a:endParaRPr lang="en-US" altLang="en-US" sz="1800" dirty="0"/>
          </a:p>
          <a:p>
            <a:pPr lvl="1">
              <a:buFont typeface="Arial" panose="020B0604020202020204" pitchFamily="34" charset="0"/>
              <a:buChar char="•"/>
            </a:pPr>
            <a:r>
              <a:rPr lang="en-US" altLang="en-US" sz="1600" dirty="0"/>
              <a:t>A perspective on regardless of everything we do to develop new, better, faster wireless technologies, the available spectrum has a hard limit</a:t>
            </a:r>
          </a:p>
          <a:p>
            <a:pPr lvl="2">
              <a:buFont typeface="Arial" panose="020B0604020202020204" pitchFamily="34" charset="0"/>
              <a:buChar char="•"/>
            </a:pPr>
            <a:r>
              <a:rPr lang="en-US" altLang="en-US" sz="1400" b="0" dirty="0">
                <a:hlinkClick r:id="rId5"/>
              </a:rPr>
              <a:t>https://mentor.ieee.org/802.18/dcn/18/18-18-0060-02-0000-a-future-for-unlicensed-spectrum.pptx</a:t>
            </a:r>
            <a:r>
              <a:rPr lang="en-US" altLang="en-US" sz="1400" b="0" dirty="0"/>
              <a:t>              </a:t>
            </a:r>
          </a:p>
          <a:p>
            <a:pPr lvl="1">
              <a:spcBef>
                <a:spcPts val="0"/>
              </a:spcBef>
              <a:buFont typeface="Arial" panose="020B0604020202020204" pitchFamily="34" charset="0"/>
              <a:buChar char="•"/>
            </a:pPr>
            <a:endParaRPr lang="en-US" altLang="en-US" sz="1800" dirty="0"/>
          </a:p>
          <a:p>
            <a:pPr lvl="1">
              <a:spcBef>
                <a:spcPts val="0"/>
              </a:spcBef>
              <a:buFont typeface="Arial" panose="020B0604020202020204" pitchFamily="34" charset="0"/>
              <a:buChar char="•"/>
            </a:pPr>
            <a:r>
              <a:rPr lang="en-US" altLang="en-US" sz="1800" dirty="0"/>
              <a:t>Bi-directional sharing </a:t>
            </a:r>
          </a:p>
          <a:p>
            <a:pPr lvl="2">
              <a:spcBef>
                <a:spcPts val="0"/>
              </a:spcBef>
              <a:buFont typeface="Arial" panose="020B0604020202020204" pitchFamily="34" charset="0"/>
              <a:buChar char="•"/>
            </a:pPr>
            <a:r>
              <a:rPr lang="en-US" altLang="en-US" sz="1600" dirty="0">
                <a:hlinkClick r:id="rId4"/>
              </a:rPr>
              <a:t>https://mentor.ieee.org/802-ec/dcn/18/ec-18-0155-00-00EC-push-to-bi-directional-spectrum-sharing.pptx</a:t>
            </a:r>
            <a:r>
              <a:rPr lang="en-US" altLang="en-US" sz="1600" dirty="0"/>
              <a:t> </a:t>
            </a:r>
          </a:p>
          <a:p>
            <a:pPr lvl="2">
              <a:spcBef>
                <a:spcPts val="0"/>
              </a:spcBef>
              <a:buFont typeface="Arial" panose="020B0604020202020204" pitchFamily="34" charset="0"/>
              <a:buChar char="•"/>
            </a:pPr>
            <a:r>
              <a:rPr lang="en-US" altLang="en-US" sz="1600" dirty="0"/>
              <a:t>This came up in the IEEE 802 </a:t>
            </a:r>
            <a:r>
              <a:rPr lang="en-US" altLang="en-US" sz="1600" dirty="0" err="1"/>
              <a:t>LeaderCon</a:t>
            </a:r>
            <a:r>
              <a:rPr lang="en-US" altLang="en-US" sz="1600" dirty="0"/>
              <a:t> session in July and the 802.18 chair along with others have an action item to look at this more. </a:t>
            </a:r>
          </a:p>
          <a:p>
            <a:pPr>
              <a:spcBef>
                <a:spcPts val="0"/>
              </a:spcBef>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23 Aug 2018</a:t>
            </a:r>
            <a:endParaRPr lang="en-GB" dirty="0"/>
          </a:p>
        </p:txBody>
      </p:sp>
    </p:spTree>
    <p:extLst>
      <p:ext uri="{BB962C8B-B14F-4D97-AF65-F5344CB8AC3E}">
        <p14:creationId xmlns:p14="http://schemas.microsoft.com/office/powerpoint/2010/main" val="38773105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D4719-137C-4A76-AB40-C3E6493E1766}"/>
              </a:ext>
            </a:extLst>
          </p:cNvPr>
          <p:cNvSpPr>
            <a:spLocks noGrp="1"/>
          </p:cNvSpPr>
          <p:nvPr>
            <p:ph type="title"/>
          </p:nvPr>
        </p:nvSpPr>
        <p:spPr>
          <a:xfrm>
            <a:off x="686593" y="406844"/>
            <a:ext cx="7770813" cy="1065213"/>
          </a:xfrm>
        </p:spPr>
        <p:txBody>
          <a:bodyPr/>
          <a:lstStyle/>
          <a:p>
            <a:r>
              <a:rPr lang="en-US" altLang="en-US" sz="2400" dirty="0"/>
              <a:t>IEEE 802 – Can we get to a Single Voice on 6GHz?</a:t>
            </a:r>
            <a:r>
              <a:rPr lang="en-US" sz="2400" dirty="0"/>
              <a:t> </a:t>
            </a:r>
            <a:r>
              <a:rPr lang="en-US" sz="1600" dirty="0"/>
              <a:t>-2</a:t>
            </a:r>
            <a:endParaRPr lang="en-US" sz="2400" dirty="0"/>
          </a:p>
        </p:txBody>
      </p:sp>
      <p:sp>
        <p:nvSpPr>
          <p:cNvPr id="3" name="Content Placeholder 2">
            <a:extLst>
              <a:ext uri="{FF2B5EF4-FFF2-40B4-BE49-F238E27FC236}">
                <a16:creationId xmlns:a16="http://schemas.microsoft.com/office/drawing/2014/main" id="{E5284B1B-7261-46A7-8503-8E05CE543AA0}"/>
              </a:ext>
            </a:extLst>
          </p:cNvPr>
          <p:cNvSpPr>
            <a:spLocks noGrp="1"/>
          </p:cNvSpPr>
          <p:nvPr>
            <p:ph idx="1"/>
          </p:nvPr>
        </p:nvSpPr>
        <p:spPr>
          <a:xfrm>
            <a:off x="685800" y="857646"/>
            <a:ext cx="8142288" cy="5142707"/>
          </a:xfrm>
        </p:spPr>
        <p:txBody>
          <a:bodyPr/>
          <a:lstStyle/>
          <a:p>
            <a:pPr marL="1371600" lvl="3" indent="0"/>
            <a:endParaRPr lang="en-US" sz="1100" dirty="0"/>
          </a:p>
          <a:p>
            <a:pPr>
              <a:buFont typeface="Arial" panose="020B0604020202020204" pitchFamily="34" charset="0"/>
              <a:buChar char="•"/>
            </a:pPr>
            <a:r>
              <a:rPr lang="en-US" sz="1800" dirty="0"/>
              <a:t>Sunday, chairs of 802.11, 802.15, 802.18, 802.19 and others met to discuss this.</a:t>
            </a:r>
            <a:endParaRPr lang="en-US" sz="1000" dirty="0"/>
          </a:p>
          <a:p>
            <a:pPr>
              <a:buFont typeface="Arial" panose="020B0604020202020204" pitchFamily="34" charset="0"/>
              <a:buChar char="•"/>
            </a:pPr>
            <a:r>
              <a:rPr lang="en-US" sz="1800" dirty="0"/>
              <a:t>Here is a link to what was reviewed, </a:t>
            </a:r>
          </a:p>
          <a:p>
            <a:pPr lvl="1">
              <a:buFont typeface="Arial" panose="020B0604020202020204" pitchFamily="34" charset="0"/>
              <a:buChar char="•"/>
            </a:pPr>
            <a:r>
              <a:rPr lang="en-US" sz="1400" dirty="0">
                <a:hlinkClick r:id="rId2"/>
              </a:rPr>
              <a:t>https://mentor.ieee.org/802-ec/dcn/18/ec-18-0133-00-00EC-how-can-ieee-802-get-to-a-single-voice-for-6ghz-band.pptx</a:t>
            </a:r>
            <a:r>
              <a:rPr lang="en-US" sz="1400" dirty="0"/>
              <a:t>   (includes comment that in the EU (and most other countries) UWB is a lower priority than WS/RLAN usage) </a:t>
            </a:r>
          </a:p>
          <a:p>
            <a:pPr>
              <a:buFont typeface="Arial" panose="020B0604020202020204" pitchFamily="34" charset="0"/>
              <a:buChar char="•"/>
            </a:pPr>
            <a:r>
              <a:rPr lang="en-US" sz="1800" dirty="0"/>
              <a:t>Next steps </a:t>
            </a:r>
          </a:p>
          <a:p>
            <a:pPr lvl="1">
              <a:buFont typeface="Arial" panose="020B0604020202020204" pitchFamily="34" charset="0"/>
              <a:buChar char="•"/>
            </a:pPr>
            <a:r>
              <a:rPr lang="en-US" sz="1400" dirty="0"/>
              <a:t>802.19/802.11ax, will work through the 802.11ax coexistence document through the process so it is updated, passes 802.19 and can be in an upcoming 802.11ax letter ballot.   (802.18 will stay involved) </a:t>
            </a:r>
          </a:p>
          <a:p>
            <a:pPr lvl="1">
              <a:buFont typeface="Arial" panose="020B0604020202020204" pitchFamily="34" charset="0"/>
              <a:buChar char="•"/>
            </a:pPr>
            <a:r>
              <a:rPr lang="en-US" sz="1400" dirty="0"/>
              <a:t>Once the 802.11ax coexistence document is finished up, this will start next phase of defining the voice from IEEE 802 as a whole, that can be used on the NPRM. </a:t>
            </a:r>
          </a:p>
          <a:p>
            <a:pPr lvl="2">
              <a:buFont typeface="Arial" panose="020B0604020202020204" pitchFamily="34" charset="0"/>
              <a:buChar char="•"/>
            </a:pPr>
            <a:r>
              <a:rPr lang="en-US" sz="1400" dirty="0"/>
              <a:t>Until the NPRM actually comes out, we will not be sure what is in them exactly to know just how to do final comments, assuming we have a direction on voice from 802</a:t>
            </a:r>
            <a:r>
              <a:rPr lang="en-US" sz="1200" dirty="0"/>
              <a:t>.</a:t>
            </a:r>
          </a:p>
          <a:p>
            <a:pPr lvl="1">
              <a:buFont typeface="Arial" panose="020B0604020202020204" pitchFamily="34" charset="0"/>
              <a:buChar char="•"/>
            </a:pPr>
            <a:r>
              <a:rPr lang="en-US" sz="1400" dirty="0"/>
              <a:t>Timing?  Until the NPRM is published in the Federal Register, no way to speculate very close the date comments will be due.</a:t>
            </a:r>
          </a:p>
          <a:p>
            <a:pPr lvl="2">
              <a:buFont typeface="Arial" panose="020B0604020202020204" pitchFamily="34" charset="0"/>
              <a:buChar char="•"/>
            </a:pPr>
            <a:r>
              <a:rPr lang="en-US" sz="1400" dirty="0"/>
              <a:t>Speculating the shortest time frame is the NPRM is published early September with a 30 day comments period.  Making them due mid-October between the September Interim and November plenary.  </a:t>
            </a:r>
          </a:p>
          <a:p>
            <a:pPr>
              <a:buFont typeface="Arial" panose="020B0604020202020204" pitchFamily="34" charset="0"/>
              <a:buChar char="•"/>
            </a:pPr>
            <a:r>
              <a:rPr lang="en-US" sz="1800" b="0" dirty="0">
                <a:solidFill>
                  <a:srgbClr val="00B050"/>
                </a:solidFill>
              </a:rPr>
              <a:t>New feedback, </a:t>
            </a:r>
            <a:r>
              <a:rPr lang="en-US" sz="1800" dirty="0">
                <a:solidFill>
                  <a:srgbClr val="00B050"/>
                </a:solidFill>
              </a:rPr>
              <a:t>Learned this week October FCC open meeting is the latest word of when we may see the NPRM, not September as earlier indications.</a:t>
            </a:r>
          </a:p>
          <a:p>
            <a:pPr>
              <a:buFont typeface="Arial" panose="020B0604020202020204" pitchFamily="34" charset="0"/>
              <a:buChar char="•"/>
            </a:pPr>
            <a:endParaRPr lang="en-US" sz="1800" b="0" dirty="0">
              <a:solidFill>
                <a:srgbClr val="00B050"/>
              </a:solidFill>
            </a:endParaRPr>
          </a:p>
        </p:txBody>
      </p:sp>
      <p:sp>
        <p:nvSpPr>
          <p:cNvPr id="4" name="Slide Number Placeholder 3">
            <a:extLst>
              <a:ext uri="{FF2B5EF4-FFF2-40B4-BE49-F238E27FC236}">
                <a16:creationId xmlns:a16="http://schemas.microsoft.com/office/drawing/2014/main" id="{A6951D5F-6254-420B-A513-B7064E6D93E0}"/>
              </a:ext>
            </a:extLst>
          </p:cNvPr>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E15AEB9B-ED3F-44BE-8AEE-6E167BF810AE}"/>
              </a:ext>
            </a:extLst>
          </p:cNvPr>
          <p:cNvSpPr>
            <a:spLocks noGrp="1"/>
          </p:cNvSpPr>
          <p:nvPr>
            <p:ph type="ftr" idx="14"/>
          </p:nvPr>
        </p:nvSpPr>
        <p:spPr/>
        <p:txBody>
          <a:bodyPr/>
          <a:lstStyle/>
          <a:p>
            <a:r>
              <a:rPr lang="en-GB" dirty="0"/>
              <a:t>Jay Holcomb (Itron)</a:t>
            </a:r>
          </a:p>
        </p:txBody>
      </p:sp>
      <p:sp>
        <p:nvSpPr>
          <p:cNvPr id="6" name="Date Placeholder 5">
            <a:extLst>
              <a:ext uri="{FF2B5EF4-FFF2-40B4-BE49-F238E27FC236}">
                <a16:creationId xmlns:a16="http://schemas.microsoft.com/office/drawing/2014/main" id="{AC735A63-C8D6-4957-9AA7-3481227E78E7}"/>
              </a:ext>
            </a:extLst>
          </p:cNvPr>
          <p:cNvSpPr>
            <a:spLocks noGrp="1"/>
          </p:cNvSpPr>
          <p:nvPr>
            <p:ph type="dt" idx="15"/>
          </p:nvPr>
        </p:nvSpPr>
        <p:spPr/>
        <p:txBody>
          <a:bodyPr/>
          <a:lstStyle/>
          <a:p>
            <a:r>
              <a:rPr lang="en-US"/>
              <a:t>23 Aug 2018</a:t>
            </a:r>
            <a:endParaRPr lang="en-GB" dirty="0"/>
          </a:p>
        </p:txBody>
      </p:sp>
    </p:spTree>
    <p:extLst>
      <p:ext uri="{BB962C8B-B14F-4D97-AF65-F5344CB8AC3E}">
        <p14:creationId xmlns:p14="http://schemas.microsoft.com/office/powerpoint/2010/main" val="1170336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23 Aug 2018</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WiFi / UWB Coexistence -1</a:t>
            </a:r>
            <a:endParaRPr lang="en-US" sz="1400" dirty="0"/>
          </a:p>
        </p:txBody>
      </p:sp>
      <p:sp>
        <p:nvSpPr>
          <p:cNvPr id="3" name="Content Placeholder 2"/>
          <p:cNvSpPr>
            <a:spLocks noGrp="1"/>
          </p:cNvSpPr>
          <p:nvPr>
            <p:ph idx="1"/>
          </p:nvPr>
        </p:nvSpPr>
        <p:spPr>
          <a:xfrm>
            <a:off x="685800" y="1219200"/>
            <a:ext cx="8382000" cy="4038600"/>
          </a:xfrm>
        </p:spPr>
        <p:txBody>
          <a:bodyPr/>
          <a:lstStyle/>
          <a:p>
            <a:pPr>
              <a:buFont typeface="Arial" panose="020B0604020202020204" pitchFamily="34" charset="0"/>
              <a:buChar char="•"/>
            </a:pPr>
            <a:r>
              <a:rPr lang="en-US" sz="2000" dirty="0"/>
              <a:t>IEEE 802.19 and other WG chairs are working on IEEE 802 single voice. </a:t>
            </a:r>
          </a:p>
          <a:p>
            <a:pPr>
              <a:buFont typeface="Arial" panose="020B0604020202020204" pitchFamily="34" charset="0"/>
              <a:buChar char="•"/>
            </a:pPr>
            <a:r>
              <a:rPr lang="en-US" sz="2000" dirty="0"/>
              <a:t>From a high level, could we list out some of the following.</a:t>
            </a:r>
          </a:p>
          <a:p>
            <a:pPr lvl="1">
              <a:buFont typeface="Arial" panose="020B0604020202020204" pitchFamily="34" charset="0"/>
              <a:buChar char="•"/>
            </a:pPr>
            <a:r>
              <a:rPr lang="en-US" sz="1600" b="0" dirty="0"/>
              <a:t>Do not want to get into detail, just high level points</a:t>
            </a:r>
            <a:r>
              <a:rPr lang="en-US" sz="1600" dirty="0"/>
              <a:t> to consider to help.</a:t>
            </a:r>
            <a:endParaRPr lang="en-US" sz="1600" b="0" dirty="0"/>
          </a:p>
          <a:p>
            <a:pPr>
              <a:buFont typeface="Arial" panose="020B0604020202020204" pitchFamily="34" charset="0"/>
              <a:buChar char="•"/>
            </a:pPr>
            <a:r>
              <a:rPr lang="en-US" sz="2000" dirty="0"/>
              <a:t>What criteria should be considered? </a:t>
            </a:r>
          </a:p>
          <a:p>
            <a:pPr lvl="1">
              <a:buFont typeface="Arial" panose="020B0604020202020204" pitchFamily="34" charset="0"/>
              <a:buChar char="•"/>
            </a:pPr>
            <a:r>
              <a:rPr lang="en-US" sz="1600" dirty="0"/>
              <a:t>Power out needed,  different for each technology. </a:t>
            </a:r>
          </a:p>
          <a:p>
            <a:pPr lvl="1">
              <a:buFont typeface="Arial" panose="020B0604020202020204" pitchFamily="34" charset="0"/>
              <a:buChar char="•"/>
            </a:pPr>
            <a:r>
              <a:rPr lang="en-US" sz="1600" dirty="0"/>
              <a:t>Bandwidth considerations.</a:t>
            </a:r>
          </a:p>
          <a:p>
            <a:pPr lvl="1">
              <a:buFont typeface="Arial" panose="020B0604020202020204" pitchFamily="34" charset="0"/>
              <a:buChar char="•"/>
            </a:pPr>
            <a:r>
              <a:rPr lang="en-US" sz="1600" dirty="0"/>
              <a:t>Channel sense, e.g. LBT.  </a:t>
            </a:r>
          </a:p>
          <a:p>
            <a:pPr lvl="1">
              <a:buFont typeface="Arial" panose="020B0604020202020204" pitchFamily="34" charset="0"/>
              <a:buChar char="•"/>
            </a:pPr>
            <a:r>
              <a:rPr lang="en-US" sz="1600" dirty="0"/>
              <a:t>Incumbent protection.</a:t>
            </a:r>
          </a:p>
          <a:p>
            <a:pPr lvl="1">
              <a:buFont typeface="Arial" panose="020B0604020202020204" pitchFamily="34" charset="0"/>
              <a:buChar char="•"/>
            </a:pPr>
            <a:r>
              <a:rPr lang="en-US" sz="1600" dirty="0"/>
              <a:t>Interference types, blocks .vs. range decrease.</a:t>
            </a:r>
          </a:p>
          <a:p>
            <a:pPr lvl="1">
              <a:buFont typeface="Arial" panose="020B0604020202020204" pitchFamily="34" charset="0"/>
              <a:buChar char="•"/>
            </a:pPr>
            <a:r>
              <a:rPr lang="en-US" sz="1600" dirty="0"/>
              <a:t>Operational ranges themselves.</a:t>
            </a:r>
          </a:p>
          <a:p>
            <a:pPr lvl="1">
              <a:buFont typeface="Arial" panose="020B0604020202020204" pitchFamily="34" charset="0"/>
              <a:buChar char="•"/>
            </a:pPr>
            <a:r>
              <a:rPr lang="en-US" sz="1600" dirty="0"/>
              <a:t>Different modulation types .</a:t>
            </a:r>
          </a:p>
          <a:p>
            <a:pPr lvl="1">
              <a:buFont typeface="Arial" panose="020B0604020202020204" pitchFamily="34" charset="0"/>
              <a:buChar char="•"/>
            </a:pPr>
            <a:r>
              <a:rPr lang="en-US" sz="1600" dirty="0"/>
              <a:t>Tuning range of UWB   (global considerations).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Thursday: </a:t>
            </a:r>
          </a:p>
          <a:p>
            <a:pPr lvl="1">
              <a:buFont typeface="Arial" panose="020B0604020202020204" pitchFamily="34" charset="0"/>
              <a:buChar char="•"/>
            </a:pPr>
            <a:r>
              <a:rPr lang="en-US" sz="1600" dirty="0"/>
              <a:t> Is there a way to ID that UWB is there and transmitting?</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23 Aug 2018</a:t>
            </a:r>
            <a:endParaRPr lang="en-GB" dirty="0"/>
          </a:p>
        </p:txBody>
      </p:sp>
    </p:spTree>
    <p:extLst>
      <p:ext uri="{BB962C8B-B14F-4D97-AF65-F5344CB8AC3E}">
        <p14:creationId xmlns:p14="http://schemas.microsoft.com/office/powerpoint/2010/main" val="20165431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WiFi / UWB Coexistence  -2</a:t>
            </a:r>
            <a:endParaRPr lang="en-US" sz="1400" dirty="0"/>
          </a:p>
        </p:txBody>
      </p:sp>
      <p:sp>
        <p:nvSpPr>
          <p:cNvPr id="3" name="Content Placeholder 2"/>
          <p:cNvSpPr>
            <a:spLocks noGrp="1"/>
          </p:cNvSpPr>
          <p:nvPr>
            <p:ph idx="1"/>
          </p:nvPr>
        </p:nvSpPr>
        <p:spPr>
          <a:xfrm>
            <a:off x="685800" y="1219200"/>
            <a:ext cx="7856538" cy="4038600"/>
          </a:xfrm>
        </p:spPr>
        <p:txBody>
          <a:bodyPr/>
          <a:lstStyle/>
          <a:p>
            <a:pPr>
              <a:buFont typeface="Arial" panose="020B0604020202020204" pitchFamily="34" charset="0"/>
              <a:buChar char="•"/>
            </a:pPr>
            <a:r>
              <a:rPr lang="en-US" sz="2000" dirty="0"/>
              <a:t>What Use Cases should be considered? </a:t>
            </a:r>
          </a:p>
          <a:p>
            <a:pPr lvl="1">
              <a:buFont typeface="Arial" panose="020B0604020202020204" pitchFamily="34" charset="0"/>
              <a:buChar char="•"/>
            </a:pPr>
            <a:r>
              <a:rPr lang="en-US" sz="1600" dirty="0"/>
              <a:t>Higher speed  (wider BWs) for WiFi users, e.g. streaming video, etc.   </a:t>
            </a:r>
          </a:p>
          <a:p>
            <a:pPr lvl="1">
              <a:buFont typeface="Arial" panose="020B0604020202020204" pitchFamily="34" charset="0"/>
              <a:buChar char="•"/>
            </a:pPr>
            <a:r>
              <a:rPr lang="en-US" sz="1600" dirty="0"/>
              <a:t>Global availability (S. Korea just this week consultation 6 – 10.2 GHz for UWB)</a:t>
            </a:r>
          </a:p>
          <a:p>
            <a:pPr lvl="1">
              <a:buFont typeface="Arial" panose="020B0604020202020204" pitchFamily="34" charset="0"/>
              <a:buChar char="•"/>
            </a:pPr>
            <a:r>
              <a:rPr lang="en-US" sz="1600" dirty="0"/>
              <a:t>UWB applications -  Many (See 15-17/0660), e.g. location is a significant use case.</a:t>
            </a:r>
            <a:endParaRPr lang="en-US" sz="1400" dirty="0"/>
          </a:p>
          <a:p>
            <a:pPr lvl="1">
              <a:buFont typeface="Arial" panose="020B0604020202020204" pitchFamily="34" charset="0"/>
              <a:buChar char="•"/>
            </a:pPr>
            <a:r>
              <a:rPr lang="en-US" sz="1600" dirty="0"/>
              <a:t>Where devices are used, height, indoor/outdoor, etc.  </a:t>
            </a:r>
          </a:p>
          <a:p>
            <a:pPr lvl="1">
              <a:buFont typeface="Arial" panose="020B0604020202020204" pitchFamily="34" charset="0"/>
              <a:buChar char="•"/>
            </a:pPr>
            <a:r>
              <a:rPr lang="en-US" sz="1600" dirty="0"/>
              <a:t>Review 15.2  co-existence of  WiFi / BT / …  </a:t>
            </a:r>
          </a:p>
          <a:p>
            <a:pPr lvl="1">
              <a:buFont typeface="Arial" panose="020B0604020202020204" pitchFamily="34" charset="0"/>
              <a:buChar char="•"/>
            </a:pPr>
            <a:r>
              <a:rPr lang="en-US" sz="1600" dirty="0"/>
              <a:t>Co-located in a device, and non-co-located. </a:t>
            </a:r>
          </a:p>
          <a:p>
            <a:pPr lvl="1">
              <a:buFont typeface="Arial" panose="020B0604020202020204" pitchFamily="34" charset="0"/>
              <a:buChar char="•"/>
            </a:pPr>
            <a:endParaRPr lang="en-US" sz="1600" dirty="0"/>
          </a:p>
          <a:p>
            <a:pPr lvl="1">
              <a:buFont typeface="Arial" panose="020B0604020202020204" pitchFamily="34" charset="0"/>
              <a:buChar char="•"/>
            </a:pPr>
            <a:r>
              <a:rPr lang="en-US" sz="1600" dirty="0"/>
              <a:t> Thursday: </a:t>
            </a:r>
          </a:p>
          <a:p>
            <a:pPr lvl="1">
              <a:buFont typeface="Arial" panose="020B0604020202020204" pitchFamily="34" charset="0"/>
              <a:buChar char="•"/>
            </a:pPr>
            <a:r>
              <a:rPr lang="en-US" sz="1600" dirty="0"/>
              <a:t> Nothing new.</a:t>
            </a:r>
          </a:p>
          <a:p>
            <a:pPr lvl="1">
              <a:buFont typeface="Arial" panose="020B0604020202020204" pitchFamily="34" charset="0"/>
              <a:buChar char="•"/>
            </a:pPr>
            <a:r>
              <a:rPr lang="en-US" sz="1600" dirty="0"/>
              <a:t>  </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23 Aug 2018</a:t>
            </a:r>
            <a:endParaRPr lang="en-GB" dirty="0"/>
          </a:p>
        </p:txBody>
      </p:sp>
    </p:spTree>
    <p:extLst>
      <p:ext uri="{BB962C8B-B14F-4D97-AF65-F5344CB8AC3E}">
        <p14:creationId xmlns:p14="http://schemas.microsoft.com/office/powerpoint/2010/main" val="1459940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147108" cy="685800"/>
          </a:xfrm>
        </p:spPr>
        <p:txBody>
          <a:bodyPr/>
          <a:lstStyle/>
          <a:p>
            <a:r>
              <a:rPr lang="en-US" sz="2400" dirty="0"/>
              <a:t>IEEE EU position statement on spectrum management</a:t>
            </a:r>
            <a:endParaRPr lang="en-US" sz="1200" dirty="0"/>
          </a:p>
        </p:txBody>
      </p:sp>
      <p:sp>
        <p:nvSpPr>
          <p:cNvPr id="3" name="Content Placeholder 2"/>
          <p:cNvSpPr>
            <a:spLocks noGrp="1"/>
          </p:cNvSpPr>
          <p:nvPr>
            <p:ph idx="1"/>
          </p:nvPr>
        </p:nvSpPr>
        <p:spPr>
          <a:xfrm>
            <a:off x="685800" y="1324006"/>
            <a:ext cx="8147108" cy="4494213"/>
          </a:xfrm>
        </p:spPr>
        <p:txBody>
          <a:bodyPr/>
          <a:lstStyle/>
          <a:p>
            <a:pPr>
              <a:buFont typeface="Arial" panose="020B0604020202020204" pitchFamily="34" charset="0"/>
              <a:buChar char="•"/>
            </a:pPr>
            <a:r>
              <a:rPr lang="en-US" sz="2000" dirty="0"/>
              <a:t>From earlier teleconferences:  </a:t>
            </a:r>
          </a:p>
          <a:p>
            <a:pPr lvl="1">
              <a:buFont typeface="Arial" panose="020B0604020202020204" pitchFamily="34" charset="0"/>
              <a:buChar char="•"/>
            </a:pPr>
            <a:r>
              <a:rPr lang="en-US" sz="1800" dirty="0"/>
              <a:t>IEEE European Public Policy Position Statement on Spectrum Management</a:t>
            </a:r>
          </a:p>
          <a:p>
            <a:pPr lvl="2">
              <a:buFont typeface="Arial" panose="020B0604020202020204" pitchFamily="34" charset="0"/>
              <a:buChar char="•"/>
            </a:pPr>
            <a:r>
              <a:rPr lang="en-US" sz="1600" dirty="0">
                <a:hlinkClick r:id="rId3"/>
              </a:rPr>
              <a:t>https://mentor.ieee.org/802.18/dcn/18/18-18-0028-01-0000-draft-ieee-european-public-policy-position-statement-on-spectrum-management.pdf</a:t>
            </a:r>
            <a:r>
              <a:rPr lang="en-US" sz="1600" dirty="0"/>
              <a:t>   (old rev)</a:t>
            </a:r>
          </a:p>
          <a:p>
            <a:pPr lvl="2">
              <a:buFont typeface="Arial" panose="020B0604020202020204" pitchFamily="34" charset="0"/>
              <a:buChar char="•"/>
            </a:pPr>
            <a:r>
              <a:rPr lang="en-US" sz="1600" b="1" dirty="0">
                <a:solidFill>
                  <a:schemeClr val="tx1"/>
                </a:solidFill>
              </a:rPr>
              <a:t>We are being asked to review this statement, similar to the one in November, though some focus for the EU.  Guidance is to review and comment in detail. </a:t>
            </a:r>
          </a:p>
          <a:p>
            <a:pPr lvl="3">
              <a:buFont typeface="Arial" panose="020B0604020202020204" pitchFamily="34" charset="0"/>
              <a:buChar char="•"/>
            </a:pPr>
            <a:r>
              <a:rPr lang="en-US" dirty="0">
                <a:solidFill>
                  <a:schemeClr val="tx1"/>
                </a:solidFill>
              </a:rPr>
              <a:t>Document 18-18/0028rxx, latest revision is our current review markup.</a:t>
            </a:r>
          </a:p>
          <a:p>
            <a:pPr lvl="2">
              <a:buFont typeface="Arial" panose="020B0604020202020204" pitchFamily="34" charset="0"/>
              <a:buChar char="•"/>
            </a:pPr>
            <a:r>
              <a:rPr lang="en-US" sz="1600" dirty="0">
                <a:solidFill>
                  <a:srgbClr val="00B0F0"/>
                </a:solidFill>
              </a:rPr>
              <a:t>Please send comments to .18 chair, to integrate, to be reviewed by the TAG. </a:t>
            </a:r>
          </a:p>
          <a:p>
            <a:pPr lvl="1">
              <a:buFont typeface="Arial" panose="020B0604020202020204" pitchFamily="34" charset="0"/>
              <a:buChar char="•"/>
            </a:pPr>
            <a:r>
              <a:rPr lang="en-US" sz="1800" b="0" dirty="0">
                <a:solidFill>
                  <a:schemeClr val="tx1"/>
                </a:solidFill>
              </a:rPr>
              <a:t>Becoming clearer the starting premise of the current paper is from several years ago and input is coming in the premise has changed in recent years. </a:t>
            </a:r>
          </a:p>
          <a:p>
            <a:pPr>
              <a:spcBef>
                <a:spcPts val="0"/>
              </a:spcBef>
              <a:buFont typeface="Arial" panose="020B0604020202020204" pitchFamily="34" charset="0"/>
              <a:buChar char="•"/>
            </a:pPr>
            <a:endParaRPr lang="en-US" sz="1800" i="1" dirty="0"/>
          </a:p>
          <a:p>
            <a:pPr lvl="1">
              <a:spcBef>
                <a:spcPts val="0"/>
              </a:spcBef>
              <a:buFont typeface="Arial" panose="020B0604020202020204" pitchFamily="34" charset="0"/>
              <a:buChar char="•"/>
            </a:pPr>
            <a:r>
              <a:rPr lang="en-US" sz="1800" dirty="0"/>
              <a:t>Considering the question on older premise, it has on the statement: </a:t>
            </a:r>
          </a:p>
          <a:p>
            <a:pPr lvl="2">
              <a:spcBef>
                <a:spcPts val="0"/>
              </a:spcBef>
              <a:buFont typeface="Arial" panose="020B0604020202020204" pitchFamily="34" charset="0"/>
              <a:buChar char="•"/>
            </a:pPr>
            <a:r>
              <a:rPr lang="en-US" sz="1600" i="1" dirty="0"/>
              <a:t>This statement was developed by the IEEE European Public Policy Committee Working Group on ICT and represents the considered judgment of a broad group of European IEEE members with expertise in the subject field.  </a:t>
            </a:r>
            <a:endParaRPr lang="en-US" sz="1600" dirty="0"/>
          </a:p>
          <a:p>
            <a:pPr lvl="4">
              <a:spcBef>
                <a:spcPts val="0"/>
              </a:spcBef>
              <a:buFont typeface="Arial" panose="020B0604020202020204" pitchFamily="34" charset="0"/>
              <a:buChar char="•"/>
            </a:pPr>
            <a:endParaRPr lang="en-US" altLang="en-US" dirty="0"/>
          </a:p>
          <a:p>
            <a:pPr>
              <a:spcBef>
                <a:spcPts val="0"/>
              </a:spcBef>
              <a:buFont typeface="Arial" panose="020B0604020202020204" pitchFamily="34" charset="0"/>
              <a:buChar char="•"/>
            </a:pPr>
            <a:endParaRPr lang="en-US" sz="2000" dirty="0"/>
          </a:p>
          <a:p>
            <a:pPr lvl="2">
              <a:spcBef>
                <a:spcPts val="0"/>
              </a:spcBef>
              <a:buFont typeface="Arial" panose="020B0604020202020204" pitchFamily="34" charset="0"/>
              <a:buChar char="•"/>
            </a:pPr>
            <a:endParaRPr lang="en-US" sz="1400" dirty="0"/>
          </a:p>
          <a:p>
            <a:pPr lvl="2">
              <a:spcBef>
                <a:spcPts val="0"/>
              </a:spcBef>
              <a:buFont typeface="Arial" panose="020B0604020202020204" pitchFamily="34" charset="0"/>
              <a:buChar char="•"/>
            </a:pPr>
            <a:endParaRPr lang="en-US" sz="1400" dirty="0"/>
          </a:p>
          <a:p>
            <a:pPr lvl="1">
              <a:spcBef>
                <a:spcPts val="0"/>
              </a:spcBef>
              <a:buFont typeface="Arial" panose="020B0604020202020204" pitchFamily="34" charset="0"/>
              <a:buChar char="•"/>
            </a:pPr>
            <a:endParaRPr lang="en-US" altLang="en-US" sz="1600" dirty="0"/>
          </a:p>
          <a:p>
            <a:pPr lvl="1">
              <a:spcBef>
                <a:spcPts val="0"/>
              </a:spcBef>
              <a:buFont typeface="Arial" panose="020B0604020202020204" pitchFamily="34" charset="0"/>
              <a:buChar char="•"/>
            </a:pPr>
            <a:endParaRPr lang="en-US" altLang="en-US" sz="1600" dirty="0"/>
          </a:p>
          <a:p>
            <a:pPr>
              <a:buFont typeface="Arial" panose="020B0604020202020204" pitchFamily="34" charset="0"/>
              <a:buChar char="•"/>
            </a:pPr>
            <a:endParaRPr lang="en-US" sz="1800" dirty="0">
              <a:solidFill>
                <a:srgbClr val="00B0F0"/>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23 Aug 2018</a:t>
            </a:r>
            <a:endParaRPr lang="en-GB" dirty="0"/>
          </a:p>
        </p:txBody>
      </p:sp>
    </p:spTree>
    <p:extLst>
      <p:ext uri="{BB962C8B-B14F-4D97-AF65-F5344CB8AC3E}">
        <p14:creationId xmlns:p14="http://schemas.microsoft.com/office/powerpoint/2010/main" val="19214772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EU Position Statement -2</a:t>
            </a:r>
            <a:endParaRPr lang="en-US" sz="1200" dirty="0">
              <a:solidFill>
                <a:schemeClr val="tx1">
                  <a:lumMod val="50000"/>
                  <a:lumOff val="50000"/>
                </a:schemeClr>
              </a:solidFill>
            </a:endParaRPr>
          </a:p>
        </p:txBody>
      </p:sp>
      <p:sp>
        <p:nvSpPr>
          <p:cNvPr id="3" name="Content Placeholder 2"/>
          <p:cNvSpPr>
            <a:spLocks noGrp="1"/>
          </p:cNvSpPr>
          <p:nvPr>
            <p:ph idx="1"/>
          </p:nvPr>
        </p:nvSpPr>
        <p:spPr>
          <a:xfrm>
            <a:off x="685801" y="1143000"/>
            <a:ext cx="8229600" cy="4494213"/>
          </a:xfrm>
        </p:spPr>
        <p:txBody>
          <a:bodyPr/>
          <a:lstStyle/>
          <a:p>
            <a:pPr lvl="8">
              <a:buFont typeface="Arial" panose="020B0604020202020204" pitchFamily="34" charset="0"/>
              <a:buChar char="•"/>
            </a:pPr>
            <a:endParaRPr lang="en-US" sz="1000" b="0" dirty="0">
              <a:solidFill>
                <a:schemeClr val="tx1"/>
              </a:solidFill>
            </a:endParaRPr>
          </a:p>
          <a:p>
            <a:pPr>
              <a:buFont typeface="Arial" panose="020B0604020202020204" pitchFamily="34" charset="0"/>
              <a:buChar char="•"/>
            </a:pPr>
            <a:r>
              <a:rPr lang="en-US" sz="1800" b="0" dirty="0">
                <a:solidFill>
                  <a:schemeClr val="tx1"/>
                </a:solidFill>
              </a:rPr>
              <a:t>Went through 18-18/0028r01 review copy, the remaining sections we have not reviewed and found a couple of specific areas that need clarity. </a:t>
            </a:r>
          </a:p>
          <a:p>
            <a:pPr>
              <a:buFont typeface="Arial" panose="020B0604020202020204" pitchFamily="34" charset="0"/>
              <a:buChar char="•"/>
            </a:pPr>
            <a:r>
              <a:rPr lang="en-US" sz="1800" b="0" dirty="0">
                <a:solidFill>
                  <a:schemeClr val="tx1"/>
                </a:solidFill>
              </a:rPr>
              <a:t>And brought audience up to speed on point premise of paper is from a few years back and had agreement with those that spoke up.  </a:t>
            </a:r>
          </a:p>
          <a:p>
            <a:pPr>
              <a:buFont typeface="Arial" panose="020B0604020202020204" pitchFamily="34" charset="0"/>
              <a:buChar char="•"/>
            </a:pPr>
            <a:r>
              <a:rPr lang="en-US" sz="1800" b="0" dirty="0">
                <a:solidFill>
                  <a:schemeClr val="tx1"/>
                </a:solidFill>
              </a:rPr>
              <a:t>Some general questions: </a:t>
            </a:r>
          </a:p>
          <a:p>
            <a:pPr lvl="1">
              <a:buFont typeface="Arial" panose="020B0604020202020204" pitchFamily="34" charset="0"/>
              <a:buChar char="•"/>
            </a:pPr>
            <a:r>
              <a:rPr lang="en-US" sz="1600" dirty="0">
                <a:solidFill>
                  <a:schemeClr val="tx1"/>
                </a:solidFill>
              </a:rPr>
              <a:t>Should the IEEE SA (the position statement we reviewed in November and January) and the IEEE EU collaborate on these 2 separate position statements in some fashion?  </a:t>
            </a:r>
          </a:p>
          <a:p>
            <a:pPr lvl="2">
              <a:buFont typeface="Arial" panose="020B0604020202020204" pitchFamily="34" charset="0"/>
              <a:buChar char="•"/>
            </a:pPr>
            <a:r>
              <a:rPr lang="en-US" sz="1600" dirty="0">
                <a:solidFill>
                  <a:schemeClr val="tx1"/>
                </a:solidFill>
              </a:rPr>
              <a:t>Then move above them. (.18 should still review)</a:t>
            </a:r>
            <a:endParaRPr lang="en-US" sz="1600" b="0" dirty="0">
              <a:solidFill>
                <a:schemeClr val="tx1"/>
              </a:solidFill>
            </a:endParaRPr>
          </a:p>
          <a:p>
            <a:pPr lvl="1">
              <a:buFont typeface="Arial" panose="020B0604020202020204" pitchFamily="34" charset="0"/>
              <a:buChar char="•"/>
            </a:pPr>
            <a:r>
              <a:rPr lang="en-US" sz="1600" dirty="0">
                <a:solidFill>
                  <a:schemeClr val="tx1"/>
                </a:solidFill>
              </a:rPr>
              <a:t>What was original driver to do the statement? </a:t>
            </a:r>
          </a:p>
          <a:p>
            <a:pPr lvl="1">
              <a:buFont typeface="Arial" panose="020B0604020202020204" pitchFamily="34" charset="0"/>
              <a:buChar char="•"/>
            </a:pPr>
            <a:r>
              <a:rPr lang="en-US" sz="1600" dirty="0">
                <a:solidFill>
                  <a:schemeClr val="tx1"/>
                </a:solidFill>
              </a:rPr>
              <a:t>Who is the general audience it is written for? </a:t>
            </a:r>
          </a:p>
          <a:p>
            <a:pPr lvl="1">
              <a:buFont typeface="Arial" panose="020B0604020202020204" pitchFamily="34" charset="0"/>
              <a:buChar char="•"/>
            </a:pPr>
            <a:r>
              <a:rPr lang="en-US" sz="1600" dirty="0">
                <a:solidFill>
                  <a:schemeClr val="tx1"/>
                </a:solidFill>
              </a:rPr>
              <a:t>As it is, there is a concern if it is sent out and organizations our members are working with, CEPT, BRAN, etc. it will cause confusion, and more.  </a:t>
            </a:r>
            <a:endParaRPr lang="en-US" sz="1600" b="0" dirty="0">
              <a:solidFill>
                <a:schemeClr val="tx1"/>
              </a:solidFill>
            </a:endParaRPr>
          </a:p>
          <a:p>
            <a:pPr>
              <a:buFont typeface="Arial" panose="020B0604020202020204" pitchFamily="34" charset="0"/>
              <a:buChar char="•"/>
            </a:pPr>
            <a:r>
              <a:rPr lang="en-US" sz="1800" b="0" dirty="0">
                <a:solidFill>
                  <a:srgbClr val="00B0F0"/>
                </a:solidFill>
              </a:rPr>
              <a:t>Request that anyone with specific input to continue to please pass on to the .18 chair, sooner. </a:t>
            </a:r>
          </a:p>
          <a:p>
            <a:pPr>
              <a:buFont typeface="Arial" panose="020B0604020202020204" pitchFamily="34" charset="0"/>
              <a:buChar char="•"/>
            </a:pPr>
            <a:r>
              <a:rPr lang="en-US" sz="1800" b="0" dirty="0">
                <a:solidFill>
                  <a:srgbClr val="00B0F0"/>
                </a:solidFill>
              </a:rPr>
              <a:t>.18 chair will cleanup the review revision of the paper (should end up r02) and ask the IEEE 802 chair for further guidance on next steps.  </a:t>
            </a:r>
          </a:p>
          <a:p>
            <a:pPr>
              <a:buFont typeface="Arial" panose="020B0604020202020204" pitchFamily="34" charset="0"/>
              <a:buChar char="•"/>
            </a:pPr>
            <a:endParaRPr lang="en-US" sz="1800" b="0" dirty="0">
              <a:solidFill>
                <a:srgbClr val="00B0F0"/>
              </a:solidFill>
            </a:endParaRP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23 Aug 2018</a:t>
            </a:r>
            <a:endParaRPr lang="en-GB" dirty="0"/>
          </a:p>
        </p:txBody>
      </p:sp>
    </p:spTree>
    <p:extLst>
      <p:ext uri="{BB962C8B-B14F-4D97-AF65-F5344CB8AC3E}">
        <p14:creationId xmlns:p14="http://schemas.microsoft.com/office/powerpoint/2010/main" val="12523190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94765" y="636191"/>
            <a:ext cx="7770813" cy="719931"/>
          </a:xfrm>
        </p:spPr>
        <p:txBody>
          <a:bodyPr/>
          <a:lstStyle/>
          <a:p>
            <a:r>
              <a:rPr lang="en-US" altLang="en-US" sz="2800" dirty="0"/>
              <a:t>Motion – EU Spectrum Management</a:t>
            </a:r>
            <a:endParaRPr lang="en-US" altLang="en-US" sz="2800" dirty="0">
              <a:solidFill>
                <a:schemeClr val="bg1"/>
              </a:solidFill>
            </a:endParaRPr>
          </a:p>
        </p:txBody>
      </p:sp>
      <p:sp>
        <p:nvSpPr>
          <p:cNvPr id="16387" name="Content Placeholder 2"/>
          <p:cNvSpPr>
            <a:spLocks noGrp="1"/>
          </p:cNvSpPr>
          <p:nvPr>
            <p:ph idx="1"/>
          </p:nvPr>
        </p:nvSpPr>
        <p:spPr>
          <a:xfrm>
            <a:off x="609600" y="1294443"/>
            <a:ext cx="7772400" cy="4572000"/>
          </a:xfrm>
        </p:spPr>
        <p:txBody>
          <a:bodyPr/>
          <a:lstStyle/>
          <a:p>
            <a:endParaRPr lang="en-US" altLang="en-US" sz="1600" u="sng" dirty="0"/>
          </a:p>
          <a:p>
            <a:r>
              <a:rPr lang="en-US" altLang="en-US" sz="2000" u="sng" dirty="0"/>
              <a:t>Motion:</a:t>
            </a:r>
            <a:r>
              <a:rPr lang="en-US" sz="2000" b="0" dirty="0"/>
              <a:t>  To approve document 18-___/00____r__, IEEE 802 comments on IEEE European Public Policy Position Statement (18-18/0028r00), with the 802.18 Chair having editorial privileges. Then send to the EC for approval and return IEEE EPPC WG.  </a:t>
            </a:r>
          </a:p>
          <a:p>
            <a:endParaRPr lang="en-US" altLang="en-US" sz="2000" b="0" dirty="0"/>
          </a:p>
          <a:p>
            <a:r>
              <a:rPr lang="en-US" altLang="en-US" sz="2000" b="1" dirty="0"/>
              <a:t>		Moved by:  	 	</a:t>
            </a:r>
          </a:p>
          <a:p>
            <a:pPr lvl="1"/>
            <a:r>
              <a:rPr lang="en-US" altLang="en-US" b="1" dirty="0"/>
              <a:t>Seconded by:  	 	</a:t>
            </a:r>
          </a:p>
          <a:p>
            <a:pPr lvl="1"/>
            <a:r>
              <a:rPr lang="en-US" altLang="en-US" b="1" dirty="0"/>
              <a:t>Discussion?		</a:t>
            </a:r>
          </a:p>
          <a:p>
            <a:pPr lvl="1"/>
            <a:r>
              <a:rPr lang="en-US" altLang="en-US" b="1" dirty="0">
                <a:solidFill>
                  <a:schemeClr val="tx1"/>
                </a:solidFill>
              </a:rPr>
              <a:t>Vote:  ___Y   /  ___N   /  ___A </a:t>
            </a:r>
          </a:p>
          <a:p>
            <a:pPr lvl="1"/>
            <a:endParaRPr lang="en-US" altLang="en-US" sz="1600" u="sng" dirty="0"/>
          </a:p>
          <a:p>
            <a:pPr lvl="1"/>
            <a:endParaRPr lang="en-US" altLang="en-US" sz="1600" u="sng" dirty="0">
              <a:solidFill>
                <a:schemeClr val="tx1"/>
              </a:solidFill>
            </a:endParaRPr>
          </a:p>
          <a:p>
            <a:pPr lvl="1"/>
            <a:endParaRPr lang="en-US" altLang="en-US" sz="1200"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34</a:t>
            </a:fld>
            <a:endParaRPr lang="en-US" altLang="en-US" sz="1200" b="0" dirty="0"/>
          </a:p>
        </p:txBody>
      </p:sp>
      <p:sp>
        <p:nvSpPr>
          <p:cNvPr id="2" name="Date Placeholder 1"/>
          <p:cNvSpPr>
            <a:spLocks noGrp="1"/>
          </p:cNvSpPr>
          <p:nvPr>
            <p:ph type="dt" idx="15"/>
          </p:nvPr>
        </p:nvSpPr>
        <p:spPr/>
        <p:txBody>
          <a:bodyPr/>
          <a:lstStyle/>
          <a:p>
            <a:r>
              <a:rPr lang="en-US"/>
              <a:t>23 Aug 2018</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1816836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err="1"/>
              <a:t>Encina</a:t>
            </a:r>
            <a:r>
              <a:rPr lang="en-US" sz="2400" dirty="0"/>
              <a:t> Questions</a:t>
            </a:r>
            <a:endParaRPr lang="en-US" sz="1200" dirty="0"/>
          </a:p>
        </p:txBody>
      </p:sp>
      <p:sp>
        <p:nvSpPr>
          <p:cNvPr id="3" name="Content Placeholder 2"/>
          <p:cNvSpPr>
            <a:spLocks noGrp="1"/>
          </p:cNvSpPr>
          <p:nvPr>
            <p:ph idx="1"/>
          </p:nvPr>
        </p:nvSpPr>
        <p:spPr>
          <a:xfrm>
            <a:off x="685800" y="1146175"/>
            <a:ext cx="7770813" cy="5484813"/>
          </a:xfrm>
        </p:spPr>
        <p:txBody>
          <a:bodyPr/>
          <a:lstStyle/>
          <a:p>
            <a:pPr>
              <a:spcBef>
                <a:spcPts val="0"/>
              </a:spcBef>
              <a:buFont typeface="Arial" panose="020B0604020202020204" pitchFamily="34" charset="0"/>
              <a:buChar char="•"/>
            </a:pPr>
            <a:r>
              <a:rPr lang="en-US" altLang="en-US" sz="1400" dirty="0"/>
              <a:t>Questions from </a:t>
            </a:r>
            <a:r>
              <a:rPr lang="en-US" altLang="en-US" sz="1400" dirty="0" err="1"/>
              <a:t>Encina</a:t>
            </a:r>
            <a:r>
              <a:rPr lang="en-US" altLang="en-US" sz="1400" dirty="0"/>
              <a:t>, who presented explained in previous meetings about using/sharing 802.11 WiFi on Part 101 licenses. </a:t>
            </a:r>
          </a:p>
          <a:p>
            <a:pPr lvl="4">
              <a:spcBef>
                <a:spcPts val="0"/>
              </a:spcBef>
              <a:buFont typeface="Arial" panose="020B0604020202020204" pitchFamily="34" charset="0"/>
              <a:buChar char="•"/>
            </a:pPr>
            <a:endParaRPr lang="en-US" sz="600" dirty="0"/>
          </a:p>
          <a:p>
            <a:pPr>
              <a:spcBef>
                <a:spcPts val="0"/>
              </a:spcBef>
              <a:buFont typeface="Arial" panose="020B0604020202020204" pitchFamily="34" charset="0"/>
              <a:buChar char="•"/>
            </a:pPr>
            <a:r>
              <a:rPr lang="en-US" sz="1400" dirty="0"/>
              <a:t>They are writing reply comments for </a:t>
            </a:r>
            <a:r>
              <a:rPr lang="en-US" sz="1400" dirty="0" err="1"/>
              <a:t>NoI</a:t>
            </a:r>
            <a:r>
              <a:rPr lang="en-US" sz="1400" dirty="0"/>
              <a:t> 17-183 which would make it possible for WiFi to operate in the Part 101 frequency band of 5.925 GHz – 6.425 GHz without causing interference to existing stations or blocking new applicant stations.</a:t>
            </a:r>
          </a:p>
          <a:p>
            <a:pPr lvl="4">
              <a:spcBef>
                <a:spcPts val="0"/>
              </a:spcBef>
              <a:buFont typeface="Arial" panose="020B0604020202020204" pitchFamily="34" charset="0"/>
              <a:buChar char="•"/>
            </a:pPr>
            <a:endParaRPr lang="en-US" sz="600" dirty="0"/>
          </a:p>
          <a:p>
            <a:pPr>
              <a:spcBef>
                <a:spcPts val="0"/>
              </a:spcBef>
              <a:buFont typeface="Arial" panose="020B0604020202020204" pitchFamily="34" charset="0"/>
              <a:buChar char="•"/>
            </a:pPr>
            <a:r>
              <a:rPr lang="en-US" sz="1400" b="0" dirty="0">
                <a:solidFill>
                  <a:schemeClr val="tx1"/>
                </a:solidFill>
              </a:rPr>
              <a:t>They have a couple of questions, d</a:t>
            </a:r>
            <a:r>
              <a:rPr lang="en-US" sz="1400" b="0" dirty="0"/>
              <a:t>o any of the 802.11 specifications issued, or in process, meet the following requirements:</a:t>
            </a:r>
          </a:p>
          <a:p>
            <a:pPr lvl="4">
              <a:spcBef>
                <a:spcPts val="0"/>
              </a:spcBef>
              <a:buFont typeface="Arial" panose="020B0604020202020204" pitchFamily="34" charset="0"/>
              <a:buChar char="•"/>
            </a:pPr>
            <a:endParaRPr lang="en-US" sz="1000" b="0" dirty="0"/>
          </a:p>
          <a:p>
            <a:pPr lvl="1">
              <a:spcBef>
                <a:spcPts val="0"/>
              </a:spcBef>
              <a:buFont typeface="Arial" panose="020B0604020202020204" pitchFamily="34" charset="0"/>
              <a:buChar char="•"/>
            </a:pPr>
            <a:r>
              <a:rPr lang="en-US" sz="1400" dirty="0"/>
              <a:t>Operate in the 5.925 – 6.425 GHz band</a:t>
            </a:r>
          </a:p>
          <a:p>
            <a:pPr lvl="2">
              <a:spcBef>
                <a:spcPts val="0"/>
              </a:spcBef>
              <a:buFont typeface="Arial" panose="020B0604020202020204" pitchFamily="34" charset="0"/>
              <a:buChar char="•"/>
            </a:pPr>
            <a:r>
              <a:rPr lang="en-US" sz="1400" dirty="0">
                <a:solidFill>
                  <a:schemeClr val="tx1"/>
                </a:solidFill>
              </a:rPr>
              <a:t>There is an amendment being worked on,  IEEE P802.11ax, due in 2020</a:t>
            </a:r>
          </a:p>
          <a:p>
            <a:pPr lvl="2">
              <a:spcBef>
                <a:spcPts val="0"/>
              </a:spcBef>
              <a:buFont typeface="Arial" panose="020B0604020202020204" pitchFamily="34" charset="0"/>
              <a:buChar char="•"/>
            </a:pPr>
            <a:r>
              <a:rPr lang="en-US" sz="1400" dirty="0">
                <a:solidFill>
                  <a:schemeClr val="tx1"/>
                </a:solidFill>
              </a:rPr>
              <a:t>Actually it does go up to 7.125 GHz, today.</a:t>
            </a:r>
          </a:p>
          <a:p>
            <a:pPr lvl="2">
              <a:spcBef>
                <a:spcPts val="0"/>
              </a:spcBef>
              <a:buFont typeface="Arial" panose="020B0604020202020204" pitchFamily="34" charset="0"/>
              <a:buChar char="•"/>
            </a:pPr>
            <a:r>
              <a:rPr lang="en-US" sz="1400" dirty="0">
                <a:solidFill>
                  <a:schemeClr val="tx1"/>
                </a:solidFill>
              </a:rPr>
              <a:t>And it does cover 2.4, 5.8 and 6 GHz.</a:t>
            </a:r>
          </a:p>
          <a:p>
            <a:pPr lvl="1">
              <a:spcBef>
                <a:spcPts val="0"/>
              </a:spcBef>
              <a:buFont typeface="Arial" panose="020B0604020202020204" pitchFamily="34" charset="0"/>
              <a:buChar char="•"/>
            </a:pPr>
            <a:r>
              <a:rPr lang="en-US" sz="1400" dirty="0"/>
              <a:t>EIRP of 36 dBm or less</a:t>
            </a:r>
          </a:p>
          <a:p>
            <a:pPr lvl="2">
              <a:spcBef>
                <a:spcPts val="0"/>
              </a:spcBef>
              <a:buFont typeface="Arial" panose="020B0604020202020204" pitchFamily="34" charset="0"/>
              <a:buChar char="•"/>
            </a:pPr>
            <a:r>
              <a:rPr lang="en-US" sz="1400" dirty="0">
                <a:solidFill>
                  <a:schemeClr val="tx1"/>
                </a:solidFill>
              </a:rPr>
              <a:t>Yes – Annex D and E have the basic radio specs, except for 60 GHz in China.</a:t>
            </a:r>
          </a:p>
          <a:p>
            <a:pPr lvl="2">
              <a:spcBef>
                <a:spcPts val="0"/>
              </a:spcBef>
              <a:buFont typeface="Arial" panose="020B0604020202020204" pitchFamily="34" charset="0"/>
              <a:buChar char="•"/>
            </a:pPr>
            <a:r>
              <a:rPr lang="en-US" sz="1400" dirty="0">
                <a:solidFill>
                  <a:schemeClr val="tx1"/>
                </a:solidFill>
              </a:rPr>
              <a:t>It does talk to other FCC Parts. </a:t>
            </a:r>
          </a:p>
          <a:p>
            <a:pPr lvl="1">
              <a:spcBef>
                <a:spcPts val="0"/>
              </a:spcBef>
              <a:buFont typeface="Arial" panose="020B0604020202020204" pitchFamily="34" charset="0"/>
              <a:buChar char="•"/>
            </a:pPr>
            <a:r>
              <a:rPr lang="en-US" sz="1400" dirty="0"/>
              <a:t>Listen before talk</a:t>
            </a:r>
          </a:p>
          <a:p>
            <a:pPr lvl="2">
              <a:spcBef>
                <a:spcPts val="0"/>
              </a:spcBef>
              <a:buFont typeface="Arial" panose="020B0604020202020204" pitchFamily="34" charset="0"/>
              <a:buChar char="•"/>
            </a:pPr>
            <a:r>
              <a:rPr lang="en-US" sz="1400" dirty="0">
                <a:solidFill>
                  <a:schemeClr val="tx1"/>
                </a:solidFill>
              </a:rPr>
              <a:t>Yes – except 60 GHz, it does not have LTB, today. </a:t>
            </a:r>
          </a:p>
          <a:p>
            <a:pPr lvl="1">
              <a:spcBef>
                <a:spcPts val="0"/>
              </a:spcBef>
              <a:buFont typeface="Arial" panose="020B0604020202020204" pitchFamily="34" charset="0"/>
              <a:buChar char="•"/>
            </a:pPr>
            <a:r>
              <a:rPr lang="en-US" sz="1400" dirty="0"/>
              <a:t>Determine its </a:t>
            </a:r>
            <a:r>
              <a:rPr lang="en-US" sz="1400" dirty="0" err="1"/>
              <a:t>lat</a:t>
            </a:r>
            <a:r>
              <a:rPr lang="en-US" sz="1400" dirty="0"/>
              <a:t>, long and height AMSL</a:t>
            </a:r>
          </a:p>
          <a:p>
            <a:pPr lvl="2">
              <a:spcBef>
                <a:spcPts val="0"/>
              </a:spcBef>
              <a:buFont typeface="Arial" panose="020B0604020202020204" pitchFamily="34" charset="0"/>
              <a:buChar char="•"/>
            </a:pPr>
            <a:r>
              <a:rPr lang="en-US" sz="1400" dirty="0">
                <a:solidFill>
                  <a:schemeClr val="tx1"/>
                </a:solidFill>
              </a:rPr>
              <a:t>Nothing in the standard. </a:t>
            </a:r>
          </a:p>
          <a:p>
            <a:pPr lvl="2">
              <a:spcBef>
                <a:spcPts val="0"/>
              </a:spcBef>
              <a:buFont typeface="Arial" panose="020B0604020202020204" pitchFamily="34" charset="0"/>
              <a:buChar char="•"/>
            </a:pPr>
            <a:r>
              <a:rPr lang="en-US" altLang="en-US" sz="1400" dirty="0">
                <a:solidFill>
                  <a:schemeClr val="tx1"/>
                </a:solidFill>
              </a:rPr>
              <a:t>Masters will know where they are per regulations, so not needed in the standard. </a:t>
            </a:r>
          </a:p>
          <a:p>
            <a:pPr lvl="2">
              <a:spcBef>
                <a:spcPts val="0"/>
              </a:spcBef>
              <a:buFont typeface="Arial" panose="020B0604020202020204" pitchFamily="34" charset="0"/>
              <a:buChar char="•"/>
            </a:pPr>
            <a:r>
              <a:rPr lang="en-US" altLang="en-US" sz="1400" dirty="0">
                <a:solidFill>
                  <a:schemeClr val="tx1"/>
                </a:solidFill>
              </a:rPr>
              <a:t>A key is different countries have different rules.</a:t>
            </a:r>
          </a:p>
          <a:p>
            <a:pPr lvl="2">
              <a:spcBef>
                <a:spcPts val="0"/>
              </a:spcBef>
              <a:buFont typeface="Arial" panose="020B0604020202020204" pitchFamily="34" charset="0"/>
              <a:buChar char="•"/>
            </a:pPr>
            <a:r>
              <a:rPr lang="en-US" altLang="en-US" sz="1400" dirty="0">
                <a:solidFill>
                  <a:schemeClr val="tx1"/>
                </a:solidFill>
              </a:rPr>
              <a:t>There is an “option” for detailed timings, though has dependencies on how it is implemented by different vendors.  </a:t>
            </a:r>
          </a:p>
          <a:p>
            <a:pPr lvl="2">
              <a:spcBef>
                <a:spcPts val="0"/>
              </a:spcBef>
              <a:buFont typeface="Arial" panose="020B0604020202020204" pitchFamily="34" charset="0"/>
              <a:buChar char="•"/>
            </a:pPr>
            <a:r>
              <a:rPr lang="en-US" altLang="en-US" sz="1400" dirty="0">
                <a:solidFill>
                  <a:schemeClr val="tx1"/>
                </a:solidFill>
              </a:rPr>
              <a:t>IEEE 802.11-2016 has the details. </a:t>
            </a:r>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endParaRPr lang="en-US" alt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23 Aug 2018</a:t>
            </a:r>
            <a:endParaRPr lang="en-GB" dirty="0"/>
          </a:p>
        </p:txBody>
      </p:sp>
    </p:spTree>
    <p:extLst>
      <p:ext uri="{BB962C8B-B14F-4D97-AF65-F5344CB8AC3E}">
        <p14:creationId xmlns:p14="http://schemas.microsoft.com/office/powerpoint/2010/main" val="15416888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15950"/>
            <a:ext cx="8458200" cy="685800"/>
          </a:xfrm>
        </p:spPr>
        <p:txBody>
          <a:bodyPr/>
          <a:lstStyle/>
          <a:p>
            <a:r>
              <a:rPr lang="en-US" sz="2800" dirty="0">
                <a:latin typeface="Times New Roman" charset="0"/>
              </a:rPr>
              <a:t>A Future For Unlicensed Spectrum – from last week</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dirty="0"/>
              <a:t>A perspective on regardless of everything we do to develop new, better, faster wireless technologies, the available spectrum has a hard limit</a:t>
            </a:r>
          </a:p>
          <a:p>
            <a:pPr>
              <a:buFont typeface="Arial" panose="020B0604020202020204" pitchFamily="34" charset="0"/>
              <a:buChar char="•"/>
            </a:pPr>
            <a:r>
              <a:rPr lang="en-US" altLang="en-US" sz="2000" b="0" dirty="0"/>
              <a:t>See: </a:t>
            </a:r>
            <a:r>
              <a:rPr lang="en-US" altLang="en-US" sz="2000" b="0" dirty="0">
                <a:hlinkClick r:id="rId2"/>
              </a:rPr>
              <a:t>https://mentor.ieee.org/802.18/dcn/18/18-18-0060-02-0000-a-future-for-unlicensed-spectrum.pptx</a:t>
            </a:r>
            <a:endParaRPr lang="en-US" altLang="en-US" sz="2000" b="0" dirty="0"/>
          </a:p>
          <a:p>
            <a:pPr>
              <a:buFont typeface="Arial" panose="020B0604020202020204" pitchFamily="34" charset="0"/>
              <a:buChar char="•"/>
            </a:pPr>
            <a:r>
              <a:rPr lang="en-US" altLang="en-US" sz="2000" dirty="0"/>
              <a:t>Will review and discuss</a:t>
            </a:r>
          </a:p>
          <a:p>
            <a:pPr>
              <a:buFont typeface="Arial" panose="020B0604020202020204" pitchFamily="34" charset="0"/>
              <a:buChar char="•"/>
            </a:pPr>
            <a:r>
              <a:rPr lang="en-US" altLang="en-US" sz="1400" b="0" dirty="0"/>
              <a:t>The idea  is to cover the entire spectrum in the database, all of it.</a:t>
            </a:r>
          </a:p>
          <a:p>
            <a:pPr lvl="1">
              <a:buFont typeface="Arial" panose="020B0604020202020204" pitchFamily="34" charset="0"/>
              <a:buChar char="•"/>
            </a:pPr>
            <a:r>
              <a:rPr lang="en-US" altLang="en-US" sz="1200" dirty="0"/>
              <a:t>Then knowing what frequency range the device is in and geographic location, can manage the users. </a:t>
            </a:r>
            <a:r>
              <a:rPr lang="en-US" altLang="en-US" sz="1200" b="0" dirty="0"/>
              <a:t>   </a:t>
            </a:r>
          </a:p>
          <a:p>
            <a:pPr>
              <a:buFont typeface="Arial" panose="020B0604020202020204" pitchFamily="34" charset="0"/>
              <a:buChar char="•"/>
            </a:pPr>
            <a:r>
              <a:rPr lang="en-US" altLang="en-US" sz="1400" b="0" dirty="0"/>
              <a:t>Similar idea years back were not fully accepted, though with recent actions, e.g. 6GHz, a data base maybe viewed differently now. </a:t>
            </a:r>
          </a:p>
          <a:p>
            <a:pPr>
              <a:buFont typeface="Arial" panose="020B0604020202020204" pitchFamily="34" charset="0"/>
              <a:buChar char="•"/>
            </a:pPr>
            <a:r>
              <a:rPr lang="en-US" altLang="en-US" sz="1400" b="0" dirty="0"/>
              <a:t>Should look at the CBRS database and what can we learn from it. </a:t>
            </a:r>
          </a:p>
          <a:p>
            <a:pPr>
              <a:buFont typeface="Arial" panose="020B0604020202020204" pitchFamily="34" charset="0"/>
              <a:buChar char="•"/>
            </a:pPr>
            <a:r>
              <a:rPr lang="en-US" sz="1400" b="0" dirty="0"/>
              <a:t>This is a long term effort, and need to start to put all the pieces together, before going to regulators.</a:t>
            </a:r>
            <a:endParaRPr lang="en-US" sz="1100" b="0" dirty="0"/>
          </a:p>
          <a:p>
            <a:pPr>
              <a:buFont typeface="Arial" panose="020B0604020202020204" pitchFamily="34" charset="0"/>
              <a:buChar char="•"/>
            </a:pPr>
            <a:r>
              <a:rPr lang="en-US" sz="1400" b="0" dirty="0"/>
              <a:t>3550 filings of interest:</a:t>
            </a:r>
          </a:p>
          <a:p>
            <a:pPr lvl="1">
              <a:buFont typeface="Arial" panose="020B0604020202020204" pitchFamily="34" charset="0"/>
              <a:buChar char="•"/>
            </a:pPr>
            <a:r>
              <a:rPr lang="en-US" sz="1200" b="0" dirty="0"/>
              <a:t>Google October 2017 overall summary</a:t>
            </a:r>
          </a:p>
          <a:p>
            <a:pPr lvl="1">
              <a:buFont typeface="Arial" panose="020B0604020202020204" pitchFamily="34" charset="0"/>
              <a:buChar char="•"/>
            </a:pPr>
            <a:r>
              <a:rPr lang="en-US" sz="1200" b="0" dirty="0">
                <a:hlinkClick r:id="rId3"/>
              </a:rPr>
              <a:t>https://ecfsapi.fcc.gov/file/10160477327041/2017-10-16%20Ex%20Parte%20(GN%2012-354%20RM-11788%20RM-11789).pdf</a:t>
            </a:r>
            <a:r>
              <a:rPr lang="en-US" sz="1200" b="0" dirty="0"/>
              <a:t>  </a:t>
            </a:r>
          </a:p>
          <a:p>
            <a:pPr lvl="1">
              <a:buFont typeface="Arial" panose="020B0604020202020204" pitchFamily="34" charset="0"/>
              <a:buChar char="•"/>
            </a:pPr>
            <a:r>
              <a:rPr lang="en-US" sz="1200" b="0" dirty="0"/>
              <a:t>Slide 16 SAS providers &amp; carriers have developed a mutuall satisfactory legal agreement covering confidential data</a:t>
            </a:r>
          </a:p>
          <a:p>
            <a:pPr lvl="1">
              <a:buFont typeface="Arial" panose="020B0604020202020204" pitchFamily="34" charset="0"/>
              <a:buChar char="•"/>
            </a:pPr>
            <a:r>
              <a:rPr lang="en-US" sz="1200" b="0" dirty="0"/>
              <a:t>Appendix A:Wireless Innovation Forum and SAS and CBSD Standards Development </a:t>
            </a:r>
          </a:p>
          <a:p>
            <a:pPr>
              <a:buFont typeface="Arial" panose="020B0604020202020204" pitchFamily="34" charset="0"/>
              <a:buChar char="•"/>
            </a:pPr>
            <a:r>
              <a:rPr lang="en-US" sz="1400" b="0" dirty="0"/>
              <a:t> </a:t>
            </a:r>
            <a:r>
              <a:rPr lang="en-US" sz="1400" b="0" dirty="0">
                <a:hlinkClick r:id="rId4"/>
              </a:rPr>
              <a:t>https://ecfsapi.fcc.gov/file/60001854348.pdf</a:t>
            </a:r>
            <a:r>
              <a:rPr lang="en-US" sz="1400" b="0" dirty="0"/>
              <a:t> </a:t>
            </a:r>
          </a:p>
          <a:p>
            <a:pPr lvl="1">
              <a:buFont typeface="Arial" panose="020B0604020202020204" pitchFamily="34" charset="0"/>
              <a:buChar char="•"/>
            </a:pPr>
            <a:endParaRPr lang="en-US" dirty="0"/>
          </a:p>
          <a:p>
            <a:pPr>
              <a:buFont typeface="Arial" panose="020B0604020202020204" pitchFamily="34" charset="0"/>
              <a:buChar char="•"/>
            </a:pPr>
            <a:endParaRPr lang="en-US" sz="2200" dirty="0"/>
          </a:p>
          <a:p>
            <a:pPr lvl="1">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23 Aug 2018</a:t>
            </a:r>
            <a:endParaRPr lang="en-GB" dirty="0"/>
          </a:p>
        </p:txBody>
      </p:sp>
    </p:spTree>
    <p:extLst>
      <p:ext uri="{BB962C8B-B14F-4D97-AF65-F5344CB8AC3E}">
        <p14:creationId xmlns:p14="http://schemas.microsoft.com/office/powerpoint/2010/main" val="26681196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15950"/>
            <a:ext cx="8458200" cy="685800"/>
          </a:xfrm>
        </p:spPr>
        <p:txBody>
          <a:bodyPr/>
          <a:lstStyle/>
          <a:p>
            <a:r>
              <a:rPr lang="en-US" sz="2800" dirty="0">
                <a:latin typeface="Times New Roman" charset="0"/>
              </a:rPr>
              <a:t>A Future For Unlicensed Spectrum</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dirty="0"/>
              <a:t>A perspective on regardless of everything we do to develop new, better, faster wireless technologies, the available spectrum has a hard limit</a:t>
            </a:r>
          </a:p>
          <a:p>
            <a:pPr>
              <a:buFont typeface="Arial" panose="020B0604020202020204" pitchFamily="34" charset="0"/>
              <a:buChar char="•"/>
            </a:pPr>
            <a:r>
              <a:rPr lang="en-US" altLang="en-US" sz="2000" b="0" dirty="0"/>
              <a:t>See: </a:t>
            </a:r>
            <a:r>
              <a:rPr lang="en-US" altLang="en-US" sz="2000" b="0" dirty="0">
                <a:hlinkClick r:id="rId2"/>
              </a:rPr>
              <a:t>https://mentor.ieee.org/802.18/dcn/18/18-18-0060-02-0000-a-future-for-unlicensed-spectrum.pptx</a:t>
            </a:r>
            <a:r>
              <a:rPr lang="en-US" altLang="en-US" sz="2000" b="0" dirty="0"/>
              <a:t>   (more regulatory based) </a:t>
            </a:r>
          </a:p>
          <a:p>
            <a:pPr>
              <a:buFont typeface="Arial" panose="020B0604020202020204" pitchFamily="34" charset="0"/>
              <a:buChar char="•"/>
            </a:pPr>
            <a:r>
              <a:rPr lang="en-US" altLang="en-US" sz="2000" dirty="0"/>
              <a:t>The most recent document is:  11-18/1055rxx </a:t>
            </a:r>
            <a:r>
              <a:rPr lang="en-US" altLang="en-US" sz="2000" b="0" dirty="0"/>
              <a:t>(more standards based)</a:t>
            </a:r>
          </a:p>
          <a:p>
            <a:pPr>
              <a:buFont typeface="Arial" panose="020B0604020202020204" pitchFamily="34" charset="0"/>
              <a:buChar char="•"/>
            </a:pPr>
            <a:endParaRPr lang="en-US" altLang="en-US" sz="1800" dirty="0"/>
          </a:p>
          <a:p>
            <a:pPr>
              <a:buFont typeface="Arial" panose="020B0604020202020204" pitchFamily="34" charset="0"/>
              <a:buChar char="•"/>
            </a:pPr>
            <a:r>
              <a:rPr lang="en-US" altLang="en-US" sz="1800" dirty="0"/>
              <a:t>We reviewed and discussed the latest .11 version for Plenary WNG in San Diego. </a:t>
            </a:r>
          </a:p>
          <a:p>
            <a:pPr>
              <a:buFont typeface="Arial" panose="020B0604020202020204" pitchFamily="34" charset="0"/>
              <a:buChar char="•"/>
            </a:pPr>
            <a:r>
              <a:rPr lang="en-US" altLang="en-US" sz="1600" b="0" dirty="0"/>
              <a:t>The idea  is to cover the entire spectrum in the database, all of it.</a:t>
            </a:r>
          </a:p>
          <a:p>
            <a:pPr lvl="1">
              <a:buFont typeface="Arial" panose="020B0604020202020204" pitchFamily="34" charset="0"/>
              <a:buChar char="•"/>
            </a:pPr>
            <a:r>
              <a:rPr lang="en-US" altLang="en-US" sz="1400" dirty="0"/>
              <a:t>Then knowing what frequency range the device is in and geographic location, can manage the users. </a:t>
            </a:r>
            <a:r>
              <a:rPr lang="en-US" altLang="en-US" sz="1400" b="0" dirty="0"/>
              <a:t>   </a:t>
            </a:r>
          </a:p>
          <a:p>
            <a:pPr>
              <a:buFont typeface="Arial" panose="020B0604020202020204" pitchFamily="34" charset="0"/>
              <a:buChar char="•"/>
            </a:pPr>
            <a:r>
              <a:rPr lang="en-US" altLang="en-US" sz="1600" b="0" dirty="0"/>
              <a:t>Similar idea years back were not fully accepted, though with recent actions, e.g. 6GHz, a data base maybe viewed differently now. </a:t>
            </a:r>
          </a:p>
          <a:p>
            <a:pPr>
              <a:buFont typeface="Arial" panose="020B0604020202020204" pitchFamily="34" charset="0"/>
              <a:buChar char="•"/>
            </a:pPr>
            <a:r>
              <a:rPr lang="en-US" altLang="en-US" sz="1600" b="0" dirty="0"/>
              <a:t>A perspective on regardless of everything we do to develop new, better, faster wireless technologies, the available spectrum has a hard limit</a:t>
            </a:r>
          </a:p>
          <a:p>
            <a:pPr>
              <a:buFont typeface="Arial" panose="020B0604020202020204" pitchFamily="34" charset="0"/>
              <a:buChar char="•"/>
            </a:pPr>
            <a:r>
              <a:rPr lang="en-US" sz="1600" dirty="0"/>
              <a:t> </a:t>
            </a:r>
          </a:p>
          <a:p>
            <a:pPr>
              <a:buFont typeface="Arial" panose="020B0604020202020204" pitchFamily="34" charset="0"/>
              <a:buChar char="•"/>
            </a:pPr>
            <a:r>
              <a:rPr lang="en-US" sz="16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23 Aug 2018</a:t>
            </a:r>
            <a:endParaRPr lang="en-GB" dirty="0"/>
          </a:p>
        </p:txBody>
      </p:sp>
    </p:spTree>
    <p:extLst>
      <p:ext uri="{BB962C8B-B14F-4D97-AF65-F5344CB8AC3E}">
        <p14:creationId xmlns:p14="http://schemas.microsoft.com/office/powerpoint/2010/main" val="20375231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 not connected and underserved </a:t>
            </a:r>
            <a:r>
              <a:rPr lang="en-US" sz="1400" dirty="0"/>
              <a:t>(from last week)</a:t>
            </a:r>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b="0" dirty="0"/>
              <a:t> </a:t>
            </a:r>
            <a:r>
              <a:rPr lang="en-US" sz="2000" b="0" dirty="0"/>
              <a:t>IEEE Connectivity Coalition  </a:t>
            </a:r>
          </a:p>
          <a:p>
            <a:pPr lvl="1">
              <a:buFont typeface="Arial" panose="020B0604020202020204" pitchFamily="34" charset="0"/>
              <a:buChar char="•"/>
            </a:pPr>
            <a:r>
              <a:rPr lang="en-US" sz="1800" b="0" dirty="0"/>
              <a:t>Internet Inclusion means that all stakeholders are engaged in the planning and implementation of technology systems; that all potential people impacted can access and have certain rights to understand the implications of the technology and know how to use it safely and ethically; and that with these technologies come more services, tools, increased information and opportunities to expand access for communities around the world. As digital technology is increasingly used for educational, employment, health, commercial and informational purposes, Internet Inclusion is critical for full engagement, participation and opportunity in the social, economic and civic life of society.</a:t>
            </a:r>
          </a:p>
          <a:p>
            <a:pPr>
              <a:buFont typeface="Arial" panose="020B0604020202020204" pitchFamily="34" charset="0"/>
              <a:buChar char="•"/>
            </a:pPr>
            <a:endParaRPr lang="en-US" sz="2000" dirty="0"/>
          </a:p>
          <a:p>
            <a:pPr>
              <a:buFont typeface="Arial" panose="020B0604020202020204" pitchFamily="34" charset="0"/>
              <a:buChar char="•"/>
            </a:pPr>
            <a:r>
              <a:rPr lang="en-US" sz="2000" b="0" dirty="0"/>
              <a:t>This ties into the effort brought up at the Chicago meeting on how to connect the 3.8B people, not connected today. </a:t>
            </a:r>
          </a:p>
          <a:p>
            <a:pPr>
              <a:buFont typeface="Arial" panose="020B0604020202020204" pitchFamily="34" charset="0"/>
              <a:buChar char="•"/>
            </a:pPr>
            <a:r>
              <a:rPr lang="en-US" sz="2000" b="0" dirty="0"/>
              <a:t>Stayed tuned as we learn more.  </a:t>
            </a:r>
          </a:p>
          <a:p>
            <a:pPr>
              <a:buFont typeface="Arial" panose="020B0604020202020204" pitchFamily="34" charset="0"/>
              <a:buChar char="•"/>
            </a:pPr>
            <a:r>
              <a:rPr lang="en-US" sz="2000" b="0" dirty="0"/>
              <a:t>Rich will be talking to Senior Director, Technology Policy and International Affairs on this and what we can do.</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23 Aug 2018</a:t>
            </a:r>
            <a:endParaRPr lang="en-GB" dirty="0"/>
          </a:p>
        </p:txBody>
      </p:sp>
    </p:spTree>
    <p:extLst>
      <p:ext uri="{BB962C8B-B14F-4D97-AF65-F5344CB8AC3E}">
        <p14:creationId xmlns:p14="http://schemas.microsoft.com/office/powerpoint/2010/main" val="2839676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Potential reference document when doing comments</a:t>
            </a:r>
          </a:p>
        </p:txBody>
      </p:sp>
      <p:sp>
        <p:nvSpPr>
          <p:cNvPr id="3" name="Content Placeholder 2"/>
          <p:cNvSpPr>
            <a:spLocks noGrp="1"/>
          </p:cNvSpPr>
          <p:nvPr>
            <p:ph idx="1"/>
          </p:nvPr>
        </p:nvSpPr>
        <p:spPr>
          <a:xfrm>
            <a:off x="703797" y="1524000"/>
            <a:ext cx="8296126" cy="4113213"/>
          </a:xfrm>
        </p:spPr>
        <p:txBody>
          <a:bodyPr/>
          <a:lstStyle/>
          <a:p>
            <a:pPr>
              <a:buFont typeface="Arial" panose="020B0604020202020204" pitchFamily="34" charset="0"/>
              <a:buChar char="•"/>
            </a:pPr>
            <a:r>
              <a:rPr lang="en-US" sz="1800" dirty="0"/>
              <a:t>Note: in the 802.19 co-existence &lt;1 GHz meeting it was brought up for IEEE 802 as a whole to put together a document on basic spectrum parameters that would be good for all IEEE 802 standards to co-exist (less interference….)  </a:t>
            </a:r>
          </a:p>
          <a:p>
            <a:pPr lvl="5">
              <a:buFont typeface="Arial" panose="020B0604020202020204" pitchFamily="34" charset="0"/>
              <a:buChar char="•"/>
            </a:pPr>
            <a:endParaRPr lang="en-US" sz="1400" dirty="0"/>
          </a:p>
          <a:p>
            <a:pPr lvl="1">
              <a:buFont typeface="Arial" panose="020B0604020202020204" pitchFamily="34" charset="0"/>
              <a:buChar char="•"/>
            </a:pPr>
            <a:r>
              <a:rPr lang="en-US" sz="1800" b="1" u="sng" dirty="0"/>
              <a:t>Actually, need to have this for all IEEE 802 to just work in the spectrum</a:t>
            </a:r>
            <a:r>
              <a:rPr lang="en-US" sz="1800" dirty="0"/>
              <a:t>, e.g. BWs needed.   Not just coexistence.</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Point being that 802.18 can refer to / use when responding to regulators  on different consultations, to encourage regulators in general to configure their spectrum to allow all the IEEE 802 standards in a more consistent/friendly way.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For the many in attendance, it was felt many regulators would appreciate at least  knowing this.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Additional point to add to the doc, duty cycle is not for the protocol/standard/amendment being discussed, it is a regulation to allow others (and their packet lengths) to have access to the spectrum</a:t>
            </a:r>
            <a:r>
              <a:rPr lang="en-US" sz="1600" dirty="0"/>
              <a:t>. </a:t>
            </a:r>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23 Aug 2018</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150069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call.)</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23 Aug 2018</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Fellowship Request</a:t>
            </a:r>
            <a:endParaRPr lang="en-US" sz="1400" dirty="0"/>
          </a:p>
        </p:txBody>
      </p:sp>
      <p:sp>
        <p:nvSpPr>
          <p:cNvPr id="3" name="Content Placeholder 2"/>
          <p:cNvSpPr>
            <a:spLocks noGrp="1"/>
          </p:cNvSpPr>
          <p:nvPr>
            <p:ph idx="1"/>
          </p:nvPr>
        </p:nvSpPr>
        <p:spPr>
          <a:xfrm>
            <a:off x="685800" y="1257300"/>
            <a:ext cx="8306595" cy="4494213"/>
          </a:xfrm>
        </p:spPr>
        <p:txBody>
          <a:bodyPr/>
          <a:lstStyle/>
          <a:p>
            <a:pPr>
              <a:buFont typeface="Arial" panose="020B0604020202020204" pitchFamily="34" charset="0"/>
              <a:buChar char="•"/>
            </a:pPr>
            <a:r>
              <a:rPr lang="en-US" sz="2000" dirty="0"/>
              <a:t>Fellowship request on reaching out to all regulators.</a:t>
            </a:r>
          </a:p>
          <a:p>
            <a:pPr lvl="1">
              <a:buFont typeface="Arial" panose="020B0604020202020204" pitchFamily="34" charset="0"/>
              <a:buChar char="•"/>
            </a:pPr>
            <a:r>
              <a:rPr lang="en-US" sz="1600" dirty="0">
                <a:solidFill>
                  <a:schemeClr val="tx1"/>
                </a:solidFill>
              </a:rPr>
              <a:t>Enhancing Collaboration between </a:t>
            </a:r>
            <a:r>
              <a:rPr lang="en-US" sz="1600" i="1" dirty="0">
                <a:solidFill>
                  <a:schemeClr val="tx1"/>
                </a:solidFill>
              </a:rPr>
              <a:t>IEEE 802 </a:t>
            </a:r>
            <a:r>
              <a:rPr lang="en-US" sz="1600" dirty="0">
                <a:solidFill>
                  <a:schemeClr val="tx1"/>
                </a:solidFill>
              </a:rPr>
              <a:t>and World Regulators on unlicensed spectrum regulations</a:t>
            </a:r>
            <a:endParaRPr lang="en-US" sz="1600" u="sng" dirty="0">
              <a:solidFill>
                <a:schemeClr val="tx1"/>
              </a:solidFill>
              <a:hlinkClick r:id="rId2"/>
            </a:endParaRPr>
          </a:p>
          <a:p>
            <a:pPr lvl="1">
              <a:buFont typeface="Arial" panose="020B0604020202020204" pitchFamily="34" charset="0"/>
              <a:buChar char="•"/>
            </a:pPr>
            <a:r>
              <a:rPr lang="en-US" sz="1600" u="sng" dirty="0">
                <a:hlinkClick r:id="rId2"/>
              </a:rPr>
              <a:t>https://mentor.ieee.org/802.11/dcn/18/11-18-0580-01-coex-enhancing-collaboration-between-ieee-802-and-world-regulators-on-unlicensed-spectrum-regulations.pptx</a:t>
            </a:r>
            <a:r>
              <a:rPr lang="en-US" sz="1600" dirty="0"/>
              <a:t>  </a:t>
            </a:r>
            <a:r>
              <a:rPr lang="en-US" sz="1600" b="0" dirty="0"/>
              <a:t> </a:t>
            </a:r>
          </a:p>
          <a:p>
            <a:pPr lvl="1">
              <a:buFont typeface="Arial" panose="020B0604020202020204" pitchFamily="34" charset="0"/>
              <a:buChar char="•"/>
            </a:pPr>
            <a:r>
              <a:rPr lang="en-US" sz="1800" b="1" dirty="0">
                <a:solidFill>
                  <a:schemeClr val="tx1"/>
                </a:solidFill>
              </a:rPr>
              <a:t> </a:t>
            </a:r>
          </a:p>
          <a:p>
            <a:pPr lvl="1">
              <a:buFont typeface="Arial" panose="020B0604020202020204" pitchFamily="34" charset="0"/>
              <a:buChar char="•"/>
            </a:pPr>
            <a:r>
              <a:rPr lang="en-US" sz="1800" b="1" dirty="0">
                <a:solidFill>
                  <a:schemeClr val="tx1"/>
                </a:solidFill>
              </a:rPr>
              <a:t>Thursday:  </a:t>
            </a:r>
          </a:p>
          <a:p>
            <a:pPr lvl="1">
              <a:buFont typeface="Arial" panose="020B0604020202020204" pitchFamily="34" charset="0"/>
              <a:buChar char="•"/>
            </a:pPr>
            <a:r>
              <a:rPr lang="en-US" sz="1800" b="1" dirty="0">
                <a:solidFill>
                  <a:schemeClr val="tx1"/>
                </a:solidFill>
              </a:rPr>
              <a:t> </a:t>
            </a:r>
            <a:r>
              <a:rPr lang="en-US" sz="1800" dirty="0">
                <a:solidFill>
                  <a:schemeClr val="tx1"/>
                </a:solidFill>
              </a:rPr>
              <a:t>A start is to keep in touch with the fellowship attendees.  </a:t>
            </a:r>
          </a:p>
          <a:p>
            <a:pPr lvl="2">
              <a:buFont typeface="Arial" panose="020B0604020202020204" pitchFamily="34" charset="0"/>
              <a:buChar char="•"/>
            </a:pPr>
            <a:r>
              <a:rPr lang="en-US" sz="1600" dirty="0">
                <a:solidFill>
                  <a:schemeClr val="tx1"/>
                </a:solidFill>
              </a:rPr>
              <a:t>They are welcome to our meetings and calls. </a:t>
            </a:r>
          </a:p>
          <a:p>
            <a:pPr lvl="1">
              <a:buFont typeface="Arial" panose="020B0604020202020204" pitchFamily="34" charset="0"/>
              <a:buChar char="•"/>
            </a:pPr>
            <a:r>
              <a:rPr lang="en-US" sz="1800" b="0" dirty="0">
                <a:solidFill>
                  <a:schemeClr val="tx1"/>
                </a:solidFill>
              </a:rPr>
              <a:t>Could something be added to the IEEE newsletter/communication for the regulators, to answer the news letter input? </a:t>
            </a:r>
          </a:p>
          <a:p>
            <a:pPr lvl="1">
              <a:buFont typeface="Arial" panose="020B0604020202020204" pitchFamily="34" charset="0"/>
              <a:buChar char="•"/>
            </a:pPr>
            <a:r>
              <a:rPr lang="en-US" sz="1800" b="0" dirty="0">
                <a:solidFill>
                  <a:schemeClr val="tx1"/>
                </a:solidFill>
              </a:rPr>
              <a:t>Can IEEE be more pro-active with some </a:t>
            </a:r>
            <a:r>
              <a:rPr lang="en-US" sz="1800" dirty="0">
                <a:solidFill>
                  <a:schemeClr val="tx1"/>
                </a:solidFill>
              </a:rPr>
              <a:t>of the other (e.g. regional) regulators? </a:t>
            </a:r>
          </a:p>
          <a:p>
            <a:pPr lvl="2">
              <a:buFont typeface="Arial" panose="020B0604020202020204" pitchFamily="34" charset="0"/>
              <a:buChar char="•"/>
            </a:pPr>
            <a:r>
              <a:rPr lang="en-US" sz="1400" dirty="0">
                <a:solidFill>
                  <a:schemeClr val="tx1"/>
                </a:solidFill>
              </a:rPr>
              <a:t>The challenge is to ID which we can, and being a volunteer  / individual organization, the time and money from the volunteers?  </a:t>
            </a:r>
          </a:p>
          <a:p>
            <a:pPr lvl="1">
              <a:buFont typeface="Arial" panose="020B0604020202020204" pitchFamily="34" charset="0"/>
              <a:buChar char="•"/>
            </a:pPr>
            <a:r>
              <a:rPr lang="en-US" sz="1800" b="0" dirty="0">
                <a:solidFill>
                  <a:schemeClr val="tx1"/>
                </a:solidFill>
              </a:rPr>
              <a:t>Many regulators don’t have IEEE has a point of contact like they do with WFA or other implementing orgs do. </a:t>
            </a:r>
          </a:p>
          <a:p>
            <a:pPr marL="0" indent="0"/>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23 Aug 2018</a:t>
            </a:r>
            <a:endParaRPr lang="en-GB" dirty="0"/>
          </a:p>
        </p:txBody>
      </p:sp>
    </p:spTree>
    <p:extLst>
      <p:ext uri="{BB962C8B-B14F-4D97-AF65-F5344CB8AC3E}">
        <p14:creationId xmlns:p14="http://schemas.microsoft.com/office/powerpoint/2010/main" val="1660135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696912" y="304801"/>
            <a:ext cx="1817688" cy="304800"/>
          </a:xfrm>
          <a:prstGeom prst="rect">
            <a:avLst/>
          </a:prstGeom>
        </p:spPr>
        <p:txBody>
          <a:bodyPr/>
          <a:lstStyle/>
          <a:p>
            <a:pPr>
              <a:defRPr/>
            </a:pPr>
            <a:r>
              <a:rPr lang="en-US"/>
              <a:t>23 Aug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693419" y="1169156"/>
            <a:ext cx="3772457" cy="5275778"/>
          </a:xfrm>
        </p:spPr>
        <p:txBody>
          <a:bodyPr/>
          <a:lstStyle/>
          <a:p>
            <a:pPr>
              <a:buFont typeface="Arial" panose="020B0604020202020204" pitchFamily="34" charset="0"/>
              <a:buChar char="•"/>
            </a:pPr>
            <a:r>
              <a:rPr lang="en-US" altLang="en-US" sz="1600" dirty="0"/>
              <a:t>Call to Order</a:t>
            </a:r>
          </a:p>
          <a:p>
            <a:pPr lvl="3">
              <a:buFont typeface="Arial" panose="020B0604020202020204" pitchFamily="34" charset="0"/>
              <a:buChar char="•"/>
            </a:pPr>
            <a:r>
              <a:rPr lang="en-US" altLang="en-US" sz="800" b="1" u="sng" dirty="0">
                <a:solidFill>
                  <a:schemeClr val="bg1"/>
                </a:solidFill>
              </a:rPr>
              <a:t>Attendance server is open</a:t>
            </a:r>
          </a:p>
          <a:p>
            <a:pPr>
              <a:buFont typeface="Arial" panose="020B0604020202020204" pitchFamily="34" charset="0"/>
              <a:buChar char="•"/>
            </a:pPr>
            <a:r>
              <a:rPr lang="en-US" altLang="en-US" sz="1600" dirty="0"/>
              <a:t>Administrative items</a:t>
            </a:r>
          </a:p>
          <a:p>
            <a:pPr lvl="3">
              <a:buFont typeface="Arial" panose="020B0604020202020204" pitchFamily="34" charset="0"/>
              <a:buChar char="•"/>
            </a:pPr>
            <a:r>
              <a:rPr lang="en-US" altLang="en-US" sz="800" dirty="0">
                <a:solidFill>
                  <a:schemeClr val="bg1"/>
                </a:solidFill>
              </a:rPr>
              <a:t>Need a recording secretary </a:t>
            </a:r>
          </a:p>
          <a:p>
            <a:pPr>
              <a:buFont typeface="Arial" panose="020B0604020202020204" pitchFamily="34" charset="0"/>
              <a:buChar char="•"/>
            </a:pPr>
            <a:r>
              <a:rPr lang="en-US" altLang="en-US" sz="1600" dirty="0"/>
              <a:t>Approve agenda &amp; last minutes</a:t>
            </a:r>
          </a:p>
          <a:p>
            <a:pPr lvl="3">
              <a:buFont typeface="Arial" panose="020B0604020202020204" pitchFamily="34" charset="0"/>
              <a:buChar char="•"/>
            </a:pPr>
            <a:r>
              <a:rPr lang="en-US" altLang="en-US" sz="800" dirty="0">
                <a:solidFill>
                  <a:schemeClr val="bg1"/>
                </a:solidFill>
              </a:rPr>
              <a:t>Any interest in being the 802.18 Vice-Chair?</a:t>
            </a:r>
          </a:p>
          <a:p>
            <a:pPr>
              <a:buFont typeface="Arial" panose="020B0604020202020204" pitchFamily="34" charset="0"/>
              <a:buChar char="•"/>
            </a:pPr>
            <a:r>
              <a:rPr lang="en-US" altLang="en-US" sz="1600" dirty="0"/>
              <a:t>Discussion items</a:t>
            </a:r>
            <a:endParaRPr lang="en-US" altLang="en-US" sz="1050" dirty="0"/>
          </a:p>
          <a:p>
            <a:pPr lvl="1">
              <a:buFont typeface="Arial" panose="020B0604020202020204" pitchFamily="34" charset="0"/>
              <a:buChar char="•"/>
            </a:pPr>
            <a:r>
              <a:rPr lang="en-US" altLang="en-US" sz="1400" dirty="0">
                <a:solidFill>
                  <a:schemeClr val="tx1"/>
                </a:solidFill>
              </a:rPr>
              <a:t>EU Items</a:t>
            </a:r>
          </a:p>
          <a:p>
            <a:pPr lvl="1">
              <a:buFont typeface="Arial" panose="020B0604020202020204" pitchFamily="34" charset="0"/>
              <a:buChar char="•"/>
            </a:pPr>
            <a:r>
              <a:rPr lang="en-US" altLang="en-US" sz="1400" dirty="0">
                <a:solidFill>
                  <a:schemeClr val="tx1"/>
                </a:solidFill>
              </a:rPr>
              <a:t>Ofcom consultation</a:t>
            </a:r>
          </a:p>
          <a:p>
            <a:pPr lvl="1">
              <a:buFont typeface="Arial" panose="020B0604020202020204" pitchFamily="34" charset="0"/>
              <a:buChar char="•"/>
            </a:pPr>
            <a:r>
              <a:rPr lang="en-US" sz="1400" dirty="0"/>
              <a:t>IEEE EU Spectrum Management Statement</a:t>
            </a:r>
          </a:p>
          <a:p>
            <a:pPr lvl="1">
              <a:buFont typeface="Arial" panose="020B0604020202020204" pitchFamily="34" charset="0"/>
              <a:buChar char="•"/>
            </a:pPr>
            <a:r>
              <a:rPr lang="en-US" altLang="en-US" sz="1400" dirty="0">
                <a:solidFill>
                  <a:schemeClr val="tx1"/>
                </a:solidFill>
              </a:rPr>
              <a:t>Google waiver request</a:t>
            </a:r>
          </a:p>
          <a:p>
            <a:pPr lvl="1">
              <a:buFont typeface="Arial" panose="020B0604020202020204" pitchFamily="34" charset="0"/>
              <a:buChar char="•"/>
            </a:pPr>
            <a:r>
              <a:rPr lang="en-US" altLang="en-US" sz="1400" dirty="0">
                <a:solidFill>
                  <a:schemeClr val="tx1"/>
                </a:solidFill>
              </a:rPr>
              <a:t>General Discussion Items	</a:t>
            </a:r>
          </a:p>
          <a:p>
            <a:pPr lvl="4">
              <a:buFont typeface="Arial" panose="020B0604020202020204" pitchFamily="34" charset="0"/>
              <a:buChar char="•"/>
            </a:pPr>
            <a:endParaRPr lang="en-US" altLang="en-US" sz="800" dirty="0"/>
          </a:p>
          <a:p>
            <a:pPr>
              <a:buFont typeface="Arial" panose="020B0604020202020204" pitchFamily="34" charset="0"/>
              <a:buChar char="•"/>
            </a:pPr>
            <a:r>
              <a:rPr lang="en-US" altLang="en-US" sz="1600" dirty="0"/>
              <a:t>Actions required</a:t>
            </a:r>
          </a:p>
          <a:p>
            <a:pPr lvl="1">
              <a:buFont typeface="Arial" panose="020B0604020202020204" pitchFamily="34" charset="0"/>
              <a:buChar char="•"/>
            </a:pPr>
            <a:r>
              <a:rPr lang="en-US" altLang="en-US" sz="1400" dirty="0"/>
              <a:t>Several </a:t>
            </a:r>
          </a:p>
          <a:p>
            <a:pPr>
              <a:buFont typeface="Arial" panose="020B0604020202020204" pitchFamily="34" charset="0"/>
              <a:buChar char="•"/>
            </a:pPr>
            <a:r>
              <a:rPr lang="en-US" altLang="en-US" sz="1600" dirty="0"/>
              <a:t>AOB and Adjourn</a:t>
            </a:r>
            <a:endParaRPr lang="en-US" altLang="en-US" sz="2000" dirty="0"/>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114800" y="992187"/>
            <a:ext cx="4968877" cy="548322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200" kern="0" dirty="0"/>
              <a:t>Discussion items, few more details:  </a:t>
            </a:r>
            <a:endParaRPr lang="en-US" sz="1100" b="0" dirty="0">
              <a:solidFill>
                <a:schemeClr val="tx1"/>
              </a:solidFill>
            </a:endParaRPr>
          </a:p>
          <a:p>
            <a:pPr lvl="1">
              <a:spcBef>
                <a:spcPts val="0"/>
              </a:spcBef>
              <a:buFont typeface="Arial" panose="020B0604020202020204" pitchFamily="34" charset="0"/>
              <a:buChar char="•"/>
            </a:pPr>
            <a:endParaRPr lang="en-US" sz="800" b="0" dirty="0">
              <a:solidFill>
                <a:schemeClr val="tx1"/>
              </a:solidFill>
            </a:endParaRPr>
          </a:p>
          <a:p>
            <a:pPr>
              <a:spcBef>
                <a:spcPts val="0"/>
              </a:spcBef>
              <a:buFont typeface="Arial" panose="020B0604020202020204" pitchFamily="34" charset="0"/>
              <a:buChar char="•"/>
            </a:pPr>
            <a:r>
              <a:rPr lang="en-US" sz="1200" b="0" dirty="0">
                <a:solidFill>
                  <a:schemeClr val="tx1"/>
                </a:solidFill>
              </a:rPr>
              <a:t>EU Items</a:t>
            </a:r>
          </a:p>
          <a:p>
            <a:pPr lvl="1">
              <a:spcBef>
                <a:spcPts val="0"/>
              </a:spcBef>
              <a:buFont typeface="Arial" panose="020B0604020202020204" pitchFamily="34" charset="0"/>
              <a:buChar char="•"/>
            </a:pPr>
            <a:r>
              <a:rPr lang="en-US" sz="1200" dirty="0">
                <a:solidFill>
                  <a:schemeClr val="tx1"/>
                </a:solidFill>
              </a:rPr>
              <a:t>ETSI, CEPT, general items.</a:t>
            </a:r>
          </a:p>
          <a:p>
            <a:pPr lvl="1">
              <a:spcBef>
                <a:spcPts val="0"/>
              </a:spcBef>
              <a:buFont typeface="Arial" panose="020B0604020202020204" pitchFamily="34" charset="0"/>
              <a:buChar char="•"/>
            </a:pPr>
            <a:r>
              <a:rPr lang="en-US" sz="1200" dirty="0">
                <a:solidFill>
                  <a:schemeClr val="tx1"/>
                </a:solidFill>
              </a:rPr>
              <a:t>This week the EC consultant and ECC PT1 on IMT </a:t>
            </a:r>
          </a:p>
          <a:p>
            <a:pPr marL="457200" lvl="1" indent="0">
              <a:spcBef>
                <a:spcPts val="0"/>
              </a:spcBef>
            </a:pPr>
            <a:endParaRPr lang="en-US" altLang="en-US" sz="1100" kern="0" dirty="0"/>
          </a:p>
          <a:p>
            <a:pPr>
              <a:spcBef>
                <a:spcPts val="0"/>
              </a:spcBef>
              <a:buFont typeface="Arial" panose="020B0604020202020204" pitchFamily="34" charset="0"/>
              <a:buChar char="•"/>
            </a:pPr>
            <a:r>
              <a:rPr lang="en-US" sz="1200" b="0" dirty="0">
                <a:solidFill>
                  <a:schemeClr val="tx1"/>
                </a:solidFill>
              </a:rPr>
              <a:t>Ofcom-consultation-on-preparations-for-wrc-19</a:t>
            </a:r>
          </a:p>
          <a:p>
            <a:pPr lvl="1">
              <a:spcBef>
                <a:spcPts val="0"/>
              </a:spcBef>
              <a:buFont typeface="Arial" panose="020B0604020202020204" pitchFamily="34" charset="0"/>
              <a:buChar char="•"/>
            </a:pPr>
            <a:r>
              <a:rPr lang="en-US" sz="1000" dirty="0">
                <a:solidFill>
                  <a:schemeClr val="tx1"/>
                </a:solidFill>
              </a:rPr>
              <a:t>Approve final version</a:t>
            </a:r>
          </a:p>
          <a:p>
            <a:pPr lvl="1">
              <a:spcBef>
                <a:spcPts val="0"/>
              </a:spcBef>
              <a:buFont typeface="Arial" panose="020B0604020202020204" pitchFamily="34" charset="0"/>
              <a:buChar char="•"/>
            </a:pPr>
            <a:r>
              <a:rPr lang="en-US" sz="1000" dirty="0">
                <a:solidFill>
                  <a:schemeClr val="tx1"/>
                </a:solidFill>
              </a:rPr>
              <a:t>Due 13 Sept.  </a:t>
            </a:r>
          </a:p>
          <a:p>
            <a:pPr lvl="1">
              <a:spcBef>
                <a:spcPts val="0"/>
              </a:spcBef>
              <a:buFont typeface="Arial" panose="020B0604020202020204" pitchFamily="34" charset="0"/>
              <a:buChar char="•"/>
            </a:pPr>
            <a:endParaRPr lang="en-US" altLang="en-US" sz="1200" b="0" kern="0" dirty="0"/>
          </a:p>
          <a:p>
            <a:pPr>
              <a:spcBef>
                <a:spcPts val="0"/>
              </a:spcBef>
              <a:buFont typeface="Arial" panose="020B0604020202020204" pitchFamily="34" charset="0"/>
              <a:buChar char="•"/>
            </a:pPr>
            <a:r>
              <a:rPr lang="en-US" sz="1200" b="0" dirty="0"/>
              <a:t>IEEE EU Spectrum Management Statement</a:t>
            </a:r>
            <a:endParaRPr lang="en-US" altLang="en-US" sz="400" b="0" kern="0" dirty="0"/>
          </a:p>
          <a:p>
            <a:pPr lvl="1">
              <a:spcBef>
                <a:spcPts val="0"/>
              </a:spcBef>
              <a:buFont typeface="Arial" panose="020B0604020202020204" pitchFamily="34" charset="0"/>
              <a:buChar char="•"/>
            </a:pPr>
            <a:r>
              <a:rPr lang="en-US" sz="1000" dirty="0"/>
              <a:t>Is response ready to email?</a:t>
            </a:r>
          </a:p>
          <a:p>
            <a:pPr>
              <a:spcBef>
                <a:spcPts val="0"/>
              </a:spcBef>
              <a:buFont typeface="Arial" panose="020B0604020202020204" pitchFamily="34" charset="0"/>
              <a:buChar char="•"/>
            </a:pPr>
            <a:endParaRPr lang="en-US" altLang="en-US" sz="1200" b="0" kern="0" dirty="0"/>
          </a:p>
          <a:p>
            <a:pPr>
              <a:spcBef>
                <a:spcPts val="0"/>
              </a:spcBef>
              <a:buFont typeface="Arial" panose="020B0604020202020204" pitchFamily="34" charset="0"/>
              <a:buChar char="•"/>
            </a:pPr>
            <a:r>
              <a:rPr lang="en-US" altLang="en-US" sz="1200" b="0" kern="0" dirty="0"/>
              <a:t>Google waiver request, NCTA feedback request</a:t>
            </a:r>
          </a:p>
          <a:p>
            <a:pPr lvl="1">
              <a:spcBef>
                <a:spcPts val="0"/>
              </a:spcBef>
              <a:buFont typeface="Arial" panose="020B0604020202020204" pitchFamily="34" charset="0"/>
              <a:buChar char="•"/>
            </a:pPr>
            <a:r>
              <a:rPr lang="en-US" altLang="en-US" sz="1000" kern="0" dirty="0"/>
              <a:t>Google had replied to our comments, </a:t>
            </a:r>
          </a:p>
          <a:p>
            <a:pPr lvl="1">
              <a:spcBef>
                <a:spcPts val="0"/>
              </a:spcBef>
              <a:buFont typeface="Arial" panose="020B0604020202020204" pitchFamily="34" charset="0"/>
              <a:buChar char="•"/>
            </a:pPr>
            <a:r>
              <a:rPr lang="en-US" altLang="en-US" sz="1000" kern="0" dirty="0"/>
              <a:t>NCTA agreed with us and will support us. </a:t>
            </a:r>
          </a:p>
          <a:p>
            <a:pPr lvl="1">
              <a:spcBef>
                <a:spcPts val="0"/>
              </a:spcBef>
              <a:buFont typeface="Arial" panose="020B0604020202020204" pitchFamily="34" charset="0"/>
              <a:buChar char="•"/>
            </a:pPr>
            <a:r>
              <a:rPr lang="en-US" altLang="en-US" sz="1000" kern="0" dirty="0"/>
              <a:t>End of August to finish</a:t>
            </a:r>
          </a:p>
          <a:p>
            <a:pPr>
              <a:spcBef>
                <a:spcPts val="0"/>
              </a:spcBef>
              <a:buFont typeface="Arial" panose="020B0604020202020204" pitchFamily="34" charset="0"/>
              <a:buChar char="•"/>
            </a:pPr>
            <a:endParaRPr lang="en-US" altLang="en-US" sz="1200" b="0" kern="0" dirty="0"/>
          </a:p>
          <a:p>
            <a:pPr>
              <a:spcBef>
                <a:spcPts val="0"/>
              </a:spcBef>
              <a:buFont typeface="Arial" panose="020B0604020202020204" pitchFamily="34" charset="0"/>
              <a:buChar char="•"/>
            </a:pPr>
            <a:r>
              <a:rPr lang="en-US" altLang="en-US" sz="1400" b="0" kern="0" dirty="0"/>
              <a:t>General discussion items:</a:t>
            </a:r>
          </a:p>
          <a:p>
            <a:pPr lvl="1">
              <a:buFont typeface="Arial" panose="020B0604020202020204" pitchFamily="34" charset="0"/>
              <a:buChar char="•"/>
            </a:pPr>
            <a:r>
              <a:rPr lang="en-US" sz="1400" dirty="0"/>
              <a:t>PN 3.55 – 3.7 GHz Band rule status and to 57 GHz </a:t>
            </a:r>
          </a:p>
          <a:p>
            <a:pPr lvl="1">
              <a:buFont typeface="Arial" panose="020B0604020202020204" pitchFamily="34" charset="0"/>
              <a:buChar char="•"/>
            </a:pPr>
            <a:r>
              <a:rPr lang="en-US" sz="1400" dirty="0"/>
              <a:t>Additional FS Protection ex </a:t>
            </a:r>
            <a:r>
              <a:rPr lang="en-US" sz="1400" dirty="0" err="1"/>
              <a:t>parte</a:t>
            </a:r>
            <a:endParaRPr lang="en-US" altLang="en-US" sz="1400" dirty="0">
              <a:solidFill>
                <a:schemeClr val="tx1"/>
              </a:solidFill>
            </a:endParaRPr>
          </a:p>
          <a:p>
            <a:pPr lvl="1">
              <a:buFont typeface="Arial" panose="020B0604020202020204" pitchFamily="34" charset="0"/>
              <a:buChar char="•"/>
            </a:pPr>
            <a:r>
              <a:rPr lang="en-US" sz="1400" dirty="0"/>
              <a:t>6 (5-7) GHz and single voice from IEEE 802. </a:t>
            </a:r>
          </a:p>
          <a:p>
            <a:pPr lvl="1">
              <a:buFont typeface="Arial" panose="020B0604020202020204" pitchFamily="34" charset="0"/>
              <a:buChar char="•"/>
            </a:pPr>
            <a:r>
              <a:rPr lang="en-US" sz="1400" dirty="0"/>
              <a:t>NPRM, Expanding Flexible Use of 3.7 to 4.2GHz Band</a:t>
            </a:r>
          </a:p>
          <a:p>
            <a:pPr lvl="1">
              <a:buFont typeface="Arial" panose="020B0604020202020204" pitchFamily="34" charset="0"/>
              <a:buChar char="•"/>
            </a:pPr>
            <a:r>
              <a:rPr lang="en-US" sz="1400" dirty="0"/>
              <a:t>ISED RSS 130 – Consultation, includes 600 &amp; 700MHz</a:t>
            </a:r>
          </a:p>
          <a:p>
            <a:pPr lvl="1">
              <a:buFont typeface="Arial" panose="020B0604020202020204" pitchFamily="34" charset="0"/>
              <a:buChar char="•"/>
            </a:pPr>
            <a:endParaRPr lang="en-US" sz="1000" dirty="0"/>
          </a:p>
        </p:txBody>
      </p:sp>
    </p:spTree>
    <p:extLst>
      <p:ext uri="{BB962C8B-B14F-4D97-AF65-F5344CB8AC3E}">
        <p14:creationId xmlns:p14="http://schemas.microsoft.com/office/powerpoint/2010/main" val="2731948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400" dirty="0"/>
              <a:t>Motions - administrative</a:t>
            </a:r>
          </a:p>
        </p:txBody>
      </p:sp>
      <p:sp>
        <p:nvSpPr>
          <p:cNvPr id="16387" name="Content Placeholder 2"/>
          <p:cNvSpPr>
            <a:spLocks noGrp="1"/>
          </p:cNvSpPr>
          <p:nvPr>
            <p:ph idx="1"/>
          </p:nvPr>
        </p:nvSpPr>
        <p:spPr>
          <a:xfrm>
            <a:off x="761146" y="1066800"/>
            <a:ext cx="7772400" cy="4572000"/>
          </a:xfrm>
        </p:spPr>
        <p:txBody>
          <a:bodyPr/>
          <a:lstStyle/>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a:t>
            </a:r>
            <a:r>
              <a:rPr lang="en-US" altLang="en-US" sz="1600" dirty="0"/>
              <a:t>Moved by:  	</a:t>
            </a:r>
            <a:r>
              <a:rPr lang="en-US" altLang="en-US" sz="1600" dirty="0">
                <a:solidFill>
                  <a:schemeClr val="bg1">
                    <a:lumMod val="75000"/>
                  </a:schemeClr>
                </a:solidFill>
              </a:rPr>
              <a:t>Rich Kennedy (Self)</a:t>
            </a:r>
          </a:p>
          <a:p>
            <a:pPr lvl="1"/>
            <a:r>
              <a:rPr lang="en-US" altLang="en-US" sz="1600" b="1" dirty="0"/>
              <a:t>Seconded by:  	</a:t>
            </a:r>
            <a:r>
              <a:rPr lang="en-US" altLang="en-US" sz="1600" b="1" dirty="0">
                <a:solidFill>
                  <a:schemeClr val="bg1">
                    <a:lumMod val="75000"/>
                  </a:schemeClr>
                </a:solidFill>
              </a:rPr>
              <a:t>Mike Lynch (</a:t>
            </a:r>
            <a:r>
              <a:rPr lang="en-US" altLang="en-US" sz="1600" b="1" dirty="0" err="1">
                <a:solidFill>
                  <a:schemeClr val="bg1">
                    <a:lumMod val="75000"/>
                  </a:schemeClr>
                </a:solidFill>
              </a:rPr>
              <a:t>MJLynch</a:t>
            </a:r>
            <a:r>
              <a:rPr lang="en-US" altLang="en-US" sz="1600" b="1" dirty="0">
                <a:solidFill>
                  <a:schemeClr val="bg1">
                    <a:lumMod val="75000"/>
                  </a:schemeClr>
                </a:solidFill>
              </a:rPr>
              <a:t>)</a:t>
            </a:r>
          </a:p>
          <a:p>
            <a:pPr lvl="1"/>
            <a:r>
              <a:rPr lang="en-US" altLang="en-US" sz="1600" b="1" dirty="0"/>
              <a:t>Discussion?  </a:t>
            </a:r>
          </a:p>
          <a:p>
            <a:pPr lvl="1"/>
            <a:r>
              <a:rPr lang="en-US" altLang="en-US" sz="1600" b="1" dirty="0"/>
              <a:t>Vote:  </a:t>
            </a:r>
            <a:r>
              <a:rPr lang="en-US" altLang="en-US" sz="1600" b="1" dirty="0">
                <a:solidFill>
                  <a:schemeClr val="bg1">
                    <a:lumMod val="75000"/>
                  </a:schemeClr>
                </a:solidFill>
              </a:rPr>
              <a:t>Unanimous consent</a:t>
            </a:r>
          </a:p>
          <a:p>
            <a:pPr lvl="1"/>
            <a:endParaRPr lang="en-US" altLang="en-US" sz="1600" u="sng" dirty="0"/>
          </a:p>
          <a:p>
            <a:pPr lvl="1"/>
            <a:endParaRPr lang="en-US" altLang="en-US" sz="1600" u="sng" dirty="0"/>
          </a:p>
          <a:p>
            <a:pPr>
              <a:buFont typeface="Arial" panose="020B0604020202020204" pitchFamily="34" charset="0"/>
              <a:buChar char="•"/>
            </a:pPr>
            <a:r>
              <a:rPr lang="en-US" altLang="en-US" sz="1600" u="sng" dirty="0"/>
              <a:t>Motion:</a:t>
            </a:r>
            <a:r>
              <a:rPr lang="en-US" altLang="en-US" sz="1600" dirty="0"/>
              <a:t> To approve the minutes from the IEEE 802.18 teleconference on 16 Aug 2018 in document: </a:t>
            </a:r>
            <a:r>
              <a:rPr lang="en-US" altLang="en-US" sz="1600" dirty="0">
                <a:hlinkClick r:id="rId2"/>
              </a:rPr>
              <a:t>https://mentor.ieee.org/802.18/dcn/18/18-18-0102-00-0000-minutes-16aug18-rr-tag-teleconference.doc</a:t>
            </a:r>
            <a:r>
              <a:rPr lang="en-US" altLang="en-US" sz="1600" dirty="0"/>
              <a:t>     </a:t>
            </a:r>
            <a:r>
              <a:rPr lang="en-US" altLang="en-US" sz="1600" b="1" dirty="0"/>
              <a:t>Posted</a:t>
            </a:r>
            <a:r>
              <a:rPr lang="en-US" altLang="en-US" sz="1400" b="1" dirty="0"/>
              <a:t>:   </a:t>
            </a:r>
            <a:r>
              <a:rPr lang="en-US" sz="1400" b="0" dirty="0"/>
              <a:t>19-Aug-2018 12:18:15 ET</a:t>
            </a:r>
            <a:r>
              <a:rPr lang="en-US" altLang="en-US" sz="1400" b="0" dirty="0"/>
              <a:t>  </a:t>
            </a:r>
          </a:p>
          <a:p>
            <a:pPr marL="0" indent="0"/>
            <a:r>
              <a:rPr lang="en-US" altLang="en-US" sz="1400" b="0" dirty="0"/>
              <a:t>	</a:t>
            </a:r>
            <a:r>
              <a:rPr lang="en-US" altLang="en-US" sz="1600" b="1" dirty="0"/>
              <a:t>Moved by: 	</a:t>
            </a:r>
            <a:r>
              <a:rPr lang="en-US" altLang="en-US" sz="1600" dirty="0">
                <a:solidFill>
                  <a:schemeClr val="tx1"/>
                </a:solidFill>
              </a:rPr>
              <a:t> </a:t>
            </a:r>
            <a:r>
              <a:rPr lang="en-US" altLang="en-US" sz="1600" dirty="0">
                <a:solidFill>
                  <a:schemeClr val="bg1">
                    <a:lumMod val="75000"/>
                  </a:schemeClr>
                </a:solidFill>
              </a:rPr>
              <a:t>John Notor (Notor Research)</a:t>
            </a:r>
          </a:p>
          <a:p>
            <a:pPr marL="0" indent="0"/>
            <a:r>
              <a:rPr lang="en-US" altLang="en-US" sz="1600" dirty="0"/>
              <a:t>	</a:t>
            </a:r>
            <a:r>
              <a:rPr lang="en-US" altLang="en-US" sz="1600" b="1" dirty="0"/>
              <a:t>Seconded by: 	</a:t>
            </a:r>
            <a:r>
              <a:rPr lang="en-US" altLang="en-US" sz="1600" dirty="0">
                <a:solidFill>
                  <a:schemeClr val="bg1">
                    <a:lumMod val="75000"/>
                  </a:schemeClr>
                </a:solidFill>
              </a:rPr>
              <a:t>Thomas Kuerner (TU Braunschweig) </a:t>
            </a:r>
          </a:p>
          <a:p>
            <a:pPr lvl="1"/>
            <a:r>
              <a:rPr lang="en-US" altLang="en-US" sz="1600" b="1" dirty="0"/>
              <a:t>Discussion? </a:t>
            </a:r>
          </a:p>
          <a:p>
            <a:pPr lvl="1"/>
            <a:r>
              <a:rPr lang="en-US" altLang="en-US" sz="1600" b="1" dirty="0"/>
              <a:t>Vote</a:t>
            </a:r>
            <a:r>
              <a:rPr lang="en-US" altLang="en-US" sz="1600" b="1" dirty="0">
                <a:solidFill>
                  <a:schemeClr val="tx1"/>
                </a:solidFill>
              </a:rPr>
              <a:t>:  </a:t>
            </a:r>
            <a:r>
              <a:rPr lang="en-US" altLang="en-US" sz="1600" b="1" dirty="0">
                <a:solidFill>
                  <a:schemeClr val="bg1">
                    <a:lumMod val="75000"/>
                  </a:schemeClr>
                </a:solidFill>
              </a:rPr>
              <a:t>Unanimous consent</a:t>
            </a:r>
          </a:p>
          <a:p>
            <a:pPr lvl="1"/>
            <a:r>
              <a:rPr lang="en-US" altLang="en-US" sz="1050" dirty="0"/>
              <a:t>			</a:t>
            </a:r>
          </a:p>
          <a:p>
            <a:pPr marL="1371600" lvl="3" indent="0"/>
            <a:r>
              <a:rPr lang="en-US" altLang="en-US" sz="1000" dirty="0">
                <a:solidFill>
                  <a:schemeClr val="bg1"/>
                </a:solidFill>
              </a:rPr>
              <a:t>Does anyone have an interest in being the 802.18 Vice-Chair? </a:t>
            </a:r>
          </a:p>
          <a:p>
            <a:pPr marL="1828800" lvl="4" indent="0"/>
            <a:r>
              <a:rPr lang="en-US" altLang="en-US" sz="1000" b="1" dirty="0">
                <a:solidFill>
                  <a:schemeClr val="bg1"/>
                </a:solidFill>
              </a:rPr>
              <a:t>Needs to be a member of the SA and a declaration of term commitment and affiliation letters to the EC.</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23 Aug 2018</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97972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a:t>
            </a:r>
            <a:endParaRPr lang="en-US" sz="1200" dirty="0"/>
          </a:p>
        </p:txBody>
      </p:sp>
      <p:sp>
        <p:nvSpPr>
          <p:cNvPr id="3" name="Content Placeholder 2"/>
          <p:cNvSpPr>
            <a:spLocks noGrp="1"/>
          </p:cNvSpPr>
          <p:nvPr>
            <p:ph idx="1"/>
          </p:nvPr>
        </p:nvSpPr>
        <p:spPr>
          <a:xfrm>
            <a:off x="685800" y="1066800"/>
            <a:ext cx="8305800" cy="5408613"/>
          </a:xfrm>
        </p:spPr>
        <p:txBody>
          <a:bodyPr/>
          <a:lstStyle/>
          <a:p>
            <a:pPr>
              <a:spcBef>
                <a:spcPts val="0"/>
              </a:spcBef>
              <a:buFont typeface="Arial" panose="020B0604020202020204" pitchFamily="34" charset="0"/>
              <a:buChar char="•"/>
            </a:pPr>
            <a:r>
              <a:rPr lang="en-US" sz="2000" dirty="0"/>
              <a:t>Anything to share on the EU front?  		</a:t>
            </a:r>
            <a:r>
              <a:rPr lang="en-US" sz="1400" dirty="0"/>
              <a:t>	</a:t>
            </a:r>
          </a:p>
          <a:p>
            <a:pPr lvl="1">
              <a:spcBef>
                <a:spcPts val="0"/>
              </a:spcBef>
              <a:buFont typeface="Arial" panose="020B0604020202020204" pitchFamily="34" charset="0"/>
              <a:buChar char="•"/>
            </a:pPr>
            <a:r>
              <a:rPr lang="en-US" sz="1600" dirty="0">
                <a:solidFill>
                  <a:schemeClr val="tx1"/>
                </a:solidFill>
              </a:rPr>
              <a:t>General EU news? </a:t>
            </a:r>
            <a:endParaRPr lang="en-US" sz="1200" dirty="0">
              <a:solidFill>
                <a:schemeClr val="tx1"/>
              </a:solidFill>
            </a:endParaRPr>
          </a:p>
          <a:p>
            <a:pPr lvl="2">
              <a:spcBef>
                <a:spcPts val="0"/>
              </a:spcBef>
              <a:buFont typeface="Arial" panose="020B0604020202020204" pitchFamily="34" charset="0"/>
              <a:buChar char="•"/>
            </a:pPr>
            <a:r>
              <a:rPr lang="en-US" sz="1400" dirty="0">
                <a:solidFill>
                  <a:schemeClr val="tx1"/>
                </a:solidFill>
              </a:rPr>
              <a:t>Many are questioning the consultant’s input and EC services desk officer concern on leaving to much up to the manufacturer. </a:t>
            </a:r>
          </a:p>
          <a:p>
            <a:pPr lvl="2">
              <a:spcBef>
                <a:spcPts val="0"/>
              </a:spcBef>
              <a:buFont typeface="Arial" panose="020B0604020202020204" pitchFamily="34" charset="0"/>
              <a:buChar char="•"/>
            </a:pPr>
            <a:r>
              <a:rPr lang="en-US" sz="1400" dirty="0">
                <a:solidFill>
                  <a:schemeClr val="tx1"/>
                </a:solidFill>
              </a:rPr>
              <a:t>Also, it was anticipated the consultant would focus on legal processes, not technical. </a:t>
            </a:r>
          </a:p>
          <a:p>
            <a:pPr lvl="2">
              <a:spcBef>
                <a:spcPts val="0"/>
              </a:spcBef>
              <a:buFont typeface="Arial" panose="020B0604020202020204" pitchFamily="34" charset="0"/>
              <a:buChar char="•"/>
            </a:pPr>
            <a:r>
              <a:rPr lang="en-US" sz="1400" dirty="0">
                <a:solidFill>
                  <a:schemeClr val="tx1"/>
                </a:solidFill>
              </a:rPr>
              <a:t>And more.    </a:t>
            </a:r>
          </a:p>
          <a:p>
            <a:pPr lvl="2">
              <a:spcBef>
                <a:spcPts val="0"/>
              </a:spcBef>
              <a:buFont typeface="Arial" panose="020B0604020202020204" pitchFamily="34" charset="0"/>
              <a:buChar char="•"/>
            </a:pPr>
            <a:endParaRPr lang="en-US" sz="1400" dirty="0">
              <a:solidFill>
                <a:schemeClr val="tx1"/>
              </a:solidFill>
            </a:endParaRPr>
          </a:p>
          <a:p>
            <a:pPr lvl="2">
              <a:spcBef>
                <a:spcPts val="0"/>
              </a:spcBef>
              <a:buFont typeface="Arial" panose="020B0604020202020204" pitchFamily="34" charset="0"/>
              <a:buChar char="•"/>
            </a:pPr>
            <a:endParaRPr lang="en-US" sz="1400" dirty="0">
              <a:solidFill>
                <a:schemeClr val="tx1"/>
              </a:solidFill>
            </a:endParaRPr>
          </a:p>
          <a:p>
            <a:pPr lvl="2">
              <a:spcBef>
                <a:spcPts val="0"/>
              </a:spcBef>
              <a:buFont typeface="Arial" panose="020B0604020202020204" pitchFamily="34" charset="0"/>
              <a:buChar char="•"/>
            </a:pPr>
            <a:r>
              <a:rPr lang="en-US" sz="1400" dirty="0">
                <a:solidFill>
                  <a:schemeClr val="tx1"/>
                </a:solidFill>
              </a:rPr>
              <a:t>Before:     Discussions going on about receiver performance from EC input.   There are questions on how it relates to the Harmonized Standards and products to market.  </a:t>
            </a:r>
          </a:p>
          <a:p>
            <a:pPr lvl="3">
              <a:spcBef>
                <a:spcPts val="0"/>
              </a:spcBef>
              <a:buFont typeface="Arial" panose="020B0604020202020204" pitchFamily="34" charset="0"/>
              <a:buChar char="•"/>
            </a:pPr>
            <a:r>
              <a:rPr lang="en-US" sz="1400" dirty="0">
                <a:solidFill>
                  <a:schemeClr val="tx1"/>
                </a:solidFill>
              </a:rPr>
              <a:t>It affects many Harmonized Standards and opinion by many, this is a difficult issue.   It was posted on the TG11 site and can be picked up there. </a:t>
            </a:r>
          </a:p>
          <a:p>
            <a:pPr lvl="1">
              <a:spcBef>
                <a:spcPts val="0"/>
              </a:spcBef>
              <a:buFont typeface="Arial" panose="020B0604020202020204" pitchFamily="34" charset="0"/>
              <a:buChar char="•"/>
            </a:pPr>
            <a:endParaRPr lang="en-US" sz="1800" dirty="0">
              <a:solidFill>
                <a:schemeClr val="tx1"/>
              </a:solidFill>
            </a:endParaRPr>
          </a:p>
          <a:p>
            <a:pPr lvl="1">
              <a:spcBef>
                <a:spcPts val="0"/>
              </a:spcBef>
              <a:buFont typeface="Arial" panose="020B0604020202020204" pitchFamily="34" charset="0"/>
              <a:buChar char="•"/>
            </a:pPr>
            <a:r>
              <a:rPr lang="en-US" sz="1800" dirty="0">
                <a:solidFill>
                  <a:schemeClr val="tx1"/>
                </a:solidFill>
              </a:rPr>
              <a:t>ETSI – BRAN – meeting #99 – 18-21 Sept</a:t>
            </a:r>
          </a:p>
          <a:p>
            <a:pPr lvl="2">
              <a:spcBef>
                <a:spcPts val="0"/>
              </a:spcBef>
              <a:buFont typeface="Arial" panose="020B0604020202020204" pitchFamily="34" charset="0"/>
              <a:buChar char="•"/>
            </a:pPr>
            <a:r>
              <a:rPr lang="en-US" sz="1600" dirty="0">
                <a:solidFill>
                  <a:schemeClr val="tx1"/>
                </a:solidFill>
              </a:rPr>
              <a:t> </a:t>
            </a:r>
          </a:p>
          <a:p>
            <a:pPr lvl="2">
              <a:spcBef>
                <a:spcPts val="0"/>
              </a:spcBef>
              <a:buFont typeface="Arial" panose="020B0604020202020204" pitchFamily="34" charset="0"/>
              <a:buChar char="•"/>
            </a:pPr>
            <a:r>
              <a:rPr lang="en-US" sz="1600" dirty="0">
                <a:solidFill>
                  <a:schemeClr val="tx1"/>
                </a:solidFill>
              </a:rPr>
              <a:t>Before: Upper 6GHz band TFES TR and BRAN TR being worked, for Sept. meeting. </a:t>
            </a:r>
          </a:p>
          <a:p>
            <a:pPr lvl="2">
              <a:spcBef>
                <a:spcPts val="0"/>
              </a:spcBef>
              <a:buFont typeface="Arial" panose="020B0604020202020204" pitchFamily="34" charset="0"/>
              <a:buChar char="•"/>
            </a:pPr>
            <a:endParaRPr lang="en-US" sz="1600" dirty="0">
              <a:solidFill>
                <a:schemeClr val="tx1"/>
              </a:solidFill>
            </a:endParaRPr>
          </a:p>
          <a:p>
            <a:pPr lvl="2">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800" dirty="0">
                <a:solidFill>
                  <a:schemeClr val="tx1"/>
                </a:solidFill>
              </a:rPr>
              <a:t>ETSI - ERM - TG-11</a:t>
            </a:r>
          </a:p>
          <a:p>
            <a:pPr lvl="2">
              <a:spcBef>
                <a:spcPts val="0"/>
              </a:spcBef>
              <a:buFont typeface="Arial" panose="020B0604020202020204" pitchFamily="34" charset="0"/>
              <a:buChar char="•"/>
            </a:pPr>
            <a:r>
              <a:rPr lang="en-US" sz="1600" dirty="0">
                <a:solidFill>
                  <a:schemeClr val="tx1"/>
                </a:solidFill>
              </a:rPr>
              <a:t>EN 300 328 (v2.2.1 (2018-04)) will not be published in the OJEU, due to the EC consultant report. </a:t>
            </a:r>
          </a:p>
          <a:p>
            <a:pPr lvl="2">
              <a:spcBef>
                <a:spcPts val="0"/>
              </a:spcBef>
              <a:buFont typeface="Arial" panose="020B0604020202020204" pitchFamily="34" charset="0"/>
              <a:buChar char="•"/>
            </a:pPr>
            <a:r>
              <a:rPr lang="en-US" sz="1600" dirty="0">
                <a:solidFill>
                  <a:schemeClr val="tx1"/>
                </a:solidFill>
              </a:rPr>
              <a:t>For RED conformity assessment need to use EN 300 328 (v2.1.1 (2017-01). </a:t>
            </a:r>
          </a:p>
          <a:p>
            <a:pPr marL="914400" lvl="2" indent="0">
              <a:spcBef>
                <a:spcPts val="0"/>
              </a:spcBef>
            </a:pPr>
            <a:endParaRPr lang="en-US" sz="12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23 Aug 2018</a:t>
            </a:r>
            <a:endParaRPr lang="en-GB" dirty="0"/>
          </a:p>
        </p:txBody>
      </p:sp>
    </p:spTree>
    <p:extLst>
      <p:ext uri="{BB962C8B-B14F-4D97-AF65-F5344CB8AC3E}">
        <p14:creationId xmlns:p14="http://schemas.microsoft.com/office/powerpoint/2010/main" val="291822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a:t>
            </a:r>
            <a:r>
              <a:rPr lang="en-US" sz="1400" dirty="0"/>
              <a:t>-2</a:t>
            </a:r>
            <a:r>
              <a:rPr lang="en-US" sz="2400" dirty="0"/>
              <a:t> </a:t>
            </a:r>
            <a:endParaRPr lang="en-US" sz="1200" dirty="0"/>
          </a:p>
        </p:txBody>
      </p:sp>
      <p:sp>
        <p:nvSpPr>
          <p:cNvPr id="3" name="Content Placeholder 2"/>
          <p:cNvSpPr>
            <a:spLocks noGrp="1"/>
          </p:cNvSpPr>
          <p:nvPr>
            <p:ph idx="1"/>
          </p:nvPr>
        </p:nvSpPr>
        <p:spPr>
          <a:xfrm>
            <a:off x="609600" y="1181893"/>
            <a:ext cx="8451908" cy="5293520"/>
          </a:xfrm>
        </p:spPr>
        <p:txBody>
          <a:bodyPr/>
          <a:lstStyle/>
          <a:p>
            <a:pPr lvl="1">
              <a:buFont typeface="Arial" panose="020B0604020202020204" pitchFamily="34" charset="0"/>
              <a:buChar char="•"/>
            </a:pPr>
            <a:r>
              <a:rPr lang="en-US" sz="1600" dirty="0">
                <a:solidFill>
                  <a:schemeClr val="tx1"/>
                </a:solidFill>
              </a:rPr>
              <a:t>CEPT – ECC SE45</a:t>
            </a:r>
          </a:p>
          <a:p>
            <a:pPr lvl="2">
              <a:buFont typeface="Arial" panose="020B0604020202020204" pitchFamily="34" charset="0"/>
              <a:buChar char="•"/>
            </a:pPr>
            <a:r>
              <a:rPr lang="en-GB" sz="1400" dirty="0"/>
              <a:t>Next f2f  </a:t>
            </a:r>
            <a:r>
              <a:rPr lang="fr-FR" sz="1400" dirty="0"/>
              <a:t> 2-3 </a:t>
            </a:r>
            <a:r>
              <a:rPr lang="fr-FR" sz="1400" dirty="0" err="1"/>
              <a:t>October</a:t>
            </a:r>
            <a:r>
              <a:rPr lang="fr-FR" sz="1400" dirty="0"/>
              <a:t> in Maisons-Alfort, Paris (France)</a:t>
            </a:r>
            <a:r>
              <a:rPr lang="en-GB" sz="1400" dirty="0"/>
              <a:t> </a:t>
            </a:r>
          </a:p>
          <a:p>
            <a:pPr lvl="2">
              <a:buFont typeface="Arial" panose="020B0604020202020204" pitchFamily="34" charset="0"/>
              <a:buChar char="•"/>
            </a:pPr>
            <a:r>
              <a:rPr lang="en-GB" sz="1400" dirty="0"/>
              <a:t> </a:t>
            </a:r>
          </a:p>
          <a:p>
            <a:pPr lvl="2">
              <a:buFont typeface="Arial" panose="020B0604020202020204" pitchFamily="34" charset="0"/>
              <a:buChar char="•"/>
            </a:pPr>
            <a:r>
              <a:rPr lang="en-GB" sz="1400" dirty="0"/>
              <a:t>Last week:  Simulations  need to be re-run now, and hopefully before final minutes and draft document next Friday the 24</a:t>
            </a:r>
            <a:r>
              <a:rPr lang="en-GB" sz="1400" baseline="30000" dirty="0"/>
              <a:t>th</a:t>
            </a:r>
            <a:r>
              <a:rPr lang="en-GB" sz="1400" dirty="0"/>
              <a:t>.  The positive is all are on the same page now.  </a:t>
            </a:r>
          </a:p>
          <a:p>
            <a:pPr lvl="2">
              <a:buFont typeface="Arial" panose="020B0604020202020204" pitchFamily="34" charset="0"/>
              <a:buChar char="•"/>
            </a:pPr>
            <a:r>
              <a:rPr lang="en-GB" sz="1400" dirty="0"/>
              <a:t>There is an added section 6.8 in the minutes on UWB, though remember SM-1756 is still what controls. </a:t>
            </a:r>
          </a:p>
          <a:p>
            <a:pPr marL="914400" lvl="2" indent="0"/>
            <a:endParaRPr lang="en-US" sz="1050" dirty="0">
              <a:solidFill>
                <a:schemeClr val="tx1"/>
              </a:solidFill>
            </a:endParaRPr>
          </a:p>
          <a:p>
            <a:pPr lvl="1">
              <a:buFont typeface="Arial" panose="020B0604020202020204" pitchFamily="34" charset="0"/>
              <a:buChar char="•"/>
            </a:pPr>
            <a:r>
              <a:rPr lang="en-US" sz="1600" dirty="0">
                <a:solidFill>
                  <a:schemeClr val="tx1"/>
                </a:solidFill>
              </a:rPr>
              <a:t>CEPT – ECC FM57</a:t>
            </a:r>
          </a:p>
          <a:p>
            <a:pPr lvl="2">
              <a:buFont typeface="Arial" panose="020B0604020202020204" pitchFamily="34" charset="0"/>
              <a:buChar char="•"/>
            </a:pPr>
            <a:r>
              <a:rPr lang="en-GB" sz="1400" dirty="0"/>
              <a:t>Next web-meeting </a:t>
            </a:r>
            <a:r>
              <a:rPr lang="en-US" sz="1400" dirty="0"/>
              <a:t>on Thursday 23rd August between 10:30 - 13:00 CET</a:t>
            </a:r>
            <a:r>
              <a:rPr lang="en-GB" sz="1400" dirty="0"/>
              <a:t>.</a:t>
            </a:r>
          </a:p>
          <a:p>
            <a:pPr lvl="2">
              <a:buFont typeface="Arial" panose="020B0604020202020204" pitchFamily="34" charset="0"/>
              <a:buChar char="•"/>
            </a:pPr>
            <a:r>
              <a:rPr lang="en-GB" sz="1400" dirty="0"/>
              <a:t>Next f2f  </a:t>
            </a:r>
            <a:r>
              <a:rPr lang="fr-FR" sz="1400" dirty="0"/>
              <a:t> 4 </a:t>
            </a:r>
            <a:r>
              <a:rPr lang="fr-FR" sz="1400" dirty="0" err="1"/>
              <a:t>October</a:t>
            </a:r>
            <a:r>
              <a:rPr lang="fr-FR" sz="1400" dirty="0"/>
              <a:t> in Maisons-Alfort, Paris (France)</a:t>
            </a:r>
          </a:p>
          <a:p>
            <a:pPr lvl="2">
              <a:buFont typeface="Arial" panose="020B0604020202020204" pitchFamily="34" charset="0"/>
              <a:buChar char="•"/>
            </a:pPr>
            <a:r>
              <a:rPr lang="en-GB" sz="1400" dirty="0"/>
              <a:t> </a:t>
            </a: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r>
              <a:rPr lang="en-US" sz="1600" dirty="0">
                <a:solidFill>
                  <a:schemeClr val="tx1"/>
                </a:solidFill>
              </a:rPr>
              <a:t>CEPT – ECC PT1</a:t>
            </a:r>
          </a:p>
          <a:p>
            <a:pPr marL="1200150" lvl="2" indent="-285750">
              <a:buFont typeface="Arial" panose="020B0604020202020204" pitchFamily="34" charset="0"/>
              <a:buChar char="•"/>
            </a:pPr>
            <a:r>
              <a:rPr lang="en-US" sz="1400" b="1" dirty="0">
                <a:hlinkClick r:id="rId2"/>
              </a:rPr>
              <a:t>Latest news from ECC PT1#59</a:t>
            </a:r>
            <a:endParaRPr lang="en-US" sz="1400" b="1" dirty="0"/>
          </a:p>
          <a:p>
            <a:pPr marL="1200150" lvl="2" indent="-285750">
              <a:buFont typeface="Arial" panose="020B0604020202020204" pitchFamily="34" charset="0"/>
              <a:buChar char="•"/>
            </a:pPr>
            <a:r>
              <a:rPr lang="en-US" sz="1400" u="sng" dirty="0"/>
              <a:t>WRC-19 AI 1.13: Frequency bands for 5G (IMT-2020)</a:t>
            </a:r>
            <a:endParaRPr lang="en-US" sz="1400" dirty="0"/>
          </a:p>
          <a:p>
            <a:pPr marL="1200150" lvl="2" indent="-285750">
              <a:buFont typeface="Arial" panose="020B0604020202020204" pitchFamily="34" charset="0"/>
              <a:buChar char="•"/>
            </a:pPr>
            <a:r>
              <a:rPr lang="en-US" sz="1400" dirty="0"/>
              <a:t>The preliminary CEPT position in the draft Brief was updated to support IMT identification in 26 GHz, 40.5-43.5 GHz and 66-71 GHz.</a:t>
            </a:r>
          </a:p>
          <a:p>
            <a:pPr lvl="2">
              <a:buFont typeface="Arial" panose="020B0604020202020204" pitchFamily="34" charset="0"/>
              <a:buChar char="•"/>
            </a:pPr>
            <a:r>
              <a:rPr lang="en-US" sz="1400">
                <a:solidFill>
                  <a:schemeClr val="tx1"/>
                </a:solidFill>
              </a:rPr>
              <a:t> </a:t>
            </a:r>
            <a:endParaRPr lang="en-US" sz="14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23 Aug 2018</a:t>
            </a:r>
            <a:endParaRPr lang="en-GB" dirty="0"/>
          </a:p>
        </p:txBody>
      </p:sp>
    </p:spTree>
    <p:extLst>
      <p:ext uri="{BB962C8B-B14F-4D97-AF65-F5344CB8AC3E}">
        <p14:creationId xmlns:p14="http://schemas.microsoft.com/office/powerpoint/2010/main" val="31555090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Ofcom -  WRC-19 AIs Consultation </a:t>
            </a:r>
            <a:endParaRPr lang="en-US" sz="1200" dirty="0"/>
          </a:p>
        </p:txBody>
      </p:sp>
      <p:sp>
        <p:nvSpPr>
          <p:cNvPr id="3" name="Content Placeholder 2"/>
          <p:cNvSpPr>
            <a:spLocks noGrp="1"/>
          </p:cNvSpPr>
          <p:nvPr>
            <p:ph idx="1"/>
          </p:nvPr>
        </p:nvSpPr>
        <p:spPr>
          <a:xfrm>
            <a:off x="533400" y="1066800"/>
            <a:ext cx="8451908" cy="4494213"/>
          </a:xfrm>
        </p:spPr>
        <p:txBody>
          <a:bodyPr/>
          <a:lstStyle/>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r>
              <a:rPr lang="en-US" sz="2000" dirty="0">
                <a:solidFill>
                  <a:schemeClr val="tx1"/>
                </a:solidFill>
              </a:rPr>
              <a:t>Ofcom </a:t>
            </a:r>
            <a:r>
              <a:rPr lang="en-US" sz="2000" b="0" dirty="0"/>
              <a:t>Consultation: UK preparations for the World Radiocommunication Conference 2019 (WRC-19)</a:t>
            </a:r>
          </a:p>
          <a:p>
            <a:pPr lvl="1">
              <a:buFont typeface="Arial" panose="020B0604020202020204" pitchFamily="34" charset="0"/>
              <a:buChar char="•"/>
            </a:pPr>
            <a:r>
              <a:rPr lang="en-US" sz="1600" dirty="0">
                <a:solidFill>
                  <a:schemeClr val="tx1"/>
                </a:solidFill>
                <a:hlinkClick r:id="rId2"/>
              </a:rPr>
              <a:t>https://www.ofcom.org.uk/consultations-and-statements/category-1/uk-preparations-wrc-19</a:t>
            </a:r>
            <a:r>
              <a:rPr lang="en-US" sz="1600" dirty="0">
                <a:solidFill>
                  <a:schemeClr val="tx1"/>
                </a:solidFill>
              </a:rPr>
              <a:t> </a:t>
            </a:r>
          </a:p>
          <a:p>
            <a:pPr lvl="1">
              <a:buFont typeface="Arial" panose="020B0604020202020204" pitchFamily="34" charset="0"/>
              <a:buChar char="•"/>
            </a:pPr>
            <a:r>
              <a:rPr lang="en-US" sz="1600" dirty="0">
                <a:hlinkClick r:id="rId3"/>
              </a:rPr>
              <a:t>https://mentor.ieee.org/802.18/dcn/18/18-18-0069-00-0000-ofcom-consultation-on-preparations-for-wrc-19.pdf</a:t>
            </a:r>
            <a:r>
              <a:rPr lang="en-US" sz="1600" dirty="0"/>
              <a:t> </a:t>
            </a:r>
          </a:p>
          <a:p>
            <a:pPr lvl="1">
              <a:buFont typeface="Arial" panose="020B0604020202020204" pitchFamily="34" charset="0"/>
              <a:buChar char="•"/>
            </a:pPr>
            <a:r>
              <a:rPr lang="en-US" sz="1600" b="1" dirty="0"/>
              <a:t>The closing date for responses is 13 September 2018. (To EC by 16 or 23 Aug)</a:t>
            </a:r>
          </a:p>
          <a:p>
            <a:pPr lvl="1">
              <a:buFont typeface="Arial" panose="020B0604020202020204" pitchFamily="34" charset="0"/>
              <a:buChar char="•"/>
            </a:pPr>
            <a:r>
              <a:rPr lang="en-US" sz="1600" dirty="0">
                <a:solidFill>
                  <a:schemeClr val="tx1"/>
                </a:solidFill>
              </a:rPr>
              <a:t>There are 32 questions Ofcom is asking. </a:t>
            </a:r>
          </a:p>
          <a:p>
            <a:pPr lvl="1">
              <a:buFont typeface="Arial" panose="020B0604020202020204" pitchFamily="34" charset="0"/>
              <a:buChar char="•"/>
            </a:pPr>
            <a:r>
              <a:rPr lang="en-US" sz="1600" dirty="0">
                <a:solidFill>
                  <a:schemeClr val="tx1"/>
                </a:solidFill>
              </a:rPr>
              <a:t>We should focus on AIs from our view point document; 1.12, 1.13, 1.15, 1.16, 9.1.5 and 10.   </a:t>
            </a:r>
          </a:p>
          <a:p>
            <a:pPr marL="457200" lvl="1" indent="0"/>
            <a:r>
              <a:rPr lang="en-US" sz="1600" dirty="0">
                <a:solidFill>
                  <a:schemeClr val="tx1"/>
                </a:solidFill>
              </a:rPr>
              <a:t> </a:t>
            </a:r>
          </a:p>
          <a:p>
            <a:r>
              <a:rPr lang="en-US" sz="1400" b="0" dirty="0"/>
              <a:t>1.1 This consultation calls on stakeholders to help us play an important part in shaping the regulations that govern how the world’s radio spectrum is used. It sets out the key issues to be discussed at next year’s World Radiocommunications Conference (WRC-19) – and spells out our early thinking on the outcomes we’d like to achieve. It also explains the engagement process which Ofcom manages in order to allow stakeholders to feed into the development of UK positions for the WRC. </a:t>
            </a:r>
          </a:p>
          <a:p>
            <a:r>
              <a:rPr lang="en-US" sz="1400" b="0" dirty="0"/>
              <a:t>1.2 Among the areas for discussion at WRC-19 are use of spectrum for mobile broadband – including next generation 5G. Decisions taken at the conference on this and other matters could affect thousands of UK businesses and consumers. </a:t>
            </a:r>
            <a:endParaRPr lang="en-US" sz="12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23 Aug 2018</a:t>
            </a:r>
            <a:endParaRPr lang="en-GB" dirty="0"/>
          </a:p>
        </p:txBody>
      </p:sp>
    </p:spTree>
    <p:extLst>
      <p:ext uri="{BB962C8B-B14F-4D97-AF65-F5344CB8AC3E}">
        <p14:creationId xmlns:p14="http://schemas.microsoft.com/office/powerpoint/2010/main" val="4110790776"/>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27932</TotalTime>
  <Words>6199</Words>
  <Application>Microsoft Office PowerPoint</Application>
  <PresentationFormat>On-screen Show (4:3)</PresentationFormat>
  <Paragraphs>733</Paragraphs>
  <Slides>40</Slides>
  <Notes>11</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40</vt:i4>
      </vt:variant>
    </vt:vector>
  </HeadingPairs>
  <TitlesOfParts>
    <vt:vector size="52" baseType="lpstr">
      <vt:lpstr>Arial Unicode MS</vt:lpstr>
      <vt:lpstr>MS Gothic</vt:lpstr>
      <vt:lpstr>MS PGothic</vt:lpstr>
      <vt:lpstr>Arial</vt:lpstr>
      <vt:lpstr>Calibri</vt:lpstr>
      <vt:lpstr>Helvetica</vt:lpstr>
      <vt:lpstr>Monotype Sorts</vt:lpstr>
      <vt:lpstr>Times New Roman</vt:lpstr>
      <vt:lpstr>Wingdings</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vt:lpstr>
      <vt:lpstr>Motions - administrative</vt:lpstr>
      <vt:lpstr>EU items </vt:lpstr>
      <vt:lpstr>EU items -2 </vt:lpstr>
      <vt:lpstr>Ofcom -  WRC-19 AIs Consultation </vt:lpstr>
      <vt:lpstr>Ofcom - WRC-19 AIs Consultation -2</vt:lpstr>
      <vt:lpstr>PowerPoint Presentation</vt:lpstr>
      <vt:lpstr>IEEE EU spectrum management statement</vt:lpstr>
      <vt:lpstr>Google Wavier -1</vt:lpstr>
      <vt:lpstr>Google Wavier -2</vt:lpstr>
      <vt:lpstr>Google Wavier -3</vt:lpstr>
      <vt:lpstr>Motion - FCC Google Wavier ex parte</vt:lpstr>
      <vt:lpstr>General Discussion Items -0</vt:lpstr>
      <vt:lpstr>General Discussion Items -1</vt:lpstr>
      <vt:lpstr>General Discussion Items -2a</vt:lpstr>
      <vt:lpstr>General Discussion Items -2b</vt:lpstr>
      <vt:lpstr>General Discussion Items -3</vt:lpstr>
      <vt:lpstr>Actions Required</vt:lpstr>
      <vt:lpstr>Any Other Business</vt:lpstr>
      <vt:lpstr>Adjourn</vt:lpstr>
      <vt:lpstr>PowerPoint Presentation</vt:lpstr>
      <vt:lpstr>General Discussion Items -4</vt:lpstr>
      <vt:lpstr>IEEE 802 – Can we get to a Single Voice on 6GHz? -1</vt:lpstr>
      <vt:lpstr>General Discussion Items -4</vt:lpstr>
      <vt:lpstr>IEEE 802 – Can we get to a Single Voice on 6GHz? -2</vt:lpstr>
      <vt:lpstr>WiFi / UWB Coexistence -1</vt:lpstr>
      <vt:lpstr>WiFi / UWB Coexistence  -2</vt:lpstr>
      <vt:lpstr>IEEE EU position statement on spectrum management</vt:lpstr>
      <vt:lpstr>IEEE EU Position Statement -2</vt:lpstr>
      <vt:lpstr>Motion – EU Spectrum Management</vt:lpstr>
      <vt:lpstr>Encina Questions</vt:lpstr>
      <vt:lpstr>A Future For Unlicensed Spectrum – from last week</vt:lpstr>
      <vt:lpstr>A Future For Unlicensed Spectrum</vt:lpstr>
      <vt:lpstr>IEEE – not connected and underserved (from last week)</vt:lpstr>
      <vt:lpstr>Potential reference document when doing comments</vt:lpstr>
      <vt:lpstr>Fellowship Request</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San Diego Plenary Meeting Agenda</dc:title>
  <dc:creator/>
  <cp:lastModifiedBy>Holcomb, Jay</cp:lastModifiedBy>
  <cp:revision>684</cp:revision>
  <cp:lastPrinted>1601-01-01T00:00:00Z</cp:lastPrinted>
  <dcterms:created xsi:type="dcterms:W3CDTF">2016-03-03T14:54:45Z</dcterms:created>
  <dcterms:modified xsi:type="dcterms:W3CDTF">2018-08-22T21:31:44Z</dcterms:modified>
</cp:coreProperties>
</file>