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341" r:id="rId3"/>
    <p:sldId id="329" r:id="rId4"/>
    <p:sldId id="330" r:id="rId5"/>
    <p:sldId id="319" r:id="rId6"/>
    <p:sldId id="331" r:id="rId7"/>
    <p:sldId id="448" r:id="rId8"/>
    <p:sldId id="449" r:id="rId9"/>
    <p:sldId id="441" r:id="rId10"/>
    <p:sldId id="460" r:id="rId11"/>
    <p:sldId id="395" r:id="rId12"/>
    <p:sldId id="465" r:id="rId13"/>
    <p:sldId id="352" r:id="rId14"/>
    <p:sldId id="471" r:id="rId15"/>
    <p:sldId id="473" r:id="rId16"/>
    <p:sldId id="364" r:id="rId17"/>
    <p:sldId id="476" r:id="rId18"/>
    <p:sldId id="475" r:id="rId19"/>
    <p:sldId id="474" r:id="rId20"/>
    <p:sldId id="481" r:id="rId21"/>
    <p:sldId id="480" r:id="rId22"/>
    <p:sldId id="419" r:id="rId23"/>
    <p:sldId id="401" r:id="rId24"/>
    <p:sldId id="402" r:id="rId25"/>
    <p:sldId id="403" r:id="rId26"/>
    <p:sldId id="482" r:id="rId27"/>
    <p:sldId id="415" r:id="rId28"/>
    <p:sldId id="477" r:id="rId29"/>
    <p:sldId id="461" r:id="rId30"/>
    <p:sldId id="417" r:id="rId31"/>
    <p:sldId id="418" r:id="rId32"/>
    <p:sldId id="468" r:id="rId33"/>
    <p:sldId id="428" r:id="rId34"/>
    <p:sldId id="404" r:id="rId35"/>
    <p:sldId id="466" r:id="rId36"/>
    <p:sldId id="435" r:id="rId37"/>
    <p:sldId id="451" r:id="rId38"/>
    <p:sldId id="452" r:id="rId39"/>
    <p:sldId id="429" r:id="rId40"/>
    <p:sldId id="399"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06" autoAdjust="0"/>
    <p:restoredTop sz="96416" autoAdjust="0"/>
  </p:normalViewPr>
  <p:slideViewPr>
    <p:cSldViewPr>
      <p:cViewPr varScale="1">
        <p:scale>
          <a:sx n="109" d="100"/>
          <a:sy n="109" d="100"/>
        </p:scale>
        <p:origin x="1134"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108994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732315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398048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802.18-18/0103r00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88-03-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8/18-18-0088-03-0000-ofcom-consultation-comments-on-prep-for-wrc19.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8/18-18-0098-00-0000-pn-da-18-841-seek-comments-3-5-ghz-band-rule-changes-and-what-about-to-57-ghz.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7" Type="http://schemas.openxmlformats.org/officeDocument/2006/relationships/hyperlink" Target="https://urldefense.proofpoint.com/v2/url?u=https-3A__www.federalregister.gov_d_2018-2D17296-3Futm-5Fcampaign-3Dsubscription-2520mailing-2520list-26utm-5Fsource-3Dfederalregister.gov-26utm-5Fmedium-3Demail&amp;d=DwMFaQ&amp;c=pqcuzKEN_84c78MOSc5_fw&amp;r=z8R-nWJ8GIxwjOjNKhEFByb-tZ6XE3GZXWSggNdVo-w&amp;m=rMisYWvURCcNTov8cATyCI78iCRFweeggOV9WaxrHjM&amp;s=bGgkFuzdnTHtS0uHaHJCM-60D0ecfX5ahdQmldVMrGA&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www.gpo.gov_fdsys_pkg_FR-2D2018-2D08-2D20_pdf_2018-2D17296.pdf-3Futm-5Fcampaign-3Dsubscription-2520mailing-2520list-26utm-5Fsource-3Dfederalregister.gov-26utm-5Fmedium-3Demail&amp;d=DwMFaQ&amp;c=pqcuzKEN_84c78MOSc5_fw&amp;r=z8R-nWJ8GIxwjOjNKhEFByb-tZ6XE3GZXWSggNdVo-w&amp;m=rMisYWvURCcNTov8cATyCI78iCRFweeggOV9WaxrHjM&amp;s=0Sh3vP5oTB6osypMwxtfwvmv4RCgvSBfE_hm0EG_vyw&amp;e=" TargetMode="External"/><Relationship Id="rId5" Type="http://schemas.openxmlformats.org/officeDocument/2006/relationships/hyperlink" Target="https://urldefense.proofpoint.com/v2/url?u=https-3A__www.federalregister.gov_documents_2018_08_20_2018-2D17296_expanding-2Dflexible-2Duse-2Dof-2Dthe-2D37-2Dto-2D42-2Dghz-2Dband-3Futm-5Fcampaign-3Dsubscription-2520mailing-2520list-26utm-5Fsource-3Dfederalregister.gov-26utm-5Fmedium-3Demail&amp;d=DwMFaQ&amp;c=pqcuzKEN_84c78MOSc5_fw&amp;r=z8R-nWJ8GIxwjOjNKhEFByb-tZ6XE3GZXWSggNdVo-w&amp;m=rMisYWvURCcNTov8cATyCI78iCRFweeggOV9WaxrHjM&amp;s=int8NrI3LuVy9jvBnNA0nE60TA95jLytKXAwq8qgdzI&amp;e=" TargetMode="External"/><Relationship Id="rId4" Type="http://schemas.openxmlformats.org/officeDocument/2006/relationships/hyperlink" Target="https://mentor.ieee.org/802.18/dcn/18/18-18-0076-01-0000-nprm-3-9-4-2ghz-gn-18-122.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18_08_20_2018-2D17296_expanding-2Dflexible-2Duse-2Dof-2Dthe-2D37-2Dto-2D42-2Dghz-2Dband-3Futm-5Fcampaign-3Dsubscription-2520mailing-2520list-26utm-5Fsource-3Dfederalregister.gov-26utm-5Fmedium-3Demail&amp;d=DwMFaQ&amp;c=pqcuzKEN_84c78MOSc5_fw&amp;r=z8R-nWJ8GIxwjOjNKhEFByb-tZ6XE3GZXWSggNdVo-w&amp;m=rMisYWvURCcNTov8cATyCI78iCRFweeggOV9WaxrHjM&amp;s=int8NrI3LuVy9jvBnNA0nE60TA95jLytKXAwq8qgdzI&amp;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urldefense.proofpoint.com/v2/url?u=https-3A__www.federalregister.gov_d_2018-2D17296-3Futm-5Fcampaign-3Dsubscription-2520mailing-2520list-26utm-5Fsource-3Dfederalregister.gov-26utm-5Fmedium-3Demail&amp;d=DwMFaQ&amp;c=pqcuzKEN_84c78MOSc5_fw&amp;r=z8R-nWJ8GIxwjOjNKhEFByb-tZ6XE3GZXWSggNdVo-w&amp;m=rMisYWvURCcNTov8cATyCI78iCRFweeggOV9WaxrHjM&amp;s=bGgkFuzdnTHtS0uHaHJCM-60D0ecfX5ahdQmldVMrGA&amp;e=" TargetMode="External"/><Relationship Id="rId4" Type="http://schemas.openxmlformats.org/officeDocument/2006/relationships/hyperlink" Target="https://urldefense.proofpoint.com/v2/url?u=https-3A__www.gpo.gov_fdsys_pkg_FR-2D2018-2D08-2D20_pdf_2018-2D17296.pdf-3Futm-5Fcampaign-3Dsubscription-2520mailing-2520list-26utm-5Fsource-3Dfederalregister.gov-26utm-5Fmedium-3Demail&amp;d=DwMFaQ&amp;c=pqcuzKEN_84c78MOSc5_fw&amp;r=z8R-nWJ8GIxwjOjNKhEFByb-tZ6XE3GZXWSggNdVo-w&amp;m=rMisYWvURCcNTov8cATyCI78iCRFweeggOV9WaxrHjM&amp;s=0Sh3vP5oTB6osypMwxtfwvmv4RCgvSBfE_hm0EG_vyw&amp;e="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rabc-cccr.ca/open-consultations/ised-radio-standards-specification-rss-130-issue-2-equipment-operating-in-the-frequency-bands-617-652-mhz-663-698-mhz-698-756-mhz-and-777-787-mhz/"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18/18-18-0095-00-0000-consultation-on-rss-130-issue-2-draft-1.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ec/dcn/18/ec-18-0155-00-00EC-push-to-bi-directional-spectrum-sharing.pptx" TargetMode="External"/><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18/dcn/18/18-18-0060-02-0000-a-future-for-unlicensed-spectrum.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1/dcn/18/11-18-1055-03-0wng-a-future-for-unlicensed-spectrum.pptx" TargetMode="External"/><Relationship Id="rId5" Type="http://schemas.openxmlformats.org/officeDocument/2006/relationships/hyperlink" Target="https://mentor.ieee.org/802.11/dcn/18/11-18-1386-00-0wng-ngsm-next-generation-spectrum-management.pptx" TargetMode="External"/><Relationship Id="rId4" Type="http://schemas.openxmlformats.org/officeDocument/2006/relationships/hyperlink" Target="https://mentor.ieee.org/802.18/dcn/18/18-18-0095-00-0000-consultation-on-rss-130-issue-2-draft-1.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02-00-0000-minutes-16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cept.org/ecc/groups/ecc/ecc-pt1/news/latest-news-from-ecc-pt15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23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23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674"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831879"/>
            <a:ext cx="8147108" cy="5824509"/>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 consultation and our first thoughts:</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lvl="4">
              <a:buFont typeface="Arial" panose="020B0604020202020204" pitchFamily="34" charset="0"/>
              <a:buChar char="•"/>
            </a:pPr>
            <a:endParaRPr lang="en-US" sz="800" dirty="0">
              <a:solidFill>
                <a:schemeClr val="tx1"/>
              </a:solidFill>
            </a:endParaRPr>
          </a:p>
          <a:p>
            <a:pPr lvl="5">
              <a:buFont typeface="Arial" panose="020B0604020202020204" pitchFamily="34" charset="0"/>
              <a:buChar char="•"/>
            </a:pPr>
            <a:endParaRPr lang="en-US" sz="1400" dirty="0"/>
          </a:p>
          <a:p>
            <a:pPr>
              <a:buFont typeface="Arial" panose="020B0604020202020204" pitchFamily="34" charset="0"/>
              <a:buChar char="•"/>
            </a:pPr>
            <a:r>
              <a:rPr lang="en-US" sz="2000" dirty="0">
                <a:solidFill>
                  <a:schemeClr val="tx1"/>
                </a:solidFill>
              </a:rPr>
              <a:t>Last look at clean version, any edits or updates? </a:t>
            </a:r>
          </a:p>
          <a:p>
            <a:pPr lvl="1">
              <a:buFont typeface="Arial" panose="020B0604020202020204" pitchFamily="34" charset="0"/>
              <a:buChar char="•"/>
            </a:pPr>
            <a:r>
              <a:rPr lang="en-US" sz="1600" dirty="0">
                <a:solidFill>
                  <a:schemeClr val="tx1"/>
                </a:solidFill>
                <a:hlinkClick r:id="rId3"/>
              </a:rPr>
              <a:t>https://mentor.ieee.org/802.18/dcn/18/18-18-0088-03-0000-ofcom-consultation-comments-on-prep-for-wrc19.docx</a:t>
            </a:r>
            <a:r>
              <a:rPr lang="en-US" sz="1600" dirty="0">
                <a:solidFill>
                  <a:schemeClr val="tx1"/>
                </a:solidFill>
              </a:rPr>
              <a:t> </a:t>
            </a:r>
          </a:p>
          <a:p>
            <a:pPr marL="0" indent="0"/>
            <a:endParaRPr lang="en-US" sz="2000" dirty="0">
              <a:solidFill>
                <a:schemeClr val="tx1"/>
              </a:solidFill>
            </a:endParaRPr>
          </a:p>
          <a:p>
            <a:pPr>
              <a:buFont typeface="Arial" panose="020B0604020202020204" pitchFamily="34" charset="0"/>
              <a:buChar char="•"/>
            </a:pPr>
            <a:r>
              <a:rPr lang="en-US" sz="2000" dirty="0">
                <a:solidFill>
                  <a:schemeClr val="tx1"/>
                </a:solidFill>
              </a:rPr>
              <a:t>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23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727411"/>
            <a:ext cx="7527920" cy="4585871"/>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tx1"/>
                </a:solidFill>
              </a:rPr>
              <a:t>Motion:</a:t>
            </a:r>
            <a:r>
              <a:rPr lang="en-US" sz="2000" b="1" dirty="0">
                <a:solidFill>
                  <a:schemeClr val="tx1"/>
                </a:solidFill>
              </a:rPr>
              <a:t> </a:t>
            </a:r>
            <a:r>
              <a:rPr lang="en-US" sz="2000" dirty="0">
                <a:solidFill>
                  <a:schemeClr val="tx1"/>
                </a:solidFill>
              </a:rPr>
              <a:t>Move to approve the comments in </a:t>
            </a:r>
            <a:r>
              <a:rPr lang="en-US" sz="2000" dirty="0">
                <a:solidFill>
                  <a:schemeClr val="bg1">
                    <a:lumMod val="65000"/>
                  </a:schemeClr>
                </a:solidFill>
                <a:hlinkClick r:id="rId2"/>
              </a:rPr>
              <a:t>https://mentor.ieee.org/802.18/dcn/18/18-18-0088-03-0000-ofcom-consultation-comments-on-prep-for-wrc19.docx</a:t>
            </a:r>
            <a:r>
              <a:rPr lang="en-US" sz="2000" dirty="0">
                <a:solidFill>
                  <a:schemeClr val="bg1">
                    <a:lumMod val="65000"/>
                  </a:schemeClr>
                </a:solidFill>
              </a:rPr>
              <a:t> </a:t>
            </a:r>
            <a:r>
              <a:rPr lang="en-US" sz="2000" dirty="0">
                <a:solidFill>
                  <a:schemeClr val="tx1"/>
                </a:solidFill>
              </a:rPr>
              <a:t>; response to Ofcom plans on WRC-19 Agenda Items (AI). </a:t>
            </a:r>
            <a:r>
              <a:rPr lang="en-GB" sz="2000" dirty="0">
                <a:solidFill>
                  <a:schemeClr val="tx1"/>
                </a:solidFill>
              </a:rPr>
              <a:t>For review and approval by the EC for sending to the Ofcom before 13 September 2018. The Chair of 802.18 is authorized to make editorial changes as necessary.</a:t>
            </a:r>
            <a:endParaRPr lang="en-US" sz="2000" dirty="0">
              <a:solidFill>
                <a:schemeClr val="tx1"/>
              </a:solidFill>
            </a:endParaRPr>
          </a:p>
          <a:p>
            <a:pPr>
              <a:buFont typeface="Arial" panose="020B0604020202020204" pitchFamily="34" charset="0"/>
              <a:buChar char="•"/>
            </a:pPr>
            <a:endParaRPr lang="en-US" sz="1200" dirty="0">
              <a:solidFill>
                <a:schemeClr val="tx1"/>
              </a:solidFill>
            </a:endParaRPr>
          </a:p>
          <a:p>
            <a:pPr marL="342900" indent="-342900">
              <a:buFont typeface="Arial" panose="020B0604020202020204" pitchFamily="34" charset="0"/>
              <a:buChar char="•"/>
            </a:pPr>
            <a:r>
              <a:rPr lang="en-US" sz="2000" dirty="0">
                <a:solidFill>
                  <a:schemeClr val="tx1"/>
                </a:solidFill>
              </a:rPr>
              <a:t>Move by:		.</a:t>
            </a:r>
          </a:p>
          <a:p>
            <a:pPr marL="342900" indent="-342900">
              <a:buFont typeface="Arial" panose="020B0604020202020204" pitchFamily="34" charset="0"/>
              <a:buChar char="•"/>
            </a:pPr>
            <a:r>
              <a:rPr lang="en-US" sz="2000" dirty="0">
                <a:solidFill>
                  <a:schemeClr val="tx1"/>
                </a:solidFill>
              </a:rPr>
              <a:t>Second by:	.</a:t>
            </a:r>
          </a:p>
          <a:p>
            <a:pPr marL="342900" indent="-342900">
              <a:buFont typeface="Arial" panose="020B0604020202020204" pitchFamily="34" charset="0"/>
              <a:buChar char="•"/>
            </a:pPr>
            <a:r>
              <a:rPr lang="en-US" sz="2000" dirty="0">
                <a:solidFill>
                  <a:schemeClr val="tx1"/>
                </a:solidFill>
              </a:rPr>
              <a:t>Discussion:         None</a:t>
            </a:r>
          </a:p>
          <a:p>
            <a:pPr marL="342900" indent="-342900">
              <a:buFont typeface="Arial" panose="020B0604020202020204" pitchFamily="34" charset="0"/>
              <a:buChar char="•"/>
            </a:pPr>
            <a:r>
              <a:rPr lang="en-US" sz="2000" dirty="0">
                <a:solidFill>
                  <a:schemeClr val="tx1"/>
                </a:solidFill>
              </a:rPr>
              <a:t>Vote:         	 ___ Yes        ___ No          ___ Abstain </a:t>
            </a:r>
          </a:p>
          <a:p>
            <a:pPr marL="342900" indent="-342900">
              <a:buFont typeface="Arial" panose="020B0604020202020204" pitchFamily="34" charset="0"/>
              <a:buChar char="•"/>
            </a:pPr>
            <a:r>
              <a:rPr lang="en-US" sz="2000" dirty="0">
                <a:solidFill>
                  <a:schemeClr val="tx1"/>
                </a:solidFill>
              </a:rPr>
              <a:t>Motion:		 Passed</a:t>
            </a:r>
          </a:p>
          <a:p>
            <a:pPr marL="342900" indent="-342900">
              <a:buFont typeface="Arial" panose="020B0604020202020204" pitchFamily="34" charset="0"/>
              <a:buChar char="•"/>
            </a:pPr>
            <a:endParaRPr lang="en-US" sz="2000" dirty="0">
              <a:solidFill>
                <a:schemeClr val="tx1"/>
              </a:solidFill>
            </a:endParaRPr>
          </a:p>
          <a:p>
            <a:pPr marL="342900" indent="-342900">
              <a:buFont typeface="Arial" panose="020B0604020202020204" pitchFamily="34" charset="0"/>
              <a:buChar char="•"/>
            </a:pPr>
            <a:endParaRPr lang="en-US" sz="2000" dirty="0">
              <a:solidFill>
                <a:schemeClr val="tx1"/>
              </a:solidFill>
            </a:endParaRPr>
          </a:p>
          <a:p>
            <a:pPr marL="342900" indent="-342900">
              <a:buFont typeface="Arial" panose="020B0604020202020204" pitchFamily="34" charset="0"/>
              <a:buChar char="•"/>
            </a:pPr>
            <a:r>
              <a:rPr lang="en-US" sz="2000" dirty="0">
                <a:solidFill>
                  <a:schemeClr val="tx1"/>
                </a:solidFill>
              </a:rPr>
              <a:t>In attendance: </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tx1"/>
                </a:solidFill>
              </a:rPr>
              <a:t>Motion - Ofcom Consultation on WRC-19 AIs</a:t>
            </a:r>
            <a:endParaRPr lang="en-US" sz="2400" kern="0" dirty="0">
              <a:solidFill>
                <a:schemeClr val="tx1"/>
              </a:solidFill>
            </a:endParaRPr>
          </a:p>
        </p:txBody>
      </p:sp>
    </p:spTree>
    <p:extLst>
      <p:ext uri="{BB962C8B-B14F-4D97-AF65-F5344CB8AC3E}">
        <p14:creationId xmlns:p14="http://schemas.microsoft.com/office/powerpoint/2010/main" val="1143189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ready for head of GPPC and cc: the EU spectrum group contact with </a:t>
            </a:r>
            <a:r>
              <a:rPr lang="en-US" sz="1800" dirty="0"/>
              <a:t>the paragraph above and the SA statement would work well for them also. </a:t>
            </a:r>
          </a:p>
          <a:p>
            <a:pPr lvl="1">
              <a:spcBef>
                <a:spcPts val="0"/>
              </a:spcBef>
              <a:buFont typeface="Arial" panose="020B0604020202020204" pitchFamily="34" charset="0"/>
              <a:buChar char="•"/>
            </a:pPr>
            <a:r>
              <a:rPr lang="en-US" sz="1800" dirty="0">
                <a:solidFill>
                  <a:srgbClr val="00B0F0"/>
                </a:solidFill>
              </a:rPr>
              <a:t>Will review the draft email and any edits?</a:t>
            </a:r>
          </a:p>
          <a:p>
            <a:pPr lvl="1">
              <a:spcBef>
                <a:spcPts val="0"/>
              </a:spcBef>
              <a:buFont typeface="Arial" panose="020B0604020202020204" pitchFamily="34" charset="0"/>
              <a:buChar char="•"/>
            </a:pPr>
            <a:r>
              <a:rPr lang="en-US" sz="1800" dirty="0">
                <a:solidFill>
                  <a:srgbClr val="00B0F0"/>
                </a:solidFill>
              </a:rPr>
              <a:t>Any objections for the .18 chair to send the email?</a:t>
            </a:r>
            <a:r>
              <a:rPr lang="en-US" sz="1800" dirty="0"/>
              <a:t>  </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rgbClr val="00B050"/>
                </a:solidFill>
              </a:rPr>
              <a:t>(05aug) Heard back from the member looking at this, and the Facebook and our inputs here already cover all he had seen.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-3</a:t>
            </a:r>
            <a:endParaRPr lang="en-US" sz="1200" dirty="0"/>
          </a:p>
        </p:txBody>
      </p:sp>
      <p:sp>
        <p:nvSpPr>
          <p:cNvPr id="3" name="Content Placeholder 2"/>
          <p:cNvSpPr>
            <a:spLocks noGrp="1"/>
          </p:cNvSpPr>
          <p:nvPr>
            <p:ph idx="1"/>
          </p:nvPr>
        </p:nvSpPr>
        <p:spPr>
          <a:xfrm>
            <a:off x="685800" y="863786"/>
            <a:ext cx="8229600" cy="5611627"/>
          </a:xfrm>
        </p:spPr>
        <p:txBody>
          <a:bodyPr/>
          <a:lstStyle/>
          <a:p>
            <a:pPr>
              <a:buFont typeface="Arial" panose="020B0604020202020204" pitchFamily="34" charset="0"/>
              <a:buChar char="•"/>
            </a:pPr>
            <a:r>
              <a:rPr lang="en-US" sz="1800" dirty="0">
                <a:solidFill>
                  <a:schemeClr val="tx1"/>
                </a:solidFill>
              </a:rPr>
              <a:t>The proceeding: </a:t>
            </a:r>
          </a:p>
          <a:p>
            <a:pPr lvl="1">
              <a:spcBef>
                <a:spcPts val="0"/>
              </a:spcBef>
              <a:buFont typeface="Arial" panose="020B0604020202020204" pitchFamily="34" charset="0"/>
              <a:buChar char="•"/>
            </a:pPr>
            <a:r>
              <a:rPr lang="en-US" sz="1200" dirty="0"/>
              <a:t>ECFS:   </a:t>
            </a:r>
            <a:r>
              <a:rPr lang="en-US" sz="1200" dirty="0">
                <a:hlinkClick r:id="rId2"/>
              </a:rPr>
              <a:t>https://www.fcc.gov/ecfs/search/filings?proceedings_name=18-70&amp;sort=date_disseminated,DESC</a:t>
            </a:r>
            <a:r>
              <a:rPr lang="en-US" sz="1200" dirty="0"/>
              <a:t> </a:t>
            </a:r>
          </a:p>
          <a:p>
            <a:pPr lvl="4">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We reviewed before marked up versions of Google’s &amp; Facebook’s responses: </a:t>
            </a:r>
          </a:p>
          <a:p>
            <a:pPr lvl="1">
              <a:spcBef>
                <a:spcPts val="0"/>
              </a:spcBef>
              <a:buFont typeface="Arial" panose="020B0604020202020204" pitchFamily="34" charset="0"/>
              <a:buChar char="•"/>
            </a:pPr>
            <a:r>
              <a:rPr lang="en-US" sz="1200" dirty="0">
                <a:solidFill>
                  <a:schemeClr val="tx1"/>
                </a:solidFill>
                <a:hlinkClick r:id="rId3"/>
              </a:rPr>
              <a:t>https://mentor.ieee.org/802.18/dcn/18/18-18-0080-00-0000-google-s-waiver-request-supplement-to-coexist-with-802-11-with-motion-sensing-57-64ghz.pdf</a:t>
            </a:r>
            <a:endParaRPr lang="en-US" sz="1200" b="0" dirty="0">
              <a:solidFill>
                <a:schemeClr val="tx1"/>
              </a:solidFill>
            </a:endParaRP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endParaRPr lang="en-US" sz="1200" b="0" dirty="0">
              <a:solidFill>
                <a:schemeClr val="tx1"/>
              </a:solidFill>
            </a:endParaRP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solidFill>
                  <a:schemeClr val="tx1"/>
                </a:solidFill>
              </a:rPr>
              <a:t>How do we get an ex </a:t>
            </a:r>
            <a:r>
              <a:rPr lang="en-US" sz="1800" dirty="0" err="1">
                <a:solidFill>
                  <a:schemeClr val="tx1"/>
                </a:solidFill>
              </a:rPr>
              <a:t>parte</a:t>
            </a:r>
            <a:r>
              <a:rPr lang="en-US" sz="1800" dirty="0">
                <a:solidFill>
                  <a:schemeClr val="tx1"/>
                </a:solidFill>
              </a:rPr>
              <a:t> going, FCC may grant the waiver soon? </a:t>
            </a:r>
          </a:p>
          <a:p>
            <a:pPr lvl="1">
              <a:spcBef>
                <a:spcPts val="0"/>
              </a:spcBef>
              <a:buFont typeface="Arial" panose="020B0604020202020204" pitchFamily="34" charset="0"/>
              <a:buChar char="•"/>
            </a:pPr>
            <a:r>
              <a:rPr lang="en-US" sz="1600" dirty="0">
                <a:solidFill>
                  <a:schemeClr val="tx1"/>
                </a:solidFill>
              </a:rPr>
              <a:t>Summarize our comments first, what is significant. </a:t>
            </a:r>
          </a:p>
          <a:p>
            <a:pPr lvl="1">
              <a:buFont typeface="Arial" panose="020B0604020202020204" pitchFamily="34" charset="0"/>
              <a:buChar char="•"/>
            </a:pPr>
            <a:r>
              <a:rPr lang="en-US" sz="1600" b="0" dirty="0">
                <a:solidFill>
                  <a:schemeClr val="tx1"/>
                </a:solidFill>
              </a:rPr>
              <a:t>Then show</a:t>
            </a:r>
            <a:r>
              <a:rPr lang="en-US" sz="1600" dirty="0">
                <a:solidFill>
                  <a:schemeClr val="tx1"/>
                </a:solidFill>
              </a:rPr>
              <a:t> where </a:t>
            </a:r>
            <a:r>
              <a:rPr lang="en-US" sz="1600" b="0" dirty="0">
                <a:solidFill>
                  <a:schemeClr val="tx1"/>
                </a:solidFill>
              </a:rPr>
              <a:t>Faceb</a:t>
            </a:r>
            <a:r>
              <a:rPr lang="en-US" sz="1600" dirty="0">
                <a:solidFill>
                  <a:schemeClr val="tx1"/>
                </a:solidFill>
              </a:rPr>
              <a:t>ook agrees with us,  then support Facebook other points. (do we agree with all or just some.) </a:t>
            </a:r>
            <a:r>
              <a:rPr lang="en-US" sz="1600" b="0" dirty="0">
                <a:solidFill>
                  <a:schemeClr val="tx1"/>
                </a:solidFill>
              </a:rPr>
              <a:t> </a:t>
            </a:r>
          </a:p>
          <a:p>
            <a:pPr lvl="1">
              <a:buFont typeface="Arial" panose="020B0604020202020204" pitchFamily="34" charset="0"/>
              <a:buChar char="•"/>
            </a:pPr>
            <a:r>
              <a:rPr lang="en-US" sz="1600" b="0" dirty="0">
                <a:solidFill>
                  <a:schemeClr val="tx1"/>
                </a:solidFill>
              </a:rPr>
              <a:t>Outline to these points above is next. </a:t>
            </a:r>
          </a:p>
          <a:p>
            <a:pPr lvl="1">
              <a:buFont typeface="Arial" panose="020B0604020202020204" pitchFamily="34" charset="0"/>
              <a:buChar char="•"/>
            </a:pPr>
            <a:r>
              <a:rPr lang="en-US" sz="1600" dirty="0">
                <a:solidFill>
                  <a:schemeClr val="tx1"/>
                </a:solidFill>
              </a:rPr>
              <a:t>Need to target end of August.</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Is anyone available to work up a ex </a:t>
            </a:r>
            <a:r>
              <a:rPr lang="en-US" sz="1800" b="0" dirty="0" err="1">
                <a:solidFill>
                  <a:schemeClr val="tx1"/>
                </a:solidFill>
              </a:rPr>
              <a:t>parte</a:t>
            </a:r>
            <a:r>
              <a:rPr lang="en-US" sz="1800" b="0" dirty="0">
                <a:solidFill>
                  <a:schemeClr val="tx1"/>
                </a:solidFill>
              </a:rPr>
              <a:t> with our points to get us going?  No one came forward last week.  </a:t>
            </a:r>
          </a:p>
          <a:p>
            <a:pPr>
              <a:buFont typeface="Arial" panose="020B0604020202020204" pitchFamily="34" charset="0"/>
              <a:buChar char="•"/>
            </a:pPr>
            <a:r>
              <a:rPr lang="en-US" sz="1800" b="0" dirty="0">
                <a:solidFill>
                  <a:srgbClr val="00B0F0"/>
                </a:solidFill>
              </a:rPr>
              <a:t>Do we want to pass and let Google reply comments, we question, stand; other than </a:t>
            </a:r>
            <a:r>
              <a:rPr lang="en-US" sz="1800" b="0" dirty="0" err="1">
                <a:solidFill>
                  <a:srgbClr val="00B0F0"/>
                </a:solidFill>
              </a:rPr>
              <a:t>FaceBook’s</a:t>
            </a:r>
            <a:r>
              <a:rPr lang="en-US" sz="1800" b="0" dirty="0">
                <a:solidFill>
                  <a:srgbClr val="00B0F0"/>
                </a:solidFill>
              </a:rPr>
              <a:t> filings?   (NCTA also questions Google’s reply comments) </a:t>
            </a:r>
          </a:p>
          <a:p>
            <a:pPr lvl="1">
              <a:buFont typeface="Arial" panose="020B0604020202020204" pitchFamily="34" charset="0"/>
              <a:buChar char="•"/>
            </a:pPr>
            <a:r>
              <a:rPr lang="en-US" sz="16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16</a:t>
            </a:fld>
            <a:endParaRPr lang="en-US" altLang="en-US" sz="1200" b="0" dirty="0"/>
          </a:p>
        </p:txBody>
      </p:sp>
      <p:sp>
        <p:nvSpPr>
          <p:cNvPr id="2" name="Date Placeholder 1"/>
          <p:cNvSpPr>
            <a:spLocks noGrp="1"/>
          </p:cNvSpPr>
          <p:nvPr>
            <p:ph type="dt" idx="15"/>
          </p:nvPr>
        </p:nvSpPr>
        <p:spPr/>
        <p:txBody>
          <a:bodyPr/>
          <a:lstStyle/>
          <a:p>
            <a:r>
              <a:rPr lang="en-US"/>
              <a:t>23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bits and pieces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dirty="0"/>
              <a:t> Short on time last week to get reasonable feedback.</a:t>
            </a:r>
          </a:p>
          <a:p>
            <a:pPr lvl="1">
              <a:spcBef>
                <a:spcPts val="0"/>
              </a:spcBef>
              <a:buFont typeface="Arial" panose="020B0604020202020204" pitchFamily="34" charset="0"/>
              <a:buChar char="•"/>
            </a:pPr>
            <a:r>
              <a:rPr lang="en-US" altLang="en-US" sz="1600" dirty="0"/>
              <a:t> Note: the NPRM on 3.7 – 4.2GHz is asking about the database used for CBRS.  </a:t>
            </a: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r>
              <a:rPr lang="en-US" altLang="en-US" sz="2000" dirty="0"/>
              <a:t> </a:t>
            </a:r>
            <a:r>
              <a:rPr lang="en-US" sz="2000" dirty="0"/>
              <a:t>PN on 3.55-3.7GHz and spectrum to 57GHz</a:t>
            </a:r>
            <a:endParaRPr lang="en-US" altLang="en-US" sz="2000" dirty="0"/>
          </a:p>
          <a:p>
            <a:pPr lvl="1">
              <a:spcBef>
                <a:spcPts val="0"/>
              </a:spcBef>
              <a:buFont typeface="Arial" panose="020B0604020202020204" pitchFamily="34" charset="0"/>
              <a:buChar char="•"/>
            </a:pPr>
            <a:r>
              <a:rPr lang="en-US" altLang="en-US" sz="1800" dirty="0"/>
              <a:t>WTB and OET seek comment pursuant to the spectrum pipeline act of 2015.  </a:t>
            </a:r>
            <a:r>
              <a:rPr lang="en-US" sz="1800" dirty="0"/>
              <a:t>GN Docket Nos. 14-177, 15-319, 17-183, and 17-258 </a:t>
            </a:r>
          </a:p>
          <a:p>
            <a:pPr lvl="2">
              <a:spcBef>
                <a:spcPts val="0"/>
              </a:spcBef>
              <a:buFont typeface="Arial" panose="020B0604020202020204" pitchFamily="34" charset="0"/>
              <a:buChar char="•"/>
            </a:pPr>
            <a:r>
              <a:rPr lang="en-US" altLang="en-US" sz="1600" dirty="0">
                <a:hlinkClick r:id="rId2"/>
              </a:rPr>
              <a:t>https://mentor.ieee.org/802.18/dcn/18/18-18-0098-00-0000-pn-da-18-841-seek-comments-3-5-ghz-band-rule-changes-and-what-about-to-57-ghz.pdf</a:t>
            </a:r>
            <a:r>
              <a:rPr lang="en-US" altLang="en-US" sz="1600" dirty="0"/>
              <a:t> </a:t>
            </a:r>
          </a:p>
          <a:p>
            <a:pPr lvl="1">
              <a:spcBef>
                <a:spcPts val="0"/>
              </a:spcBef>
              <a:buFont typeface="Arial" panose="020B0604020202020204" pitchFamily="34" charset="0"/>
              <a:buChar char="•"/>
            </a:pPr>
            <a:r>
              <a:rPr lang="en-US" altLang="en-US" sz="1800" dirty="0"/>
              <a:t>Comments: 11 Sept and Reply Comments:  26 Sept</a:t>
            </a:r>
          </a:p>
          <a:p>
            <a:pPr lvl="1">
              <a:spcBef>
                <a:spcPts val="0"/>
              </a:spcBef>
              <a:buFont typeface="Arial" panose="020B0604020202020204" pitchFamily="34" charset="0"/>
              <a:buChar char="•"/>
            </a:pPr>
            <a:r>
              <a:rPr lang="en-US" altLang="en-US" sz="1800" dirty="0"/>
              <a:t>The PN was reviewed in detail and not something for IEEE 802. </a:t>
            </a:r>
          </a:p>
          <a:p>
            <a:pPr lvl="1">
              <a:spcBef>
                <a:spcPts val="0"/>
              </a:spcBef>
              <a:buFont typeface="Arial" panose="020B0604020202020204" pitchFamily="34" charset="0"/>
              <a:buChar char="•"/>
            </a:pPr>
            <a:r>
              <a:rPr lang="en-US" altLang="en-US" sz="1800" dirty="0">
                <a:solidFill>
                  <a:srgbClr val="00B0F0"/>
                </a:solidFill>
              </a:rPr>
              <a:t>Any objections to let drop? </a:t>
            </a:r>
            <a:endParaRPr lang="en-US" altLang="en-US" sz="1600" dirty="0">
              <a:solidFill>
                <a:srgbClr val="00B0F0"/>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b="1" dirty="0"/>
              <a:t>Nothing new lately.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a:t>
            </a:r>
            <a:endParaRPr lang="en-US" sz="1200" dirty="0"/>
          </a:p>
        </p:txBody>
      </p:sp>
      <p:sp>
        <p:nvSpPr>
          <p:cNvPr id="3" name="Content Placeholder 2"/>
          <p:cNvSpPr>
            <a:spLocks noGrp="1"/>
          </p:cNvSpPr>
          <p:nvPr>
            <p:ph idx="1"/>
          </p:nvPr>
        </p:nvSpPr>
        <p:spPr>
          <a:xfrm>
            <a:off x="685800" y="1066800"/>
            <a:ext cx="8001000" cy="529352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https://mentor.ieee.org/802.18/dcn/18/18-18-0076-01-0000-nprm-3-7-4-2ghz-gn-18-122.pdf</a:t>
            </a:r>
            <a:r>
              <a:rPr lang="en-US" sz="1600" dirty="0"/>
              <a:t>   </a:t>
            </a:r>
          </a:p>
          <a:p>
            <a:pPr lvl="2">
              <a:spcBef>
                <a:spcPts val="0"/>
              </a:spcBef>
            </a:pPr>
            <a:r>
              <a:rPr lang="en-US" sz="1400" dirty="0"/>
              <a:t>III. ORDER: COLLECTING INFORMATION ON SATELLITE USAGE OF THE BAND</a:t>
            </a:r>
          </a:p>
          <a:p>
            <a:pPr lvl="2">
              <a:spcBef>
                <a:spcPts val="0"/>
              </a:spcBef>
            </a:pPr>
            <a:r>
              <a:rPr lang="en-US" sz="1400" dirty="0"/>
              <a:t>IV. NOTICE OF PROPOSED RULEMAKING</a:t>
            </a:r>
          </a:p>
          <a:p>
            <a:pPr lvl="2">
              <a:spcBef>
                <a:spcPts val="0"/>
              </a:spcBef>
            </a:pPr>
            <a:r>
              <a:rPr lang="en-US" sz="1400" dirty="0"/>
              <a:t>A. The Future of Incumbent Usage of 3.7-4.2 GHz </a:t>
            </a:r>
          </a:p>
          <a:p>
            <a:pPr>
              <a:spcBef>
                <a:spcPts val="0"/>
              </a:spcBef>
            </a:pPr>
            <a:r>
              <a:rPr lang="en-US" sz="1400" b="0" dirty="0"/>
              <a:t>			B. Increasing the Intensity of Terrestrial Use of the band on a shared basis starting in the top 			segment of the band and moving down the band.</a:t>
            </a:r>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4">
              <a:buFont typeface="Arial" panose="020B0604020202020204" pitchFamily="34" charset="0"/>
              <a:buChar char="•"/>
            </a:pPr>
            <a:endParaRPr lang="en-US" sz="800" u="sng" dirty="0"/>
          </a:p>
          <a:p>
            <a:pPr>
              <a:spcBef>
                <a:spcPts val="0"/>
              </a:spcBef>
              <a:buFont typeface="Arial" panose="020B0604020202020204" pitchFamily="34" charset="0"/>
              <a:buChar char="•"/>
            </a:pPr>
            <a:r>
              <a:rPr lang="en-US" sz="1800" u="sng" dirty="0"/>
              <a:t>New:  R&amp;O is out</a:t>
            </a:r>
          </a:p>
          <a:p>
            <a:pPr lvl="1">
              <a:spcBef>
                <a:spcPts val="0"/>
              </a:spcBef>
              <a:buFont typeface="Arial" panose="020B0604020202020204" pitchFamily="34" charset="0"/>
              <a:buChar char="•"/>
            </a:pPr>
            <a:r>
              <a:rPr lang="en-US" sz="1600" dirty="0"/>
              <a:t>FR Document: </a:t>
            </a:r>
            <a:r>
              <a:rPr lang="en-US" sz="1600" u="sng" dirty="0">
                <a:hlinkClick r:id="rId5"/>
              </a:rPr>
              <a:t>2018-17296</a:t>
            </a:r>
            <a:r>
              <a:rPr lang="en-US" sz="1600" dirty="0"/>
              <a:t> 			Citation: 83 FR 42043 </a:t>
            </a:r>
          </a:p>
          <a:p>
            <a:pPr lvl="1">
              <a:spcBef>
                <a:spcPts val="0"/>
              </a:spcBef>
              <a:buFont typeface="Arial" panose="020B0604020202020204" pitchFamily="34" charset="0"/>
              <a:buChar char="•"/>
            </a:pPr>
            <a:r>
              <a:rPr lang="en-US" sz="1600" b="0" u="sng" dirty="0">
                <a:hlinkClick r:id="rId6"/>
              </a:rPr>
              <a:t>PDF</a:t>
            </a:r>
            <a:r>
              <a:rPr lang="en-US" sz="1600" dirty="0"/>
              <a:t> Pages 42043-42045 </a:t>
            </a:r>
            <a:r>
              <a:rPr lang="en-US" sz="1600" i="1" dirty="0"/>
              <a:t>(3 pages)</a:t>
            </a:r>
            <a:r>
              <a:rPr lang="en-US" sz="1600" dirty="0"/>
              <a:t> 	</a:t>
            </a:r>
            <a:r>
              <a:rPr lang="en-US" sz="1600" b="0" u="sng" dirty="0">
                <a:hlinkClick r:id="rId7"/>
              </a:rPr>
              <a:t>Permalink</a:t>
            </a:r>
            <a:r>
              <a:rPr lang="en-US" sz="1600" dirty="0"/>
              <a:t> </a:t>
            </a:r>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600" dirty="0"/>
              <a:t>Abstract: In this document, the Federal Communications Commission (Commission or FCC) adopts certification and information collection requirements for 3.7-4.2 GHz band spectrum that will be available for new wireless uses while balancing desired speed to the market, efficiency of use, and effectively accommodating incumbent Fixed Satellite Service (FSS) and Fixed Service (FS) operations in the band.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23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57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-2b</a:t>
            </a:r>
            <a:endParaRPr lang="en-US" sz="1200" dirty="0"/>
          </a:p>
        </p:txBody>
      </p:sp>
      <p:sp>
        <p:nvSpPr>
          <p:cNvPr id="3" name="Content Placeholder 2"/>
          <p:cNvSpPr>
            <a:spLocks noGrp="1"/>
          </p:cNvSpPr>
          <p:nvPr>
            <p:ph idx="1"/>
          </p:nvPr>
        </p:nvSpPr>
        <p:spPr>
          <a:xfrm>
            <a:off x="685800" y="1181893"/>
            <a:ext cx="7770813" cy="5293520"/>
          </a:xfrm>
        </p:spPr>
        <p:txBody>
          <a:bodyPr/>
          <a:lstStyle/>
          <a:p>
            <a:pPr>
              <a:spcBef>
                <a:spcPts val="0"/>
              </a:spcBef>
              <a:buFont typeface="Arial" panose="020B0604020202020204" pitchFamily="34" charset="0"/>
              <a:buChar char="•"/>
            </a:pPr>
            <a:r>
              <a:rPr lang="en-US" sz="2000" dirty="0"/>
              <a:t>FCC – Flexible Use of the 3.7 to 4.2 GHz Band, Order &amp; NPRM</a:t>
            </a:r>
          </a:p>
          <a:p>
            <a:pPr>
              <a:spcBef>
                <a:spcPts val="0"/>
              </a:spcBef>
              <a:buFont typeface="Arial" panose="020B0604020202020204" pitchFamily="34" charset="0"/>
              <a:buChar char="•"/>
            </a:pPr>
            <a:r>
              <a:rPr lang="en-US" sz="2000" u="sng" dirty="0"/>
              <a:t>R&amp;O is out – cont.</a:t>
            </a:r>
          </a:p>
          <a:p>
            <a:pPr lvl="1">
              <a:spcBef>
                <a:spcPts val="0"/>
              </a:spcBef>
              <a:buFont typeface="Arial" panose="020B0604020202020204" pitchFamily="34" charset="0"/>
              <a:buChar char="•"/>
            </a:pPr>
            <a:r>
              <a:rPr lang="en-US" sz="1600" dirty="0"/>
              <a:t>FR Document: </a:t>
            </a:r>
            <a:r>
              <a:rPr lang="en-US" sz="1600" u="sng" dirty="0">
                <a:hlinkClick r:id="rId3"/>
              </a:rPr>
              <a:t>2018-17296</a:t>
            </a:r>
            <a:r>
              <a:rPr lang="en-US" sz="1600" dirty="0"/>
              <a:t> 			Citation: 83 FR 42043 </a:t>
            </a:r>
          </a:p>
          <a:p>
            <a:pPr lvl="1">
              <a:spcBef>
                <a:spcPts val="0"/>
              </a:spcBef>
              <a:buFont typeface="Arial" panose="020B0604020202020204" pitchFamily="34" charset="0"/>
              <a:buChar char="•"/>
            </a:pPr>
            <a:r>
              <a:rPr lang="en-US" sz="1600" b="0" u="sng" dirty="0">
                <a:hlinkClick r:id="rId4"/>
              </a:rPr>
              <a:t>PDF</a:t>
            </a:r>
            <a:r>
              <a:rPr lang="en-US" sz="1600" dirty="0"/>
              <a:t> Pages 42043-42045 </a:t>
            </a:r>
            <a:r>
              <a:rPr lang="en-US" sz="1600" i="1" dirty="0"/>
              <a:t>(3 pages)</a:t>
            </a:r>
            <a:r>
              <a:rPr lang="en-US" sz="1600" dirty="0"/>
              <a:t> 	</a:t>
            </a:r>
            <a:r>
              <a:rPr lang="en-US" sz="1600" b="0" u="sng" dirty="0">
                <a:hlinkClick r:id="rId5"/>
              </a:rPr>
              <a:t>Permalink</a:t>
            </a:r>
            <a:r>
              <a:rPr lang="en-US" sz="1600" dirty="0"/>
              <a:t> </a:t>
            </a:r>
            <a:endParaRPr lang="en-US" sz="1600" b="1" dirty="0"/>
          </a:p>
          <a:p>
            <a:pPr lvl="5">
              <a:spcBef>
                <a:spcPts val="0"/>
              </a:spcBef>
              <a:buFont typeface="Arial" panose="020B0604020202020204" pitchFamily="34" charset="0"/>
              <a:buChar char="•"/>
            </a:pPr>
            <a:endParaRPr lang="en-US" sz="1200" b="0" dirty="0"/>
          </a:p>
          <a:p>
            <a:pPr lvl="1">
              <a:spcBef>
                <a:spcPts val="0"/>
              </a:spcBef>
              <a:buFont typeface="Arial" panose="020B0604020202020204" pitchFamily="34" charset="0"/>
              <a:buChar char="•"/>
            </a:pPr>
            <a:r>
              <a:rPr lang="en-US" sz="1600" b="0" dirty="0"/>
              <a:t>… by this </a:t>
            </a:r>
            <a:r>
              <a:rPr lang="en-US" sz="1600" b="0" i="1" dirty="0"/>
              <a:t>Order </a:t>
            </a:r>
            <a:r>
              <a:rPr lang="en-US" sz="1600" b="0" dirty="0"/>
              <a:t>the Commission adopts the certification and information collection requirements described in paragraphs 5–12 below. The Commission and the public will use the information collected to evaluate future use of the 3.7–4.2 GHz band.</a:t>
            </a:r>
            <a:endParaRPr lang="en-US" sz="1600" b="1" dirty="0"/>
          </a:p>
          <a:p>
            <a:pPr lvl="5">
              <a:spcBef>
                <a:spcPts val="0"/>
              </a:spcBef>
              <a:buFont typeface="Arial" panose="020B0604020202020204" pitchFamily="34" charset="0"/>
              <a:buChar char="•"/>
            </a:pPr>
            <a:endParaRPr lang="en-US" sz="1200" b="1" dirty="0"/>
          </a:p>
          <a:p>
            <a:pPr lvl="1">
              <a:spcBef>
                <a:spcPts val="0"/>
              </a:spcBef>
              <a:buFont typeface="Arial" panose="020B0604020202020204" pitchFamily="34" charset="0"/>
              <a:buChar char="•"/>
            </a:pPr>
            <a:r>
              <a:rPr lang="en-US" sz="1600" b="1" dirty="0"/>
              <a:t>Dates: </a:t>
            </a:r>
            <a:r>
              <a:rPr lang="en-US" sz="1600" dirty="0"/>
              <a:t>The certification requirements are adopted effective August 20, 2018; except for Earth Station and Space Station Information Collections in paragraphs 7-12, which contain information collection requirements that have not been approved by the Office of Management and Budget. The FCC will publish a document in the Federal Register announcing the effective date for those requirements.</a:t>
            </a:r>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600" dirty="0"/>
              <a:t>14. It is further ordered that the notice of inquiry, GN Docket No. 17–183, Expanding Flexible Use in the Mid-Band Spectrum Between 3.7–24 GHz, adopted on August 3, 2017, is terminated as to the 3.7–4.2 GHz band.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b="1" dirty="0"/>
              <a:t>.18 chair did sent to chairs of 802.22 and 802.24 so they were aware.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73917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241822"/>
            <a:ext cx="8001000" cy="5293520"/>
          </a:xfrm>
        </p:spPr>
        <p:txBody>
          <a:bodyPr/>
          <a:lstStyle/>
          <a:p>
            <a:pPr>
              <a:spcBef>
                <a:spcPts val="0"/>
              </a:spcBef>
              <a:buFont typeface="Arial" panose="020B0604020202020204" pitchFamily="34" charset="0"/>
              <a:buChar char="•"/>
            </a:pPr>
            <a:r>
              <a:rPr lang="en-US" sz="2000" u="sng" dirty="0"/>
              <a:t>RABC/ISED RSS-130, consultation</a:t>
            </a:r>
            <a:endParaRPr lang="en-US" sz="2000" dirty="0"/>
          </a:p>
          <a:p>
            <a:pPr lvl="1">
              <a:spcBef>
                <a:spcPts val="0"/>
              </a:spcBef>
              <a:buFont typeface="Arial" panose="020B0604020202020204" pitchFamily="34" charset="0"/>
              <a:buChar char="•"/>
            </a:pPr>
            <a:r>
              <a:rPr lang="en-US" sz="1800" u="sng" dirty="0">
                <a:hlinkClick r:id="rId3"/>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hlinkClick r:id="rId4"/>
              </a:rPr>
              <a:t>https://mentor.ieee.org/802.18/dcn/18/18-18-0095-00-0000-consultation-on-rss-130-issue-2-draft-1.pdf</a:t>
            </a:r>
            <a:r>
              <a:rPr lang="en-US" sz="1800" dirty="0"/>
              <a:t> </a:t>
            </a:r>
          </a:p>
          <a:p>
            <a:pPr lvl="1">
              <a:spcBef>
                <a:spcPts val="0"/>
              </a:spcBef>
              <a:buFont typeface="Arial" panose="020B0604020202020204" pitchFamily="34" charset="0"/>
              <a:buChar char="•"/>
            </a:pPr>
            <a:r>
              <a:rPr lang="en-US" sz="1800" dirty="0"/>
              <a:t>Comments are due no later than October 3, 2018. </a:t>
            </a:r>
          </a:p>
          <a:p>
            <a:pPr marL="457200" lvl="1" indent="0">
              <a:spcBef>
                <a:spcPts val="0"/>
              </a:spcBef>
            </a:pPr>
            <a:endParaRPr lang="en-US" sz="1800" b="1" dirty="0">
              <a:solidFill>
                <a:srgbClr val="00B0F0"/>
              </a:solidFill>
            </a:endParaRPr>
          </a:p>
          <a:p>
            <a:pPr lvl="1">
              <a:spcBef>
                <a:spcPts val="0"/>
              </a:spcBef>
              <a:buFont typeface="Arial" panose="020B0604020202020204" pitchFamily="34" charset="0"/>
              <a:buChar char="•"/>
            </a:pPr>
            <a:r>
              <a:rPr lang="en-US" dirty="0">
                <a:solidFill>
                  <a:schemeClr val="tx1"/>
                </a:solidFill>
              </a:rPr>
              <a:t>Summary of updates: </a:t>
            </a:r>
          </a:p>
          <a:p>
            <a:pPr lvl="2">
              <a:spcBef>
                <a:spcPts val="0"/>
              </a:spcBef>
              <a:buFont typeface="Arial" panose="020B0604020202020204" pitchFamily="34" charset="0"/>
              <a:buChar char="•"/>
            </a:pPr>
            <a:r>
              <a:rPr lang="en-US" b="0" dirty="0"/>
              <a:t>Add the frequency bands 617-652 MHz and 663-698 MHz and the related requirements to the standard. </a:t>
            </a:r>
          </a:p>
          <a:p>
            <a:pPr lvl="2">
              <a:spcBef>
                <a:spcPts val="0"/>
              </a:spcBef>
              <a:buFont typeface="Arial" panose="020B0604020202020204" pitchFamily="34" charset="0"/>
              <a:buChar char="•"/>
            </a:pPr>
            <a:r>
              <a:rPr lang="en-US" dirty="0"/>
              <a:t>Several different technical parameter updates:</a:t>
            </a:r>
          </a:p>
          <a:p>
            <a:pPr lvl="3">
              <a:spcBef>
                <a:spcPts val="0"/>
              </a:spcBef>
              <a:buFont typeface="Arial" panose="020B0604020202020204" pitchFamily="34" charset="0"/>
              <a:buChar char="•"/>
            </a:pPr>
            <a:r>
              <a:rPr lang="en-US" sz="1800" b="0" dirty="0"/>
              <a:t>Power out EIRP to ERP; Guidance on OBW with multiple channels frequency </a:t>
            </a:r>
            <a:r>
              <a:rPr lang="en-US" sz="1800" dirty="0"/>
              <a:t>s</a:t>
            </a:r>
            <a:r>
              <a:rPr lang="en-US" sz="1800" b="0" dirty="0"/>
              <a:t>tability; multiple antennas measured per ANSI.  </a:t>
            </a:r>
            <a:endParaRPr lang="en-US" sz="1800" dirty="0">
              <a:solidFill>
                <a:srgbClr val="00B0F0"/>
              </a:solidFill>
            </a:endParaRPr>
          </a:p>
          <a:p>
            <a:pPr marL="0" indent="0"/>
            <a:endParaRPr lang="en-US" sz="2000" dirty="0"/>
          </a:p>
          <a:p>
            <a:pPr lvl="1">
              <a:spcBef>
                <a:spcPts val="0"/>
              </a:spcBef>
              <a:buFont typeface="Arial" panose="020B0604020202020204" pitchFamily="34" charset="0"/>
              <a:buChar char="•"/>
            </a:pPr>
            <a:r>
              <a:rPr lang="en-US" b="1" dirty="0">
                <a:solidFill>
                  <a:schemeClr val="tx1"/>
                </a:solidFill>
              </a:rPr>
              <a:t>The .18 chair did let 802.11, 802.15 and 802.22 know.</a:t>
            </a:r>
          </a:p>
          <a:p>
            <a:pPr lvl="2">
              <a:spcBef>
                <a:spcPts val="0"/>
              </a:spcBef>
              <a:buFont typeface="Arial" panose="020B0604020202020204" pitchFamily="34" charset="0"/>
              <a:buChar char="•"/>
            </a:pPr>
            <a:r>
              <a:rPr lang="en-US" dirty="0">
                <a:solidFill>
                  <a:schemeClr val="tx1"/>
                </a:solidFill>
              </a:rPr>
              <a:t>Will drop from agenda unless further feedback pulls it back. </a:t>
            </a:r>
          </a:p>
          <a:p>
            <a:pPr marL="0" indent="0"/>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511347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Ofcom consultation questions; send to EC.</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IEEE EU position statement; work on response to GPPC.</a:t>
            </a: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Google request ex </a:t>
            </a:r>
            <a:r>
              <a:rPr lang="en-US" altLang="en-US" sz="1800" dirty="0" err="1">
                <a:solidFill>
                  <a:srgbClr val="00B0F0"/>
                </a:solidFill>
              </a:rPr>
              <a:t>parte</a:t>
            </a:r>
            <a:r>
              <a:rPr lang="en-US" altLang="en-US" sz="1800" dirty="0">
                <a:solidFill>
                  <a:srgbClr val="00B0F0"/>
                </a:solidFill>
              </a:rPr>
              <a:t>, do we want to let their comments we disagree with stand?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bg1">
                    <a:lumMod val="75000"/>
                  </a:schemeClr>
                </a:solidFill>
              </a:rPr>
              <a:t>ISED consultation on RSS 130, any inputs </a:t>
            </a:r>
            <a:r>
              <a:rPr lang="en-US" altLang="en-US" sz="1600" dirty="0">
                <a:solidFill>
                  <a:schemeClr val="bg1">
                    <a:lumMod val="75000"/>
                  </a:schemeClr>
                </a:solidFill>
                <a:hlinkClick r:id="rId4"/>
              </a:rPr>
              <a:t>&lt;doc&gt;</a:t>
            </a:r>
            <a:r>
              <a:rPr lang="en-US" altLang="en-US" sz="1600" dirty="0">
                <a:solidFill>
                  <a:schemeClr val="bg1">
                    <a:lumMod val="75000"/>
                  </a:schemeClr>
                </a:solidFill>
              </a:rPr>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5"/>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6"/>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7"/>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8"/>
              </a:rPr>
              <a:t>&lt;doc&gt;</a:t>
            </a:r>
            <a:r>
              <a:rPr lang="en-US" altLang="en-US" sz="1400" dirty="0"/>
              <a:t> </a:t>
            </a: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23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23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800" y="1170170"/>
            <a:ext cx="8382000" cy="5293520"/>
          </a:xfrm>
        </p:spPr>
        <p:txBody>
          <a:bodyPr/>
          <a:lstStyle/>
          <a:p>
            <a:pPr>
              <a:spcBef>
                <a:spcPts val="0"/>
              </a:spcBef>
              <a:buFont typeface="Arial" panose="020B0604020202020204" pitchFamily="34" charset="0"/>
              <a:buChar char="•"/>
            </a:pPr>
            <a:r>
              <a:rPr lang="en-US" sz="2000" dirty="0"/>
              <a:t> IMT designation not on 66–71 GHz</a:t>
            </a:r>
          </a:p>
          <a:p>
            <a:pPr lvl="1">
              <a:spcBef>
                <a:spcPts val="0"/>
              </a:spcBef>
              <a:buFont typeface="Arial" panose="020B0604020202020204" pitchFamily="34" charset="0"/>
              <a:buChar char="•"/>
            </a:pPr>
            <a:r>
              <a:rPr lang="en-US" sz="1800" dirty="0"/>
              <a:t>Topic is back on.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r>
              <a:rPr lang="en-US" sz="1800" dirty="0"/>
              <a:t>A reminder, in May we had a question from ATU, when we sent out the IEEE viewpoints on WRC-19 Agenda Items (AI).</a:t>
            </a:r>
          </a:p>
          <a:p>
            <a:pPr lvl="1">
              <a:spcBef>
                <a:spcPts val="0"/>
              </a:spcBef>
              <a:buFont typeface="Arial" panose="020B0604020202020204" pitchFamily="34" charset="0"/>
              <a:buChar char="•"/>
            </a:pPr>
            <a:r>
              <a:rPr lang="en-US" sz="1800" dirty="0"/>
              <a:t>They felt IMT designation would not affect license-exempt usage in the band.</a:t>
            </a:r>
          </a:p>
          <a:p>
            <a:pPr lvl="1">
              <a:spcBef>
                <a:spcPts val="0"/>
              </a:spcBef>
              <a:buFont typeface="Arial" panose="020B0604020202020204" pitchFamily="34" charset="0"/>
              <a:buChar char="•"/>
            </a:pPr>
            <a:r>
              <a:rPr lang="en-US" sz="1800" dirty="0"/>
              <a:t>Here is from 31 May .18 agenda, last notes and basically what was sent to ATU: </a:t>
            </a:r>
          </a:p>
          <a:p>
            <a:pPr lvl="1">
              <a:buFont typeface="Arial" panose="020B0604020202020204" pitchFamily="34" charset="0"/>
              <a:buChar char="•"/>
            </a:pPr>
            <a:r>
              <a:rPr lang="en-US" sz="1600" dirty="0">
                <a:solidFill>
                  <a:schemeClr val="tx1"/>
                </a:solidFill>
              </a:rPr>
              <a:t>What else can we feed back to add to this?</a:t>
            </a:r>
            <a:r>
              <a:rPr lang="en-US" sz="1600" b="0" dirty="0">
                <a:solidFill>
                  <a:schemeClr val="tx1"/>
                </a:solidFill>
              </a:rPr>
              <a:t>  From 17 May. </a:t>
            </a:r>
          </a:p>
          <a:p>
            <a:pPr lvl="2">
              <a:buFont typeface="Arial" panose="020B0604020202020204" pitchFamily="34" charset="0"/>
              <a:buChar char="•"/>
            </a:pPr>
            <a:r>
              <a:rPr lang="en-US" sz="1600" dirty="0">
                <a:solidFill>
                  <a:schemeClr val="tx1"/>
                </a:solidFill>
              </a:rPr>
              <a:t>ITU-R has IMT defined </a:t>
            </a:r>
            <a:r>
              <a:rPr lang="en-US" sz="1600" b="1" dirty="0">
                <a:solidFill>
                  <a:schemeClr val="tx1"/>
                </a:solidFill>
              </a:rPr>
              <a:t>primarily</a:t>
            </a:r>
            <a:r>
              <a:rPr lang="en-US" sz="1600" dirty="0">
                <a:solidFill>
                  <a:schemeClr val="tx1"/>
                </a:solidFill>
              </a:rPr>
              <a:t> to support mobile services, so to get that primary designation it is not clear how un-licensed would be designated. </a:t>
            </a:r>
          </a:p>
          <a:p>
            <a:pPr lvl="2">
              <a:buFont typeface="Arial" panose="020B0604020202020204" pitchFamily="34" charset="0"/>
              <a:buChar char="•"/>
            </a:pPr>
            <a:r>
              <a:rPr lang="en-US" sz="1600" dirty="0">
                <a:solidFill>
                  <a:schemeClr val="tx1"/>
                </a:solidFill>
              </a:rPr>
              <a:t>ITU recommendations are not binding, and different regulators treat them differently. </a:t>
            </a:r>
          </a:p>
          <a:p>
            <a:pPr lvl="3">
              <a:buFont typeface="Arial" panose="020B0604020202020204" pitchFamily="34" charset="0"/>
              <a:buChar char="•"/>
            </a:pPr>
            <a:r>
              <a:rPr lang="en-US" sz="1400" dirty="0">
                <a:solidFill>
                  <a:schemeClr val="tx1"/>
                </a:solidFill>
              </a:rPr>
              <a:t>If  a regulator sees IMT they may restrict or favor IMT and then to get reasonable unlicensed allocation maybe a difficult process.   </a:t>
            </a:r>
          </a:p>
          <a:p>
            <a:pPr lvl="1">
              <a:buFont typeface="Arial" panose="020B0604020202020204" pitchFamily="34" charset="0"/>
              <a:buChar char="•"/>
            </a:pPr>
            <a:r>
              <a:rPr lang="en-US" sz="1600" dirty="0">
                <a:solidFill>
                  <a:schemeClr val="tx1"/>
                </a:solidFill>
              </a:rPr>
              <a:t>The contact in the </a:t>
            </a:r>
            <a:r>
              <a:rPr lang="en-US" sz="1600" dirty="0"/>
              <a:t>African Telecommunications Union (ATU) was informed of the </a:t>
            </a:r>
            <a:r>
              <a:rPr lang="en-US" sz="1600" dirty="0">
                <a:solidFill>
                  <a:schemeClr val="tx1"/>
                </a:solidFill>
              </a:rPr>
              <a:t>few points above, what else can we add? </a:t>
            </a:r>
          </a:p>
          <a:p>
            <a:pPr lvl="2">
              <a:buFont typeface="Arial" panose="020B0604020202020204" pitchFamily="34" charset="0"/>
              <a:buChar char="•"/>
            </a:pPr>
            <a:r>
              <a:rPr lang="en-US" sz="1600" dirty="0">
                <a:solidFill>
                  <a:schemeClr val="tx1"/>
                </a:solidFill>
              </a:rPr>
              <a:t>IMT by previous convention and expectation has always been licensed, which supports the points above. </a:t>
            </a:r>
          </a:p>
          <a:p>
            <a:pPr lvl="1">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418408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23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800" y="1146175"/>
            <a:ext cx="7770813" cy="5484813"/>
          </a:xfrm>
        </p:spPr>
        <p:txBody>
          <a:bodyPr/>
          <a:lstStyle/>
          <a:p>
            <a:pPr>
              <a:spcBef>
                <a:spcPts val="0"/>
              </a:spcBef>
              <a:buFont typeface="Arial" panose="020B0604020202020204" pitchFamily="34" charset="0"/>
              <a:buChar char="•"/>
            </a:pPr>
            <a:r>
              <a:rPr lang="en-US" altLang="en-US" sz="1400" dirty="0"/>
              <a:t>Questions from </a:t>
            </a:r>
            <a:r>
              <a:rPr lang="en-US" altLang="en-US" sz="1400" dirty="0" err="1"/>
              <a:t>Encina</a:t>
            </a:r>
            <a:r>
              <a:rPr lang="en-US" altLang="en-US" sz="1400" dirty="0"/>
              <a:t>, who presented explained in previous meetings about using/sharing 802.11 WiFi on Part 101 licenses.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dirty="0"/>
              <a:t>They are writing reply comments for </a:t>
            </a:r>
            <a:r>
              <a:rPr lang="en-US" sz="1400" dirty="0" err="1"/>
              <a:t>NoI</a:t>
            </a:r>
            <a:r>
              <a:rPr lang="en-US" sz="1400" dirty="0"/>
              <a:t> 17-183 which would make it possible for WiFi to operate in the Part 101 frequency band of 5.925 GHz – 6.425 GHz without causing interference to existing stations or blocking new applicant stations.</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b="0" dirty="0">
                <a:solidFill>
                  <a:schemeClr val="tx1"/>
                </a:solidFill>
              </a:rPr>
              <a:t>They have a couple of questions, d</a:t>
            </a:r>
            <a:r>
              <a:rPr lang="en-US" sz="1400" b="0" dirty="0"/>
              <a:t>o any of the 802.11 specifications issued, or in process, meet the following requirements:</a:t>
            </a:r>
          </a:p>
          <a:p>
            <a:pPr lvl="4">
              <a:spcBef>
                <a:spcPts val="0"/>
              </a:spcBef>
              <a:buFont typeface="Arial" panose="020B0604020202020204" pitchFamily="34" charset="0"/>
              <a:buChar char="•"/>
            </a:pPr>
            <a:endParaRPr lang="en-US" sz="1000" b="0" dirty="0"/>
          </a:p>
          <a:p>
            <a:pPr lvl="1">
              <a:spcBef>
                <a:spcPts val="0"/>
              </a:spcBef>
              <a:buFont typeface="Arial" panose="020B0604020202020204" pitchFamily="34" charset="0"/>
              <a:buChar char="•"/>
            </a:pPr>
            <a:r>
              <a:rPr lang="en-US" sz="1400" dirty="0"/>
              <a:t>Operate in the 5.925 – 6.425 GHz band</a:t>
            </a:r>
          </a:p>
          <a:p>
            <a:pPr lvl="2">
              <a:spcBef>
                <a:spcPts val="0"/>
              </a:spcBef>
              <a:buFont typeface="Arial" panose="020B0604020202020204" pitchFamily="34" charset="0"/>
              <a:buChar char="•"/>
            </a:pPr>
            <a:r>
              <a:rPr lang="en-US" sz="1400" dirty="0">
                <a:solidFill>
                  <a:schemeClr val="tx1"/>
                </a:solidFill>
              </a:rPr>
              <a:t>There is an amendment being worked on,  IEEE P802.11ax, due in 2020</a:t>
            </a:r>
          </a:p>
          <a:p>
            <a:pPr lvl="2">
              <a:spcBef>
                <a:spcPts val="0"/>
              </a:spcBef>
              <a:buFont typeface="Arial" panose="020B0604020202020204" pitchFamily="34" charset="0"/>
              <a:buChar char="•"/>
            </a:pPr>
            <a:r>
              <a:rPr lang="en-US" sz="1400" dirty="0">
                <a:solidFill>
                  <a:schemeClr val="tx1"/>
                </a:solidFill>
              </a:rPr>
              <a:t>Actually it does go up to 7.125 GHz, today.</a:t>
            </a:r>
          </a:p>
          <a:p>
            <a:pPr lvl="2">
              <a:spcBef>
                <a:spcPts val="0"/>
              </a:spcBef>
              <a:buFont typeface="Arial" panose="020B0604020202020204" pitchFamily="34" charset="0"/>
              <a:buChar char="•"/>
            </a:pPr>
            <a:r>
              <a:rPr lang="en-US" sz="1400" dirty="0">
                <a:solidFill>
                  <a:schemeClr val="tx1"/>
                </a:solidFill>
              </a:rPr>
              <a:t>And it does cover 2.4, 5.8 and 6 GHz.</a:t>
            </a:r>
          </a:p>
          <a:p>
            <a:pPr lvl="1">
              <a:spcBef>
                <a:spcPts val="0"/>
              </a:spcBef>
              <a:buFont typeface="Arial" panose="020B0604020202020204" pitchFamily="34" charset="0"/>
              <a:buChar char="•"/>
            </a:pPr>
            <a:r>
              <a:rPr lang="en-US" sz="1400" dirty="0"/>
              <a:t>EIRP of 36 dBm or less</a:t>
            </a:r>
          </a:p>
          <a:p>
            <a:pPr lvl="2">
              <a:spcBef>
                <a:spcPts val="0"/>
              </a:spcBef>
              <a:buFont typeface="Arial" panose="020B0604020202020204" pitchFamily="34" charset="0"/>
              <a:buChar char="•"/>
            </a:pPr>
            <a:r>
              <a:rPr lang="en-US" sz="1400" dirty="0">
                <a:solidFill>
                  <a:schemeClr val="tx1"/>
                </a:solidFill>
              </a:rPr>
              <a:t>Yes – Annex D and E have the basic radio specs, except for 60 GHz in China.</a:t>
            </a:r>
          </a:p>
          <a:p>
            <a:pPr lvl="2">
              <a:spcBef>
                <a:spcPts val="0"/>
              </a:spcBef>
              <a:buFont typeface="Arial" panose="020B0604020202020204" pitchFamily="34" charset="0"/>
              <a:buChar char="•"/>
            </a:pPr>
            <a:r>
              <a:rPr lang="en-US" sz="1400" dirty="0">
                <a:solidFill>
                  <a:schemeClr val="tx1"/>
                </a:solidFill>
              </a:rPr>
              <a:t>It does talk to other FCC Parts. </a:t>
            </a:r>
          </a:p>
          <a:p>
            <a:pPr lvl="1">
              <a:spcBef>
                <a:spcPts val="0"/>
              </a:spcBef>
              <a:buFont typeface="Arial" panose="020B0604020202020204" pitchFamily="34" charset="0"/>
              <a:buChar char="•"/>
            </a:pPr>
            <a:r>
              <a:rPr lang="en-US" sz="1400" dirty="0"/>
              <a:t>Listen before talk</a:t>
            </a:r>
          </a:p>
          <a:p>
            <a:pPr lvl="2">
              <a:spcBef>
                <a:spcPts val="0"/>
              </a:spcBef>
              <a:buFont typeface="Arial" panose="020B0604020202020204" pitchFamily="34" charset="0"/>
              <a:buChar char="•"/>
            </a:pPr>
            <a:r>
              <a:rPr lang="en-US" sz="1400" dirty="0">
                <a:solidFill>
                  <a:schemeClr val="tx1"/>
                </a:solidFill>
              </a:rPr>
              <a:t>Yes – except 60 GHz, it does not have LTB, today. </a:t>
            </a:r>
          </a:p>
          <a:p>
            <a:pPr lvl="1">
              <a:spcBef>
                <a:spcPts val="0"/>
              </a:spcBef>
              <a:buFont typeface="Arial" panose="020B0604020202020204" pitchFamily="34" charset="0"/>
              <a:buChar char="•"/>
            </a:pPr>
            <a:r>
              <a:rPr lang="en-US" sz="1400" dirty="0"/>
              <a:t>Determine its </a:t>
            </a:r>
            <a:r>
              <a:rPr lang="en-US" sz="1400" dirty="0" err="1"/>
              <a:t>lat</a:t>
            </a:r>
            <a:r>
              <a:rPr lang="en-US" sz="1400" dirty="0"/>
              <a:t>, long and height AMSL</a:t>
            </a:r>
          </a:p>
          <a:p>
            <a:pPr lvl="2">
              <a:spcBef>
                <a:spcPts val="0"/>
              </a:spcBef>
              <a:buFont typeface="Arial" panose="020B0604020202020204" pitchFamily="34" charset="0"/>
              <a:buChar char="•"/>
            </a:pPr>
            <a:r>
              <a:rPr lang="en-US" sz="1400" dirty="0">
                <a:solidFill>
                  <a:schemeClr val="tx1"/>
                </a:solidFill>
              </a:rPr>
              <a:t>Nothing in the standard. </a:t>
            </a:r>
          </a:p>
          <a:p>
            <a:pPr lvl="2">
              <a:spcBef>
                <a:spcPts val="0"/>
              </a:spcBef>
              <a:buFont typeface="Arial" panose="020B0604020202020204" pitchFamily="34" charset="0"/>
              <a:buChar char="•"/>
            </a:pPr>
            <a:r>
              <a:rPr lang="en-US" altLang="en-US" sz="1400" dirty="0">
                <a:solidFill>
                  <a:schemeClr val="tx1"/>
                </a:solidFill>
              </a:rPr>
              <a:t>Masters will know where they are per regulations, so not needed in the standard. </a:t>
            </a:r>
          </a:p>
          <a:p>
            <a:pPr lvl="2">
              <a:spcBef>
                <a:spcPts val="0"/>
              </a:spcBef>
              <a:buFont typeface="Arial" panose="020B0604020202020204" pitchFamily="34" charset="0"/>
              <a:buChar char="•"/>
            </a:pPr>
            <a:r>
              <a:rPr lang="en-US" altLang="en-US" sz="1400" dirty="0">
                <a:solidFill>
                  <a:schemeClr val="tx1"/>
                </a:solidFill>
              </a:rPr>
              <a:t>A key is different countries have different rules.</a:t>
            </a:r>
          </a:p>
          <a:p>
            <a:pPr lvl="2">
              <a:spcBef>
                <a:spcPts val="0"/>
              </a:spcBef>
              <a:buFont typeface="Arial" panose="020B0604020202020204" pitchFamily="34" charset="0"/>
              <a:buChar char="•"/>
            </a:pPr>
            <a:r>
              <a:rPr lang="en-US" altLang="en-US" sz="1400" dirty="0">
                <a:solidFill>
                  <a:schemeClr val="tx1"/>
                </a:solidFill>
              </a:rPr>
              <a:t>There is an “option” for detailed timings, though has dependencies on how it is implemented by different vendors.  </a:t>
            </a:r>
          </a:p>
          <a:p>
            <a:pPr lvl="2">
              <a:spcBef>
                <a:spcPts val="0"/>
              </a:spcBef>
              <a:buFont typeface="Arial" panose="020B0604020202020204" pitchFamily="34" charset="0"/>
              <a:buChar char="•"/>
            </a:pPr>
            <a:r>
              <a:rPr lang="en-US" altLang="en-US" sz="1400" dirty="0">
                <a:solidFill>
                  <a:schemeClr val="tx1"/>
                </a:solidFill>
              </a:rPr>
              <a:t>IEEE 802.11-2016 has the details.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23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23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sz="1400" dirty="0"/>
              <a:t>IEEE EU Spectrum Management Statement</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endParaRPr lang="en-US" sz="1100" b="0" dirty="0">
              <a:solidFill>
                <a:schemeClr val="tx1"/>
              </a:solidFill>
            </a:endParaRPr>
          </a:p>
          <a:p>
            <a:pPr lvl="1">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200" dirty="0">
                <a:solidFill>
                  <a:schemeClr val="tx1"/>
                </a:solidFill>
              </a:rPr>
              <a:t>ETSI, CEPT, general items.</a:t>
            </a:r>
          </a:p>
          <a:p>
            <a:pPr lvl="1">
              <a:spcBef>
                <a:spcPts val="0"/>
              </a:spcBef>
              <a:buFont typeface="Arial" panose="020B0604020202020204" pitchFamily="34" charset="0"/>
              <a:buChar char="•"/>
            </a:pPr>
            <a:r>
              <a:rPr lang="en-US" sz="1200" dirty="0">
                <a:solidFill>
                  <a:schemeClr val="tx1"/>
                </a:solidFill>
              </a:rPr>
              <a:t>This week the EC consultant and ECC PT1 on IMT </a:t>
            </a:r>
          </a:p>
          <a:p>
            <a:pPr marL="457200" lvl="1" indent="0">
              <a:spcBef>
                <a:spcPts val="0"/>
              </a:spcBef>
            </a:pPr>
            <a:endParaRPr lang="en-US" altLang="en-US" sz="1100" kern="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000" dirty="0">
                <a:solidFill>
                  <a:schemeClr val="tx1"/>
                </a:solidFill>
              </a:rPr>
              <a:t>Approve final version</a:t>
            </a:r>
          </a:p>
          <a:p>
            <a:pPr lvl="1">
              <a:spcBef>
                <a:spcPts val="0"/>
              </a:spcBef>
              <a:buFont typeface="Arial" panose="020B0604020202020204" pitchFamily="34" charset="0"/>
              <a:buChar char="•"/>
            </a:pPr>
            <a:r>
              <a:rPr lang="en-US" sz="1000" dirty="0">
                <a:solidFill>
                  <a:schemeClr val="tx1"/>
                </a:solidFill>
              </a:rPr>
              <a:t>Due 13 Sept.  </a:t>
            </a:r>
          </a:p>
          <a:p>
            <a:pPr lvl="1">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IEEE EU Spectrum Management Statement</a:t>
            </a:r>
            <a:endParaRPr lang="en-US" altLang="en-US" sz="400" b="0" kern="0" dirty="0"/>
          </a:p>
          <a:p>
            <a:pPr lvl="1">
              <a:spcBef>
                <a:spcPts val="0"/>
              </a:spcBef>
              <a:buFont typeface="Arial" panose="020B0604020202020204" pitchFamily="34" charset="0"/>
              <a:buChar char="•"/>
            </a:pPr>
            <a:r>
              <a:rPr lang="en-US" sz="1000" dirty="0"/>
              <a:t>Is response ready to email?</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000" kern="0" dirty="0"/>
              <a:t>Google had replied to our comments, </a:t>
            </a:r>
          </a:p>
          <a:p>
            <a:pPr lvl="1">
              <a:spcBef>
                <a:spcPts val="0"/>
              </a:spcBef>
              <a:buFont typeface="Arial" panose="020B0604020202020204" pitchFamily="34" charset="0"/>
              <a:buChar char="•"/>
            </a:pPr>
            <a:r>
              <a:rPr lang="en-US" altLang="en-US" sz="1000" kern="0" dirty="0"/>
              <a:t>NCTA agreed with us and will support us. </a:t>
            </a:r>
          </a:p>
          <a:p>
            <a:pPr lvl="1">
              <a:spcBef>
                <a:spcPts val="0"/>
              </a:spcBef>
              <a:buFont typeface="Arial" panose="020B0604020202020204" pitchFamily="34" charset="0"/>
              <a:buChar char="•"/>
            </a:pPr>
            <a:r>
              <a:rPr lang="en-US" altLang="en-US" sz="1000" kern="0" dirty="0"/>
              <a:t>End of August to finish</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PN 3.55 – 3.7 GHz Band rule status and to 57 GHz </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NPRM, Expanding Flexible Use of 3.7 to 4.2GHz Band</a:t>
            </a:r>
          </a:p>
          <a:p>
            <a:pPr lvl="1">
              <a:buFont typeface="Arial" panose="020B0604020202020204" pitchFamily="34" charset="0"/>
              <a:buChar char="•"/>
            </a:pPr>
            <a:r>
              <a:rPr lang="en-US" sz="1400" dirty="0"/>
              <a:t>ISED RSS 130 – Consultation, includes 600 &amp; 700MHz</a:t>
            </a:r>
          </a:p>
          <a:p>
            <a:pPr lvl="1">
              <a:buFont typeface="Arial" panose="020B0604020202020204" pitchFamily="34" charset="0"/>
              <a:buChar char="•"/>
            </a:pPr>
            <a:endParaRPr lang="en-US" sz="100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75000"/>
                  </a:schemeClr>
                </a:solidFill>
              </a:rPr>
              <a:t>Rich Kennedy (Self)</a:t>
            </a:r>
          </a:p>
          <a:p>
            <a:pPr lvl="1"/>
            <a:r>
              <a:rPr lang="en-US" altLang="en-US" sz="1600" b="1" dirty="0"/>
              <a:t>Seconded by:  	</a:t>
            </a:r>
            <a:r>
              <a:rPr lang="en-US" altLang="en-US" sz="1600" b="1" dirty="0">
                <a:solidFill>
                  <a:schemeClr val="bg1">
                    <a:lumMod val="75000"/>
                  </a:schemeClr>
                </a:solidFill>
              </a:rPr>
              <a:t>Mike Lynch (</a:t>
            </a:r>
            <a:r>
              <a:rPr lang="en-US" altLang="en-US" sz="1600" b="1" dirty="0" err="1">
                <a:solidFill>
                  <a:schemeClr val="bg1">
                    <a:lumMod val="75000"/>
                  </a:schemeClr>
                </a:solidFill>
              </a:rPr>
              <a:t>MJLynch</a:t>
            </a:r>
            <a:r>
              <a:rPr lang="en-US" altLang="en-US" sz="1600" b="1" dirty="0">
                <a:solidFill>
                  <a:schemeClr val="bg1">
                    <a:lumMod val="75000"/>
                  </a:schemeClr>
                </a:solidFill>
              </a:rPr>
              <a:t>)</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16 Aug 2018 in document: </a:t>
            </a:r>
            <a:r>
              <a:rPr lang="en-US" altLang="en-US" sz="1600" dirty="0">
                <a:hlinkClick r:id="rId2"/>
              </a:rPr>
              <a:t>https://mentor.ieee.org/802.18/dcn/18/18-18-0102-00-0000-minutes-16aug18-rr-tag-teleconference.doc</a:t>
            </a:r>
            <a:r>
              <a:rPr lang="en-US" altLang="en-US" sz="1600" dirty="0"/>
              <a:t>     </a:t>
            </a:r>
            <a:r>
              <a:rPr lang="en-US" altLang="en-US" sz="1600" b="1" dirty="0"/>
              <a:t>Posted</a:t>
            </a:r>
            <a:r>
              <a:rPr lang="en-US" altLang="en-US" sz="1400" b="1" dirty="0"/>
              <a:t>:   </a:t>
            </a:r>
            <a:r>
              <a:rPr lang="en-US" sz="1400" b="0" dirty="0"/>
              <a:t>19-Aug-2018 12:18:15 ET</a:t>
            </a:r>
            <a:r>
              <a:rPr lang="en-US" altLang="en-US" sz="1400" b="0" dirty="0"/>
              <a:t>  </a:t>
            </a:r>
          </a:p>
          <a:p>
            <a:pPr marL="0" indent="0"/>
            <a:r>
              <a:rPr lang="en-US" altLang="en-US" sz="1400" b="0" dirty="0"/>
              <a:t>	</a:t>
            </a:r>
            <a:r>
              <a:rPr lang="en-US" altLang="en-US" sz="1600" b="1" dirty="0"/>
              <a:t>Moved by: 	</a:t>
            </a:r>
            <a:r>
              <a:rPr lang="en-US" altLang="en-US" sz="1600" dirty="0">
                <a:solidFill>
                  <a:schemeClr val="tx1"/>
                </a:solidFill>
              </a:rPr>
              <a:t> </a:t>
            </a:r>
            <a:r>
              <a:rPr lang="en-US" altLang="en-US" sz="1600" dirty="0">
                <a:solidFill>
                  <a:schemeClr val="bg1">
                    <a:lumMod val="75000"/>
                  </a:schemeClr>
                </a:solidFill>
              </a:rPr>
              <a:t>John Notor (Notor Research)</a:t>
            </a:r>
          </a:p>
          <a:p>
            <a:pPr marL="0" indent="0"/>
            <a:r>
              <a:rPr lang="en-US" altLang="en-US" sz="1600" dirty="0"/>
              <a:t>	</a:t>
            </a:r>
            <a:r>
              <a:rPr lang="en-US" altLang="en-US" sz="1600" b="1" dirty="0"/>
              <a:t>Seconded by: 	</a:t>
            </a:r>
            <a:r>
              <a:rPr lang="en-US" altLang="en-US" sz="1600" dirty="0">
                <a:solidFill>
                  <a:schemeClr val="bg1">
                    <a:lumMod val="75000"/>
                  </a:schemeClr>
                </a:solidFill>
              </a:rPr>
              <a:t>Thomas Kuerner (TU Braunschweig)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23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2000" dirty="0"/>
              <a:t>Anything to share on the EU front?  		</a:t>
            </a:r>
            <a:r>
              <a:rPr lang="en-US" sz="1400" dirty="0"/>
              <a:t>	</a:t>
            </a:r>
          </a:p>
          <a:p>
            <a:pPr lvl="1">
              <a:spcBef>
                <a:spcPts val="0"/>
              </a:spcBef>
              <a:buFont typeface="Arial" panose="020B0604020202020204" pitchFamily="34" charset="0"/>
              <a:buChar char="•"/>
            </a:pPr>
            <a:r>
              <a:rPr lang="en-US" sz="1600" dirty="0">
                <a:solidFill>
                  <a:schemeClr val="tx1"/>
                </a:solidFill>
              </a:rPr>
              <a:t>General EU news? </a:t>
            </a:r>
            <a:endParaRPr lang="en-US" sz="1200" dirty="0">
              <a:solidFill>
                <a:schemeClr val="tx1"/>
              </a:solidFill>
            </a:endParaRPr>
          </a:p>
          <a:p>
            <a:pPr lvl="2">
              <a:spcBef>
                <a:spcPts val="0"/>
              </a:spcBef>
              <a:buFont typeface="Arial" panose="020B0604020202020204" pitchFamily="34" charset="0"/>
              <a:buChar char="•"/>
            </a:pPr>
            <a:r>
              <a:rPr lang="en-US" sz="1400" dirty="0">
                <a:solidFill>
                  <a:schemeClr val="tx1"/>
                </a:solidFill>
              </a:rPr>
              <a:t>Many are questioning the consultant’s input and EC services desk officer concern on leaving to much up to the manufacturer. </a:t>
            </a:r>
          </a:p>
          <a:p>
            <a:pPr lvl="2">
              <a:spcBef>
                <a:spcPts val="0"/>
              </a:spcBef>
              <a:buFont typeface="Arial" panose="020B0604020202020204" pitchFamily="34" charset="0"/>
              <a:buChar char="•"/>
            </a:pPr>
            <a:r>
              <a:rPr lang="en-US" sz="1400" dirty="0">
                <a:solidFill>
                  <a:schemeClr val="tx1"/>
                </a:solidFill>
              </a:rPr>
              <a:t>Also, it was anticipated the consultant would focus on legal processes, not technical. </a:t>
            </a:r>
          </a:p>
          <a:p>
            <a:pPr lvl="2">
              <a:spcBef>
                <a:spcPts val="0"/>
              </a:spcBef>
              <a:buFont typeface="Arial" panose="020B0604020202020204" pitchFamily="34" charset="0"/>
              <a:buChar char="•"/>
            </a:pPr>
            <a:r>
              <a:rPr lang="en-US" sz="1400" dirty="0">
                <a:solidFill>
                  <a:schemeClr val="tx1"/>
                </a:solidFill>
              </a:rPr>
              <a:t>And more.    </a:t>
            </a:r>
          </a:p>
          <a:p>
            <a:pPr lvl="2">
              <a:spcBef>
                <a:spcPts val="0"/>
              </a:spcBef>
              <a:buFont typeface="Arial" panose="020B0604020202020204" pitchFamily="34" charset="0"/>
              <a:buChar char="•"/>
            </a:pPr>
            <a:endParaRPr lang="en-US" sz="1400" dirty="0">
              <a:solidFill>
                <a:schemeClr val="tx1"/>
              </a:solidFill>
            </a:endParaRPr>
          </a:p>
          <a:p>
            <a:pPr lvl="2">
              <a:spcBef>
                <a:spcPts val="0"/>
              </a:spcBef>
              <a:buFont typeface="Arial" panose="020B0604020202020204" pitchFamily="34" charset="0"/>
              <a:buChar char="•"/>
            </a:pP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Before:     Discussions going on about receiver performance from EC input.   There are questions on how it relates to the Harmonized Standards and products to market.  </a:t>
            </a:r>
          </a:p>
          <a:p>
            <a:pPr lvl="3">
              <a:spcBef>
                <a:spcPts val="0"/>
              </a:spcBef>
              <a:buFont typeface="Arial" panose="020B0604020202020204" pitchFamily="34" charset="0"/>
              <a:buChar char="•"/>
            </a:pPr>
            <a:r>
              <a:rPr lang="en-US" sz="1400" dirty="0">
                <a:solidFill>
                  <a:schemeClr val="tx1"/>
                </a:solidFill>
              </a:rPr>
              <a:t>It affects many Harmonized Standards and opinion by many, this is a difficult issue.   It was posted on the TG11 site and can be picked up there.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ETSI – BRAN – meeting #99 – 18-21 Sept</a:t>
            </a:r>
          </a:p>
          <a:p>
            <a:pPr lvl="2">
              <a:spcBef>
                <a:spcPts val="0"/>
              </a:spcBef>
              <a:buFont typeface="Arial" panose="020B0604020202020204" pitchFamily="34" charset="0"/>
              <a:buChar char="•"/>
            </a:pPr>
            <a:r>
              <a:rPr lang="en-US" sz="1600" dirty="0">
                <a:solidFill>
                  <a:schemeClr val="tx1"/>
                </a:solidFill>
              </a:rPr>
              <a:t> </a:t>
            </a:r>
          </a:p>
          <a:p>
            <a:pPr lvl="2">
              <a:spcBef>
                <a:spcPts val="0"/>
              </a:spcBef>
              <a:buFont typeface="Arial" panose="020B0604020202020204" pitchFamily="34" charset="0"/>
              <a:buChar char="•"/>
            </a:pPr>
            <a:r>
              <a:rPr lang="en-US" sz="1600" dirty="0">
                <a:solidFill>
                  <a:schemeClr val="tx1"/>
                </a:solidFill>
              </a:rPr>
              <a:t>Before: Upper 6GHz band TFES TR and BRAN TR being worked, for Sept. meeting. </a:t>
            </a:r>
          </a:p>
          <a:p>
            <a:pPr lvl="2">
              <a:spcBef>
                <a:spcPts val="0"/>
              </a:spcBef>
              <a:buFont typeface="Arial" panose="020B0604020202020204" pitchFamily="34" charset="0"/>
              <a:buChar char="•"/>
            </a:pPr>
            <a:endParaRPr lang="en-US" sz="1600" dirty="0">
              <a:solidFill>
                <a:schemeClr val="tx1"/>
              </a:solidFill>
            </a:endParaRPr>
          </a:p>
          <a:p>
            <a:pPr lvl="2">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800" dirty="0">
                <a:solidFill>
                  <a:schemeClr val="tx1"/>
                </a:solidFill>
              </a:rPr>
              <a:t>ETSI - ERM - TG-11</a:t>
            </a:r>
          </a:p>
          <a:p>
            <a:pPr lvl="2">
              <a:spcBef>
                <a:spcPts val="0"/>
              </a:spcBef>
              <a:buFont typeface="Arial" panose="020B0604020202020204" pitchFamily="34" charset="0"/>
              <a:buChar char="•"/>
            </a:pPr>
            <a:r>
              <a:rPr lang="en-US" sz="1600" dirty="0">
                <a:solidFill>
                  <a:schemeClr val="tx1"/>
                </a:solidFill>
              </a:rPr>
              <a:t>EN 300 328 (v2.2.1 (2018-04)) will not be published in the OJEU, due to the EC consultant report. </a:t>
            </a:r>
          </a:p>
          <a:p>
            <a:pPr lvl="2">
              <a:spcBef>
                <a:spcPts val="0"/>
              </a:spcBef>
              <a:buFont typeface="Arial" panose="020B0604020202020204" pitchFamily="34" charset="0"/>
              <a:buChar char="•"/>
            </a:pPr>
            <a:r>
              <a:rPr lang="en-US" sz="1600" dirty="0">
                <a:solidFill>
                  <a:schemeClr val="tx1"/>
                </a:solidFill>
              </a:rPr>
              <a:t>For RED conformity assessment need to use EN 300 328 (v2.1.1 (2017-01). </a:t>
            </a:r>
          </a:p>
          <a:p>
            <a:pPr marL="914400" lvl="2" indent="0">
              <a:spcBef>
                <a:spcPts val="0"/>
              </a:spcBef>
            </a:pP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lvl="1">
              <a:buFont typeface="Arial" panose="020B0604020202020204" pitchFamily="34" charset="0"/>
              <a:buChar char="•"/>
            </a:pPr>
            <a:r>
              <a:rPr lang="en-US" sz="1600" dirty="0">
                <a:solidFill>
                  <a:schemeClr val="tx1"/>
                </a:solidFill>
              </a:rPr>
              <a:t>CEPT – ECC SE45</a:t>
            </a:r>
          </a:p>
          <a:p>
            <a:pPr lvl="2">
              <a:buFont typeface="Arial" panose="020B0604020202020204" pitchFamily="34" charset="0"/>
              <a:buChar char="•"/>
            </a:pPr>
            <a:r>
              <a:rPr lang="en-GB" sz="1400" dirty="0"/>
              <a:t>Next f2f  </a:t>
            </a:r>
            <a:r>
              <a:rPr lang="fr-FR" sz="1400" dirty="0"/>
              <a:t> 2-3 </a:t>
            </a:r>
            <a:r>
              <a:rPr lang="fr-FR" sz="1400" dirty="0" err="1"/>
              <a:t>October</a:t>
            </a:r>
            <a:r>
              <a:rPr lang="fr-FR" sz="1400" dirty="0"/>
              <a:t> in Maisons-Alfort, Paris (France)</a:t>
            </a:r>
            <a:r>
              <a:rPr lang="en-GB" sz="1400" dirty="0"/>
              <a:t> </a:t>
            </a:r>
          </a:p>
          <a:p>
            <a:pPr lvl="2">
              <a:buFont typeface="Arial" panose="020B0604020202020204" pitchFamily="34" charset="0"/>
              <a:buChar char="•"/>
            </a:pPr>
            <a:r>
              <a:rPr lang="en-GB" sz="1400" dirty="0"/>
              <a:t> </a:t>
            </a:r>
          </a:p>
          <a:p>
            <a:pPr lvl="2">
              <a:buFont typeface="Arial" panose="020B0604020202020204" pitchFamily="34" charset="0"/>
              <a:buChar char="•"/>
            </a:pPr>
            <a:r>
              <a:rPr lang="en-GB" sz="1400" dirty="0"/>
              <a:t>Last week:  Simulations  need to be re-run now, and hopefully before final minutes and draft document next Friday the 24</a:t>
            </a:r>
            <a:r>
              <a:rPr lang="en-GB" sz="1400" baseline="30000" dirty="0"/>
              <a:t>th</a:t>
            </a:r>
            <a:r>
              <a:rPr lang="en-GB" sz="1400" dirty="0"/>
              <a:t>.  The positive is all are on the same page now.  </a:t>
            </a:r>
          </a:p>
          <a:p>
            <a:pPr lvl="2">
              <a:buFont typeface="Arial" panose="020B0604020202020204" pitchFamily="34" charset="0"/>
              <a:buChar char="•"/>
            </a:pPr>
            <a:r>
              <a:rPr lang="en-GB" sz="1400" dirty="0"/>
              <a:t>There is an added section 6.8 in the minutes on UWB, though remember SM-1756 is still what controls. </a:t>
            </a:r>
          </a:p>
          <a:p>
            <a:pPr marL="914400" lvl="2" indent="0"/>
            <a:endParaRPr lang="en-US" sz="1050" dirty="0">
              <a:solidFill>
                <a:schemeClr val="tx1"/>
              </a:solidFill>
            </a:endParaRPr>
          </a:p>
          <a:p>
            <a:pPr lvl="1">
              <a:buFont typeface="Arial" panose="020B0604020202020204" pitchFamily="34" charset="0"/>
              <a:buChar char="•"/>
            </a:pPr>
            <a:r>
              <a:rPr lang="en-US" sz="1600" dirty="0">
                <a:solidFill>
                  <a:schemeClr val="tx1"/>
                </a:solidFill>
              </a:rPr>
              <a:t>CEPT – ECC FM57</a:t>
            </a:r>
          </a:p>
          <a:p>
            <a:pPr lvl="2">
              <a:buFont typeface="Arial" panose="020B0604020202020204" pitchFamily="34" charset="0"/>
              <a:buChar char="•"/>
            </a:pPr>
            <a:r>
              <a:rPr lang="en-GB" sz="1400" dirty="0"/>
              <a:t>Next web-meeting </a:t>
            </a:r>
            <a:r>
              <a:rPr lang="en-US" sz="1400" dirty="0"/>
              <a:t>on Thursday 23rd August between 10:30 - 13:00 CET</a:t>
            </a:r>
            <a:r>
              <a:rPr lang="en-GB" sz="1400" dirty="0"/>
              <a:t>.</a:t>
            </a:r>
          </a:p>
          <a:p>
            <a:pPr lvl="2">
              <a:buFont typeface="Arial" panose="020B0604020202020204" pitchFamily="34" charset="0"/>
              <a:buChar char="•"/>
            </a:pPr>
            <a:r>
              <a:rPr lang="en-GB" sz="1400" dirty="0"/>
              <a:t>Next f2f  </a:t>
            </a:r>
            <a:r>
              <a:rPr lang="fr-FR" sz="1400" dirty="0"/>
              <a:t> 4 </a:t>
            </a:r>
            <a:r>
              <a:rPr lang="fr-FR" sz="1400" dirty="0" err="1"/>
              <a:t>October</a:t>
            </a:r>
            <a:r>
              <a:rPr lang="fr-FR" sz="1400" dirty="0"/>
              <a:t> in Maisons-Alfort, Paris (France)</a:t>
            </a:r>
          </a:p>
          <a:p>
            <a:pPr lvl="2">
              <a:buFont typeface="Arial" panose="020B0604020202020204" pitchFamily="34" charset="0"/>
              <a:buChar char="•"/>
            </a:pPr>
            <a:r>
              <a:rPr lang="en-GB" sz="1400" dirty="0"/>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CEPT – ECC PT1</a:t>
            </a:r>
          </a:p>
          <a:p>
            <a:pPr marL="1200150" lvl="2" indent="-285750">
              <a:buFont typeface="Arial" panose="020B0604020202020204" pitchFamily="34" charset="0"/>
              <a:buChar char="•"/>
            </a:pPr>
            <a:r>
              <a:rPr lang="en-US" sz="1400" b="1" dirty="0">
                <a:hlinkClick r:id="rId2"/>
              </a:rPr>
              <a:t>Latest news from ECC PT1#59</a:t>
            </a:r>
            <a:endParaRPr lang="en-US" sz="1400" b="1" dirty="0"/>
          </a:p>
          <a:p>
            <a:pPr marL="1200150" lvl="2" indent="-285750">
              <a:buFont typeface="Arial" panose="020B0604020202020204" pitchFamily="34" charset="0"/>
              <a:buChar char="•"/>
            </a:pPr>
            <a:r>
              <a:rPr lang="en-US" sz="1400" u="sng" dirty="0"/>
              <a:t>WRC-19 AI 1.13: Frequency bands for 5G (IMT-2020)</a:t>
            </a:r>
            <a:endParaRPr lang="en-US" sz="1400" dirty="0"/>
          </a:p>
          <a:p>
            <a:pPr marL="1200150" lvl="2" indent="-285750">
              <a:buFont typeface="Arial" panose="020B0604020202020204" pitchFamily="34" charset="0"/>
              <a:buChar char="•"/>
            </a:pPr>
            <a:r>
              <a:rPr lang="en-US" sz="1400" dirty="0"/>
              <a:t>The preliminary CEPT position in the draft Brief was updated to support IMT identification in 26 GHz, 40.5-43.5 GHz and 66-71 GHz.</a:t>
            </a:r>
          </a:p>
          <a:p>
            <a:pPr lvl="2">
              <a:buFont typeface="Arial" panose="020B0604020202020204" pitchFamily="34" charset="0"/>
              <a:buChar char="•"/>
            </a:pPr>
            <a:r>
              <a:rPr lang="en-US" sz="1400">
                <a:solidFill>
                  <a:schemeClr val="tx1"/>
                </a:solidFill>
              </a:rPr>
              <a:t> </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27932</TotalTime>
  <Words>6199</Words>
  <Application>Microsoft Office PowerPoint</Application>
  <PresentationFormat>On-screen Show (4:3)</PresentationFormat>
  <Paragraphs>733</Paragraphs>
  <Slides>40</Slides>
  <Notes>11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Ofcom -  WRC-19 AIs Consultation </vt:lpstr>
      <vt:lpstr>Ofcom - WRC-19 AIs Consultation -2</vt:lpstr>
      <vt:lpstr>PowerPoint Presentation</vt:lpstr>
      <vt:lpstr>IEEE EU spectrum management statement</vt:lpstr>
      <vt:lpstr>Google Wavier -1</vt:lpstr>
      <vt:lpstr>Google Wavier -2</vt:lpstr>
      <vt:lpstr>Google Wavier -3</vt:lpstr>
      <vt:lpstr>Motion - FCC Google Wavier ex parte</vt:lpstr>
      <vt:lpstr>General Discussion Items -0</vt:lpstr>
      <vt:lpstr>General Discussion Items -1</vt:lpstr>
      <vt:lpstr>General Discussion Items -2a</vt:lpstr>
      <vt:lpstr>General Discussion Items -2b</vt:lpstr>
      <vt:lpstr>General Discussion Items -3</vt:lpstr>
      <vt:lpstr>Actions Required</vt:lpstr>
      <vt:lpstr>Any Other Business</vt:lpstr>
      <vt:lpstr>Adjourn</vt:lpstr>
      <vt:lpstr>PowerPoint Presentation</vt:lpstr>
      <vt:lpstr>General Discussion Items -4</vt:lpstr>
      <vt:lpstr>IEEE 802 – Can we get to a Single Voice on 6GHz? -1</vt:lpstr>
      <vt:lpstr>General Discussion Items -4</vt:lpstr>
      <vt:lpstr>IEEE 802 – Can we get to a Single Voice on 6GHz? -2</vt:lpstr>
      <vt:lpstr>WiFi / UWB Coexistence -1</vt:lpstr>
      <vt:lpstr>WiFi / UWB Coexistence  -2</vt:lpstr>
      <vt:lpstr>IEEE EU position statement on spectrum management</vt:lpstr>
      <vt:lpstr>IEEE EU Position Statement -2</vt:lpstr>
      <vt:lpstr>Motion – EU Spectrum Management</vt:lpstr>
      <vt:lpstr>Encina Questions</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684</cp:revision>
  <cp:lastPrinted>1601-01-01T00:00:00Z</cp:lastPrinted>
  <dcterms:created xsi:type="dcterms:W3CDTF">2016-03-03T14:54:45Z</dcterms:created>
  <dcterms:modified xsi:type="dcterms:W3CDTF">2018-08-22T21:31:44Z</dcterms:modified>
</cp:coreProperties>
</file>