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341" r:id="rId3"/>
    <p:sldId id="329" r:id="rId4"/>
    <p:sldId id="330" r:id="rId5"/>
    <p:sldId id="319" r:id="rId6"/>
    <p:sldId id="331" r:id="rId7"/>
    <p:sldId id="466" r:id="rId8"/>
    <p:sldId id="448" r:id="rId9"/>
    <p:sldId id="449" r:id="rId10"/>
    <p:sldId id="464" r:id="rId11"/>
    <p:sldId id="465" r:id="rId12"/>
    <p:sldId id="441" r:id="rId13"/>
    <p:sldId id="460" r:id="rId14"/>
    <p:sldId id="395" r:id="rId15"/>
    <p:sldId id="352" r:id="rId16"/>
    <p:sldId id="471" r:id="rId17"/>
    <p:sldId id="473" r:id="rId18"/>
    <p:sldId id="364" r:id="rId19"/>
    <p:sldId id="476" r:id="rId20"/>
    <p:sldId id="475" r:id="rId21"/>
    <p:sldId id="478" r:id="rId22"/>
    <p:sldId id="474" r:id="rId23"/>
    <p:sldId id="477" r:id="rId24"/>
    <p:sldId id="419" r:id="rId25"/>
    <p:sldId id="401" r:id="rId26"/>
    <p:sldId id="402" r:id="rId27"/>
    <p:sldId id="403" r:id="rId28"/>
    <p:sldId id="442" r:id="rId29"/>
    <p:sldId id="445" r:id="rId30"/>
    <p:sldId id="446" r:id="rId31"/>
    <p:sldId id="457" r:id="rId32"/>
    <p:sldId id="415" r:id="rId33"/>
    <p:sldId id="461" r:id="rId34"/>
    <p:sldId id="417" r:id="rId35"/>
    <p:sldId id="418" r:id="rId36"/>
    <p:sldId id="396" r:id="rId37"/>
    <p:sldId id="468" r:id="rId38"/>
    <p:sldId id="470" r:id="rId39"/>
    <p:sldId id="398" r:id="rId40"/>
    <p:sldId id="428" r:id="rId41"/>
    <p:sldId id="404" r:id="rId42"/>
    <p:sldId id="435" r:id="rId43"/>
    <p:sldId id="439" r:id="rId44"/>
    <p:sldId id="451" r:id="rId45"/>
    <p:sldId id="438" r:id="rId46"/>
    <p:sldId id="429" r:id="rId47"/>
    <p:sldId id="399" r:id="rId48"/>
    <p:sldId id="452" r:id="rId49"/>
    <p:sldId id="454" r:id="rId50"/>
    <p:sldId id="455"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92" autoAdjust="0"/>
    <p:restoredTop sz="96416" autoAdjust="0"/>
  </p:normalViewPr>
  <p:slideViewPr>
    <p:cSldViewPr>
      <p:cViewPr varScale="1">
        <p:scale>
          <a:sx n="114" d="100"/>
          <a:sy n="114" d="100"/>
        </p:scale>
        <p:origin x="600"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17-Aug-18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974157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Aug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 Aug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Aug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802.18-18/0099r01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010-10-0000-sa-use-of-spectrum-draft-position-orig06dec17.docx" TargetMode="External"/><Relationship Id="rId2" Type="http://schemas.openxmlformats.org/officeDocument/2006/relationships/hyperlink" Target="https://mentor.ieee.org/802.18/dcn/18/18-18-0010-09-0000-sa-use-of-spectrum-draft-position-orig06dec17.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088-01-0000-ofcom-consultation-comments-on-prep-for-wrc19.docx" TargetMode="External"/><Relationship Id="rId2" Type="http://schemas.openxmlformats.org/officeDocument/2006/relationships/hyperlink" Target="https://mentor.ieee.org/802.18/dcn/18/18-18-0069-01-0000-ofcom-consultation-on-preparations-for-wrc-1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8/18-18-0098-00-0000-pn-da-18-841-seek-comments-3-5-ghz-band-rule-changes-and-what-about-to-57-ghz.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18/18-18-0095-00-0000-consultation-on-rss-130-issue-2-draft-1.pdf" TargetMode="External"/><Relationship Id="rId5" Type="http://schemas.openxmlformats.org/officeDocument/2006/relationships/hyperlink" Target="https://www.rabc-cccr.ca/open-consultations/ised-radio-standards-specification-rss-130-issue-2-equipment-operating-in-the-frequency-bands-617-652-mhz-663-698-mhz-698-756-mhz-and-777-787-mhz/" TargetMode="External"/><Relationship Id="rId4" Type="http://schemas.openxmlformats.org/officeDocument/2006/relationships/hyperlink" Target="https://mentor.ieee.org/802.18/dcn/18/18-18-0076-01-0000-nprm-3-9-4-2ghz-gn-18-122.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ec/dcn/18/ec-18-0155-00-00EC-push-to-bi-directional-spectrum-sharing.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076-01-0000-nprm-3-7-4-2ghz-gn-18-122.pdf" TargetMode="External"/><Relationship Id="rId7" Type="http://schemas.openxmlformats.org/officeDocument/2006/relationships/hyperlink" Target="https://mentor.ieee.org/802-ec/dcn/18/ec-18-0155-00-00EC-push-to-bi-directional-spectrum-sharing.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6" Type="http://schemas.openxmlformats.org/officeDocument/2006/relationships/hyperlink" Target="https://mentor.ieee.org/802.11/dcn/18/11-18-1055-03-0wng-a-future-for-unlicensed-spectrum.pptx" TargetMode="External"/><Relationship Id="rId5" Type="http://schemas.openxmlformats.org/officeDocument/2006/relationships/hyperlink" Target="https://mentor.ieee.org/802.11/dcn/18/11-18-1386-00-0wng-ngsm-next-generation-spectrum-management.pptx" TargetMode="External"/><Relationship Id="rId4" Type="http://schemas.openxmlformats.org/officeDocument/2006/relationships/hyperlink" Target="https://mentor.ieee.org/802.18/dcn/18/18-18-0095-00-0000-consultation-on-rss-130-issue-2-draft-1.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076-01-0000-nprm-3-9-4-2ghz-gn-18-122.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8/18-18-0010-06-0000-sa-use-of-spectrum-draft-position-06dec17.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18/18-18-0010-08-0000-sa-use-of-spectrum-draft-position-06dec17.docx" TargetMode="External"/><Relationship Id="rId4" Type="http://schemas.openxmlformats.org/officeDocument/2006/relationships/hyperlink" Target="https://mentor.ieee.org/802.18/dcn/18/18-18-0010-07-0000-sa-use-of-spectrum-draft-position-06dec17.docx" TargetMode="Externa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96-00-0000-minutes-09aug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 Aug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16 August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650"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SA intelligent spectrum allocation statement</a:t>
            </a:r>
            <a:endParaRPr lang="en-US" sz="1200" dirty="0"/>
          </a:p>
        </p:txBody>
      </p:sp>
      <p:sp>
        <p:nvSpPr>
          <p:cNvPr id="3" name="Content Placeholder 2"/>
          <p:cNvSpPr>
            <a:spLocks noGrp="1"/>
          </p:cNvSpPr>
          <p:nvPr>
            <p:ph idx="1"/>
          </p:nvPr>
        </p:nvSpPr>
        <p:spPr>
          <a:xfrm>
            <a:off x="685800" y="1321226"/>
            <a:ext cx="8301606" cy="5137622"/>
          </a:xfrm>
        </p:spPr>
        <p:txBody>
          <a:bodyPr/>
          <a:lstStyle/>
          <a:p>
            <a:pPr>
              <a:buFont typeface="Arial" panose="020B0604020202020204" pitchFamily="34" charset="0"/>
              <a:buChar char="•"/>
            </a:pPr>
            <a:r>
              <a:rPr lang="en-US" sz="1800" dirty="0"/>
              <a:t>The IEEE-SA </a:t>
            </a:r>
            <a:r>
              <a:rPr lang="en-US" sz="1800" dirty="0" err="1"/>
              <a:t>BoG</a:t>
            </a:r>
            <a:r>
              <a:rPr lang="en-US" sz="1800" dirty="0"/>
              <a:t> SPCC did a fair number of updates to this statement, the most notable is changing to intelligent spectrum allocation and management statement.    </a:t>
            </a:r>
            <a:r>
              <a:rPr lang="en-US" sz="1600" dirty="0"/>
              <a:t>(It was additional spectrum needed.) </a:t>
            </a:r>
          </a:p>
          <a:p>
            <a:pPr lvl="4">
              <a:buFont typeface="Arial" panose="020B0604020202020204" pitchFamily="34" charset="0"/>
              <a:buChar char="•"/>
            </a:pPr>
            <a:endParaRPr lang="en-US" sz="900" dirty="0"/>
          </a:p>
          <a:p>
            <a:pPr>
              <a:buFont typeface="Arial" panose="020B0604020202020204" pitchFamily="34" charset="0"/>
              <a:buChar char="•"/>
            </a:pPr>
            <a:r>
              <a:rPr lang="en-US" sz="1600" dirty="0"/>
              <a:t>The .18 chair attempted to show their edits from what we had, along with our edits in:   </a:t>
            </a:r>
            <a:r>
              <a:rPr lang="en-US" sz="1400" dirty="0">
                <a:hlinkClick r:id="rId2"/>
              </a:rPr>
              <a:t>https://mentor.ieee.org/802.18/dcn/18/18-18-0010-09-0000-sa-use-of-spectrum-draft-position-orig06dec17.docx</a:t>
            </a:r>
            <a:r>
              <a:rPr lang="en-US" sz="1400" dirty="0"/>
              <a:t> </a:t>
            </a:r>
            <a:endParaRPr lang="en-US" sz="1200" dirty="0"/>
          </a:p>
          <a:p>
            <a:pPr>
              <a:buFont typeface="Arial" panose="020B0604020202020204" pitchFamily="34" charset="0"/>
              <a:buChar char="•"/>
            </a:pPr>
            <a:r>
              <a:rPr lang="en-US" sz="1600" dirty="0"/>
              <a:t>Were able to go through this last week and made a couple of minor edits and removed one sentence.  A cleaner, though with our mark ups,  is r10: </a:t>
            </a:r>
          </a:p>
          <a:p>
            <a:pPr lvl="1">
              <a:buFont typeface="Arial" panose="020B0604020202020204" pitchFamily="34" charset="0"/>
              <a:buChar char="•"/>
            </a:pPr>
            <a:r>
              <a:rPr lang="en-US" sz="1400" dirty="0">
                <a:hlinkClick r:id="rId3"/>
              </a:rPr>
              <a:t>https://mentor.ieee.org/802.18/dcn/18/18-18-0010-10-0000-sa-use-of-spectrum-draft-position-orig06dec17.docx</a:t>
            </a:r>
            <a:r>
              <a:rPr lang="en-US" sz="14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.18 chair did send back to the SA, rev10, though if we need to do further edits we can, per the email sent to the .18 list server early this week.</a:t>
            </a:r>
          </a:p>
          <a:p>
            <a:pPr>
              <a:buFont typeface="Arial" panose="020B0604020202020204" pitchFamily="34" charset="0"/>
              <a:buChar char="•"/>
            </a:pPr>
            <a:endParaRPr lang="en-US" sz="1800" dirty="0"/>
          </a:p>
          <a:p>
            <a:pPr>
              <a:buFont typeface="Arial" panose="020B0604020202020204" pitchFamily="34" charset="0"/>
              <a:buChar char="•"/>
            </a:pPr>
            <a:r>
              <a:rPr lang="en-US" sz="1800" dirty="0"/>
              <a:t>Any further edits for this round?   Nothing today, though anticipate getting more updates back from the SA and will take a look at those.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060932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14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solidFill>
                  <a:srgbClr val="00B0F0"/>
                </a:solidFill>
              </a:rPr>
              <a:t>Next is to send an email to head of GPPC </a:t>
            </a:r>
            <a:r>
              <a:rPr lang="en-US" sz="1800" dirty="0"/>
              <a:t>and cc: the EU spectrum group with the paragraph above and the SA statement would work well for them also. </a:t>
            </a:r>
          </a:p>
          <a:p>
            <a:pPr lvl="1">
              <a:spcBef>
                <a:spcPts val="0"/>
              </a:spcBef>
              <a:buFont typeface="Arial" panose="020B0604020202020204" pitchFamily="34" charset="0"/>
              <a:buChar char="•"/>
            </a:pPr>
            <a:r>
              <a:rPr lang="en-US" sz="1800" dirty="0"/>
              <a:t>Update from last week, will only propose/request the SA statement be used for the EU spectrum group, will not attach as a works in progress. </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85800" y="831879"/>
            <a:ext cx="8147108" cy="5824509"/>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Had a good and more detailed discussion on several of the questions, Thursday of the plenary, see consultation and our first thoughts:</a:t>
            </a:r>
          </a:p>
          <a:p>
            <a:pPr lvl="1">
              <a:buFont typeface="Arial" panose="020B0604020202020204" pitchFamily="34" charset="0"/>
              <a:buChar char="•"/>
            </a:pPr>
            <a:r>
              <a:rPr lang="en-US" sz="1800" dirty="0">
                <a:hlinkClick r:id="rId2"/>
              </a:rPr>
              <a:t>https://mentor.ieee.org/802.18/dcn/18/18-18-0069-01-0000-ofcom-consultation-on-preparations-for-wrc-19.pdf</a:t>
            </a:r>
            <a:r>
              <a:rPr lang="en-US" sz="1800" dirty="0"/>
              <a:t> </a:t>
            </a:r>
          </a:p>
          <a:p>
            <a:pPr lvl="4">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2000" dirty="0">
                <a:solidFill>
                  <a:schemeClr val="tx1"/>
                </a:solidFill>
              </a:rPr>
              <a:t>Points added to the official Ofcom response form, see rev01 for the latest:</a:t>
            </a:r>
          </a:p>
          <a:p>
            <a:pPr lvl="1">
              <a:buFont typeface="Arial" panose="020B0604020202020204" pitchFamily="34" charset="0"/>
              <a:buChar char="•"/>
            </a:pPr>
            <a:r>
              <a:rPr lang="en-US" sz="1800" dirty="0">
                <a:solidFill>
                  <a:schemeClr val="tx1"/>
                </a:solidFill>
                <a:hlinkClick r:id="rId3"/>
              </a:rPr>
              <a:t>https://mentor.ieee.org/802.18/dcn/18/18-18-0088-01-0000-ofcom-consultation-comments-on-prep-for-wrc19.docx</a:t>
            </a:r>
            <a:r>
              <a:rPr lang="en-US" sz="1800" dirty="0">
                <a:solidFill>
                  <a:schemeClr val="tx1"/>
                </a:solidFill>
              </a:rPr>
              <a:t> </a:t>
            </a:r>
          </a:p>
          <a:p>
            <a:pPr lvl="5">
              <a:buFont typeface="Arial" panose="020B0604020202020204" pitchFamily="34" charset="0"/>
              <a:buChar char="•"/>
            </a:pPr>
            <a:endParaRPr lang="en-US" sz="1400" dirty="0"/>
          </a:p>
          <a:p>
            <a:pPr>
              <a:buFont typeface="Arial" panose="020B0604020202020204" pitchFamily="34" charset="0"/>
              <a:buChar char="•"/>
            </a:pPr>
            <a:r>
              <a:rPr lang="en-US" sz="2000" dirty="0">
                <a:solidFill>
                  <a:schemeClr val="tx1"/>
                </a:solidFill>
              </a:rPr>
              <a:t>We did get to done with edits/updates, though not enough time to make a clean copy to vote on.  </a:t>
            </a:r>
            <a:r>
              <a:rPr lang="en-US" sz="2000" dirty="0">
                <a:solidFill>
                  <a:srgbClr val="00B0F0"/>
                </a:solidFill>
              </a:rPr>
              <a:t>Will vote on it next week. </a:t>
            </a:r>
          </a:p>
          <a:p>
            <a:pPr lvl="1">
              <a:buFont typeface="Arial" panose="020B0604020202020204" pitchFamily="34" charset="0"/>
              <a:buChar char="•"/>
            </a:pPr>
            <a:r>
              <a:rPr lang="en-US" sz="1800" dirty="0">
                <a:solidFill>
                  <a:schemeClr val="tx1"/>
                </a:solidFill>
              </a:rPr>
              <a:t>See in Mentor 0088r02 with our markups, </a:t>
            </a:r>
          </a:p>
          <a:p>
            <a:pPr lvl="1">
              <a:buFont typeface="Arial" panose="020B0604020202020204" pitchFamily="34" charset="0"/>
              <a:buChar char="•"/>
            </a:pPr>
            <a:r>
              <a:rPr lang="en-US" sz="1800" dirty="0">
                <a:solidFill>
                  <a:schemeClr val="tx1"/>
                </a:solidFill>
              </a:rPr>
              <a:t>and 0088r03 is the clean copy we will vote on.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B7175-CC0F-4711-8A15-C67190AF2D1F}"/>
              </a:ext>
            </a:extLst>
          </p:cNvPr>
          <p:cNvSpPr>
            <a:spLocks noGrp="1"/>
          </p:cNvSpPr>
          <p:nvPr>
            <p:ph type="dt" idx="10"/>
          </p:nvPr>
        </p:nvSpPr>
        <p:spPr>
          <a:xfrm>
            <a:off x="683394" y="304800"/>
            <a:ext cx="2211387" cy="273050"/>
          </a:xfrm>
        </p:spPr>
        <p:txBody>
          <a:bodyPr/>
          <a:lstStyle/>
          <a:p>
            <a:r>
              <a:rPr lang="en-US"/>
              <a:t>16 Aug 2018</a:t>
            </a:r>
            <a:endParaRPr lang="en-GB" dirty="0"/>
          </a:p>
        </p:txBody>
      </p:sp>
      <p:sp>
        <p:nvSpPr>
          <p:cNvPr id="3" name="Footer Placeholder 2">
            <a:extLst>
              <a:ext uri="{FF2B5EF4-FFF2-40B4-BE49-F238E27FC236}">
                <a16:creationId xmlns:a16="http://schemas.microsoft.com/office/drawing/2014/main" id="{EA6DA760-5081-4D61-A400-5202945F75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81603579-5A86-4453-88C1-62481DB71570}"/>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5" name="Rectangle 4">
            <a:extLst>
              <a:ext uri="{FF2B5EF4-FFF2-40B4-BE49-F238E27FC236}">
                <a16:creationId xmlns:a16="http://schemas.microsoft.com/office/drawing/2014/main" id="{66BAABA8-F4F4-4D1D-82F4-87B8A491C161}"/>
              </a:ext>
            </a:extLst>
          </p:cNvPr>
          <p:cNvSpPr/>
          <p:nvPr/>
        </p:nvSpPr>
        <p:spPr>
          <a:xfrm>
            <a:off x="928693" y="1727411"/>
            <a:ext cx="7527920" cy="3354765"/>
          </a:xfrm>
          <a:prstGeom prst="rect">
            <a:avLst/>
          </a:prstGeom>
        </p:spPr>
        <p:txBody>
          <a:bodyPr wrap="square">
            <a:spAutoFit/>
          </a:bodyPr>
          <a:lstStyle/>
          <a:p>
            <a:pPr marL="342900" lvl="0" indent="-342900">
              <a:buFont typeface="Arial" panose="020B0604020202020204" pitchFamily="34" charset="0"/>
              <a:buChar char="•"/>
            </a:pPr>
            <a:r>
              <a:rPr lang="en-US" sz="2000" b="1" u="sng" dirty="0">
                <a:solidFill>
                  <a:schemeClr val="bg1">
                    <a:lumMod val="65000"/>
                  </a:schemeClr>
                </a:solidFill>
              </a:rPr>
              <a:t>Motion:</a:t>
            </a:r>
            <a:r>
              <a:rPr lang="en-US" sz="2000" b="1" dirty="0">
                <a:solidFill>
                  <a:schemeClr val="bg1">
                    <a:lumMod val="65000"/>
                  </a:schemeClr>
                </a:solidFill>
              </a:rPr>
              <a:t> </a:t>
            </a:r>
            <a:r>
              <a:rPr lang="en-US" sz="2000" dirty="0">
                <a:solidFill>
                  <a:schemeClr val="bg1">
                    <a:lumMod val="65000"/>
                  </a:schemeClr>
                </a:solidFill>
              </a:rPr>
              <a:t>Move to approve the comments in 18-18/0088r03; response to Ofcom plans on WRC-19 Agenda Items (AI). </a:t>
            </a:r>
            <a:r>
              <a:rPr lang="en-GB" sz="2000" dirty="0">
                <a:solidFill>
                  <a:schemeClr val="bg1">
                    <a:lumMod val="65000"/>
                  </a:schemeClr>
                </a:solidFill>
              </a:rPr>
              <a:t>For review and approval by the EC for sending to the Ofcom by 12 September 2018. The Chair of 802.18 is authorized to make editorial changes as necessary.</a:t>
            </a:r>
            <a:endParaRPr lang="en-US" sz="2000" dirty="0">
              <a:solidFill>
                <a:schemeClr val="bg1">
                  <a:lumMod val="65000"/>
                </a:schemeClr>
              </a:solidFill>
            </a:endParaRPr>
          </a:p>
          <a:p>
            <a:pPr>
              <a:buFont typeface="Arial" panose="020B0604020202020204" pitchFamily="34" charset="0"/>
              <a:buChar char="•"/>
            </a:pPr>
            <a:endParaRPr lang="en-US" sz="1200" dirty="0">
              <a:solidFill>
                <a:schemeClr val="bg1">
                  <a:lumMod val="65000"/>
                </a:schemeClr>
              </a:solidFill>
            </a:endParaRPr>
          </a:p>
          <a:p>
            <a:pPr marL="342900" indent="-342900">
              <a:buFont typeface="Arial" panose="020B0604020202020204" pitchFamily="34" charset="0"/>
              <a:buChar char="•"/>
            </a:pPr>
            <a:r>
              <a:rPr lang="en-US" sz="2000" dirty="0">
                <a:solidFill>
                  <a:schemeClr val="bg1">
                    <a:lumMod val="65000"/>
                  </a:schemeClr>
                </a:solidFill>
              </a:rPr>
              <a:t>Move by:		.</a:t>
            </a:r>
          </a:p>
          <a:p>
            <a:pPr marL="342900" indent="-342900">
              <a:buFont typeface="Arial" panose="020B0604020202020204" pitchFamily="34" charset="0"/>
              <a:buChar char="•"/>
            </a:pPr>
            <a:r>
              <a:rPr lang="en-US" sz="2000" dirty="0">
                <a:solidFill>
                  <a:schemeClr val="bg1">
                    <a:lumMod val="65000"/>
                  </a:schemeClr>
                </a:solidFill>
              </a:rPr>
              <a:t>Second by:	.</a:t>
            </a:r>
          </a:p>
          <a:p>
            <a:pPr marL="342900" indent="-342900">
              <a:buFont typeface="Arial" panose="020B0604020202020204" pitchFamily="34" charset="0"/>
              <a:buChar char="•"/>
            </a:pPr>
            <a:r>
              <a:rPr lang="en-US" sz="2000" dirty="0">
                <a:solidFill>
                  <a:schemeClr val="bg1">
                    <a:lumMod val="65000"/>
                  </a:schemeClr>
                </a:solidFill>
              </a:rPr>
              <a:t>Discussion:         None</a:t>
            </a:r>
          </a:p>
          <a:p>
            <a:pPr marL="342900" indent="-342900">
              <a:buFont typeface="Arial" panose="020B0604020202020204" pitchFamily="34" charset="0"/>
              <a:buChar char="•"/>
            </a:pPr>
            <a:r>
              <a:rPr lang="en-US" sz="2000" dirty="0">
                <a:solidFill>
                  <a:schemeClr val="bg1">
                    <a:lumMod val="65000"/>
                  </a:schemeClr>
                </a:solidFill>
              </a:rPr>
              <a:t>Vote:         	 ___ Yes        ___ No          ___ Abstain </a:t>
            </a:r>
          </a:p>
          <a:p>
            <a:pPr marL="342900" indent="-342900">
              <a:buFont typeface="Arial" panose="020B0604020202020204" pitchFamily="34" charset="0"/>
              <a:buChar char="•"/>
            </a:pPr>
            <a:r>
              <a:rPr lang="en-US" sz="2000" dirty="0">
                <a:solidFill>
                  <a:schemeClr val="bg1">
                    <a:lumMod val="65000"/>
                  </a:schemeClr>
                </a:solidFill>
              </a:rPr>
              <a:t>Motion:		 Passed</a:t>
            </a:r>
          </a:p>
        </p:txBody>
      </p:sp>
      <p:sp>
        <p:nvSpPr>
          <p:cNvPr id="6" name="Title 1">
            <a:extLst>
              <a:ext uri="{FF2B5EF4-FFF2-40B4-BE49-F238E27FC236}">
                <a16:creationId xmlns:a16="http://schemas.microsoft.com/office/drawing/2014/main" id="{22A1FCA8-AFC5-4FC3-AFEB-97B1CF111DF1}"/>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400" kern="0" dirty="0">
                <a:solidFill>
                  <a:schemeClr val="tx1"/>
                </a:solidFill>
              </a:rPr>
              <a:t>Motion - Ofcom Consultation on WRC-19 AIs</a:t>
            </a:r>
            <a:endParaRPr lang="en-US" sz="2400" kern="0" dirty="0">
              <a:solidFill>
                <a:schemeClr val="tx1"/>
              </a:solidFill>
            </a:endParaRPr>
          </a:p>
        </p:txBody>
      </p:sp>
    </p:spTree>
    <p:extLst>
      <p:ext uri="{BB962C8B-B14F-4D97-AF65-F5344CB8AC3E}">
        <p14:creationId xmlns:p14="http://schemas.microsoft.com/office/powerpoint/2010/main" val="1143189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t>Latest Google submission did attempt to answer some of our questions.  </a:t>
            </a:r>
          </a:p>
          <a:p>
            <a:pPr lvl="1">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buFont typeface="Arial" panose="020B0604020202020204" pitchFamily="34" charset="0"/>
              <a:buChar char="•"/>
            </a:pPr>
            <a:r>
              <a:rPr lang="en-US" sz="1800" dirty="0">
                <a:solidFill>
                  <a:schemeClr val="tx1"/>
                </a:solidFill>
              </a:rPr>
              <a:t>Reminder on our 4 Points</a:t>
            </a:r>
          </a:p>
          <a:p>
            <a:pPr lvl="1">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buFont typeface="Arial" panose="020B0604020202020204" pitchFamily="34" charset="0"/>
              <a:buChar char="•"/>
            </a:pPr>
            <a:endParaRPr lang="en-US" sz="1100" dirty="0"/>
          </a:p>
          <a:p>
            <a:pPr marL="800100" lvl="1" indent="-342900">
              <a:buFont typeface="+mj-lt"/>
              <a:buAutoNum type="arabicPeriod"/>
            </a:pPr>
            <a:r>
              <a:rPr lang="en-US" sz="1600" dirty="0"/>
              <a:t>Sharing is not clear with 100% duty cycle, it is a 10x e.i.r.p. level, 802.11 has LBT, etc.</a:t>
            </a:r>
          </a:p>
          <a:p>
            <a:pPr lvl="2">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lvl="4">
              <a:buFont typeface="Arial" panose="020B0604020202020204" pitchFamily="34" charset="0"/>
              <a:buChar char="•"/>
            </a:pPr>
            <a:endParaRPr lang="en-US" sz="1200" dirty="0"/>
          </a:p>
          <a:p>
            <a:pPr marL="800100" lvl="1" indent="-342900">
              <a:buFont typeface="+mj-lt"/>
              <a:buAutoNum type="arabicPeriod"/>
            </a:pPr>
            <a:r>
              <a:rPr lang="en-US" sz="16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400" dirty="0"/>
              <a:t> In the new analysis,  they did with single carrier.  </a:t>
            </a:r>
          </a:p>
          <a:p>
            <a:pPr lvl="4">
              <a:buFont typeface="Arial" panose="020B0604020202020204" pitchFamily="34" charset="0"/>
              <a:buChar char="•"/>
            </a:pPr>
            <a:endParaRPr lang="en-US" sz="1200" dirty="0"/>
          </a:p>
          <a:p>
            <a:pPr marL="457200" lvl="1" indent="0"/>
            <a:r>
              <a:rPr lang="en-US" sz="1800" dirty="0"/>
              <a:t>3</a:t>
            </a:r>
            <a:r>
              <a:rPr lang="en-US" sz="1600" dirty="0"/>
              <a:t>.   Didn’t test in the same device, like a phone.</a:t>
            </a:r>
          </a:p>
          <a:p>
            <a:pPr lvl="2">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-2</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solidFill>
                  <a:schemeClr val="tx1"/>
                </a:solidFill>
              </a:rPr>
              <a:t>Reminder on our 4 Points – cont. </a:t>
            </a:r>
            <a:r>
              <a:rPr lang="en-US" sz="1600" dirty="0"/>
              <a:t> </a:t>
            </a:r>
            <a:endParaRPr lang="en-US" sz="1200" dirty="0"/>
          </a:p>
          <a:p>
            <a:pPr marL="457200" lvl="1" indent="0"/>
            <a:r>
              <a:rPr lang="en-US" sz="1600" dirty="0"/>
              <a:t>4.    </a:t>
            </a:r>
            <a:r>
              <a:rPr lang="en-US" sz="1800" dirty="0"/>
              <a:t>Didn’t test with 802.15.3e (which is different from 3c which Google mentions). </a:t>
            </a:r>
            <a:endParaRPr lang="en-US" sz="1600" dirty="0"/>
          </a:p>
          <a:p>
            <a:pPr lvl="2">
              <a:buFont typeface="Arial" panose="020B0604020202020204" pitchFamily="34" charset="0"/>
              <a:buChar char="•"/>
            </a:pPr>
            <a:r>
              <a:rPr lang="en-US" sz="1600" dirty="0"/>
              <a:t>IEEE 802.15.3e made some footnotes that it has a closer intended range than the 11ad so concerns are less likely to materialize. </a:t>
            </a:r>
          </a:p>
          <a:p>
            <a:pPr lvl="4">
              <a:buFont typeface="Arial" panose="020B0604020202020204" pitchFamily="34" charset="0"/>
              <a:buChar char="•"/>
            </a:pPr>
            <a:endParaRPr lang="en-US" sz="1000" dirty="0"/>
          </a:p>
          <a:p>
            <a:pPr>
              <a:buFont typeface="Arial" panose="020B0604020202020204" pitchFamily="34" charset="0"/>
              <a:buChar char="•"/>
            </a:pPr>
            <a:r>
              <a:rPr lang="en-US" sz="2000" b="0" dirty="0">
                <a:solidFill>
                  <a:schemeClr val="tx1"/>
                </a:solidFill>
              </a:rPr>
              <a:t>Asked to check if we said anything on RF exposure </a:t>
            </a:r>
            <a:r>
              <a:rPr lang="en-US" sz="1800" b="0" dirty="0"/>
              <a:t>and Goggle responded? </a:t>
            </a:r>
          </a:p>
          <a:p>
            <a:pPr lvl="1">
              <a:buFont typeface="Arial" panose="020B0604020202020204" pitchFamily="34" charset="0"/>
              <a:buChar char="•"/>
            </a:pPr>
            <a:r>
              <a:rPr lang="en-US" sz="1600" dirty="0"/>
              <a:t>Looked and we did not say anything about RF exposure. </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In our view, does it resolve some of the concerns that IEEE 802 raised?</a:t>
            </a:r>
          </a:p>
          <a:p>
            <a:pPr lvl="1">
              <a:buFont typeface="Arial" panose="020B0604020202020204" pitchFamily="34" charset="0"/>
              <a:buChar char="•"/>
            </a:pPr>
            <a:r>
              <a:rPr lang="en-US" sz="1600" b="0" dirty="0">
                <a:solidFill>
                  <a:schemeClr val="tx1"/>
                </a:solidFill>
              </a:rPr>
              <a:t>We reviewed at the Plenary, and some excellent feedback from a member on behind the scenes, as on the surface seems Google is providing answers to some of our concerns, though looking deeper, there are ways around some of what they say.    e.g. if limited duty should that be in the waiver?</a:t>
            </a:r>
          </a:p>
          <a:p>
            <a:pPr lvl="1">
              <a:buFont typeface="Arial" panose="020B0604020202020204" pitchFamily="34" charset="0"/>
              <a:buChar char="•"/>
            </a:pPr>
            <a:r>
              <a:rPr lang="en-US" sz="1600" dirty="0">
                <a:solidFill>
                  <a:srgbClr val="00B050"/>
                </a:solidFill>
              </a:rPr>
              <a:t>(05aug) Heard back from the member looking at this, and the Facebook and our inputs here already cover all he had seen.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solidFill>
                  <a:schemeClr val="tx1"/>
                </a:solidFill>
              </a:rPr>
              <a:t>After additional discussion at Plenary, the RR-TAG does want to look more seriously at an ex </a:t>
            </a:r>
            <a:r>
              <a:rPr lang="en-US" sz="1800" b="0" dirty="0" err="1">
                <a:solidFill>
                  <a:schemeClr val="tx1"/>
                </a:solidFill>
              </a:rPr>
              <a:t>parte</a:t>
            </a:r>
            <a:r>
              <a:rPr lang="en-US" sz="1800" b="0" dirty="0">
                <a:solidFill>
                  <a:schemeClr val="tx1"/>
                </a:solidFill>
              </a:rPr>
              <a:t>, and NCTA will likely support what we are seeing.  </a:t>
            </a:r>
            <a:endParaRPr lang="en-US" sz="1000" b="0" dirty="0">
              <a:solidFill>
                <a:schemeClr val="tx1"/>
              </a:solidFill>
            </a:endParaRPr>
          </a:p>
          <a:p>
            <a:pPr lvl="1">
              <a:buFont typeface="Arial" panose="020B0604020202020204" pitchFamily="34" charset="0"/>
              <a:buChar char="•"/>
            </a:pPr>
            <a:endParaRPr lang="en-US" sz="1600" dirty="0"/>
          </a:p>
          <a:p>
            <a:pPr lvl="4">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-3</a:t>
            </a:r>
            <a:endParaRPr lang="en-US" sz="1200" dirty="0"/>
          </a:p>
        </p:txBody>
      </p:sp>
      <p:sp>
        <p:nvSpPr>
          <p:cNvPr id="3" name="Content Placeholder 2"/>
          <p:cNvSpPr>
            <a:spLocks noGrp="1"/>
          </p:cNvSpPr>
          <p:nvPr>
            <p:ph idx="1"/>
          </p:nvPr>
        </p:nvSpPr>
        <p:spPr>
          <a:xfrm>
            <a:off x="685800" y="863786"/>
            <a:ext cx="8229600" cy="5611627"/>
          </a:xfrm>
        </p:spPr>
        <p:txBody>
          <a:bodyPr/>
          <a:lstStyle/>
          <a:p>
            <a:pPr>
              <a:buFont typeface="Arial" panose="020B0604020202020204" pitchFamily="34" charset="0"/>
              <a:buChar char="•"/>
            </a:pPr>
            <a:r>
              <a:rPr lang="en-US" sz="1800" dirty="0">
                <a:solidFill>
                  <a:schemeClr val="tx1"/>
                </a:solidFill>
              </a:rPr>
              <a:t>The proceeding: </a:t>
            </a:r>
          </a:p>
          <a:p>
            <a:pPr lvl="1">
              <a:spcBef>
                <a:spcPts val="0"/>
              </a:spcBef>
              <a:buFont typeface="Arial" panose="020B0604020202020204" pitchFamily="34" charset="0"/>
              <a:buChar char="•"/>
            </a:pPr>
            <a:r>
              <a:rPr lang="en-US" sz="1400" dirty="0"/>
              <a:t>ECFS:   </a:t>
            </a:r>
            <a:r>
              <a:rPr lang="en-US" sz="1400" dirty="0">
                <a:hlinkClick r:id="rId2"/>
              </a:rPr>
              <a:t>https://www.fcc.gov/ecfs/search/filings?proceedings_name=18-70&amp;sort=date_disseminated,DESC</a:t>
            </a:r>
            <a:r>
              <a:rPr lang="en-US" sz="1400" dirty="0"/>
              <a:t> </a:t>
            </a:r>
          </a:p>
          <a:p>
            <a:pPr lvl="4">
              <a:spcBef>
                <a:spcPts val="0"/>
              </a:spcBef>
              <a:buFont typeface="Arial" panose="020B0604020202020204" pitchFamily="34" charset="0"/>
              <a:buChar char="•"/>
            </a:pPr>
            <a:endParaRPr lang="en-US" sz="1100" dirty="0">
              <a:solidFill>
                <a:schemeClr val="tx1"/>
              </a:solidFill>
            </a:endParaRPr>
          </a:p>
          <a:p>
            <a:pPr>
              <a:spcBef>
                <a:spcPts val="0"/>
              </a:spcBef>
              <a:buFont typeface="Arial" panose="020B0604020202020204" pitchFamily="34" charset="0"/>
              <a:buChar char="•"/>
            </a:pPr>
            <a:r>
              <a:rPr lang="en-US" sz="1800" dirty="0">
                <a:solidFill>
                  <a:schemeClr val="tx1"/>
                </a:solidFill>
              </a:rPr>
              <a:t>We reviewed before marked up versions of Google’s &amp; Facebook’s responses: </a:t>
            </a:r>
          </a:p>
          <a:p>
            <a:pPr lvl="1">
              <a:spcBef>
                <a:spcPts val="0"/>
              </a:spcBef>
              <a:buFont typeface="Arial" panose="020B0604020202020204" pitchFamily="34" charset="0"/>
              <a:buChar char="•"/>
            </a:pPr>
            <a:r>
              <a:rPr lang="en-US" sz="1400" dirty="0">
                <a:solidFill>
                  <a:schemeClr val="tx1"/>
                </a:solidFill>
                <a:hlinkClick r:id="rId3"/>
              </a:rPr>
              <a:t>https://mentor.ieee.org/802.18/dcn/18/18-18-0080-00-0000-google-s-waiver-request-supplement-to-coexist-with-802-11-with-motion-sensing-57-64ghz.pdf</a:t>
            </a:r>
            <a:endParaRPr lang="en-US" sz="1400" b="0" dirty="0">
              <a:solidFill>
                <a:schemeClr val="tx1"/>
              </a:solidFill>
            </a:endParaRPr>
          </a:p>
          <a:p>
            <a:pPr lvl="1">
              <a:buFont typeface="Arial" panose="020B0604020202020204" pitchFamily="34" charset="0"/>
              <a:buChar char="•"/>
            </a:pPr>
            <a:r>
              <a:rPr lang="en-US" sz="1400" dirty="0">
                <a:hlinkClick r:id="rId4"/>
              </a:rPr>
              <a:t>https://mentor.ieee.org/802.18/dcn/18/18-18-0089-00-0000-google-s-waiver-request-facebook-letter-after-reply-comments-motion-sensing-57-64-ghz.pdf</a:t>
            </a:r>
            <a:r>
              <a:rPr lang="en-US" sz="1400" dirty="0"/>
              <a:t> </a:t>
            </a:r>
            <a:endParaRPr lang="en-US" sz="1400" b="0" dirty="0">
              <a:solidFill>
                <a:schemeClr val="tx1"/>
              </a:solidFill>
            </a:endParaRPr>
          </a:p>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dirty="0">
                <a:solidFill>
                  <a:schemeClr val="tx1"/>
                </a:solidFill>
              </a:rPr>
              <a:t>How do we get an ex </a:t>
            </a:r>
            <a:r>
              <a:rPr lang="en-US" sz="1800" dirty="0" err="1">
                <a:solidFill>
                  <a:schemeClr val="tx1"/>
                </a:solidFill>
              </a:rPr>
              <a:t>parte</a:t>
            </a:r>
            <a:r>
              <a:rPr lang="en-US" sz="1800" dirty="0">
                <a:solidFill>
                  <a:schemeClr val="tx1"/>
                </a:solidFill>
              </a:rPr>
              <a:t> going, FCC may grant the waiver soon? </a:t>
            </a:r>
          </a:p>
          <a:p>
            <a:pPr lvl="1">
              <a:spcBef>
                <a:spcPts val="0"/>
              </a:spcBef>
              <a:buFont typeface="Arial" panose="020B0604020202020204" pitchFamily="34" charset="0"/>
              <a:buChar char="•"/>
            </a:pPr>
            <a:r>
              <a:rPr lang="en-US" sz="1600" dirty="0">
                <a:solidFill>
                  <a:schemeClr val="tx1"/>
                </a:solidFill>
              </a:rPr>
              <a:t>Summarize our comments first, what is significant. </a:t>
            </a:r>
          </a:p>
          <a:p>
            <a:pPr lvl="1">
              <a:buFont typeface="Arial" panose="020B0604020202020204" pitchFamily="34" charset="0"/>
              <a:buChar char="•"/>
            </a:pPr>
            <a:r>
              <a:rPr lang="en-US" sz="1600" b="0" dirty="0">
                <a:solidFill>
                  <a:schemeClr val="tx1"/>
                </a:solidFill>
              </a:rPr>
              <a:t>Then show</a:t>
            </a:r>
            <a:r>
              <a:rPr lang="en-US" sz="1600" dirty="0">
                <a:solidFill>
                  <a:schemeClr val="tx1"/>
                </a:solidFill>
              </a:rPr>
              <a:t> where </a:t>
            </a:r>
            <a:r>
              <a:rPr lang="en-US" sz="1600" b="0" dirty="0">
                <a:solidFill>
                  <a:schemeClr val="tx1"/>
                </a:solidFill>
              </a:rPr>
              <a:t>Faceb</a:t>
            </a:r>
            <a:r>
              <a:rPr lang="en-US" sz="1600" dirty="0">
                <a:solidFill>
                  <a:schemeClr val="tx1"/>
                </a:solidFill>
              </a:rPr>
              <a:t>ook agrees with us,  then support Facebook other points. (do we agree with all or just some.) </a:t>
            </a:r>
            <a:r>
              <a:rPr lang="en-US" sz="1600" b="0" dirty="0">
                <a:solidFill>
                  <a:schemeClr val="tx1"/>
                </a:solidFill>
              </a:rPr>
              <a:t> </a:t>
            </a:r>
          </a:p>
          <a:p>
            <a:pPr lvl="1">
              <a:buFont typeface="Arial" panose="020B0604020202020204" pitchFamily="34" charset="0"/>
              <a:buChar char="•"/>
            </a:pPr>
            <a:r>
              <a:rPr lang="en-US" sz="1600" b="0" dirty="0">
                <a:solidFill>
                  <a:schemeClr val="tx1"/>
                </a:solidFill>
              </a:rPr>
              <a:t>Outline to these points above is next. </a:t>
            </a:r>
          </a:p>
          <a:p>
            <a:pPr lvl="1">
              <a:buFont typeface="Arial" panose="020B0604020202020204" pitchFamily="34" charset="0"/>
              <a:buChar char="•"/>
            </a:pPr>
            <a:r>
              <a:rPr lang="en-US" sz="1600" dirty="0">
                <a:solidFill>
                  <a:schemeClr val="tx1"/>
                </a:solidFill>
              </a:rPr>
              <a:t>Need to target end of August.</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solidFill>
                  <a:schemeClr val="tx1"/>
                </a:solidFill>
              </a:rPr>
              <a:t>Is anyone available to work up a ex </a:t>
            </a:r>
            <a:r>
              <a:rPr lang="en-US" sz="1800" b="0" dirty="0" err="1">
                <a:solidFill>
                  <a:schemeClr val="tx1"/>
                </a:solidFill>
              </a:rPr>
              <a:t>parte</a:t>
            </a:r>
            <a:r>
              <a:rPr lang="en-US" sz="1800" b="0" dirty="0">
                <a:solidFill>
                  <a:schemeClr val="tx1"/>
                </a:solidFill>
              </a:rPr>
              <a:t> with our points to get us going?  No one came forward. </a:t>
            </a:r>
          </a:p>
          <a:p>
            <a:pPr>
              <a:buFont typeface="Arial" panose="020B0604020202020204" pitchFamily="34" charset="0"/>
              <a:buChar char="•"/>
            </a:pPr>
            <a:r>
              <a:rPr lang="en-US" sz="1800" b="0" dirty="0">
                <a:solidFill>
                  <a:srgbClr val="00B0F0"/>
                </a:solidFill>
              </a:rPr>
              <a:t>Next week: do we want to pass and let Google reply comments, we question, stand; other than </a:t>
            </a:r>
            <a:r>
              <a:rPr lang="en-US" sz="1800" b="0" dirty="0" err="1">
                <a:solidFill>
                  <a:srgbClr val="00B0F0"/>
                </a:solidFill>
              </a:rPr>
              <a:t>FaceBook’s</a:t>
            </a:r>
            <a:r>
              <a:rPr lang="en-US" sz="1800" b="0" dirty="0">
                <a:solidFill>
                  <a:srgbClr val="00B0F0"/>
                </a:solidFill>
              </a:rPr>
              <a:t> filings?   (NCTA also questions Google’s reply comments) </a:t>
            </a:r>
          </a:p>
          <a:p>
            <a:pPr lvl="1">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735336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18</a:t>
            </a:fld>
            <a:endParaRPr lang="en-US" altLang="en-US" sz="1200" b="0" dirty="0"/>
          </a:p>
        </p:txBody>
      </p:sp>
      <p:sp>
        <p:nvSpPr>
          <p:cNvPr id="2" name="Date Placeholder 1"/>
          <p:cNvSpPr>
            <a:spLocks noGrp="1"/>
          </p:cNvSpPr>
          <p:nvPr>
            <p:ph type="dt" idx="15"/>
          </p:nvPr>
        </p:nvSpPr>
        <p:spPr/>
        <p:txBody>
          <a:bodyPr/>
          <a:lstStyle/>
          <a:p>
            <a:r>
              <a:rPr lang="en-US"/>
              <a:t>16 Aug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958850"/>
            <a:ext cx="7770813" cy="4494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a:spcBef>
                <a:spcPts val="0"/>
              </a:spcBef>
              <a:buFont typeface="Arial" panose="020B0604020202020204" pitchFamily="34" charset="0"/>
              <a:buChar char="•"/>
            </a:pP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sz="1800" dirty="0">
                <a:solidFill>
                  <a:srgbClr val="00B0F0"/>
                </a:solidFill>
              </a:rPr>
              <a:t>What are thoughts from all on adding anther coordination data base? </a:t>
            </a:r>
          </a:p>
          <a:p>
            <a:pPr lvl="1">
              <a:spcBef>
                <a:spcPts val="0"/>
              </a:spcBef>
              <a:buFont typeface="Arial" panose="020B0604020202020204" pitchFamily="34" charset="0"/>
              <a:buChar char="•"/>
            </a:pPr>
            <a:r>
              <a:rPr lang="en-US" altLang="en-US" sz="1600" dirty="0"/>
              <a:t> Short on time to get reasonable feedback. </a:t>
            </a: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With teleconferences approval on 08 March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16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54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81893"/>
            <a:ext cx="7770813" cy="4494213"/>
          </a:xfrm>
        </p:spPr>
        <p:txBody>
          <a:bodyPr/>
          <a:lstStyle/>
          <a:p>
            <a:pPr marL="457200" lvl="1" indent="0">
              <a:spcBef>
                <a:spcPts val="0"/>
              </a:spcBef>
            </a:pPr>
            <a:endParaRPr lang="en-US" altLang="en-US" sz="16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800" dirty="0"/>
              <a:t>Next is where the 11ax CoEx document goes.</a:t>
            </a:r>
          </a:p>
          <a:p>
            <a:pPr lvl="1">
              <a:spcBef>
                <a:spcPts val="0"/>
              </a:spcBef>
              <a:buFont typeface="Arial" panose="020B0604020202020204" pitchFamily="34" charset="0"/>
              <a:buChar char="•"/>
            </a:pPr>
            <a:r>
              <a:rPr lang="en-US" altLang="en-US" sz="1800" dirty="0"/>
              <a:t>Ad-Hoc call recently, watch .11 Mentor for minutes.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Time could be quick to come up with a single voice from IEEE 802 for the NPRM?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26 Sept, 23 Oct, 15 Nov)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957" y="4635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91230" y="914400"/>
            <a:ext cx="8309644" cy="4494213"/>
          </a:xfrm>
        </p:spPr>
        <p:txBody>
          <a:bodyPr/>
          <a:lstStyle/>
          <a:p>
            <a:pPr>
              <a:spcBef>
                <a:spcPts val="0"/>
              </a:spcBef>
              <a:buFont typeface="Arial" panose="020B0604020202020204" pitchFamily="34" charset="0"/>
              <a:buChar char="•"/>
            </a:pPr>
            <a:r>
              <a:rPr lang="en-US" altLang="en-US" sz="1800" dirty="0"/>
              <a:t>WTB and OET seek comment pursuant to the spectrum pipeline act of 2015. 		</a:t>
            </a:r>
            <a:r>
              <a:rPr lang="en-US" sz="1600" dirty="0"/>
              <a:t>GN Docket Nos. 14-177, 15-319, 17-183, and 17-258 </a:t>
            </a:r>
          </a:p>
          <a:p>
            <a:pPr lvl="1">
              <a:spcBef>
                <a:spcPts val="0"/>
              </a:spcBef>
              <a:buFont typeface="Arial" panose="020B0604020202020204" pitchFamily="34" charset="0"/>
              <a:buChar char="•"/>
            </a:pPr>
            <a:r>
              <a:rPr lang="en-US" altLang="en-US" sz="1400" dirty="0">
                <a:hlinkClick r:id="rId2"/>
              </a:rPr>
              <a:t>https://mentor.ieee.org/802.18/dcn/18/18-18-0098-00-0000-pn-da-18-841-seek-comments-3-5-ghz-band-rule-changes-and-what-about-to-57-ghz.pdf</a:t>
            </a:r>
            <a:r>
              <a:rPr lang="en-US" altLang="en-US" sz="1400" dirty="0"/>
              <a:t> </a:t>
            </a:r>
          </a:p>
          <a:p>
            <a:pPr>
              <a:spcBef>
                <a:spcPts val="0"/>
              </a:spcBef>
              <a:buFont typeface="Arial" panose="020B0604020202020204" pitchFamily="34" charset="0"/>
              <a:buChar char="•"/>
            </a:pPr>
            <a:r>
              <a:rPr lang="en-US" altLang="en-US" sz="1800" dirty="0"/>
              <a:t>Comments: 11 Sept and Reply Comments:  26 Sept</a:t>
            </a:r>
          </a:p>
          <a:p>
            <a:pPr lvl="1">
              <a:buFont typeface="Arial" panose="020B0604020202020204" pitchFamily="34" charset="0"/>
              <a:buChar char="•"/>
            </a:pPr>
            <a:r>
              <a:rPr lang="en-US" sz="1800" b="1" dirty="0"/>
              <a:t>In 2015, the Commission adopted new rules for the 3550-3700 MHz band (3.5 GHz Band)</a:t>
            </a:r>
            <a:r>
              <a:rPr lang="en-US" sz="1800" dirty="0"/>
              <a:t>, opening the path to new commercial wireless use of this band.1 By this Public Notice, the Wireless Telecommunications Bureau and the Office of Engineering and Technology of the Federal Communications Commission </a:t>
            </a:r>
            <a:r>
              <a:rPr lang="en-US" sz="1800" b="1" dirty="0"/>
              <a:t>seek comment on the results of those rule changes, </a:t>
            </a:r>
            <a:r>
              <a:rPr lang="en-US" sz="1800" dirty="0"/>
              <a:t>as directed by Congress in the Spectrum Pipeline Act.2 Pursuant to the Spectrum Pipeline Act, the Commission is required to give notice and provide an opportunity for public comment before submitting to Congress no later than November 2, 2018 a report containing: (1) an analysis of the results of the 2015 rule changes relating to the frequencies between 3550 megahertz and 3650 megahertz; and </a:t>
            </a:r>
            <a:r>
              <a:rPr lang="en-US" sz="1800" b="1" dirty="0"/>
              <a:t>(2) an analysis of proposals to promote and identify additional spectrum bands that can be shared between incumbent uses and new licensed and unlicensed services under such rules and identification of at least 1 gigahertz between 6 GHz and 57 GHz for such use.</a:t>
            </a:r>
          </a:p>
          <a:p>
            <a:pPr>
              <a:buFont typeface="Arial" panose="020B0604020202020204" pitchFamily="34" charset="0"/>
              <a:buChar char="•"/>
            </a:pPr>
            <a:r>
              <a:rPr lang="en-US" sz="1600" dirty="0"/>
              <a:t>Are we interested to comment?  Yes.   </a:t>
            </a:r>
            <a:r>
              <a:rPr lang="en-US" sz="1600" dirty="0">
                <a:solidFill>
                  <a:srgbClr val="00B0F0"/>
                </a:solidFill>
              </a:rPr>
              <a:t>We have a volunteer to start some comments.</a:t>
            </a:r>
            <a:r>
              <a:rPr lang="en-US" sz="1600" dirty="0"/>
              <a:t> </a:t>
            </a:r>
            <a:endParaRPr lang="en-US" sz="1600" b="1"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3726672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-3</a:t>
            </a:r>
            <a:endParaRPr lang="en-US" sz="1200" dirty="0"/>
          </a:p>
        </p:txBody>
      </p:sp>
      <p:sp>
        <p:nvSpPr>
          <p:cNvPr id="3" name="Content Placeholder 2"/>
          <p:cNvSpPr>
            <a:spLocks noGrp="1"/>
          </p:cNvSpPr>
          <p:nvPr>
            <p:ph idx="1"/>
          </p:nvPr>
        </p:nvSpPr>
        <p:spPr>
          <a:xfrm>
            <a:off x="685800" y="1181893"/>
            <a:ext cx="7770813" cy="5293520"/>
          </a:xfrm>
        </p:spPr>
        <p:txBody>
          <a:bodyPr/>
          <a:lstStyle/>
          <a:p>
            <a:pPr>
              <a:buFont typeface="Arial" panose="020B0604020202020204" pitchFamily="34" charset="0"/>
              <a:buChar char="•"/>
            </a:pPr>
            <a:r>
              <a:rPr lang="en-US" sz="2000" dirty="0"/>
              <a:t>FCC – Flexible Use of the 3.7 to 4.2 GHz Band</a:t>
            </a:r>
          </a:p>
          <a:p>
            <a:pPr lvl="1">
              <a:buFont typeface="Arial" panose="020B0604020202020204" pitchFamily="34" charset="0"/>
              <a:buChar char="•"/>
            </a:pPr>
            <a:r>
              <a:rPr lang="en-US" sz="1600" dirty="0"/>
              <a:t>ECFS: </a:t>
            </a:r>
            <a:r>
              <a:rPr lang="en-US" sz="1600" dirty="0">
                <a:hlinkClick r:id="rId3"/>
              </a:rPr>
              <a:t>https://www.fcc.gov/ecfs/search/filings?proceedings_name=18-122&amp;sort=date_disseminated,DESC</a:t>
            </a:r>
            <a:r>
              <a:rPr lang="en-US" sz="1600" dirty="0"/>
              <a:t>   </a:t>
            </a:r>
          </a:p>
          <a:p>
            <a:pPr lvl="1">
              <a:buFont typeface="Arial" panose="020B0604020202020204" pitchFamily="34" charset="0"/>
              <a:buChar char="•"/>
            </a:pPr>
            <a:r>
              <a:rPr lang="en-US" sz="1600" dirty="0"/>
              <a:t>Mentor:  </a:t>
            </a:r>
            <a:r>
              <a:rPr lang="en-US" sz="1600" dirty="0">
                <a:hlinkClick r:id="rId4"/>
              </a:rPr>
              <a:t>https://mentor.ieee.org/802.18/dcn/18/18-18-0076-01-0000-nprm-3-7-4-2ghz-gn-18-122.pdf</a:t>
            </a:r>
            <a:r>
              <a:rPr lang="en-US" sz="1600" dirty="0"/>
              <a:t>   </a:t>
            </a:r>
          </a:p>
          <a:p>
            <a:pPr lvl="1">
              <a:buFont typeface="Arial" panose="020B0604020202020204" pitchFamily="34" charset="0"/>
              <a:buChar char="•"/>
            </a:pPr>
            <a:r>
              <a:rPr lang="en-US" sz="1600" dirty="0"/>
              <a:t>Questions were brought up in 802.24 meeting at the plenary and 802.22 at the leadership meeting that Saturday,  they want to look at this more.</a:t>
            </a:r>
          </a:p>
          <a:p>
            <a:pPr>
              <a:spcBef>
                <a:spcPts val="0"/>
              </a:spcBef>
              <a:buFont typeface="Arial" panose="020B0604020202020204" pitchFamily="34" charset="0"/>
              <a:buChar char="•"/>
            </a:pPr>
            <a:endParaRPr lang="en-US" sz="2000" u="sng" dirty="0"/>
          </a:p>
          <a:p>
            <a:pPr>
              <a:spcBef>
                <a:spcPts val="0"/>
              </a:spcBef>
              <a:buFont typeface="Arial" panose="020B0604020202020204" pitchFamily="34" charset="0"/>
              <a:buChar char="•"/>
            </a:pPr>
            <a:r>
              <a:rPr lang="en-US" sz="2000" u="sng" dirty="0"/>
              <a:t>ISED RSS-130, consultation</a:t>
            </a:r>
            <a:endParaRPr lang="en-US" sz="2000" dirty="0"/>
          </a:p>
          <a:p>
            <a:pPr lvl="1">
              <a:spcBef>
                <a:spcPts val="0"/>
              </a:spcBef>
              <a:buFont typeface="Arial" panose="020B0604020202020204" pitchFamily="34" charset="0"/>
              <a:buChar char="•"/>
            </a:pPr>
            <a:r>
              <a:rPr lang="en-US" sz="1800" u="sng" dirty="0">
                <a:hlinkClick r:id="rId5"/>
              </a:rPr>
              <a:t>https://www.rabc-cccr.ca/open-consultations/ised-radio-standards-specification-rss-130-issue-2-equipment-operating-in-the-frequency-bands-617-652-mhz-663-698-mhz-698-756-mhz-and-777-787-mhz/</a:t>
            </a:r>
            <a:endParaRPr lang="en-US" sz="1800" u="sng" dirty="0"/>
          </a:p>
          <a:p>
            <a:pPr lvl="1">
              <a:spcBef>
                <a:spcPts val="0"/>
              </a:spcBef>
              <a:buFont typeface="Arial" panose="020B0604020202020204" pitchFamily="34" charset="0"/>
              <a:buChar char="•"/>
            </a:pPr>
            <a:r>
              <a:rPr lang="en-US" sz="1800" dirty="0">
                <a:hlinkClick r:id="rId6"/>
              </a:rPr>
              <a:t>https://mentor.ieee.org/802.18/dcn/18/18-18-0095-00-0000-consultation-on-rss-130-issue-2-draft-1.pdf</a:t>
            </a:r>
            <a:r>
              <a:rPr lang="en-US" sz="1800" dirty="0"/>
              <a:t> </a:t>
            </a:r>
          </a:p>
          <a:p>
            <a:pPr lvl="1">
              <a:spcBef>
                <a:spcPts val="0"/>
              </a:spcBef>
              <a:buFont typeface="Arial" panose="020B0604020202020204" pitchFamily="34" charset="0"/>
              <a:buChar char="•"/>
            </a:pPr>
            <a:r>
              <a:rPr lang="en-US" sz="1800" dirty="0"/>
              <a:t>Comments are due no later than October 3, 2018. </a:t>
            </a:r>
          </a:p>
          <a:p>
            <a:pPr lvl="1">
              <a:spcBef>
                <a:spcPts val="0"/>
              </a:spcBef>
              <a:buFont typeface="Arial" panose="020B0604020202020204" pitchFamily="34" charset="0"/>
              <a:buChar char="•"/>
            </a:pPr>
            <a:r>
              <a:rPr lang="en-US" sz="1800" dirty="0">
                <a:solidFill>
                  <a:srgbClr val="00B0F0"/>
                </a:solidFill>
              </a:rPr>
              <a:t>Thinking this should go on mentor and let 802.11, 802.15 and 802.22 know. </a:t>
            </a:r>
            <a:r>
              <a:rPr lang="en-US" sz="1800">
                <a:solidFill>
                  <a:srgbClr val="00B0F0"/>
                </a:solidFill>
              </a:rPr>
              <a:t>Yes. </a:t>
            </a:r>
            <a:endParaRPr lang="en-US" sz="1800" dirty="0">
              <a:solidFill>
                <a:srgbClr val="00B0F0"/>
              </a:solidFill>
            </a:endParaRPr>
          </a:p>
          <a:p>
            <a:pPr marL="0" indent="0"/>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800" y="11430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368912" cy="4113213"/>
          </a:xfrm>
        </p:spPr>
        <p:txBody>
          <a:bodyPr/>
          <a:lstStyle/>
          <a:p>
            <a:pPr>
              <a:spcBef>
                <a:spcPts val="0"/>
              </a:spcBef>
              <a:buFont typeface="Arial" panose="020B0604020202020204" pitchFamily="34" charset="0"/>
              <a:buChar char="•"/>
            </a:pPr>
            <a:r>
              <a:rPr lang="en-US" altLang="en-US" sz="1800" dirty="0">
                <a:solidFill>
                  <a:srgbClr val="00B0F0"/>
                </a:solidFill>
              </a:rPr>
              <a:t>IEEE EU position statement; work on response to GPPC.</a:t>
            </a:r>
            <a:endParaRPr lang="en-US" altLang="en-US" sz="1400" b="0" dirty="0">
              <a:solidFill>
                <a:srgbClr val="00B0F0"/>
              </a:solidFill>
            </a:endParaRPr>
          </a:p>
          <a:p>
            <a:pPr lvl="4">
              <a:spcBef>
                <a:spcPts val="0"/>
              </a:spcBef>
              <a:buFont typeface="Arial" panose="020B0604020202020204" pitchFamily="34" charset="0"/>
              <a:buChar char="•"/>
            </a:pPr>
            <a:endParaRPr lang="en-US" altLang="en-US" sz="10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Ofcom consultation questions; final clean draft to vote on. </a:t>
            </a:r>
          </a:p>
          <a:p>
            <a:pPr lvl="4">
              <a:spcBef>
                <a:spcPts val="0"/>
              </a:spcBef>
              <a:buFont typeface="Arial" panose="020B0604020202020204" pitchFamily="34" charset="0"/>
              <a:buChar char="•"/>
            </a:pPr>
            <a:endParaRPr lang="en-US" altLang="en-US" sz="10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Google request ex </a:t>
            </a:r>
            <a:r>
              <a:rPr lang="en-US" altLang="en-US" sz="1800" dirty="0" err="1">
                <a:solidFill>
                  <a:srgbClr val="00B0F0"/>
                </a:solidFill>
              </a:rPr>
              <a:t>parte</a:t>
            </a:r>
            <a:r>
              <a:rPr lang="en-US" altLang="en-US" sz="1800" dirty="0">
                <a:solidFill>
                  <a:srgbClr val="00B0F0"/>
                </a:solidFill>
              </a:rPr>
              <a:t>, do we want to let their comments we disagree with stand?  </a:t>
            </a:r>
          </a:p>
          <a:p>
            <a:pPr lvl="4">
              <a:spcBef>
                <a:spcPts val="0"/>
              </a:spcBef>
              <a:buFont typeface="Arial" panose="020B0604020202020204" pitchFamily="34" charset="0"/>
              <a:buChar char="•"/>
            </a:pPr>
            <a:endParaRPr lang="en-US" altLang="en-US" sz="10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Start comments on 3.5 GHz PN. </a:t>
            </a:r>
          </a:p>
          <a:p>
            <a:pPr lvl="4">
              <a:spcBef>
                <a:spcPts val="0"/>
              </a:spcBef>
              <a:buFont typeface="Arial" panose="020B0604020202020204" pitchFamily="34" charset="0"/>
              <a:buChar char="•"/>
            </a:pPr>
            <a:endParaRPr lang="en-US" altLang="en-US" sz="10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Ask 802.22 ad 802.24 any input for comments from them on 3.7GHz NPRM?</a:t>
            </a:r>
          </a:p>
          <a:p>
            <a:pPr>
              <a:spcBef>
                <a:spcPts val="0"/>
              </a:spcBef>
              <a:buFont typeface="Arial" panose="020B0604020202020204" pitchFamily="34" charset="0"/>
              <a:buChar char="•"/>
            </a:pPr>
            <a:r>
              <a:rPr lang="en-US" altLang="en-US" sz="1800" dirty="0">
                <a:solidFill>
                  <a:srgbClr val="00B0F0"/>
                </a:solidFill>
              </a:rPr>
              <a:t>Let 802.11, .15, .24 know about ISED consultation on 600-700MHz.</a:t>
            </a:r>
          </a:p>
          <a:p>
            <a:pPr lvl="4">
              <a:spcBef>
                <a:spcPts val="0"/>
              </a:spcBef>
              <a:buFont typeface="Arial" panose="020B0604020202020204" pitchFamily="34" charset="0"/>
              <a:buChar char="•"/>
            </a:pPr>
            <a:endParaRPr lang="en-US" altLang="en-US" sz="100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Monitor 6 (5-7)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solidFill>
                  <a:schemeClr val="tx1"/>
                </a:solidFill>
              </a:rPr>
              <a:t>FCC NPRM on 3.7-4.2 GHz, any inputs </a:t>
            </a:r>
            <a:r>
              <a:rPr lang="en-US" altLang="en-US" sz="1600" dirty="0">
                <a:solidFill>
                  <a:schemeClr val="tx1"/>
                </a:solidFill>
                <a:hlinkClick r:id="rId3"/>
              </a:rPr>
              <a:t>&lt;doc&gt;</a:t>
            </a:r>
            <a:r>
              <a:rPr lang="en-US" altLang="en-US" sz="1600" dirty="0">
                <a:solidFill>
                  <a:schemeClr val="tx1"/>
                </a:solidFill>
              </a:rPr>
              <a:t> </a:t>
            </a:r>
          </a:p>
          <a:p>
            <a:pPr lvl="1">
              <a:spcBef>
                <a:spcPts val="0"/>
              </a:spcBef>
              <a:buFont typeface="Arial" panose="020B0604020202020204" pitchFamily="34" charset="0"/>
              <a:buChar char="•"/>
            </a:pPr>
            <a:r>
              <a:rPr lang="en-US" altLang="en-US" sz="1600" dirty="0"/>
              <a:t>ISED consultation on RSS 130, any inputs </a:t>
            </a:r>
            <a:r>
              <a:rPr lang="en-US" altLang="en-US" sz="1600" dirty="0">
                <a:hlinkClick r:id="rId4"/>
              </a:rPr>
              <a:t>&lt;doc&gt;</a:t>
            </a:r>
            <a:r>
              <a:rPr lang="en-US" altLang="en-US" sz="1600" dirty="0"/>
              <a:t>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Next Generation Spectrum Management (NGSM) </a:t>
            </a:r>
            <a:r>
              <a:rPr lang="en-US" altLang="en-US" sz="1400" dirty="0">
                <a:hlinkClick r:id="rId5"/>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6"/>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7"/>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16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23 Aug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15:56 ET (Sorry to be a minute over.)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Aug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prioritisation of the agenda items, as shown in Annex 5, and if not why</a:t>
            </a:r>
          </a:p>
          <a:p>
            <a:r>
              <a:rPr lang="en-US" sz="1400" dirty="0"/>
              <a:t> </a:t>
            </a:r>
          </a:p>
          <a:p>
            <a:r>
              <a:rPr lang="en-US" sz="1400" dirty="0"/>
              <a:t>Question 2: Ofcom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Recognising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Ofcom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 Aug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-4</a:t>
            </a:r>
            <a:endParaRPr lang="en-US" sz="1400" dirty="0"/>
          </a:p>
        </p:txBody>
      </p:sp>
      <p:sp>
        <p:nvSpPr>
          <p:cNvPr id="3" name="Content Placeholder 2"/>
          <p:cNvSpPr>
            <a:spLocks noGrp="1"/>
          </p:cNvSpPr>
          <p:nvPr>
            <p:ph idx="1"/>
          </p:nvPr>
        </p:nvSpPr>
        <p:spPr>
          <a:xfrm>
            <a:off x="692092" y="7620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Brought up at Sunday All chairs, Monday EC and 802.11 and 802.15 openings. </a:t>
            </a:r>
          </a:p>
          <a:p>
            <a:pPr lvl="1">
              <a:buFont typeface="Arial" panose="020B0604020202020204" pitchFamily="34" charset="0"/>
              <a:buChar char="•"/>
            </a:pPr>
            <a:r>
              <a:rPr lang="en-US" sz="1400" dirty="0"/>
              <a:t>If the other Working Groups have something they want to document, will look at it.  If not the 802.18 RR_TAG is okay not to comment. </a:t>
            </a:r>
          </a:p>
          <a:p>
            <a:pPr lvl="1">
              <a:buFont typeface="Arial" panose="020B0604020202020204" pitchFamily="34" charset="0"/>
              <a:buChar char="•"/>
            </a:pPr>
            <a:r>
              <a:rPr lang="en-US" sz="1400" dirty="0"/>
              <a:t>After Thursday’s discussion we will pass on this question. </a:t>
            </a:r>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400" dirty="0"/>
              <a:t>This question we may want to comment on, as in the context there is 6GHz.  Though need to work out the IEEE 802 as a whole consensus.</a:t>
            </a:r>
          </a:p>
          <a:p>
            <a:pPr marL="628650" lvl="1" indent="-171450">
              <a:buFont typeface="Arial" panose="020B0604020202020204" pitchFamily="34" charset="0"/>
              <a:buChar char="•"/>
            </a:pPr>
            <a:r>
              <a:rPr lang="en-US" sz="1400" dirty="0"/>
              <a:t>Brought up at Sunday All chairs, Monday EC and 802.11 and 802.15 openings.</a:t>
            </a:r>
          </a:p>
          <a:p>
            <a:pPr marL="628650" lvl="1" indent="-171450">
              <a:buFont typeface="Arial" panose="020B0604020202020204" pitchFamily="34" charset="0"/>
              <a:buChar char="•"/>
            </a:pPr>
            <a:r>
              <a:rPr lang="en-US" sz="1400" dirty="0"/>
              <a:t>The RR-TAG members see this is a question we should comment on. </a:t>
            </a:r>
          </a:p>
          <a:p>
            <a:pPr marL="628650" lvl="1" indent="-171450">
              <a:buFont typeface="Arial" panose="020B0604020202020204" pitchFamily="34" charset="0"/>
              <a:buChar char="•"/>
            </a:pPr>
            <a:r>
              <a:rPr lang="en-US" sz="1400" dirty="0"/>
              <a:t>After Thursday discussion and looking at context more, this was reversed, and comments are not needed.</a:t>
            </a:r>
          </a:p>
          <a:p>
            <a:pPr>
              <a:buFont typeface="Arial" panose="020B0604020202020204" pitchFamily="34" charset="0"/>
              <a:buChar char="•"/>
            </a:pPr>
            <a:r>
              <a:rPr lang="en-US" sz="2000" dirty="0">
                <a:solidFill>
                  <a:schemeClr val="tx1"/>
                </a:solidFill>
              </a:rPr>
              <a:t>After review on Tuesday, have some initial thoughts on the 8 other questions and most we could respond on.  A marked up version of the consultation will be put on Mentor with the few notes on each question.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 Flexible Use of the 3.7 to 4.2 GHz Band</a:t>
            </a:r>
            <a:endParaRPr lang="en-US" sz="12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ECFS: </a:t>
            </a:r>
            <a:r>
              <a:rPr lang="en-US" sz="1800" dirty="0">
                <a:hlinkClick r:id="rId2"/>
              </a:rPr>
              <a:t>https://www.fcc.gov/ecfs/search/filings?proceedings_name=18-122&amp;sort=date_disseminated,DESC</a:t>
            </a:r>
            <a:r>
              <a:rPr lang="en-US" sz="1800" dirty="0"/>
              <a:t>   </a:t>
            </a:r>
            <a:endParaRPr lang="en-US" sz="2000" dirty="0"/>
          </a:p>
          <a:p>
            <a:pPr>
              <a:buFont typeface="Arial" panose="020B0604020202020204" pitchFamily="34" charset="0"/>
              <a:buChar char="•"/>
            </a:pPr>
            <a:r>
              <a:rPr lang="en-US" sz="2000" dirty="0"/>
              <a:t>The NPRM was released Friday the 13</a:t>
            </a:r>
            <a:r>
              <a:rPr lang="en-US" sz="2000" baseline="30000" dirty="0"/>
              <a:t>th</a:t>
            </a:r>
            <a:r>
              <a:rPr lang="en-US" sz="2000" dirty="0"/>
              <a:t>: </a:t>
            </a:r>
          </a:p>
          <a:p>
            <a:pPr lvl="1">
              <a:buFont typeface="Arial" panose="020B0604020202020204" pitchFamily="34" charset="0"/>
              <a:buChar char="•"/>
            </a:pPr>
            <a:r>
              <a:rPr lang="en-US" sz="1800" dirty="0"/>
              <a:t>Mentor:  </a:t>
            </a:r>
            <a:r>
              <a:rPr lang="en-US" sz="1800" dirty="0">
                <a:hlinkClick r:id="rId3"/>
              </a:rPr>
              <a:t>https://mentor.ieee.org/802.18/dcn/18/18-18-0076-01-0000-nprm-3-9-4-2ghz-gn-18-122.pdf</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Questions were brought up in 802.24 meeting at the plenary and 802.22 at the leadership meeting that Saturday,  they want to look at this more.</a:t>
            </a:r>
          </a:p>
          <a:p>
            <a:pPr>
              <a:buFont typeface="Arial" panose="020B0604020202020204" pitchFamily="34" charset="0"/>
              <a:buChar char="•"/>
            </a:pPr>
            <a:r>
              <a:rPr lang="en-US" altLang="en-US" sz="2000" dirty="0">
                <a:solidFill>
                  <a:srgbClr val="00B0F0"/>
                </a:solidFill>
              </a:rPr>
              <a:t>Next is look closer at it to see if anything for unlicensed use, for us, or not.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chemeClr val="tx1"/>
                </a:solidFill>
              </a:rPr>
              <a:t>Has anyone looked through?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A new piece this morning,  see next slide.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16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-3</a:t>
            </a:r>
            <a:endParaRPr lang="en-US" sz="1200" dirty="0"/>
          </a:p>
        </p:txBody>
      </p:sp>
      <p:sp>
        <p:nvSpPr>
          <p:cNvPr id="3" name="Content Placeholder 2"/>
          <p:cNvSpPr>
            <a:spLocks noGrp="1"/>
          </p:cNvSpPr>
          <p:nvPr>
            <p:ph idx="1"/>
          </p:nvPr>
        </p:nvSpPr>
        <p:spPr>
          <a:xfrm>
            <a:off x="685800" y="1066800"/>
            <a:ext cx="8147108" cy="4494213"/>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For the what is needed: </a:t>
            </a:r>
          </a:p>
          <a:p>
            <a:pPr lvl="2">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altLang="en-US" sz="1800" dirty="0"/>
              <a:t>Actually, do we just use the IEEE SA statement we have gone through and are okay with, to replace the EU one?</a:t>
            </a:r>
          </a:p>
          <a:p>
            <a:pPr lvl="1">
              <a:spcBef>
                <a:spcPts val="0"/>
              </a:spcBef>
              <a:buFont typeface="Arial" panose="020B0604020202020204" pitchFamily="34" charset="0"/>
              <a:buChar char="•"/>
            </a:pPr>
            <a:r>
              <a:rPr lang="en-US" altLang="en-US" sz="1800" dirty="0"/>
              <a:t>It would be nice to have one Additional Spectrum needed statement from IEEE. </a:t>
            </a: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r>
              <a:rPr lang="en-US" altLang="en-US" sz="1800" dirty="0">
                <a:solidFill>
                  <a:schemeClr val="tx1"/>
                </a:solidFill>
              </a:rPr>
              <a:t>Do we go this route?  Still thinking yes, though need to </a:t>
            </a:r>
            <a:r>
              <a:rPr lang="en-US" altLang="en-US" sz="1800" b="1" dirty="0">
                <a:solidFill>
                  <a:srgbClr val="00B0F0"/>
                </a:solidFill>
              </a:rPr>
              <a:t>go through SA version next week to be sure it works for the EU also.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Latest IEEE SA version (with a few added markups): </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4"/>
              </a:rPr>
              <a:t>https://mentor.ieee.org/802.18/dcn/18/18-18-0010-07-0000-sa-use-of-spectrum-draft-position-06dec17.docx</a:t>
            </a:r>
            <a:r>
              <a:rPr lang="en-US" altLang="en-US" sz="1600" dirty="0"/>
              <a:t>  </a:t>
            </a:r>
          </a:p>
          <a:p>
            <a:pPr lvl="1">
              <a:spcBef>
                <a:spcPts val="0"/>
              </a:spcBef>
              <a:buFont typeface="Arial" panose="020B0604020202020204" pitchFamily="34" charset="0"/>
              <a:buChar char="•"/>
            </a:pPr>
            <a:r>
              <a:rPr lang="en-US" altLang="en-US" sz="1800" dirty="0"/>
              <a:t>We made the next version: </a:t>
            </a:r>
          </a:p>
          <a:p>
            <a:pPr lvl="2">
              <a:spcBef>
                <a:spcPts val="0"/>
              </a:spcBef>
              <a:buFont typeface="Arial" panose="020B0604020202020204" pitchFamily="34" charset="0"/>
              <a:buChar char="•"/>
            </a:pPr>
            <a:r>
              <a:rPr lang="en-US" altLang="en-US" sz="1600" dirty="0">
                <a:hlinkClick r:id="rId5"/>
              </a:rPr>
              <a:t>https://mentor.ieee.org/802.18/dcn/18/18-18-0010-08-0000-sa-use-of-spectrum-draft-position-06dec17.docx</a:t>
            </a:r>
            <a:r>
              <a:rPr lang="en-US" altLang="en-US" sz="1600" dirty="0"/>
              <a:t>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Next is the .18 chair will send the paragraph on previous slide and r08 to the IEEE 802 chair, with the understanding he will send to the GPPC.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5157943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41</a:t>
            </a:fld>
            <a:endParaRPr lang="en-US" altLang="en-US" sz="1200" b="0" dirty="0"/>
          </a:p>
        </p:txBody>
      </p:sp>
      <p:sp>
        <p:nvSpPr>
          <p:cNvPr id="2" name="Date Placeholder 1"/>
          <p:cNvSpPr>
            <a:spLocks noGrp="1"/>
          </p:cNvSpPr>
          <p:nvPr>
            <p:ph type="dt" idx="15"/>
          </p:nvPr>
        </p:nvSpPr>
        <p:spPr/>
        <p:txBody>
          <a:bodyPr/>
          <a:lstStyle/>
          <a:p>
            <a:r>
              <a:rPr lang="en-US"/>
              <a:t>16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16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16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49</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programme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16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3419" y="1169156"/>
            <a:ext cx="3772457" cy="5275778"/>
          </a:xfrm>
        </p:spPr>
        <p:txBody>
          <a:bodyPr/>
          <a:lstStyle/>
          <a:p>
            <a:pPr>
              <a:buFont typeface="Arial" panose="020B0604020202020204" pitchFamily="34" charset="0"/>
              <a:buChar char="•"/>
            </a:pPr>
            <a:r>
              <a:rPr lang="en-US" altLang="en-US" sz="1600" dirty="0"/>
              <a:t>Call to Order</a:t>
            </a:r>
          </a:p>
          <a:p>
            <a:pPr lvl="3">
              <a:buFont typeface="Arial" panose="020B0604020202020204" pitchFamily="34" charset="0"/>
              <a:buChar char="•"/>
            </a:pPr>
            <a:r>
              <a:rPr lang="en-US" altLang="en-US" sz="8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3">
              <a:buFont typeface="Arial" panose="020B0604020202020204" pitchFamily="34" charset="0"/>
              <a:buChar char="•"/>
            </a:pPr>
            <a:r>
              <a:rPr lang="en-US" altLang="en-US" sz="80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err="1">
                <a:solidFill>
                  <a:schemeClr val="tx1"/>
                </a:solidFill>
              </a:rPr>
              <a:t>Encina</a:t>
            </a:r>
            <a:r>
              <a:rPr lang="en-US" altLang="en-US" sz="1400" dirty="0">
                <a:solidFill>
                  <a:schemeClr val="tx1"/>
                </a:solidFill>
              </a:rPr>
              <a:t> question</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IEEE SA Intelligent Spectrum Allocation</a:t>
            </a:r>
          </a:p>
          <a:p>
            <a:pPr lvl="1">
              <a:buFont typeface="Arial" panose="020B0604020202020204" pitchFamily="34" charset="0"/>
              <a:buChar char="•"/>
            </a:pPr>
            <a:r>
              <a:rPr lang="en-US" altLang="en-US" sz="1400" b="1" dirty="0">
                <a:solidFill>
                  <a:schemeClr val="tx1"/>
                </a:solidFill>
              </a:rPr>
              <a:t>Ofcom consultation</a:t>
            </a:r>
          </a:p>
          <a:p>
            <a:pPr lvl="1">
              <a:buFont typeface="Arial" panose="020B0604020202020204" pitchFamily="34" charset="0"/>
              <a:buChar char="•"/>
            </a:pPr>
            <a:r>
              <a:rPr lang="en-US" altLang="en-US" sz="1400" b="1" dirty="0">
                <a:solidFill>
                  <a:schemeClr val="tx1"/>
                </a:solidFill>
              </a:rPr>
              <a:t>Google waiver request</a:t>
            </a:r>
          </a:p>
          <a:p>
            <a:pPr lvl="1">
              <a:buFont typeface="Arial" panose="020B0604020202020204" pitchFamily="34" charset="0"/>
              <a:buChar char="•"/>
            </a:pPr>
            <a:r>
              <a:rPr lang="en-US" altLang="en-US" sz="1400" dirty="0">
                <a:solidFill>
                  <a:schemeClr val="tx1"/>
                </a:solidFill>
              </a:rPr>
              <a:t>General Discussion Items	</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Several </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16478" y="992187"/>
            <a:ext cx="4267199"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200" b="0" dirty="0" err="1">
                <a:solidFill>
                  <a:schemeClr val="tx1"/>
                </a:solidFill>
              </a:rPr>
              <a:t>Encina</a:t>
            </a:r>
            <a:r>
              <a:rPr lang="en-US" sz="1200" b="0" dirty="0">
                <a:solidFill>
                  <a:schemeClr val="tx1"/>
                </a:solidFill>
              </a:rPr>
              <a:t> Questions</a:t>
            </a:r>
          </a:p>
          <a:p>
            <a:pPr lvl="1">
              <a:spcBef>
                <a:spcPts val="0"/>
              </a:spcBef>
              <a:buFont typeface="Arial" panose="020B0604020202020204" pitchFamily="34" charset="0"/>
              <a:buChar char="•"/>
            </a:pPr>
            <a:r>
              <a:rPr lang="en-US" sz="1000" dirty="0">
                <a:solidFill>
                  <a:schemeClr val="tx1"/>
                </a:solidFill>
              </a:rPr>
              <a:t>If they are on we can answer their questions </a:t>
            </a:r>
          </a:p>
          <a:p>
            <a:pPr lvl="1">
              <a:spcBef>
                <a:spcPts val="0"/>
              </a:spcBef>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000" dirty="0">
                <a:solidFill>
                  <a:schemeClr val="tx1"/>
                </a:solidFill>
              </a:rPr>
              <a:t>Latest from members. Anything we should respond to?</a:t>
            </a:r>
          </a:p>
          <a:p>
            <a:pPr lvl="1">
              <a:spcBef>
                <a:spcPts val="0"/>
              </a:spcBef>
              <a:buFont typeface="Arial" panose="020B0604020202020204" pitchFamily="34" charset="0"/>
              <a:buChar char="•"/>
            </a:pPr>
            <a:endParaRPr lang="en-US" sz="800" b="0" dirty="0">
              <a:solidFill>
                <a:schemeClr val="tx1"/>
              </a:solidFill>
            </a:endParaRPr>
          </a:p>
          <a:p>
            <a:pPr>
              <a:buFont typeface="Arial" panose="020B0604020202020204" pitchFamily="34" charset="0"/>
              <a:buChar char="•"/>
            </a:pPr>
            <a:r>
              <a:rPr lang="en-US" sz="1200" b="0" dirty="0"/>
              <a:t>IEEE SA Intelligent Spectrum Allocation</a:t>
            </a:r>
          </a:p>
          <a:p>
            <a:pPr lvl="1">
              <a:spcBef>
                <a:spcPts val="0"/>
              </a:spcBef>
              <a:buFont typeface="Arial" panose="020B0604020202020204" pitchFamily="34" charset="0"/>
              <a:buChar char="•"/>
            </a:pPr>
            <a:r>
              <a:rPr lang="en-US" sz="1000" dirty="0"/>
              <a:t>Any last minutes tweaks, from email sent. </a:t>
            </a:r>
          </a:p>
          <a:p>
            <a:pPr lvl="1">
              <a:spcBef>
                <a:spcPts val="0"/>
              </a:spcBef>
              <a:buFont typeface="Arial" panose="020B0604020202020204" pitchFamily="34" charset="0"/>
              <a:buChar char="•"/>
            </a:pPr>
            <a:r>
              <a:rPr lang="en-US" sz="1000" b="0" dirty="0"/>
              <a:t>Next is  IEEE EU Spectrum Management statement </a:t>
            </a:r>
          </a:p>
          <a:p>
            <a:pPr lvl="1">
              <a:spcBef>
                <a:spcPts val="0"/>
              </a:spcBef>
              <a:buFont typeface="Arial" panose="020B0604020202020204" pitchFamily="34" charset="0"/>
              <a:buChar char="•"/>
            </a:pPr>
            <a:endParaRPr lang="en-US" altLang="en-US" sz="1100" kern="0" dirty="0"/>
          </a:p>
          <a:p>
            <a:pPr>
              <a:spcBef>
                <a:spcPts val="0"/>
              </a:spcBef>
              <a:buFont typeface="Arial" panose="020B0604020202020204" pitchFamily="34" charset="0"/>
              <a:buChar char="•"/>
            </a:pPr>
            <a:r>
              <a:rPr lang="en-US" sz="1200" b="0" dirty="0">
                <a:solidFill>
                  <a:schemeClr val="tx1"/>
                </a:solidFill>
              </a:rPr>
              <a:t>Ofcom-consultation-on-preparations-for-wrc-19</a:t>
            </a:r>
          </a:p>
          <a:p>
            <a:pPr lvl="1">
              <a:spcBef>
                <a:spcPts val="0"/>
              </a:spcBef>
              <a:buFont typeface="Arial" panose="020B0604020202020204" pitchFamily="34" charset="0"/>
              <a:buChar char="•"/>
            </a:pPr>
            <a:r>
              <a:rPr lang="en-US" sz="1000" dirty="0">
                <a:solidFill>
                  <a:schemeClr val="tx1"/>
                </a:solidFill>
              </a:rPr>
              <a:t>Work on  IEEE 802 comments on the Ofcom questions on AIs we have view points on. </a:t>
            </a:r>
          </a:p>
          <a:p>
            <a:pPr lvl="1">
              <a:spcBef>
                <a:spcPts val="0"/>
              </a:spcBef>
              <a:buFont typeface="Arial" panose="020B0604020202020204" pitchFamily="34" charset="0"/>
              <a:buChar char="•"/>
            </a:pPr>
            <a:r>
              <a:rPr lang="en-US" sz="1000" dirty="0">
                <a:solidFill>
                  <a:schemeClr val="tx1"/>
                </a:solidFill>
              </a:rPr>
              <a:t>Due 13 Sept.(to EC by 23 or 30aug)  </a:t>
            </a:r>
          </a:p>
          <a:p>
            <a:pPr lvl="1">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Google waiver request, NCTA feedback request</a:t>
            </a:r>
          </a:p>
          <a:p>
            <a:pPr lvl="1">
              <a:spcBef>
                <a:spcPts val="0"/>
              </a:spcBef>
              <a:buFont typeface="Arial" panose="020B0604020202020204" pitchFamily="34" charset="0"/>
              <a:buChar char="•"/>
            </a:pPr>
            <a:r>
              <a:rPr lang="en-US" altLang="en-US" sz="1000" kern="0" dirty="0"/>
              <a:t>Google had replied to our comments, </a:t>
            </a:r>
          </a:p>
          <a:p>
            <a:pPr lvl="1">
              <a:spcBef>
                <a:spcPts val="0"/>
              </a:spcBef>
              <a:buFont typeface="Arial" panose="020B0604020202020204" pitchFamily="34" charset="0"/>
              <a:buChar char="•"/>
            </a:pPr>
            <a:r>
              <a:rPr lang="en-US" altLang="en-US" sz="1000" kern="0" dirty="0"/>
              <a:t>NCTA agreed with us and will support us. </a:t>
            </a:r>
          </a:p>
          <a:p>
            <a:pPr lvl="1">
              <a:spcBef>
                <a:spcPts val="0"/>
              </a:spcBef>
              <a:buFont typeface="Arial" panose="020B0604020202020204" pitchFamily="34" charset="0"/>
              <a:buChar char="•"/>
            </a:pPr>
            <a:r>
              <a:rPr lang="en-US" altLang="en-US" sz="1000" kern="0" dirty="0"/>
              <a:t>End of August to finish</a:t>
            </a:r>
          </a:p>
          <a:p>
            <a:pPr lvl="1">
              <a:spcBef>
                <a:spcPts val="0"/>
              </a:spcBef>
              <a:buFont typeface="Arial" panose="020B0604020202020204" pitchFamily="34" charset="0"/>
              <a:buChar char="•"/>
            </a:pPr>
            <a:endParaRPr lang="en-US" altLang="en-US" sz="800" b="0" dirty="0">
              <a:solidFill>
                <a:schemeClr val="tx1"/>
              </a:solidFill>
            </a:endParaRPr>
          </a:p>
          <a:p>
            <a:pPr>
              <a:spcBef>
                <a:spcPts val="0"/>
              </a:spcBef>
              <a:buFont typeface="Arial" panose="020B0604020202020204" pitchFamily="34" charset="0"/>
              <a:buChar char="•"/>
            </a:pPr>
            <a:r>
              <a:rPr lang="en-US" altLang="en-US" sz="1200" b="0" kern="0" dirty="0"/>
              <a:t>General Discussion Items</a:t>
            </a:r>
          </a:p>
          <a:p>
            <a:pPr lvl="1">
              <a:buFont typeface="Arial" panose="020B0604020202020204" pitchFamily="34" charset="0"/>
              <a:buChar char="•"/>
            </a:pPr>
            <a:r>
              <a:rPr lang="en-US" sz="1000" dirty="0"/>
              <a:t>Additional FS Protection ex </a:t>
            </a:r>
            <a:r>
              <a:rPr lang="en-US" sz="1000" dirty="0" err="1"/>
              <a:t>parte</a:t>
            </a:r>
            <a:endParaRPr lang="en-US" altLang="en-US" sz="1000" dirty="0">
              <a:solidFill>
                <a:schemeClr val="tx1"/>
              </a:solidFill>
            </a:endParaRPr>
          </a:p>
          <a:p>
            <a:pPr lvl="1">
              <a:buFont typeface="Arial" panose="020B0604020202020204" pitchFamily="34" charset="0"/>
              <a:buChar char="•"/>
            </a:pPr>
            <a:r>
              <a:rPr lang="en-US" sz="1000" dirty="0"/>
              <a:t>6 (5-7) GHz and single voice from IEEE 802. </a:t>
            </a:r>
          </a:p>
          <a:p>
            <a:pPr lvl="1">
              <a:buFont typeface="Arial" panose="020B0604020202020204" pitchFamily="34" charset="0"/>
              <a:buChar char="•"/>
            </a:pPr>
            <a:r>
              <a:rPr lang="en-US" sz="1000" dirty="0"/>
              <a:t>Comments on 3.55 – 3.7 GHz Band rule status and more</a:t>
            </a:r>
          </a:p>
          <a:p>
            <a:pPr lvl="1">
              <a:buFont typeface="Arial" panose="020B0604020202020204" pitchFamily="34" charset="0"/>
              <a:buChar char="•"/>
            </a:pPr>
            <a:r>
              <a:rPr lang="en-US" sz="1000" dirty="0"/>
              <a:t>NPRM, Expanding Flexible Use of 3.7 to 4.2GHz Band</a:t>
            </a:r>
          </a:p>
          <a:p>
            <a:pPr lvl="1">
              <a:buFont typeface="Arial" panose="020B0604020202020204" pitchFamily="34" charset="0"/>
              <a:buChar char="•"/>
            </a:pPr>
            <a:r>
              <a:rPr lang="en-US" sz="1000" dirty="0"/>
              <a:t>ISED RSS 130 – Consultation, includes 600 &amp; 700MHz</a:t>
            </a:r>
          </a:p>
          <a:p>
            <a:pPr lvl="1">
              <a:buFont typeface="Arial" panose="020B0604020202020204" pitchFamily="34" charset="0"/>
              <a:buChar char="•"/>
            </a:pPr>
            <a:r>
              <a:rPr lang="en-US" sz="1000" dirty="0"/>
              <a:t>Sharing and license-exempt</a:t>
            </a:r>
          </a:p>
        </p:txBody>
      </p:sp>
    </p:spTree>
    <p:extLst>
      <p:ext uri="{BB962C8B-B14F-4D97-AF65-F5344CB8AC3E}">
        <p14:creationId xmlns:p14="http://schemas.microsoft.com/office/powerpoint/2010/main" val="2731948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16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50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Rich Kennedy (Self)</a:t>
            </a:r>
            <a:endParaRPr lang="en-US" altLang="en-US" sz="1600" dirty="0">
              <a:solidFill>
                <a:schemeClr val="bg1">
                  <a:lumMod val="85000"/>
                </a:schemeClr>
              </a:solidFill>
            </a:endParaRPr>
          </a:p>
          <a:p>
            <a:pPr lvl="1"/>
            <a:r>
              <a:rPr lang="en-US" altLang="en-US" sz="1600" b="1" dirty="0"/>
              <a:t>Seconded by:  	Mike Lynch (</a:t>
            </a:r>
            <a:r>
              <a:rPr lang="en-US" altLang="en-US" sz="1600" b="1" dirty="0" err="1"/>
              <a:t>MJLynch</a:t>
            </a:r>
            <a:r>
              <a:rPr lang="en-US" altLang="en-US" sz="1600" b="1" dirty="0"/>
              <a:t>)</a:t>
            </a:r>
            <a:endParaRPr lang="en-US" altLang="en-US" sz="1600" b="1" dirty="0">
              <a:solidFill>
                <a:schemeClr val="bg1">
                  <a:lumMod val="85000"/>
                </a:schemeClr>
              </a:solidFill>
            </a:endParaRP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09 Aug 2018 in document: </a:t>
            </a:r>
            <a:r>
              <a:rPr lang="en-US" altLang="en-US" sz="1600" dirty="0">
                <a:hlinkClick r:id="rId2"/>
              </a:rPr>
              <a:t>https://mentor.ieee.org/802.18/dcn/18/18-18-0096-00-0000-minutes-09aug18-rr-tag-teleconference.doc</a:t>
            </a:r>
            <a:r>
              <a:rPr lang="en-US" altLang="en-US" sz="1600" dirty="0"/>
              <a:t>     </a:t>
            </a:r>
            <a:r>
              <a:rPr lang="en-US" altLang="en-US" sz="1600" b="1" dirty="0"/>
              <a:t>Posted:  </a:t>
            </a:r>
            <a:r>
              <a:rPr lang="en-US" altLang="en-US" sz="1050" b="1" dirty="0"/>
              <a:t> </a:t>
            </a:r>
            <a:r>
              <a:rPr lang="en-US" sz="1400" b="0" dirty="0"/>
              <a:t>10-Aug-2018 17:51:14 ET</a:t>
            </a:r>
          </a:p>
          <a:p>
            <a:pPr>
              <a:buFont typeface="Arial" panose="020B0604020202020204" pitchFamily="34" charset="0"/>
              <a:buChar char="•"/>
            </a:pPr>
            <a:r>
              <a:rPr lang="en-US" altLang="en-US" sz="1600" b="0" dirty="0"/>
              <a:t>  </a:t>
            </a:r>
            <a:r>
              <a:rPr lang="en-US" altLang="en-US" sz="1600" b="1" dirty="0"/>
              <a:t>Moved by: 	</a:t>
            </a:r>
            <a:r>
              <a:rPr lang="en-US" altLang="en-US" sz="1600" dirty="0">
                <a:solidFill>
                  <a:schemeClr val="tx1"/>
                </a:solidFill>
              </a:rPr>
              <a:t> John Notor (Notor Research)</a:t>
            </a:r>
          </a:p>
          <a:p>
            <a:pPr>
              <a:buFont typeface="Arial" panose="020B0604020202020204" pitchFamily="34" charset="0"/>
              <a:buChar char="•"/>
            </a:pPr>
            <a:r>
              <a:rPr lang="en-US" altLang="en-US" sz="1600" b="1" dirty="0"/>
              <a:t>	Seconded by: 	</a:t>
            </a:r>
            <a:r>
              <a:rPr lang="en-US" altLang="en-US" sz="1600" dirty="0">
                <a:solidFill>
                  <a:schemeClr val="tx1"/>
                </a:solidFill>
              </a:rPr>
              <a:t>Thomas Kuerner (TU Braunschweig) </a:t>
            </a: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1"/>
            <a:r>
              <a:rPr lang="en-US" altLang="en-US" sz="1050" dirty="0"/>
              <a:t>			</a:t>
            </a:r>
          </a:p>
          <a:p>
            <a:pPr marL="1371600" lvl="3" indent="0"/>
            <a:r>
              <a:rPr lang="en-US" altLang="en-US" sz="1000" dirty="0">
                <a:solidFill>
                  <a:schemeClr val="bg1"/>
                </a:solidFill>
              </a:rPr>
              <a:t>Does anyone have an interest in being the 802.18 Vice-Chair? </a:t>
            </a:r>
          </a:p>
          <a:p>
            <a:pPr marL="1828800" lvl="4" indent="0"/>
            <a:r>
              <a:rPr lang="en-US" altLang="en-US" sz="1000" b="1" dirty="0">
                <a:solidFill>
                  <a:schemeClr val="bg1"/>
                </a:solidFill>
              </a:rPr>
              <a:t>Needs to be a member of the SA and a declaration of term commitment and affiliation letters to the EC.</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16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err="1"/>
              <a:t>Encina</a:t>
            </a:r>
            <a:r>
              <a:rPr lang="en-US" sz="2400" dirty="0"/>
              <a:t> Questions</a:t>
            </a:r>
            <a:endParaRPr lang="en-US" sz="1200" dirty="0"/>
          </a:p>
        </p:txBody>
      </p:sp>
      <p:sp>
        <p:nvSpPr>
          <p:cNvPr id="3" name="Content Placeholder 2"/>
          <p:cNvSpPr>
            <a:spLocks noGrp="1"/>
          </p:cNvSpPr>
          <p:nvPr>
            <p:ph idx="1"/>
          </p:nvPr>
        </p:nvSpPr>
        <p:spPr>
          <a:xfrm>
            <a:off x="685800" y="1146175"/>
            <a:ext cx="7770813" cy="5484813"/>
          </a:xfrm>
        </p:spPr>
        <p:txBody>
          <a:bodyPr/>
          <a:lstStyle/>
          <a:p>
            <a:pPr>
              <a:spcBef>
                <a:spcPts val="0"/>
              </a:spcBef>
              <a:buFont typeface="Arial" panose="020B0604020202020204" pitchFamily="34" charset="0"/>
              <a:buChar char="•"/>
            </a:pPr>
            <a:r>
              <a:rPr lang="en-US" altLang="en-US" sz="1400" dirty="0"/>
              <a:t>Questions from </a:t>
            </a:r>
            <a:r>
              <a:rPr lang="en-US" altLang="en-US" sz="1400" dirty="0" err="1"/>
              <a:t>Encina</a:t>
            </a:r>
            <a:r>
              <a:rPr lang="en-US" altLang="en-US" sz="1400" dirty="0"/>
              <a:t>, who presented explained in previous meetings about using/sharing 802.11 WiFi on Part 101 licenses. </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400" dirty="0"/>
              <a:t>They are writing reply comments for </a:t>
            </a:r>
            <a:r>
              <a:rPr lang="en-US" sz="1400" dirty="0" err="1"/>
              <a:t>NoI</a:t>
            </a:r>
            <a:r>
              <a:rPr lang="en-US" sz="1400" dirty="0"/>
              <a:t> 17-183 which would make it possible for WiFi to operate in the Part 101 frequency band of 5.925 GHz – 6.425 GHz without causing interference to existing stations or blocking new applicant stations.</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400" b="0" dirty="0">
                <a:solidFill>
                  <a:schemeClr val="tx1"/>
                </a:solidFill>
              </a:rPr>
              <a:t>They have a couple of questions, d</a:t>
            </a:r>
            <a:r>
              <a:rPr lang="en-US" sz="1400" b="0" dirty="0"/>
              <a:t>o any of the 802.11 specifications issued, or in process, meet the following requirements:</a:t>
            </a:r>
          </a:p>
          <a:p>
            <a:pPr lvl="4">
              <a:spcBef>
                <a:spcPts val="0"/>
              </a:spcBef>
              <a:buFont typeface="Arial" panose="020B0604020202020204" pitchFamily="34" charset="0"/>
              <a:buChar char="•"/>
            </a:pPr>
            <a:endParaRPr lang="en-US" sz="1000" b="0" dirty="0"/>
          </a:p>
          <a:p>
            <a:pPr lvl="1">
              <a:spcBef>
                <a:spcPts val="0"/>
              </a:spcBef>
              <a:buFont typeface="Arial" panose="020B0604020202020204" pitchFamily="34" charset="0"/>
              <a:buChar char="•"/>
            </a:pPr>
            <a:r>
              <a:rPr lang="en-US" sz="1400" dirty="0"/>
              <a:t>Operate in the 5.925 – 6.425 GHz band</a:t>
            </a:r>
          </a:p>
          <a:p>
            <a:pPr lvl="2">
              <a:spcBef>
                <a:spcPts val="0"/>
              </a:spcBef>
              <a:buFont typeface="Arial" panose="020B0604020202020204" pitchFamily="34" charset="0"/>
              <a:buChar char="•"/>
            </a:pPr>
            <a:r>
              <a:rPr lang="en-US" sz="1400" dirty="0">
                <a:solidFill>
                  <a:schemeClr val="tx1"/>
                </a:solidFill>
              </a:rPr>
              <a:t>There is an amendment being worked on,  IEEE P802.11ax, due in 2020</a:t>
            </a:r>
          </a:p>
          <a:p>
            <a:pPr lvl="2">
              <a:spcBef>
                <a:spcPts val="0"/>
              </a:spcBef>
              <a:buFont typeface="Arial" panose="020B0604020202020204" pitchFamily="34" charset="0"/>
              <a:buChar char="•"/>
            </a:pPr>
            <a:r>
              <a:rPr lang="en-US" sz="1400" dirty="0">
                <a:solidFill>
                  <a:schemeClr val="tx1"/>
                </a:solidFill>
              </a:rPr>
              <a:t>Actually it does go up to 7.125 GHz, today.</a:t>
            </a:r>
          </a:p>
          <a:p>
            <a:pPr lvl="2">
              <a:spcBef>
                <a:spcPts val="0"/>
              </a:spcBef>
              <a:buFont typeface="Arial" panose="020B0604020202020204" pitchFamily="34" charset="0"/>
              <a:buChar char="•"/>
            </a:pPr>
            <a:r>
              <a:rPr lang="en-US" sz="1400" dirty="0">
                <a:solidFill>
                  <a:schemeClr val="tx1"/>
                </a:solidFill>
              </a:rPr>
              <a:t>And it does cover 2.4, 5.8 and 6 GHz.</a:t>
            </a:r>
          </a:p>
          <a:p>
            <a:pPr lvl="1">
              <a:spcBef>
                <a:spcPts val="0"/>
              </a:spcBef>
              <a:buFont typeface="Arial" panose="020B0604020202020204" pitchFamily="34" charset="0"/>
              <a:buChar char="•"/>
            </a:pPr>
            <a:r>
              <a:rPr lang="en-US" sz="1400" dirty="0"/>
              <a:t>EIRP of 36 dBm or less</a:t>
            </a:r>
          </a:p>
          <a:p>
            <a:pPr lvl="2">
              <a:spcBef>
                <a:spcPts val="0"/>
              </a:spcBef>
              <a:buFont typeface="Arial" panose="020B0604020202020204" pitchFamily="34" charset="0"/>
              <a:buChar char="•"/>
            </a:pPr>
            <a:r>
              <a:rPr lang="en-US" sz="1400" dirty="0">
                <a:solidFill>
                  <a:schemeClr val="tx1"/>
                </a:solidFill>
              </a:rPr>
              <a:t>Yes – Annex D and E have the basic radio specs, except for 60 GHz in China.</a:t>
            </a:r>
          </a:p>
          <a:p>
            <a:pPr lvl="2">
              <a:spcBef>
                <a:spcPts val="0"/>
              </a:spcBef>
              <a:buFont typeface="Arial" panose="020B0604020202020204" pitchFamily="34" charset="0"/>
              <a:buChar char="•"/>
            </a:pPr>
            <a:r>
              <a:rPr lang="en-US" sz="1400" dirty="0">
                <a:solidFill>
                  <a:schemeClr val="tx1"/>
                </a:solidFill>
              </a:rPr>
              <a:t>It does talk to other FCC Parts. </a:t>
            </a:r>
          </a:p>
          <a:p>
            <a:pPr lvl="1">
              <a:spcBef>
                <a:spcPts val="0"/>
              </a:spcBef>
              <a:buFont typeface="Arial" panose="020B0604020202020204" pitchFamily="34" charset="0"/>
              <a:buChar char="•"/>
            </a:pPr>
            <a:r>
              <a:rPr lang="en-US" sz="1400" dirty="0"/>
              <a:t>Listen before talk</a:t>
            </a:r>
          </a:p>
          <a:p>
            <a:pPr lvl="2">
              <a:spcBef>
                <a:spcPts val="0"/>
              </a:spcBef>
              <a:buFont typeface="Arial" panose="020B0604020202020204" pitchFamily="34" charset="0"/>
              <a:buChar char="•"/>
            </a:pPr>
            <a:r>
              <a:rPr lang="en-US" sz="1400" dirty="0">
                <a:solidFill>
                  <a:schemeClr val="tx1"/>
                </a:solidFill>
              </a:rPr>
              <a:t>Yes – except 60 GHz, it does not have LTB, today. </a:t>
            </a:r>
          </a:p>
          <a:p>
            <a:pPr lvl="1">
              <a:spcBef>
                <a:spcPts val="0"/>
              </a:spcBef>
              <a:buFont typeface="Arial" panose="020B0604020202020204" pitchFamily="34" charset="0"/>
              <a:buChar char="•"/>
            </a:pPr>
            <a:r>
              <a:rPr lang="en-US" sz="1400" dirty="0"/>
              <a:t>Determine its </a:t>
            </a:r>
            <a:r>
              <a:rPr lang="en-US" sz="1400" dirty="0" err="1"/>
              <a:t>lat</a:t>
            </a:r>
            <a:r>
              <a:rPr lang="en-US" sz="1400" dirty="0"/>
              <a:t>, long and height AMSL</a:t>
            </a:r>
          </a:p>
          <a:p>
            <a:pPr lvl="2">
              <a:spcBef>
                <a:spcPts val="0"/>
              </a:spcBef>
              <a:buFont typeface="Arial" panose="020B0604020202020204" pitchFamily="34" charset="0"/>
              <a:buChar char="•"/>
            </a:pPr>
            <a:r>
              <a:rPr lang="en-US" sz="1400" dirty="0">
                <a:solidFill>
                  <a:schemeClr val="tx1"/>
                </a:solidFill>
              </a:rPr>
              <a:t>Nothing in the standard. </a:t>
            </a:r>
          </a:p>
          <a:p>
            <a:pPr lvl="2">
              <a:spcBef>
                <a:spcPts val="0"/>
              </a:spcBef>
              <a:buFont typeface="Arial" panose="020B0604020202020204" pitchFamily="34" charset="0"/>
              <a:buChar char="•"/>
            </a:pPr>
            <a:r>
              <a:rPr lang="en-US" altLang="en-US" sz="1400" dirty="0">
                <a:solidFill>
                  <a:schemeClr val="tx1"/>
                </a:solidFill>
              </a:rPr>
              <a:t>Masters will know where they are per regulations, so not needed in the standard. </a:t>
            </a:r>
          </a:p>
          <a:p>
            <a:pPr lvl="2">
              <a:spcBef>
                <a:spcPts val="0"/>
              </a:spcBef>
              <a:buFont typeface="Arial" panose="020B0604020202020204" pitchFamily="34" charset="0"/>
              <a:buChar char="•"/>
            </a:pPr>
            <a:r>
              <a:rPr lang="en-US" altLang="en-US" sz="1400" dirty="0">
                <a:solidFill>
                  <a:schemeClr val="tx1"/>
                </a:solidFill>
              </a:rPr>
              <a:t>A key is different countries have different rules.</a:t>
            </a:r>
          </a:p>
          <a:p>
            <a:pPr lvl="2">
              <a:spcBef>
                <a:spcPts val="0"/>
              </a:spcBef>
              <a:buFont typeface="Arial" panose="020B0604020202020204" pitchFamily="34" charset="0"/>
              <a:buChar char="•"/>
            </a:pPr>
            <a:r>
              <a:rPr lang="en-US" altLang="en-US" sz="1400" dirty="0">
                <a:solidFill>
                  <a:schemeClr val="tx1"/>
                </a:solidFill>
              </a:rPr>
              <a:t>There is an “option” for detailed timings, though has dependencies on how it is implemented by different vendors.  </a:t>
            </a:r>
          </a:p>
          <a:p>
            <a:pPr lvl="2">
              <a:spcBef>
                <a:spcPts val="0"/>
              </a:spcBef>
              <a:buFont typeface="Arial" panose="020B0604020202020204" pitchFamily="34" charset="0"/>
              <a:buChar char="•"/>
            </a:pPr>
            <a:r>
              <a:rPr lang="en-US" altLang="en-US" sz="1400" dirty="0">
                <a:solidFill>
                  <a:schemeClr val="tx1"/>
                </a:solidFill>
              </a:rPr>
              <a:t>IEEE 802.11-2016 has the details.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1541688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endParaRPr lang="en-US" sz="1200" dirty="0"/>
          </a:p>
        </p:txBody>
      </p:sp>
      <p:sp>
        <p:nvSpPr>
          <p:cNvPr id="3" name="Content Placeholder 2"/>
          <p:cNvSpPr>
            <a:spLocks noGrp="1"/>
          </p:cNvSpPr>
          <p:nvPr>
            <p:ph idx="1"/>
          </p:nvPr>
        </p:nvSpPr>
        <p:spPr>
          <a:xfrm>
            <a:off x="692092" y="1447800"/>
            <a:ext cx="75375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 Last week: Upper 6GHz band TFES TR and BRAN TR being worked, for Sept. meeting. </a:t>
            </a: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They are out for national ballot, likely will not see anything until it closes. </a:t>
            </a:r>
          </a:p>
          <a:p>
            <a:pPr lvl="2">
              <a:buFont typeface="Arial" panose="020B0604020202020204" pitchFamily="34" charset="0"/>
              <a:buChar char="•"/>
            </a:pPr>
            <a:r>
              <a:rPr lang="en-US" sz="1200" dirty="0">
                <a:solidFill>
                  <a:schemeClr val="tx1"/>
                </a:solidFill>
              </a:rPr>
              <a:t> </a:t>
            </a:r>
          </a:p>
          <a:p>
            <a:pPr lvl="2">
              <a:buFont typeface="Arial" panose="020B0604020202020204" pitchFamily="34" charset="0"/>
              <a:buChar char="•"/>
            </a:pPr>
            <a:r>
              <a:rPr lang="en-US" sz="1200" dirty="0">
                <a:solidFill>
                  <a:schemeClr val="tx1"/>
                </a:solidFill>
              </a:rPr>
              <a:t>Previous:  EN 300 328 (v2.2.1 (2018-04)) - </a:t>
            </a:r>
            <a:r>
              <a:rPr lang="en-US" sz="1200" dirty="0"/>
              <a:t>Draft accepted by ERM and receipt by ETSI Secretariat on 07 June; </a:t>
            </a:r>
            <a:r>
              <a:rPr lang="en-US" sz="1200" dirty="0">
                <a:solidFill>
                  <a:schemeClr val="tx1"/>
                </a:solidFill>
                <a:hlinkClick r:id="rId2"/>
              </a:rPr>
              <a:t>https://portal.etsi.org/webapp/WorkProgram/Report_WorkItem.asp?WKI_ID=51206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800" dirty="0"/>
              <a:t>-2</a:t>
            </a:r>
            <a:r>
              <a:rPr lang="en-US" sz="2400" dirty="0"/>
              <a:t> </a:t>
            </a:r>
            <a:endParaRPr lang="en-US" sz="1200" dirty="0"/>
          </a:p>
        </p:txBody>
      </p:sp>
      <p:sp>
        <p:nvSpPr>
          <p:cNvPr id="3" name="Content Placeholder 2"/>
          <p:cNvSpPr>
            <a:spLocks noGrp="1"/>
          </p:cNvSpPr>
          <p:nvPr>
            <p:ph idx="1"/>
          </p:nvPr>
        </p:nvSpPr>
        <p:spPr>
          <a:xfrm>
            <a:off x="609600" y="1181893"/>
            <a:ext cx="8451908" cy="5293520"/>
          </a:xfrm>
        </p:spPr>
        <p:txBody>
          <a:bodyPr/>
          <a:lstStyle/>
          <a:p>
            <a:pPr lvl="1">
              <a:buFont typeface="Arial" panose="020B0604020202020204" pitchFamily="34" charset="0"/>
              <a:buChar char="•"/>
            </a:pPr>
            <a:r>
              <a:rPr lang="en-US" sz="1600" dirty="0">
                <a:solidFill>
                  <a:schemeClr val="tx1"/>
                </a:solidFill>
              </a:rPr>
              <a:t>CEPT – ECC SE45</a:t>
            </a:r>
          </a:p>
          <a:p>
            <a:pPr lvl="2">
              <a:buFont typeface="Arial" panose="020B0604020202020204" pitchFamily="34" charset="0"/>
              <a:buChar char="•"/>
            </a:pPr>
            <a:r>
              <a:rPr lang="en-GB" sz="1400" dirty="0"/>
              <a:t>Next f2f was this week: 13-14  August 2018, ECO, Copenhagen, Denmark</a:t>
            </a:r>
          </a:p>
          <a:p>
            <a:pPr lvl="2">
              <a:buFont typeface="Arial" panose="020B0604020202020204" pitchFamily="34" charset="0"/>
              <a:buChar char="•"/>
            </a:pPr>
            <a:r>
              <a:rPr lang="en-GB" sz="1400" dirty="0"/>
              <a:t>Fresh:  Simulations  need to be re-run now, and hopefully before final minutes and draft document next Friday the 24</a:t>
            </a:r>
            <a:r>
              <a:rPr lang="en-GB" sz="1400" baseline="30000" dirty="0"/>
              <a:t>th</a:t>
            </a:r>
            <a:r>
              <a:rPr lang="en-GB" sz="1400" dirty="0"/>
              <a:t>. </a:t>
            </a:r>
          </a:p>
          <a:p>
            <a:pPr lvl="2">
              <a:buFont typeface="Arial" panose="020B0604020202020204" pitchFamily="34" charset="0"/>
              <a:buChar char="•"/>
            </a:pPr>
            <a:r>
              <a:rPr lang="en-GB" sz="1400" dirty="0"/>
              <a:t>The positive is all are on the same page now.  </a:t>
            </a:r>
          </a:p>
          <a:p>
            <a:pPr lvl="2">
              <a:buFont typeface="Arial" panose="020B0604020202020204" pitchFamily="34" charset="0"/>
              <a:buChar char="•"/>
            </a:pPr>
            <a:r>
              <a:rPr lang="en-GB" sz="1400" dirty="0"/>
              <a:t>Next meeting is early October, with plans to get report out. </a:t>
            </a:r>
          </a:p>
          <a:p>
            <a:pPr lvl="2">
              <a:buFont typeface="Arial" panose="020B0604020202020204" pitchFamily="34" charset="0"/>
              <a:buChar char="•"/>
            </a:pPr>
            <a:r>
              <a:rPr lang="en-GB" sz="1400" dirty="0"/>
              <a:t>There is an added section 6.8 in the minutes on UWB, though remember SM-1756 is still what controls. </a:t>
            </a:r>
          </a:p>
          <a:p>
            <a:pPr marL="914400" lvl="2" indent="0"/>
            <a:endParaRPr lang="en-US" sz="1050" dirty="0">
              <a:solidFill>
                <a:schemeClr val="tx1"/>
              </a:solidFill>
            </a:endParaRPr>
          </a:p>
          <a:p>
            <a:pPr lvl="1">
              <a:buFont typeface="Arial" panose="020B0604020202020204" pitchFamily="34" charset="0"/>
              <a:buChar char="•"/>
            </a:pPr>
            <a:r>
              <a:rPr lang="en-US" sz="1600" dirty="0">
                <a:solidFill>
                  <a:schemeClr val="tx1"/>
                </a:solidFill>
              </a:rPr>
              <a:t>CEPT – ECC FM57</a:t>
            </a:r>
          </a:p>
          <a:p>
            <a:pPr lvl="2">
              <a:buFont typeface="Arial" panose="020B0604020202020204" pitchFamily="34" charset="0"/>
              <a:buChar char="•"/>
            </a:pPr>
            <a:r>
              <a:rPr lang="en-GB" sz="1400" dirty="0"/>
              <a:t>Next web-meeting is 23 August.</a:t>
            </a:r>
          </a:p>
          <a:p>
            <a:pPr lvl="2">
              <a:buFont typeface="Arial" panose="020B0604020202020204" pitchFamily="34" charset="0"/>
              <a:buChar char="•"/>
            </a:pPr>
            <a:r>
              <a:rPr lang="en-GB" sz="1400" dirty="0"/>
              <a:t>Next meeting: 13 Dec 18; #4</a:t>
            </a:r>
          </a:p>
          <a:p>
            <a:pPr lvl="5">
              <a:buFont typeface="Arial" panose="020B0604020202020204" pitchFamily="34" charset="0"/>
              <a:buChar char="•"/>
            </a:pPr>
            <a:endParaRPr lang="en-US" sz="1200" dirty="0">
              <a:solidFill>
                <a:schemeClr val="tx1"/>
              </a:solidFill>
            </a:endParaRPr>
          </a:p>
          <a:p>
            <a:pPr lvl="1">
              <a:buFont typeface="Arial" panose="020B0604020202020204" pitchFamily="34" charset="0"/>
              <a:buChar char="•"/>
            </a:pPr>
            <a:r>
              <a:rPr lang="en-US" sz="1600" dirty="0">
                <a:solidFill>
                  <a:schemeClr val="tx1"/>
                </a:solidFill>
              </a:rPr>
              <a:t>Any other EU news? </a:t>
            </a:r>
            <a:endParaRPr lang="en-US" sz="1200" dirty="0">
              <a:solidFill>
                <a:schemeClr val="tx1"/>
              </a:solidFill>
            </a:endParaRPr>
          </a:p>
          <a:p>
            <a:pPr lvl="2">
              <a:buFont typeface="Arial" panose="020B0604020202020204" pitchFamily="34" charset="0"/>
              <a:buChar char="•"/>
            </a:pPr>
            <a:r>
              <a:rPr lang="en-US" sz="1400" dirty="0">
                <a:solidFill>
                  <a:schemeClr val="tx1"/>
                </a:solidFill>
              </a:rPr>
              <a:t>This week,  this is exploding.  OJEU/EC is still refusing to publish TG11 standard.  </a:t>
            </a:r>
          </a:p>
          <a:p>
            <a:pPr lvl="2">
              <a:buFont typeface="Arial" panose="020B0604020202020204" pitchFamily="34" charset="0"/>
              <a:buChar char="•"/>
            </a:pPr>
            <a:r>
              <a:rPr lang="en-US" sz="1400" dirty="0">
                <a:solidFill>
                  <a:schemeClr val="tx1"/>
                </a:solidFill>
              </a:rPr>
              <a:t>Last week: Discussions going on about receiver performance from EC input.   There are questions on how it relates to the Harmonized Standards and products to market.  </a:t>
            </a:r>
          </a:p>
          <a:p>
            <a:pPr lvl="3">
              <a:buFont typeface="Arial" panose="020B0604020202020204" pitchFamily="34" charset="0"/>
              <a:buChar char="•"/>
            </a:pPr>
            <a:r>
              <a:rPr lang="en-US" sz="1400" dirty="0">
                <a:solidFill>
                  <a:schemeClr val="tx1"/>
                </a:solidFill>
              </a:rPr>
              <a:t>It affects many Harmonized Standards and opinion by many, this is a difficult issue.   It was posted on the TG11 site and can be picked up there. </a:t>
            </a:r>
          </a:p>
          <a:p>
            <a:pPr lvl="2">
              <a:buFont typeface="Arial" panose="020B0604020202020204" pitchFamily="34" charset="0"/>
              <a:buChar char="•"/>
            </a:pPr>
            <a:endParaRPr lang="en-US" sz="1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Aug 2018</a:t>
            </a:r>
            <a:endParaRPr lang="en-GB" dirty="0"/>
          </a:p>
        </p:txBody>
      </p:sp>
    </p:spTree>
    <p:extLst>
      <p:ext uri="{BB962C8B-B14F-4D97-AF65-F5344CB8AC3E}">
        <p14:creationId xmlns:p14="http://schemas.microsoft.com/office/powerpoint/2010/main" val="31555090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27620</TotalTime>
  <Words>7213</Words>
  <Application>Microsoft Office PowerPoint</Application>
  <PresentationFormat>On-screen Show (4:3)</PresentationFormat>
  <Paragraphs>834</Paragraphs>
  <Slides>50</Slides>
  <Notes>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62"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Encina Questions</vt:lpstr>
      <vt:lpstr>EU items </vt:lpstr>
      <vt:lpstr>EU items -2 </vt:lpstr>
      <vt:lpstr>IEEE SA intelligent spectrum allocation statement</vt:lpstr>
      <vt:lpstr>IEEE EU spectrum management statement</vt:lpstr>
      <vt:lpstr>Ofcom -  WRC-19 AIs Consultation </vt:lpstr>
      <vt:lpstr>Ofcom - WRC-19 AIs Consultation -2</vt:lpstr>
      <vt:lpstr>PowerPoint Presentation</vt:lpstr>
      <vt:lpstr>Google Wavier -1</vt:lpstr>
      <vt:lpstr>Google Wavier -2</vt:lpstr>
      <vt:lpstr>Google Wavier -3</vt:lpstr>
      <vt:lpstr>Motion - FCC Google Wavier ex parte</vt:lpstr>
      <vt:lpstr>General Discussion Items -0</vt:lpstr>
      <vt:lpstr>General Discussion Items -1</vt:lpstr>
      <vt:lpstr>General Discussion Items -2</vt:lpstr>
      <vt:lpstr>General Discussion Items -3</vt:lpstr>
      <vt:lpstr>General Discussion Items -4</vt:lpstr>
      <vt:lpstr>Actions Required</vt:lpstr>
      <vt:lpstr>Any Other Business</vt:lpstr>
      <vt:lpstr>Adjourn</vt:lpstr>
      <vt:lpstr>PowerPoint Presentation</vt:lpstr>
      <vt:lpstr>Ofcom -  WRC-19 -2</vt:lpstr>
      <vt:lpstr>Ofcom -  WRC-19 -3</vt:lpstr>
      <vt:lpstr>Ofcom -  WRC-19 -4</vt:lpstr>
      <vt:lpstr>FCC – Flexible Use of the 3.7 to 4.2 GHz Band</vt:lpstr>
      <vt:lpstr>IEEE 802 – Can we get to a Single Voice on 6GHz? -1</vt:lpstr>
      <vt:lpstr>IEEE 802 – Can we get to a Single Voice on 6GHz? -2</vt:lpstr>
      <vt:lpstr>WiFi / UWB Coexistence -1</vt:lpstr>
      <vt:lpstr>WiFi / UWB Coexistence  -2</vt:lpstr>
      <vt:lpstr>Motion SA position statement</vt:lpstr>
      <vt:lpstr>IEEE EU position statement on spectrum management</vt:lpstr>
      <vt:lpstr>IEEE EU position statement on spectrum management -3</vt:lpstr>
      <vt:lpstr>IEEE EU Position Statement -1</vt:lpstr>
      <vt:lpstr>IEEE EU Position Statement -2</vt:lpstr>
      <vt:lpstr>Motion – EU Spectrum Management</vt:lpstr>
      <vt:lpstr>A Future For Unlicensed Spectrum – from last week</vt:lpstr>
      <vt:lpstr>A Future For Unlicensed Spectrum-2</vt:lpstr>
      <vt:lpstr>A Future For Unlicensed Spectrum</vt:lpstr>
      <vt:lpstr>keep in mind for future</vt:lpstr>
      <vt:lpstr>Potential reference document when doing comments</vt:lpstr>
      <vt:lpstr>Fellowship Request</vt:lpstr>
      <vt:lpstr>IEEE – not connected and underserved (from last week)</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650</cp:revision>
  <cp:lastPrinted>1601-01-01T00:00:00Z</cp:lastPrinted>
  <dcterms:created xsi:type="dcterms:W3CDTF">2016-03-03T14:54:45Z</dcterms:created>
  <dcterms:modified xsi:type="dcterms:W3CDTF">2018-08-17T18:46:22Z</dcterms:modified>
</cp:coreProperties>
</file>