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256" r:id="rId2"/>
    <p:sldId id="341" r:id="rId3"/>
    <p:sldId id="329" r:id="rId4"/>
    <p:sldId id="330" r:id="rId5"/>
    <p:sldId id="319" r:id="rId6"/>
    <p:sldId id="331" r:id="rId7"/>
    <p:sldId id="466" r:id="rId8"/>
    <p:sldId id="448" r:id="rId9"/>
    <p:sldId id="449" r:id="rId10"/>
    <p:sldId id="464" r:id="rId11"/>
    <p:sldId id="465" r:id="rId12"/>
    <p:sldId id="441" r:id="rId13"/>
    <p:sldId id="460" r:id="rId14"/>
    <p:sldId id="395" r:id="rId15"/>
    <p:sldId id="352" r:id="rId16"/>
    <p:sldId id="471" r:id="rId17"/>
    <p:sldId id="473" r:id="rId18"/>
    <p:sldId id="364" r:id="rId19"/>
    <p:sldId id="476" r:id="rId20"/>
    <p:sldId id="475" r:id="rId21"/>
    <p:sldId id="478" r:id="rId22"/>
    <p:sldId id="474" r:id="rId23"/>
    <p:sldId id="477" r:id="rId24"/>
    <p:sldId id="419" r:id="rId25"/>
    <p:sldId id="401" r:id="rId26"/>
    <p:sldId id="402" r:id="rId27"/>
    <p:sldId id="403" r:id="rId28"/>
    <p:sldId id="442" r:id="rId29"/>
    <p:sldId id="445" r:id="rId30"/>
    <p:sldId id="446" r:id="rId31"/>
    <p:sldId id="457" r:id="rId32"/>
    <p:sldId id="415" r:id="rId33"/>
    <p:sldId id="461" r:id="rId34"/>
    <p:sldId id="417" r:id="rId35"/>
    <p:sldId id="418" r:id="rId36"/>
    <p:sldId id="396" r:id="rId37"/>
    <p:sldId id="468" r:id="rId38"/>
    <p:sldId id="470" r:id="rId39"/>
    <p:sldId id="398" r:id="rId40"/>
    <p:sldId id="428" r:id="rId41"/>
    <p:sldId id="404" r:id="rId42"/>
    <p:sldId id="435" r:id="rId43"/>
    <p:sldId id="439" r:id="rId44"/>
    <p:sldId id="451" r:id="rId45"/>
    <p:sldId id="438" r:id="rId46"/>
    <p:sldId id="429" r:id="rId47"/>
    <p:sldId id="399" r:id="rId48"/>
    <p:sldId id="452" r:id="rId49"/>
    <p:sldId id="454" r:id="rId50"/>
    <p:sldId id="455" r:id="rId5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92" autoAdjust="0"/>
    <p:restoredTop sz="96416" autoAdjust="0"/>
  </p:normalViewPr>
  <p:slideViewPr>
    <p:cSldViewPr>
      <p:cViewPr varScale="1">
        <p:scale>
          <a:sx n="105" d="100"/>
          <a:sy n="105" d="100"/>
        </p:scale>
        <p:origin x="120" y="28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2808"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15-Aug-18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600" kern="1200" dirty="0">
                <a:solidFill>
                  <a:srgbClr val="000000"/>
                </a:solidFill>
                <a:effectLst/>
                <a:latin typeface="Times New Roman" pitchFamily="16" charset="0"/>
                <a:ea typeface="+mn-ea"/>
                <a:cs typeface="+mn-cs"/>
              </a:rPr>
              <a:t>today: </a:t>
            </a:r>
          </a:p>
          <a:p>
            <a:r>
              <a:rPr lang="en-US" sz="1600" kern="1200" dirty="0">
                <a:solidFill>
                  <a:srgbClr val="000000"/>
                </a:solidFill>
                <a:effectLst/>
                <a:latin typeface="Times New Roman" pitchFamily="16" charset="0"/>
                <a:ea typeface="+mn-ea"/>
                <a:cs typeface="+mn-cs"/>
              </a:rPr>
              <a:t>In addition, </a:t>
            </a:r>
            <a:r>
              <a:rPr lang="en-US" sz="2000" kern="1200" baseline="0" dirty="0">
                <a:solidFill>
                  <a:srgbClr val="000000"/>
                </a:solidFill>
                <a:effectLst/>
                <a:latin typeface="Times New Roman" pitchFamily="16" charset="0"/>
                <a:ea typeface="+mn-ea"/>
                <a:cs typeface="+mn-cs"/>
              </a:rPr>
              <a:t>society’s</a:t>
            </a:r>
            <a:r>
              <a:rPr lang="en-US" sz="1600" kern="1200" dirty="0">
                <a:solidFill>
                  <a:srgbClr val="000000"/>
                </a:solidFill>
                <a:effectLst/>
                <a:latin typeface="Times New Roman" pitchFamily="16" charset="0"/>
                <a:ea typeface="+mn-ea"/>
                <a:cs typeface="+mn-cs"/>
              </a:rPr>
              <a:t> goals are not that all spectrum is occupied in </a:t>
            </a:r>
            <a:r>
              <a:rPr lang="en-US" sz="1100" kern="1200" dirty="0">
                <a:solidFill>
                  <a:srgbClr val="000000"/>
                </a:solidFill>
                <a:effectLst/>
                <a:latin typeface="Times New Roman" pitchFamily="16" charset="0"/>
                <a:ea typeface="+mn-ea"/>
                <a:cs typeface="+mn-cs"/>
              </a:rPr>
              <a:t>high-value locations, that expected services and performance are available in high-value locations, rather that the user experiences satisfactory services. </a:t>
            </a:r>
            <a:endParaRPr lang="en-US" sz="16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Policy cannot be based on “we can measure 3-D occupancy” and enforce corrections</a:t>
            </a:r>
          </a:p>
          <a:p>
            <a:endParaRPr lang="en-US" dirty="0"/>
          </a:p>
          <a:p>
            <a:r>
              <a:rPr lang="en-US" dirty="0"/>
              <a:t>Spectrum Assignments are Broad measures by society</a:t>
            </a:r>
          </a:p>
          <a:p>
            <a:r>
              <a:rPr lang="en-US" dirty="0"/>
              <a:t>We went 100 years without much monitoring of spectrum utilization</a:t>
            </a:r>
          </a:p>
          <a:p>
            <a:r>
              <a:rPr lang="en-US" dirty="0"/>
              <a:t> </a:t>
            </a:r>
          </a:p>
          <a:p>
            <a:r>
              <a:rPr lang="en-US" dirty="0"/>
              <a:t>Fundamentally, Trust But Verify</a:t>
            </a:r>
          </a:p>
          <a:p>
            <a:r>
              <a:rPr lang="en-US" dirty="0"/>
              <a:t>Can the license reporting be enough to see Spectrum Assignments are working?</a:t>
            </a:r>
          </a:p>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657120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8357564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40571407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9019960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40198037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sz="2000" baseline="0"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19091123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Policy cannot be based on “we can measure 3-D occupancy” and enforce corrections</a:t>
            </a:r>
          </a:p>
          <a:p>
            <a:endParaRPr lang="en-US" dirty="0"/>
          </a:p>
          <a:p>
            <a:r>
              <a:rPr lang="en-US" dirty="0"/>
              <a:t>Spectrum Assignments are Broad measures by society</a:t>
            </a:r>
          </a:p>
          <a:p>
            <a:r>
              <a:rPr lang="en-US" dirty="0"/>
              <a:t>We went 100 years without much monitoring of spectrum utilization</a:t>
            </a:r>
          </a:p>
          <a:p>
            <a:r>
              <a:rPr lang="en-US" dirty="0"/>
              <a:t> </a:t>
            </a:r>
          </a:p>
          <a:p>
            <a:r>
              <a:rPr lang="en-US" dirty="0"/>
              <a:t>Fundamentally, Trust But Verify</a:t>
            </a:r>
          </a:p>
          <a:p>
            <a:r>
              <a:rPr lang="en-US" dirty="0"/>
              <a:t>Can the license reporting be enough to see Spectrum Assignments are working?</a:t>
            </a:r>
          </a:p>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19741572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16 Aug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16 Aug 2018</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19827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16 Aug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802.18-18/0099r00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18/18-18-0010-10-0000-sa-use-of-spectrum-draft-position-orig06dec17.docx" TargetMode="External"/><Relationship Id="rId2" Type="http://schemas.openxmlformats.org/officeDocument/2006/relationships/hyperlink" Target="https://mentor.ieee.org/802.18/dcn/18/18-18-0010-09-0000-sa-use-of-spectrum-draft-position-orig06dec17.docx"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18/18-18-0069-00-0000-ofcom-consultation-on-preparations-for-wrc-19.pdf" TargetMode="External"/><Relationship Id="rId2" Type="http://schemas.openxmlformats.org/officeDocument/2006/relationships/hyperlink" Target="https://www.ofcom.org.uk/consultations-and-statements/category-1/uk-preparations-wrc-19"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18/18-18-0088-01-0000-ofcom-consultation-comments-on-prep-for-wrc19.docx" TargetMode="External"/><Relationship Id="rId2" Type="http://schemas.openxmlformats.org/officeDocument/2006/relationships/hyperlink" Target="https://mentor.ieee.org/802.18/dcn/18/18-18-0069-01-0000-ofcom-consultation-on-preparations-for-wrc-19.pdf"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18/18-18-0080-00-0000-google-s-waiver-request-supplement-to-coexist-with-802-11-with-motion-sensing-57-64ghz.pdf"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8/dcn/18/18-18-0032-05-0000-google-s-waiver-request-ieee-802-comments-motion-sensing-57-64-ghz.pdf"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18/18-18-0080-00-0000-google-s-waiver-request-supplement-to-coexist-with-802-11-with-motion-sensing-57-64ghz.pdf" TargetMode="External"/><Relationship Id="rId2" Type="http://schemas.openxmlformats.org/officeDocument/2006/relationships/hyperlink" Target="https://www.fcc.gov/ecfs/search/filings?proceedings_name=18-70&amp;sort=date_disseminated,DESC" TargetMode="External"/><Relationship Id="rId1" Type="http://schemas.openxmlformats.org/officeDocument/2006/relationships/slideLayout" Target="../slideLayouts/slideLayout1.xml"/><Relationship Id="rId4" Type="http://schemas.openxmlformats.org/officeDocument/2006/relationships/hyperlink" Target="https://mentor.ieee.org/802.18/dcn/18/18-18-0089-00-0000-google-s-waiver-request-facebook-letter-after-reply-comments-motion-sensing-57-64-ghz.pdf"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18/18-18-0097-00-0000-ex-parte-next-data-base-6-ghz-additional-fs-protection-discussion.pdf"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8/dcn/18/18-18-0098-00-0000-pn-da-18-841-seek-comments-3-5-ghz-band-rule-changes-and-what-about-to-57-ghz.pdf"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www.fcc.gov/ecfs/search/filings?proceedings_name=18-122&amp;sort=date_disseminated,DESC"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mentor.ieee.org/802.18/dcn/18/18-18-0095-00-0000-consultation-on-rss-130-issue-2-draft-1.pdf" TargetMode="External"/><Relationship Id="rId5" Type="http://schemas.openxmlformats.org/officeDocument/2006/relationships/hyperlink" Target="https://www.rabc-cccr.ca/open-consultations/ised-radio-standards-specification-rss-130-issue-2-equipment-operating-in-the-frequency-bands-617-652-mhz-663-698-mhz-698-756-mhz-and-777-787-mhz/" TargetMode="External"/><Relationship Id="rId4" Type="http://schemas.openxmlformats.org/officeDocument/2006/relationships/hyperlink" Target="https://mentor.ieee.org/802.18/dcn/18/18-18-0076-01-0000-nprm-3-9-4-2ghz-gn-18-122.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hyperlink" Target="https://mentor.ieee.org/802-ec/dcn/18/ec-18-0155-00-00EC-push-to-bi-directional-spectrum-sharing.ppt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8/dcn/18/18-18-0076-01-0000-nprm-3-7-4-2ghz-gn-18-122.pdf" TargetMode="External"/><Relationship Id="rId7" Type="http://schemas.openxmlformats.org/officeDocument/2006/relationships/hyperlink" Target="https://mentor.ieee.org/802-ec/dcn/18/ec-18-0155-00-00EC-push-to-bi-directional-spectrum-sharing.pptx" TargetMode="External"/><Relationship Id="rId2" Type="http://schemas.openxmlformats.org/officeDocument/2006/relationships/hyperlink" Target="https://mentor.ieee.org/802-ec/dcn/18/ec-18-0133-00-00EC-how-can-ieee-802-get-to-a-single-voice-for-6ghz-band.pptx" TargetMode="External"/><Relationship Id="rId1" Type="http://schemas.openxmlformats.org/officeDocument/2006/relationships/slideLayout" Target="../slideLayouts/slideLayout1.xml"/><Relationship Id="rId6" Type="http://schemas.openxmlformats.org/officeDocument/2006/relationships/hyperlink" Target="https://mentor.ieee.org/802.11/dcn/18/11-18-1055-03-0wng-a-future-for-unlicensed-spectrum.pptx" TargetMode="External"/><Relationship Id="rId5" Type="http://schemas.openxmlformats.org/officeDocument/2006/relationships/hyperlink" Target="https://mentor.ieee.org/802.11/dcn/18/11-18-1386-00-0wng-ngsm-next-generation-spectrum-management.pptx" TargetMode="External"/><Relationship Id="rId4" Type="http://schemas.openxmlformats.org/officeDocument/2006/relationships/hyperlink" Target="https://mentor.ieee.org/802.18/dcn/18/18-18-0095-00-0000-consultation-on-rss-130-issue-2-draft-1.pdf"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8/dcn/16/18-16-0038-10-0000-teleconference-call-in-info.pptx" TargetMode="Externa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8/dcn/18/18-18-0076-01-0000-nprm-3-9-4-2ghz-gn-18-122.pdf" TargetMode="External"/><Relationship Id="rId2" Type="http://schemas.openxmlformats.org/officeDocument/2006/relationships/hyperlink" Target="https://www.fcc.gov/ecfs/search/filings?proceedings_name=18-122&amp;sort=date_disseminated,DESC" TargetMode="Externa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ec/dcn/18/ec-18-0133-00-00EC-how-can-ieee-802-get-to-a-single-voice-for-6ghz-band.pptx" TargetMode="Externa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8/dcn/18/18-18-0028-01-0000-draft-ieee-european-public-policy-position-statement-on-spectrum-management.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8/dcn/18/18-18-0010-06-0000-sa-use-of-spectrum-draft-position-06dec17.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s://mentor.ieee.org/802.18/dcn/18/18-18-0010-08-0000-sa-use-of-spectrum-draft-position-06dec17.docx" TargetMode="External"/><Relationship Id="rId4" Type="http://schemas.openxmlformats.org/officeDocument/2006/relationships/hyperlink" Target="https://mentor.ieee.org/802.18/dcn/18/18-18-0010-07-0000-sa-use-of-spectrum-draft-position-06dec17.docx" TargetMode="Externa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8/dcn/18/18-18-0028-00-0000-draft-ieee-european-public-policy-position-statement-on-spectrum-management.pdf"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hyperlink" Target="https://ecfsapi.fcc.gov/file/10160477327041/2017-10-16%20Ex%20Parte%20(GN%2012-354%20RM-11788%20RM-11789).pdf" TargetMode="External"/><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 Id="rId4" Type="http://schemas.openxmlformats.org/officeDocument/2006/relationships/hyperlink" Target="https://ecfsapi.fcc.gov/file/60001854348.pdf" TargetMode="Externa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18/11-18-1055-00-0wng-a-future-for-unlicensed-spectrum.pptx" TargetMode="Externa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1.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hyperlink" Target="https://www.itu.int/en/ITU-R/study-groups/rsg5/rwp5d/imt-2020/Pages/default.asp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096-00-0000-minutes-09aug18-rr-tag-teleconference.doc"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portal.etsi.org/webapp/workProgram/Report_Schedule.asp?WKI_ID=51206"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16 Aug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Dates:</a:t>
            </a:r>
            <a:r>
              <a:rPr lang="en-GB" sz="2000" b="0" dirty="0"/>
              <a:t> 16 August 18</a:t>
            </a:r>
          </a:p>
        </p:txBody>
      </p:sp>
      <p:graphicFrame>
        <p:nvGraphicFramePr>
          <p:cNvPr id="3075" name="Object 3"/>
          <p:cNvGraphicFramePr>
            <a:graphicFrameLocks noChangeAspect="1"/>
          </p:cNvGraphicFramePr>
          <p:nvPr>
            <p:extLst>
              <p:ext uri="{D42A27DB-BD31-4B8C-83A1-F6EECF244321}">
                <p14:modId xmlns:p14="http://schemas.microsoft.com/office/powerpoint/2010/main" val="1200758087"/>
              </p:ext>
            </p:extLst>
          </p:nvPr>
        </p:nvGraphicFramePr>
        <p:xfrm>
          <a:off x="546100" y="3605213"/>
          <a:ext cx="7820025" cy="2511425"/>
        </p:xfrm>
        <a:graphic>
          <a:graphicData uri="http://schemas.openxmlformats.org/presentationml/2006/ole">
            <mc:AlternateContent xmlns:mc="http://schemas.openxmlformats.org/markup-compatibility/2006">
              <mc:Choice xmlns:v="urn:schemas-microsoft-com:vml" Requires="v">
                <p:oleObj spid="_x0000_s3632" name="Document" r:id="rId4" imgW="8245941" imgH="2654841" progId="Word.Document.8">
                  <p:embed/>
                </p:oleObj>
              </mc:Choice>
              <mc:Fallback>
                <p:oleObj name="Document" r:id="rId4" imgW="8245941" imgH="2654841" progId="Word.Document.8">
                  <p:embed/>
                  <p:pic>
                    <p:nvPicPr>
                      <p:cNvPr id="0" name="Picture 3"/>
                      <p:cNvPicPr>
                        <a:picLocks noChangeAspect="1" noChangeArrowheads="1"/>
                      </p:cNvPicPr>
                      <p:nvPr/>
                    </p:nvPicPr>
                    <p:blipFill>
                      <a:blip r:embed="rId5"/>
                      <a:srcRect/>
                      <a:stretch>
                        <a:fillRect/>
                      </a:stretch>
                    </p:blipFill>
                    <p:spPr bwMode="auto">
                      <a:xfrm>
                        <a:off x="546100" y="3605213"/>
                        <a:ext cx="7820025" cy="25114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IEEE SA intelligent spectrum allocation</a:t>
            </a:r>
            <a:endParaRPr lang="en-US" sz="1200" dirty="0"/>
          </a:p>
        </p:txBody>
      </p:sp>
      <p:sp>
        <p:nvSpPr>
          <p:cNvPr id="3" name="Content Placeholder 2"/>
          <p:cNvSpPr>
            <a:spLocks noGrp="1"/>
          </p:cNvSpPr>
          <p:nvPr>
            <p:ph idx="1"/>
          </p:nvPr>
        </p:nvSpPr>
        <p:spPr>
          <a:xfrm>
            <a:off x="685800" y="1321226"/>
            <a:ext cx="8301606" cy="5137622"/>
          </a:xfrm>
        </p:spPr>
        <p:txBody>
          <a:bodyPr/>
          <a:lstStyle/>
          <a:p>
            <a:pPr>
              <a:buFont typeface="Arial" panose="020B0604020202020204" pitchFamily="34" charset="0"/>
              <a:buChar char="•"/>
            </a:pPr>
            <a:r>
              <a:rPr lang="en-US" sz="1800" dirty="0"/>
              <a:t>The IEEE-SA </a:t>
            </a:r>
            <a:r>
              <a:rPr lang="en-US" sz="1800" dirty="0" err="1"/>
              <a:t>BoG</a:t>
            </a:r>
            <a:r>
              <a:rPr lang="en-US" sz="1800" dirty="0"/>
              <a:t> SPCC did a fair number of updates to this statement, the most notable is changing to intelligent spectrum allocation and management statement.    </a:t>
            </a:r>
            <a:r>
              <a:rPr lang="en-US" sz="1600" dirty="0"/>
              <a:t>(It was additional spectrum needed.) </a:t>
            </a:r>
          </a:p>
          <a:p>
            <a:pPr lvl="4">
              <a:buFont typeface="Arial" panose="020B0604020202020204" pitchFamily="34" charset="0"/>
              <a:buChar char="•"/>
            </a:pPr>
            <a:endParaRPr lang="en-US" sz="900" dirty="0"/>
          </a:p>
          <a:p>
            <a:pPr>
              <a:buFont typeface="Arial" panose="020B0604020202020204" pitchFamily="34" charset="0"/>
              <a:buChar char="•"/>
            </a:pPr>
            <a:r>
              <a:rPr lang="en-US" sz="1600" dirty="0"/>
              <a:t>The .18 chair attempted to show their edits from what we had, along with our edits in:   </a:t>
            </a:r>
            <a:r>
              <a:rPr lang="en-US" sz="1400" dirty="0">
                <a:hlinkClick r:id="rId2"/>
              </a:rPr>
              <a:t>https://mentor.ieee.org/802.18/dcn/18/18-18-0010-09-0000-sa-use-of-spectrum-draft-position-orig06dec17.docx</a:t>
            </a:r>
            <a:r>
              <a:rPr lang="en-US" sz="1400" dirty="0"/>
              <a:t> </a:t>
            </a:r>
            <a:endParaRPr lang="en-US" sz="1200" dirty="0"/>
          </a:p>
          <a:p>
            <a:pPr>
              <a:buFont typeface="Arial" panose="020B0604020202020204" pitchFamily="34" charset="0"/>
              <a:buChar char="•"/>
            </a:pPr>
            <a:r>
              <a:rPr lang="en-US" sz="1600" dirty="0"/>
              <a:t>Were able to go through this last week and made a couple of minor edits and removed one sentence.  A cleaner, though with our mark ups,  is r10: </a:t>
            </a:r>
          </a:p>
          <a:p>
            <a:pPr lvl="1">
              <a:buFont typeface="Arial" panose="020B0604020202020204" pitchFamily="34" charset="0"/>
              <a:buChar char="•"/>
            </a:pPr>
            <a:r>
              <a:rPr lang="en-US" sz="1400" dirty="0">
                <a:hlinkClick r:id="rId3"/>
              </a:rPr>
              <a:t>https://mentor.ieee.org/802.18/dcn/18/18-18-0010-10-0000-sa-use-of-spectrum-draft-position-orig06dec17.docx</a:t>
            </a:r>
            <a:r>
              <a:rPr lang="en-US" sz="14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The .18 chair did send back to the SA, rev10, though if we need to do further edits we can, per the email sent to the .18 list server early this week.</a:t>
            </a:r>
          </a:p>
          <a:p>
            <a:pPr>
              <a:buFont typeface="Arial" panose="020B0604020202020204" pitchFamily="34" charset="0"/>
              <a:buChar char="•"/>
            </a:pPr>
            <a:endParaRPr lang="en-US" sz="1800" dirty="0"/>
          </a:p>
          <a:p>
            <a:pPr>
              <a:buFont typeface="Arial" panose="020B0604020202020204" pitchFamily="34" charset="0"/>
              <a:buChar char="•"/>
            </a:pPr>
            <a:r>
              <a:rPr lang="en-US" sz="1800" dirty="0"/>
              <a:t>Any further edits for this round?  _______</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10609329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001000" cy="685800"/>
          </a:xfrm>
        </p:spPr>
        <p:txBody>
          <a:bodyPr/>
          <a:lstStyle/>
          <a:p>
            <a:r>
              <a:rPr lang="en-US" sz="2400" dirty="0"/>
              <a:t>IEEE EU position statement on spectrum management </a:t>
            </a:r>
            <a:r>
              <a:rPr lang="en-US" sz="1400" dirty="0"/>
              <a:t>-2</a:t>
            </a:r>
            <a:endParaRPr lang="en-US" sz="1200" dirty="0"/>
          </a:p>
        </p:txBody>
      </p:sp>
      <p:sp>
        <p:nvSpPr>
          <p:cNvPr id="3" name="Content Placeholder 2"/>
          <p:cNvSpPr>
            <a:spLocks noGrp="1"/>
          </p:cNvSpPr>
          <p:nvPr>
            <p:ph idx="1"/>
          </p:nvPr>
        </p:nvSpPr>
        <p:spPr>
          <a:xfrm>
            <a:off x="685800" y="925460"/>
            <a:ext cx="8147108" cy="5293520"/>
          </a:xfrm>
        </p:spPr>
        <p:txBody>
          <a:bodyPr/>
          <a:lstStyle/>
          <a:p>
            <a:pPr>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1800" dirty="0"/>
              <a:t>What was sent to the IEEE 802 chair for a short write up on our overall view and what is needed: </a:t>
            </a:r>
          </a:p>
          <a:p>
            <a:pPr lvl="5">
              <a:spcBef>
                <a:spcPts val="0"/>
              </a:spcBef>
              <a:buFont typeface="Arial" panose="020B0604020202020204" pitchFamily="34" charset="0"/>
              <a:buChar char="•"/>
            </a:pPr>
            <a:endParaRPr lang="en-US" altLang="en-US" sz="1400" dirty="0">
              <a:solidFill>
                <a:srgbClr val="00B0F0"/>
              </a:solidFill>
            </a:endParaRPr>
          </a:p>
          <a:p>
            <a:pPr lvl="2">
              <a:spcBef>
                <a:spcPts val="0"/>
              </a:spcBef>
              <a:buFont typeface="Arial" panose="020B0604020202020204" pitchFamily="34" charset="0"/>
              <a:buChar char="•"/>
            </a:pPr>
            <a:r>
              <a:rPr lang="en-US" altLang="en-US" sz="1600" dirty="0"/>
              <a:t>In our opinion spectrum policy cannot be based on measuring 3-D occupancy and then enforce corrections.   Spectrum policy needs to allow for dynamic sharing and allocation with the technologies available today and coming in the future.  In </a:t>
            </a:r>
            <a:r>
              <a:rPr lang="en-US" altLang="en-US" sz="1600" dirty="0">
                <a:solidFill>
                  <a:schemeClr val="tx1"/>
                </a:solidFill>
              </a:rPr>
              <a:t>addition, s</a:t>
            </a:r>
            <a:r>
              <a:rPr lang="en-US" sz="1600" dirty="0">
                <a:solidFill>
                  <a:schemeClr val="tx1"/>
                </a:solidFill>
              </a:rPr>
              <a:t>ociety’s goals are not that all spectrum is occupied in high-value locations, rather that services are available in high-value locations, meeting what users are expecting.</a:t>
            </a:r>
          </a:p>
          <a:p>
            <a:pPr lvl="4">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r>
              <a:rPr lang="en-US" sz="1800" dirty="0"/>
              <a:t>And there is agreement to propose using the SA statement for this need also, as it will work globally.  </a:t>
            </a:r>
          </a:p>
          <a:p>
            <a:pPr lvl="2">
              <a:spcBef>
                <a:spcPts val="0"/>
              </a:spcBef>
              <a:buFont typeface="Arial" panose="020B0604020202020204" pitchFamily="34" charset="0"/>
              <a:buChar char="•"/>
            </a:pPr>
            <a:r>
              <a:rPr lang="en-US" sz="1600" dirty="0"/>
              <a:t>Discussed even if SA wants to keep separate from the other Operating Units, we still feel this statement could work for the EU (and globally). </a:t>
            </a:r>
          </a:p>
          <a:p>
            <a:pPr lvl="4">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r>
              <a:rPr lang="en-US" sz="1800" dirty="0">
                <a:solidFill>
                  <a:srgbClr val="00B0F0"/>
                </a:solidFill>
              </a:rPr>
              <a:t>Next is to send an email to head of GPPC </a:t>
            </a:r>
            <a:r>
              <a:rPr lang="en-US" sz="1800" dirty="0"/>
              <a:t>and cc: the EU spectrum group with the paragraph above and the SA statement would work well for them also. </a:t>
            </a:r>
          </a:p>
          <a:p>
            <a:pPr lvl="1">
              <a:spcBef>
                <a:spcPts val="0"/>
              </a:spcBef>
              <a:buFont typeface="Arial" panose="020B0604020202020204" pitchFamily="34" charset="0"/>
              <a:buChar char="•"/>
            </a:pPr>
            <a:r>
              <a:rPr lang="en-US" sz="1800" dirty="0"/>
              <a:t>Update from last week, will only propose/request the SA statement be used for the EU spectrum group, will not attach as a works in progress. </a:t>
            </a:r>
          </a:p>
          <a:p>
            <a:pPr>
              <a:spcBef>
                <a:spcPts val="0"/>
              </a:spcBef>
              <a:buFont typeface="Arial" panose="020B0604020202020204" pitchFamily="34" charset="0"/>
              <a:buChar char="•"/>
            </a:pPr>
            <a:endParaRPr lang="en-US" sz="2200" dirty="0"/>
          </a:p>
          <a:p>
            <a:pPr marL="457200" lvl="1" indent="0">
              <a:spcBef>
                <a:spcPts val="0"/>
              </a:spcBef>
            </a:pPr>
            <a:endParaRPr lang="en-US" altLang="en-US" sz="14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2593753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Ofcom -  WRC-19 AIs Consultation </a:t>
            </a:r>
            <a:endParaRPr lang="en-US" sz="1200" dirty="0"/>
          </a:p>
        </p:txBody>
      </p:sp>
      <p:sp>
        <p:nvSpPr>
          <p:cNvPr id="3" name="Content Placeholder 2"/>
          <p:cNvSpPr>
            <a:spLocks noGrp="1"/>
          </p:cNvSpPr>
          <p:nvPr>
            <p:ph idx="1"/>
          </p:nvPr>
        </p:nvSpPr>
        <p:spPr>
          <a:xfrm>
            <a:off x="533400" y="10668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Ofcom </a:t>
            </a:r>
            <a:r>
              <a:rPr lang="en-US" sz="2000" b="0" dirty="0"/>
              <a:t>Consultation: UK preparations for the World Radiocommunication Conference 2019 (WRC-19)</a:t>
            </a:r>
          </a:p>
          <a:p>
            <a:pPr lvl="1">
              <a:buFont typeface="Arial" panose="020B0604020202020204" pitchFamily="34" charset="0"/>
              <a:buChar char="•"/>
            </a:pPr>
            <a:r>
              <a:rPr lang="en-US" sz="1600" dirty="0">
                <a:solidFill>
                  <a:schemeClr val="tx1"/>
                </a:solidFill>
                <a:hlinkClick r:id="rId2"/>
              </a:rPr>
              <a:t>https://www.ofcom.org.uk/consultations-and-statements/category-1/uk-preparations-wrc-19</a:t>
            </a:r>
            <a:r>
              <a:rPr lang="en-US" sz="1600" dirty="0">
                <a:solidFill>
                  <a:schemeClr val="tx1"/>
                </a:solidFill>
              </a:rPr>
              <a:t> </a:t>
            </a:r>
          </a:p>
          <a:p>
            <a:pPr lvl="1">
              <a:buFont typeface="Arial" panose="020B0604020202020204" pitchFamily="34" charset="0"/>
              <a:buChar char="•"/>
            </a:pPr>
            <a:r>
              <a:rPr lang="en-US" sz="1600" dirty="0">
                <a:hlinkClick r:id="rId3"/>
              </a:rPr>
              <a:t>https://mentor.ieee.org/802.18/dcn/18/18-18-0069-00-0000-ofcom-consultation-on-preparations-for-wrc-19.pdf</a:t>
            </a:r>
            <a:r>
              <a:rPr lang="en-US" sz="1600" dirty="0"/>
              <a:t> </a:t>
            </a:r>
          </a:p>
          <a:p>
            <a:pPr lvl="1">
              <a:buFont typeface="Arial" panose="020B0604020202020204" pitchFamily="34" charset="0"/>
              <a:buChar char="•"/>
            </a:pPr>
            <a:r>
              <a:rPr lang="en-US" sz="1600" b="1" dirty="0"/>
              <a:t>The closing date for responses is 13 September 2018. (To EC by 16 or 23 Aug)</a:t>
            </a:r>
          </a:p>
          <a:p>
            <a:pPr lvl="1">
              <a:buFont typeface="Arial" panose="020B0604020202020204" pitchFamily="34" charset="0"/>
              <a:buChar char="•"/>
            </a:pPr>
            <a:r>
              <a:rPr lang="en-US" sz="1600" dirty="0">
                <a:solidFill>
                  <a:schemeClr val="tx1"/>
                </a:solidFill>
              </a:rPr>
              <a:t>There are 32 questions Ofcom is asking. </a:t>
            </a:r>
          </a:p>
          <a:p>
            <a:pPr lvl="1">
              <a:buFont typeface="Arial" panose="020B0604020202020204" pitchFamily="34" charset="0"/>
              <a:buChar char="•"/>
            </a:pPr>
            <a:r>
              <a:rPr lang="en-US" sz="1600" dirty="0">
                <a:solidFill>
                  <a:schemeClr val="tx1"/>
                </a:solidFill>
              </a:rPr>
              <a:t>We should focus on AIs from our view point document; 1.12, 1.13, 1.15, 1.16, 9.1.5 and 10.   </a:t>
            </a:r>
          </a:p>
          <a:p>
            <a:pPr marL="457200" lvl="1" indent="0"/>
            <a:r>
              <a:rPr lang="en-US" sz="1600" dirty="0">
                <a:solidFill>
                  <a:schemeClr val="tx1"/>
                </a:solidFill>
              </a:rPr>
              <a:t> </a:t>
            </a:r>
          </a:p>
          <a:p>
            <a:r>
              <a:rPr lang="en-US" sz="1400" b="0" dirty="0"/>
              <a:t>1.1 This consultation calls on stakeholders to help us play an important part in shaping the regulations that govern how the world’s radio spectrum is used. It sets out the key issues to be discussed at next year’s World Radiocommunications Conference (WRC-19) – and spells out our early thinking on the outcomes we’d like to achieve. It also explains the engagement process which Ofcom manages in order to allow stakeholders to feed into the development of UK positions for the WRC. </a:t>
            </a:r>
          </a:p>
          <a:p>
            <a:r>
              <a:rPr lang="en-US" sz="1400" b="0" dirty="0"/>
              <a:t>1.2 Among the areas for discussion at WRC-19 are use of spectrum for mobile broadband – including next generation 5G. Decisions taken at the conference on this and other matters could affect thousands of UK businesses and consumers. </a:t>
            </a:r>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41107907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Ofcom - WRC-19 AIs Consultation </a:t>
            </a:r>
            <a:r>
              <a:rPr lang="en-US" sz="1400" dirty="0"/>
              <a:t>-2</a:t>
            </a:r>
            <a:endParaRPr lang="en-US" sz="1200" dirty="0"/>
          </a:p>
        </p:txBody>
      </p:sp>
      <p:sp>
        <p:nvSpPr>
          <p:cNvPr id="3" name="Content Placeholder 2"/>
          <p:cNvSpPr>
            <a:spLocks noGrp="1"/>
          </p:cNvSpPr>
          <p:nvPr>
            <p:ph idx="1"/>
          </p:nvPr>
        </p:nvSpPr>
        <p:spPr>
          <a:xfrm>
            <a:off x="685800" y="831879"/>
            <a:ext cx="8147108" cy="5824509"/>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Had a good and more detailed discussion on several of the questions, Thursday of the plenary, see consultation and our first thoughts:</a:t>
            </a:r>
          </a:p>
          <a:p>
            <a:pPr lvl="1">
              <a:buFont typeface="Arial" panose="020B0604020202020204" pitchFamily="34" charset="0"/>
              <a:buChar char="•"/>
            </a:pPr>
            <a:r>
              <a:rPr lang="en-US" sz="1800" dirty="0">
                <a:hlinkClick r:id="rId2"/>
              </a:rPr>
              <a:t>https://mentor.ieee.org/802.18/dcn/18/18-18-0069-01-0000-ofcom-consultation-on-preparations-for-wrc-19.pdf</a:t>
            </a:r>
            <a:r>
              <a:rPr lang="en-US" sz="1800" dirty="0"/>
              <a:t> </a:t>
            </a:r>
          </a:p>
          <a:p>
            <a:pPr lvl="4">
              <a:buFont typeface="Arial" panose="020B0604020202020204" pitchFamily="34" charset="0"/>
              <a:buChar char="•"/>
            </a:pPr>
            <a:endParaRPr lang="en-US" sz="800" dirty="0">
              <a:solidFill>
                <a:schemeClr val="tx1"/>
              </a:solidFill>
            </a:endParaRPr>
          </a:p>
          <a:p>
            <a:pPr>
              <a:buFont typeface="Arial" panose="020B0604020202020204" pitchFamily="34" charset="0"/>
              <a:buChar char="•"/>
            </a:pPr>
            <a:r>
              <a:rPr lang="en-US" sz="2000" dirty="0">
                <a:solidFill>
                  <a:schemeClr val="tx1"/>
                </a:solidFill>
              </a:rPr>
              <a:t>Points added to the official Ofcom response form, see rev01 for the latest:</a:t>
            </a:r>
          </a:p>
          <a:p>
            <a:pPr lvl="1">
              <a:buFont typeface="Arial" panose="020B0604020202020204" pitchFamily="34" charset="0"/>
              <a:buChar char="•"/>
            </a:pPr>
            <a:r>
              <a:rPr lang="en-US" sz="1800" dirty="0">
                <a:solidFill>
                  <a:schemeClr val="tx1"/>
                </a:solidFill>
                <a:hlinkClick r:id="rId3"/>
              </a:rPr>
              <a:t>https://mentor.ieee.org/802.18/dcn/18/18-18-0088-01-0000-ofcom-consultation-comments-on-prep-for-wrc19.docx</a:t>
            </a:r>
            <a:r>
              <a:rPr lang="en-US" sz="1800" dirty="0">
                <a:solidFill>
                  <a:schemeClr val="tx1"/>
                </a:solidFill>
              </a:rPr>
              <a:t> </a:t>
            </a:r>
          </a:p>
          <a:p>
            <a:pPr lvl="5">
              <a:buFont typeface="Arial" panose="020B0604020202020204" pitchFamily="34" charset="0"/>
              <a:buChar char="•"/>
            </a:pPr>
            <a:endParaRPr lang="en-US" sz="1400" dirty="0"/>
          </a:p>
          <a:p>
            <a:pPr>
              <a:buFont typeface="Arial" panose="020B0604020202020204" pitchFamily="34" charset="0"/>
              <a:buChar char="•"/>
            </a:pPr>
            <a:r>
              <a:rPr lang="en-US" sz="2000" dirty="0">
                <a:solidFill>
                  <a:srgbClr val="00B0F0"/>
                </a:solidFill>
              </a:rPr>
              <a:t>Will review, and work to answer the remaining questions.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1131364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BBB7175-CC0F-4711-8A15-C67190AF2D1F}"/>
              </a:ext>
            </a:extLst>
          </p:cNvPr>
          <p:cNvSpPr>
            <a:spLocks noGrp="1"/>
          </p:cNvSpPr>
          <p:nvPr>
            <p:ph type="dt" idx="10"/>
          </p:nvPr>
        </p:nvSpPr>
        <p:spPr>
          <a:xfrm>
            <a:off x="683394" y="304800"/>
            <a:ext cx="2211387" cy="273050"/>
          </a:xfrm>
        </p:spPr>
        <p:txBody>
          <a:bodyPr/>
          <a:lstStyle/>
          <a:p>
            <a:r>
              <a:rPr lang="en-US"/>
              <a:t>16 Aug 2018</a:t>
            </a:r>
            <a:endParaRPr lang="en-GB" dirty="0"/>
          </a:p>
        </p:txBody>
      </p:sp>
      <p:sp>
        <p:nvSpPr>
          <p:cNvPr id="3" name="Footer Placeholder 2">
            <a:extLst>
              <a:ext uri="{FF2B5EF4-FFF2-40B4-BE49-F238E27FC236}">
                <a16:creationId xmlns:a16="http://schemas.microsoft.com/office/drawing/2014/main" id="{EA6DA760-5081-4D61-A400-5202945F753A}"/>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81603579-5A86-4453-88C1-62481DB71570}"/>
              </a:ext>
            </a:extLst>
          </p:cNvPr>
          <p:cNvSpPr>
            <a:spLocks noGrp="1"/>
          </p:cNvSpPr>
          <p:nvPr>
            <p:ph type="sldNum" idx="12"/>
          </p:nvPr>
        </p:nvSpPr>
        <p:spPr/>
        <p:txBody>
          <a:bodyPr/>
          <a:lstStyle/>
          <a:p>
            <a:r>
              <a:rPr lang="en-GB" dirty="0"/>
              <a:t>Slide </a:t>
            </a:r>
            <a:fld id="{F5D8E26B-7BCF-4D25-9C89-0168A6618F18}" type="slidenum">
              <a:rPr lang="en-GB" smtClean="0"/>
              <a:pPr/>
              <a:t>14</a:t>
            </a:fld>
            <a:endParaRPr lang="en-GB" dirty="0"/>
          </a:p>
        </p:txBody>
      </p:sp>
      <p:sp>
        <p:nvSpPr>
          <p:cNvPr id="5" name="Rectangle 4">
            <a:extLst>
              <a:ext uri="{FF2B5EF4-FFF2-40B4-BE49-F238E27FC236}">
                <a16:creationId xmlns:a16="http://schemas.microsoft.com/office/drawing/2014/main" id="{66BAABA8-F4F4-4D1D-82F4-87B8A491C161}"/>
              </a:ext>
            </a:extLst>
          </p:cNvPr>
          <p:cNvSpPr/>
          <p:nvPr/>
        </p:nvSpPr>
        <p:spPr>
          <a:xfrm>
            <a:off x="928693" y="1371600"/>
            <a:ext cx="7527920" cy="3477875"/>
          </a:xfrm>
          <a:prstGeom prst="rect">
            <a:avLst/>
          </a:prstGeom>
        </p:spPr>
        <p:txBody>
          <a:bodyPr wrap="square">
            <a:spAutoFit/>
          </a:bodyPr>
          <a:lstStyle/>
          <a:p>
            <a:pPr marL="342900" lvl="0" indent="-342900">
              <a:buFont typeface="Arial" panose="020B0604020202020204" pitchFamily="34" charset="0"/>
              <a:buChar char="•"/>
            </a:pPr>
            <a:r>
              <a:rPr lang="en-US" sz="2000" b="1" u="sng" dirty="0">
                <a:solidFill>
                  <a:schemeClr val="bg1">
                    <a:lumMod val="75000"/>
                  </a:schemeClr>
                </a:solidFill>
              </a:rPr>
              <a:t>Motion:</a:t>
            </a:r>
            <a:r>
              <a:rPr lang="en-US" sz="2000" b="1" dirty="0">
                <a:solidFill>
                  <a:schemeClr val="bg1">
                    <a:lumMod val="75000"/>
                  </a:schemeClr>
                </a:solidFill>
              </a:rPr>
              <a:t> </a:t>
            </a:r>
            <a:r>
              <a:rPr lang="en-US" sz="2000" dirty="0">
                <a:solidFill>
                  <a:schemeClr val="bg1">
                    <a:lumMod val="75000"/>
                  </a:schemeClr>
                </a:solidFill>
              </a:rPr>
              <a:t>Move to approve the comments in 18-18/00___r___; response to Ofcom plans on WRC-19 Agenda Items. </a:t>
            </a:r>
            <a:r>
              <a:rPr lang="en-GB" sz="2000" dirty="0">
                <a:solidFill>
                  <a:schemeClr val="bg1">
                    <a:lumMod val="75000"/>
                  </a:schemeClr>
                </a:solidFill>
              </a:rPr>
              <a:t>For review and approval by the EC for sending to the FCC by 10 September 2018. The Chair of 802.18 is authorized to make editorial changes as necessary.</a:t>
            </a:r>
            <a:endParaRPr lang="en-US" sz="2000" dirty="0">
              <a:solidFill>
                <a:schemeClr val="bg1">
                  <a:lumMod val="75000"/>
                </a:schemeClr>
              </a:solidFill>
            </a:endParaRPr>
          </a:p>
          <a:p>
            <a:pPr>
              <a:buFont typeface="Arial" panose="020B0604020202020204" pitchFamily="34" charset="0"/>
              <a:buChar char="•"/>
            </a:pPr>
            <a:endParaRPr lang="en-US" sz="1200" dirty="0">
              <a:solidFill>
                <a:schemeClr val="bg1">
                  <a:lumMod val="75000"/>
                </a:schemeClr>
              </a:solidFill>
            </a:endParaRPr>
          </a:p>
          <a:p>
            <a:pPr marL="342900" indent="-342900">
              <a:buFont typeface="Arial" panose="020B0604020202020204" pitchFamily="34" charset="0"/>
              <a:buChar char="•"/>
            </a:pPr>
            <a:r>
              <a:rPr lang="en-US" sz="2000" dirty="0">
                <a:solidFill>
                  <a:schemeClr val="bg1">
                    <a:lumMod val="75000"/>
                  </a:schemeClr>
                </a:solidFill>
              </a:rPr>
              <a:t>Move by:		.</a:t>
            </a:r>
          </a:p>
          <a:p>
            <a:pPr marL="342900" indent="-342900">
              <a:buFont typeface="Arial" panose="020B0604020202020204" pitchFamily="34" charset="0"/>
              <a:buChar char="•"/>
            </a:pPr>
            <a:r>
              <a:rPr lang="en-US" sz="2000" dirty="0">
                <a:solidFill>
                  <a:schemeClr val="bg1">
                    <a:lumMod val="75000"/>
                  </a:schemeClr>
                </a:solidFill>
              </a:rPr>
              <a:t>Second by:	.</a:t>
            </a:r>
          </a:p>
          <a:p>
            <a:pPr marL="342900" indent="-342900">
              <a:buFont typeface="Arial" panose="020B0604020202020204" pitchFamily="34" charset="0"/>
              <a:buChar char="•"/>
            </a:pPr>
            <a:r>
              <a:rPr lang="en-US" sz="2000" dirty="0">
                <a:solidFill>
                  <a:schemeClr val="bg1">
                    <a:lumMod val="75000"/>
                  </a:schemeClr>
                </a:solidFill>
              </a:rPr>
              <a:t>Discussion:         None</a:t>
            </a:r>
          </a:p>
          <a:p>
            <a:pPr marL="342900" indent="-342900">
              <a:buFont typeface="Arial" panose="020B0604020202020204" pitchFamily="34" charset="0"/>
              <a:buChar char="•"/>
            </a:pPr>
            <a:r>
              <a:rPr lang="en-US" sz="2000" dirty="0">
                <a:solidFill>
                  <a:schemeClr val="bg1">
                    <a:lumMod val="75000"/>
                  </a:schemeClr>
                </a:solidFill>
              </a:rPr>
              <a:t>Vote:         	 ___ Yes        ___ No          ___ Abstain </a:t>
            </a:r>
          </a:p>
          <a:p>
            <a:pPr marL="342900" indent="-342900">
              <a:buFont typeface="Arial" panose="020B0604020202020204" pitchFamily="34" charset="0"/>
              <a:buChar char="•"/>
            </a:pPr>
            <a:r>
              <a:rPr lang="en-US" sz="2000" dirty="0">
                <a:solidFill>
                  <a:schemeClr val="bg1">
                    <a:lumMod val="75000"/>
                  </a:schemeClr>
                </a:solidFill>
              </a:rPr>
              <a:t>Motion:		 Passed</a:t>
            </a:r>
          </a:p>
        </p:txBody>
      </p:sp>
      <p:sp>
        <p:nvSpPr>
          <p:cNvPr id="6" name="Title 1">
            <a:extLst>
              <a:ext uri="{FF2B5EF4-FFF2-40B4-BE49-F238E27FC236}">
                <a16:creationId xmlns:a16="http://schemas.microsoft.com/office/drawing/2014/main" id="{22A1FCA8-AFC5-4FC3-AFEB-97B1CF111DF1}"/>
              </a:ext>
            </a:extLst>
          </p:cNvPr>
          <p:cNvSpPr txBox="1">
            <a:spLocks/>
          </p:cNvSpPr>
          <p:nvPr/>
        </p:nvSpPr>
        <p:spPr>
          <a:xfrm>
            <a:off x="685800" y="685800"/>
            <a:ext cx="7770813" cy="1065213"/>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en-US" sz="2400" kern="0" dirty="0">
                <a:solidFill>
                  <a:schemeClr val="bg1">
                    <a:lumMod val="75000"/>
                  </a:schemeClr>
                </a:solidFill>
              </a:rPr>
              <a:t>Motion - Ofcom Consultation on WRC-19 AIs</a:t>
            </a:r>
            <a:endParaRPr lang="en-US" sz="2400" kern="0" dirty="0">
              <a:solidFill>
                <a:schemeClr val="bg1">
                  <a:lumMod val="75000"/>
                </a:schemeClr>
              </a:solidFill>
            </a:endParaRPr>
          </a:p>
        </p:txBody>
      </p:sp>
    </p:spTree>
    <p:extLst>
      <p:ext uri="{BB962C8B-B14F-4D97-AF65-F5344CB8AC3E}">
        <p14:creationId xmlns:p14="http://schemas.microsoft.com/office/powerpoint/2010/main" val="11431890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Google Wavier </a:t>
            </a:r>
            <a:r>
              <a:rPr lang="en-US" sz="1800" dirty="0"/>
              <a:t>-1</a:t>
            </a:r>
            <a:endParaRPr lang="en-US" sz="1200" dirty="0"/>
          </a:p>
        </p:txBody>
      </p:sp>
      <p:sp>
        <p:nvSpPr>
          <p:cNvPr id="3" name="Content Placeholder 2"/>
          <p:cNvSpPr>
            <a:spLocks noGrp="1"/>
          </p:cNvSpPr>
          <p:nvPr>
            <p:ph idx="1"/>
          </p:nvPr>
        </p:nvSpPr>
        <p:spPr>
          <a:xfrm>
            <a:off x="228600" y="1066800"/>
            <a:ext cx="8762993" cy="5408613"/>
          </a:xfrm>
        </p:spPr>
        <p:txBody>
          <a:bodyPr/>
          <a:lstStyle/>
          <a:p>
            <a:pPr>
              <a:buFont typeface="Arial" panose="020B0604020202020204" pitchFamily="34" charset="0"/>
              <a:buChar char="•"/>
            </a:pPr>
            <a:r>
              <a:rPr lang="en-US" sz="1800" dirty="0"/>
              <a:t>Latest Google submission did attempt to answer some of our questions.  </a:t>
            </a:r>
          </a:p>
          <a:p>
            <a:pPr lvl="1">
              <a:buFont typeface="Arial" panose="020B0604020202020204" pitchFamily="34" charset="0"/>
              <a:buChar char="•"/>
            </a:pPr>
            <a:r>
              <a:rPr lang="en-US" sz="1400" dirty="0">
                <a:hlinkClick r:id="rId3"/>
              </a:rPr>
              <a:t>https://mentor.ieee.org/802.18/dcn/18/18-18-0080-00-0000-</a:t>
            </a:r>
            <a:r>
              <a:rPr lang="en-US" sz="1400" b="1" dirty="0">
                <a:hlinkClick r:id="rId3"/>
              </a:rPr>
              <a:t>google-</a:t>
            </a:r>
            <a:r>
              <a:rPr lang="en-US" sz="1400" dirty="0">
                <a:hlinkClick r:id="rId3"/>
              </a:rPr>
              <a:t>s-waiver-request-supplement-to-coexist-with-802-11-with-motion-sensing-57-64ghz.pdf</a:t>
            </a:r>
            <a:r>
              <a:rPr lang="en-US" sz="1400" dirty="0"/>
              <a:t> </a:t>
            </a:r>
          </a:p>
          <a:p>
            <a:pPr lvl="1">
              <a:buFont typeface="Arial" panose="020B0604020202020204" pitchFamily="34" charset="0"/>
              <a:buChar char="•"/>
            </a:pPr>
            <a:r>
              <a:rPr lang="en-US" sz="1400" dirty="0">
                <a:solidFill>
                  <a:schemeClr val="tx1"/>
                </a:solidFill>
              </a:rPr>
              <a:t>Note:  The waiver is to allow the marketing and certification of equipment / production. </a:t>
            </a:r>
            <a:endParaRPr lang="en-US" sz="1100" dirty="0">
              <a:solidFill>
                <a:schemeClr val="tx1"/>
              </a:solidFill>
            </a:endParaRPr>
          </a:p>
          <a:p>
            <a:pPr>
              <a:buFont typeface="Arial" panose="020B0604020202020204" pitchFamily="34" charset="0"/>
              <a:buChar char="•"/>
            </a:pPr>
            <a:r>
              <a:rPr lang="en-US" sz="1800" dirty="0">
                <a:solidFill>
                  <a:schemeClr val="tx1"/>
                </a:solidFill>
              </a:rPr>
              <a:t>Reminder on our 4 Points</a:t>
            </a:r>
          </a:p>
          <a:p>
            <a:pPr lvl="1">
              <a:buFont typeface="Arial" panose="020B0604020202020204" pitchFamily="34" charset="0"/>
              <a:buChar char="•"/>
            </a:pPr>
            <a:r>
              <a:rPr lang="en-US" sz="1400" dirty="0">
                <a:solidFill>
                  <a:schemeClr val="tx1"/>
                </a:solidFill>
              </a:rPr>
              <a:t>Our comments;  </a:t>
            </a:r>
            <a:r>
              <a:rPr lang="en-US" sz="1400" dirty="0">
                <a:hlinkClick r:id="rId4"/>
              </a:rPr>
              <a:t>https://mentor.ieee.org/802.18/dcn/18/18-18-0032-05-0000-google-s-waiver-request-ieee-802-comments-motion-sensing-57-64-ghz.pdf</a:t>
            </a:r>
            <a:r>
              <a:rPr lang="en-US" sz="1400" dirty="0"/>
              <a:t> </a:t>
            </a:r>
          </a:p>
          <a:p>
            <a:pPr lvl="4">
              <a:buFont typeface="Arial" panose="020B0604020202020204" pitchFamily="34" charset="0"/>
              <a:buChar char="•"/>
            </a:pPr>
            <a:endParaRPr lang="en-US" sz="1100" dirty="0"/>
          </a:p>
          <a:p>
            <a:pPr marL="800100" lvl="1" indent="-342900">
              <a:buFont typeface="+mj-lt"/>
              <a:buAutoNum type="arabicPeriod"/>
            </a:pPr>
            <a:r>
              <a:rPr lang="en-US" sz="1600" dirty="0"/>
              <a:t>Sharing is not clear with 100% duty cycle, it is a 10x e.i.r.p. level, 802.11 has LBT, etc.</a:t>
            </a:r>
          </a:p>
          <a:p>
            <a:pPr lvl="2">
              <a:buFont typeface="Arial" panose="020B0604020202020204" pitchFamily="34" charset="0"/>
              <a:buChar char="•"/>
            </a:pPr>
            <a:r>
              <a:rPr lang="en-US" sz="1400" dirty="0"/>
              <a:t>Google says 10% now, where the new analysis was done with negligible degradation, along with 100% duty cycle showing 8% degradation.  Also, the Soli is out side the WiFi channel 75% of the time.   </a:t>
            </a:r>
          </a:p>
          <a:p>
            <a:pPr lvl="4">
              <a:buFont typeface="Arial" panose="020B0604020202020204" pitchFamily="34" charset="0"/>
              <a:buChar char="•"/>
            </a:pPr>
            <a:endParaRPr lang="en-US" sz="1200" dirty="0"/>
          </a:p>
          <a:p>
            <a:pPr marL="800100" lvl="1" indent="-342900">
              <a:buFont typeface="+mj-lt"/>
              <a:buAutoNum type="arabicPeriod"/>
            </a:pPr>
            <a:r>
              <a:rPr lang="en-US" sz="1600" dirty="0"/>
              <a:t>Didn’t test with 802.11ad with single carrier modulation which is the majority of users.  (OFDM is more tolerant which is what they did test with.)</a:t>
            </a:r>
          </a:p>
          <a:p>
            <a:pPr lvl="2">
              <a:buFont typeface="Arial" panose="020B0604020202020204" pitchFamily="34" charset="0"/>
              <a:buChar char="•"/>
            </a:pPr>
            <a:r>
              <a:rPr lang="en-US" sz="1400" dirty="0"/>
              <a:t> In the new analysis,  they did with single carrier.  </a:t>
            </a:r>
          </a:p>
          <a:p>
            <a:pPr lvl="4">
              <a:buFont typeface="Arial" panose="020B0604020202020204" pitchFamily="34" charset="0"/>
              <a:buChar char="•"/>
            </a:pPr>
            <a:endParaRPr lang="en-US" sz="1200" dirty="0"/>
          </a:p>
          <a:p>
            <a:pPr marL="457200" lvl="1" indent="0"/>
            <a:r>
              <a:rPr lang="en-US" sz="1800" dirty="0"/>
              <a:t>3</a:t>
            </a:r>
            <a:r>
              <a:rPr lang="en-US" sz="1600" dirty="0"/>
              <a:t>.   Didn’t test in the same device, like a phone.</a:t>
            </a:r>
          </a:p>
          <a:p>
            <a:pPr lvl="2">
              <a:buFont typeface="Arial" panose="020B0604020202020204" pitchFamily="34" charset="0"/>
              <a:buChar char="•"/>
            </a:pPr>
            <a:r>
              <a:rPr lang="en-US" sz="1400" dirty="0"/>
              <a:t>In the new analysis they did what they say is atypical close proximity to WiFi client and again with 10% duty cycle there was no negative affects.  With 100% duty cycle no harm on Wi-Fi through put 80% to 95% of the time. </a:t>
            </a:r>
          </a:p>
          <a:p>
            <a:pPr marL="0" indent="0"/>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8677581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Google Wavier </a:t>
            </a:r>
            <a:r>
              <a:rPr lang="en-US" sz="1800" dirty="0"/>
              <a:t>-2</a:t>
            </a:r>
            <a:endParaRPr lang="en-US" sz="1200" dirty="0"/>
          </a:p>
        </p:txBody>
      </p:sp>
      <p:sp>
        <p:nvSpPr>
          <p:cNvPr id="3" name="Content Placeholder 2"/>
          <p:cNvSpPr>
            <a:spLocks noGrp="1"/>
          </p:cNvSpPr>
          <p:nvPr>
            <p:ph idx="1"/>
          </p:nvPr>
        </p:nvSpPr>
        <p:spPr>
          <a:xfrm>
            <a:off x="228600" y="1066800"/>
            <a:ext cx="8762993" cy="5408613"/>
          </a:xfrm>
        </p:spPr>
        <p:txBody>
          <a:bodyPr/>
          <a:lstStyle/>
          <a:p>
            <a:pPr>
              <a:buFont typeface="Arial" panose="020B0604020202020204" pitchFamily="34" charset="0"/>
              <a:buChar char="•"/>
            </a:pPr>
            <a:r>
              <a:rPr lang="en-US" sz="1800" dirty="0">
                <a:solidFill>
                  <a:schemeClr val="tx1"/>
                </a:solidFill>
              </a:rPr>
              <a:t>Reminder on our 4 Points – cont. </a:t>
            </a:r>
            <a:r>
              <a:rPr lang="en-US" sz="1600" dirty="0"/>
              <a:t> </a:t>
            </a:r>
            <a:endParaRPr lang="en-US" sz="1200" dirty="0"/>
          </a:p>
          <a:p>
            <a:pPr marL="457200" lvl="1" indent="0"/>
            <a:r>
              <a:rPr lang="en-US" sz="1600" dirty="0"/>
              <a:t>4.    </a:t>
            </a:r>
            <a:r>
              <a:rPr lang="en-US" sz="1800" dirty="0"/>
              <a:t>Didn’t test with 802.15.3e (which is different from 3c which Google mentions). </a:t>
            </a:r>
            <a:endParaRPr lang="en-US" sz="1600" dirty="0"/>
          </a:p>
          <a:p>
            <a:pPr lvl="2">
              <a:buFont typeface="Arial" panose="020B0604020202020204" pitchFamily="34" charset="0"/>
              <a:buChar char="•"/>
            </a:pPr>
            <a:r>
              <a:rPr lang="en-US" sz="1600" dirty="0"/>
              <a:t>IEEE 802.15.3e made some footnotes that it has a closer intended range than the 11ad so concerns are less likely to materialize. </a:t>
            </a:r>
          </a:p>
          <a:p>
            <a:pPr lvl="4">
              <a:buFont typeface="Arial" panose="020B0604020202020204" pitchFamily="34" charset="0"/>
              <a:buChar char="•"/>
            </a:pPr>
            <a:endParaRPr lang="en-US" sz="1000" dirty="0"/>
          </a:p>
          <a:p>
            <a:pPr>
              <a:buFont typeface="Arial" panose="020B0604020202020204" pitchFamily="34" charset="0"/>
              <a:buChar char="•"/>
            </a:pPr>
            <a:r>
              <a:rPr lang="en-US" sz="2000" b="0" dirty="0">
                <a:solidFill>
                  <a:schemeClr val="tx1"/>
                </a:solidFill>
              </a:rPr>
              <a:t>Asked to check if we said anything on RF exposure </a:t>
            </a:r>
            <a:r>
              <a:rPr lang="en-US" sz="1800" b="0" dirty="0"/>
              <a:t>and Goggle responded? </a:t>
            </a:r>
          </a:p>
          <a:p>
            <a:pPr lvl="1">
              <a:buFont typeface="Arial" panose="020B0604020202020204" pitchFamily="34" charset="0"/>
              <a:buChar char="•"/>
            </a:pPr>
            <a:r>
              <a:rPr lang="en-US" sz="1600" dirty="0"/>
              <a:t>Looked and we did not say anything about RF exposure. </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In our view, does it resolve some of the concerns that IEEE 802 raised?</a:t>
            </a:r>
          </a:p>
          <a:p>
            <a:pPr lvl="1">
              <a:buFont typeface="Arial" panose="020B0604020202020204" pitchFamily="34" charset="0"/>
              <a:buChar char="•"/>
            </a:pPr>
            <a:r>
              <a:rPr lang="en-US" sz="1600" b="0" dirty="0">
                <a:solidFill>
                  <a:schemeClr val="tx1"/>
                </a:solidFill>
              </a:rPr>
              <a:t>We reviewed at the Plenary, and some excellent feedback from a member on behind the scenes, as on the surface seems Google is providing answers to some of our concerns, though looking deeper, there are ways around some of what they say.    e.g. if limited duty should that be in the waiver?</a:t>
            </a:r>
          </a:p>
          <a:p>
            <a:pPr lvl="1">
              <a:buFont typeface="Arial" panose="020B0604020202020204" pitchFamily="34" charset="0"/>
              <a:buChar char="•"/>
            </a:pPr>
            <a:r>
              <a:rPr lang="en-US" sz="1600" dirty="0">
                <a:solidFill>
                  <a:srgbClr val="00B050"/>
                </a:solidFill>
              </a:rPr>
              <a:t>(05aug) Heard back from the member looking at this, and the Facebook and our inputs here already cover all he had seen.  </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1800" b="0" dirty="0">
                <a:solidFill>
                  <a:schemeClr val="tx1"/>
                </a:solidFill>
              </a:rPr>
              <a:t>After additional discussion at Plenary, the RR-TAG does want to look more seriously at an ex </a:t>
            </a:r>
            <a:r>
              <a:rPr lang="en-US" sz="1800" b="0" dirty="0" err="1">
                <a:solidFill>
                  <a:schemeClr val="tx1"/>
                </a:solidFill>
              </a:rPr>
              <a:t>parte</a:t>
            </a:r>
            <a:r>
              <a:rPr lang="en-US" sz="1800" b="0" dirty="0">
                <a:solidFill>
                  <a:schemeClr val="tx1"/>
                </a:solidFill>
              </a:rPr>
              <a:t>, and NCTA will likely support what we are seeing.  </a:t>
            </a:r>
            <a:endParaRPr lang="en-US" sz="1000" b="0" dirty="0">
              <a:solidFill>
                <a:schemeClr val="tx1"/>
              </a:solidFill>
            </a:endParaRPr>
          </a:p>
          <a:p>
            <a:pPr lvl="1">
              <a:buFont typeface="Arial" panose="020B0604020202020204" pitchFamily="34" charset="0"/>
              <a:buChar char="•"/>
            </a:pPr>
            <a:endParaRPr lang="en-US" sz="1600" dirty="0"/>
          </a:p>
          <a:p>
            <a:pPr lvl="4">
              <a:buFont typeface="Arial" panose="020B0604020202020204" pitchFamily="34" charset="0"/>
              <a:buChar char="•"/>
            </a:pP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15914628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Google Wavier </a:t>
            </a:r>
            <a:r>
              <a:rPr lang="en-US" sz="1800" dirty="0"/>
              <a:t>-3</a:t>
            </a:r>
            <a:endParaRPr lang="en-US" sz="1200" dirty="0"/>
          </a:p>
        </p:txBody>
      </p:sp>
      <p:sp>
        <p:nvSpPr>
          <p:cNvPr id="3" name="Content Placeholder 2"/>
          <p:cNvSpPr>
            <a:spLocks noGrp="1"/>
          </p:cNvSpPr>
          <p:nvPr>
            <p:ph idx="1"/>
          </p:nvPr>
        </p:nvSpPr>
        <p:spPr>
          <a:xfrm>
            <a:off x="685800" y="863786"/>
            <a:ext cx="8229600" cy="5611627"/>
          </a:xfrm>
        </p:spPr>
        <p:txBody>
          <a:bodyPr/>
          <a:lstStyle/>
          <a:p>
            <a:pPr>
              <a:buFont typeface="Arial" panose="020B0604020202020204" pitchFamily="34" charset="0"/>
              <a:buChar char="•"/>
            </a:pPr>
            <a:r>
              <a:rPr lang="en-US" sz="1800" dirty="0">
                <a:solidFill>
                  <a:schemeClr val="tx1"/>
                </a:solidFill>
              </a:rPr>
              <a:t>The proceeding: </a:t>
            </a:r>
          </a:p>
          <a:p>
            <a:pPr lvl="1">
              <a:buFont typeface="Arial" panose="020B0604020202020204" pitchFamily="34" charset="0"/>
              <a:buChar char="•"/>
            </a:pPr>
            <a:r>
              <a:rPr lang="en-US" sz="1600" dirty="0"/>
              <a:t>ECFS:   </a:t>
            </a:r>
            <a:r>
              <a:rPr lang="en-US" sz="1600" dirty="0">
                <a:hlinkClick r:id="rId2"/>
              </a:rPr>
              <a:t>https://www.fcc.gov/ecfs/search/filings?proceedings_name=18-70&amp;sort=date_disseminated,DESC</a:t>
            </a:r>
            <a:r>
              <a:rPr lang="en-US" sz="1600" dirty="0"/>
              <a:t> </a:t>
            </a:r>
          </a:p>
          <a:p>
            <a:pPr lvl="4">
              <a:buFont typeface="Arial" panose="020B0604020202020204" pitchFamily="34" charset="0"/>
              <a:buChar char="•"/>
            </a:pPr>
            <a:endParaRPr lang="en-US" sz="1100" dirty="0">
              <a:solidFill>
                <a:schemeClr val="tx1"/>
              </a:solidFill>
            </a:endParaRPr>
          </a:p>
          <a:p>
            <a:pPr>
              <a:buFont typeface="Arial" panose="020B0604020202020204" pitchFamily="34" charset="0"/>
              <a:buChar char="•"/>
            </a:pPr>
            <a:r>
              <a:rPr lang="en-US" sz="1800" dirty="0">
                <a:solidFill>
                  <a:schemeClr val="tx1"/>
                </a:solidFill>
              </a:rPr>
              <a:t>We reviewed before marked up versions of Google’s &amp; Facebook’s responses: </a:t>
            </a:r>
          </a:p>
          <a:p>
            <a:pPr lvl="1">
              <a:buFont typeface="Arial" panose="020B0604020202020204" pitchFamily="34" charset="0"/>
              <a:buChar char="•"/>
            </a:pPr>
            <a:r>
              <a:rPr lang="en-US" sz="1400" dirty="0">
                <a:solidFill>
                  <a:schemeClr val="tx1"/>
                </a:solidFill>
                <a:hlinkClick r:id="rId3"/>
              </a:rPr>
              <a:t>https://mentor.ieee.org/802.18/dcn/18/18-18-0080-00-0000-google-s-waiver-request-supplement-to-coexist-with-802-11-with-motion-sensing-57-64ghz.pdf</a:t>
            </a:r>
            <a:endParaRPr lang="en-US" sz="1400" b="0" dirty="0">
              <a:solidFill>
                <a:schemeClr val="tx1"/>
              </a:solidFill>
            </a:endParaRPr>
          </a:p>
          <a:p>
            <a:pPr lvl="1">
              <a:buFont typeface="Arial" panose="020B0604020202020204" pitchFamily="34" charset="0"/>
              <a:buChar char="•"/>
            </a:pPr>
            <a:r>
              <a:rPr lang="en-US" sz="1400" dirty="0">
                <a:hlinkClick r:id="rId4"/>
              </a:rPr>
              <a:t>https://mentor.ieee.org/802.18/dcn/18/18-18-0089-00-0000-google-s-waiver-request-facebook-letter-after-reply-comments-motion-sensing-57-64-ghz.pdf</a:t>
            </a:r>
            <a:r>
              <a:rPr lang="en-US" sz="1400" dirty="0"/>
              <a:t> </a:t>
            </a:r>
            <a:endParaRPr lang="en-US" sz="1400" b="0" dirty="0">
              <a:solidFill>
                <a:schemeClr val="tx1"/>
              </a:solidFill>
            </a:endParaRPr>
          </a:p>
          <a:p>
            <a:pPr lvl="4">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dirty="0">
                <a:solidFill>
                  <a:schemeClr val="tx1"/>
                </a:solidFill>
              </a:rPr>
              <a:t>How do we get an ex </a:t>
            </a:r>
            <a:r>
              <a:rPr lang="en-US" sz="1800" dirty="0" err="1">
                <a:solidFill>
                  <a:schemeClr val="tx1"/>
                </a:solidFill>
              </a:rPr>
              <a:t>parte</a:t>
            </a:r>
            <a:r>
              <a:rPr lang="en-US" sz="1800" dirty="0">
                <a:solidFill>
                  <a:schemeClr val="tx1"/>
                </a:solidFill>
              </a:rPr>
              <a:t> going, FCC may grant the waiver soon? </a:t>
            </a:r>
          </a:p>
          <a:p>
            <a:pPr lvl="1">
              <a:buFont typeface="Arial" panose="020B0604020202020204" pitchFamily="34" charset="0"/>
              <a:buChar char="•"/>
            </a:pPr>
            <a:r>
              <a:rPr lang="en-US" sz="1600" dirty="0">
                <a:solidFill>
                  <a:schemeClr val="tx1"/>
                </a:solidFill>
              </a:rPr>
              <a:t>Summarize our comments first, what is significant. </a:t>
            </a:r>
          </a:p>
          <a:p>
            <a:pPr lvl="1">
              <a:buFont typeface="Arial" panose="020B0604020202020204" pitchFamily="34" charset="0"/>
              <a:buChar char="•"/>
            </a:pPr>
            <a:r>
              <a:rPr lang="en-US" sz="1600" b="0" dirty="0">
                <a:solidFill>
                  <a:schemeClr val="tx1"/>
                </a:solidFill>
              </a:rPr>
              <a:t>Then show</a:t>
            </a:r>
            <a:r>
              <a:rPr lang="en-US" sz="1600" dirty="0">
                <a:solidFill>
                  <a:schemeClr val="tx1"/>
                </a:solidFill>
              </a:rPr>
              <a:t> where </a:t>
            </a:r>
            <a:r>
              <a:rPr lang="en-US" sz="1600" b="0" dirty="0">
                <a:solidFill>
                  <a:schemeClr val="tx1"/>
                </a:solidFill>
              </a:rPr>
              <a:t>Faceb</a:t>
            </a:r>
            <a:r>
              <a:rPr lang="en-US" sz="1600" dirty="0">
                <a:solidFill>
                  <a:schemeClr val="tx1"/>
                </a:solidFill>
              </a:rPr>
              <a:t>ook agrees with us,  then support Facebook other points. (do we agree with all or just some.) </a:t>
            </a:r>
            <a:r>
              <a:rPr lang="en-US" sz="1600" b="0" dirty="0">
                <a:solidFill>
                  <a:schemeClr val="tx1"/>
                </a:solidFill>
              </a:rPr>
              <a:t> </a:t>
            </a:r>
          </a:p>
          <a:p>
            <a:pPr lvl="1">
              <a:buFont typeface="Arial" panose="020B0604020202020204" pitchFamily="34" charset="0"/>
              <a:buChar char="•"/>
            </a:pPr>
            <a:r>
              <a:rPr lang="en-US" sz="1600" b="0" dirty="0">
                <a:solidFill>
                  <a:schemeClr val="tx1"/>
                </a:solidFill>
              </a:rPr>
              <a:t>Outline to these points above is next. </a:t>
            </a:r>
          </a:p>
          <a:p>
            <a:pPr lvl="1">
              <a:buFont typeface="Arial" panose="020B0604020202020204" pitchFamily="34" charset="0"/>
              <a:buChar char="•"/>
            </a:pPr>
            <a:r>
              <a:rPr lang="en-US" sz="1600" dirty="0">
                <a:solidFill>
                  <a:schemeClr val="tx1"/>
                </a:solidFill>
              </a:rPr>
              <a:t>Need to target end of August.</a:t>
            </a:r>
          </a:p>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b="0" dirty="0">
                <a:solidFill>
                  <a:srgbClr val="00B0F0"/>
                </a:solidFill>
              </a:rPr>
              <a:t>Is anyone available to work up a ex </a:t>
            </a:r>
            <a:r>
              <a:rPr lang="en-US" sz="1800" b="0" dirty="0" err="1">
                <a:solidFill>
                  <a:srgbClr val="00B0F0"/>
                </a:solidFill>
              </a:rPr>
              <a:t>parte</a:t>
            </a:r>
            <a:r>
              <a:rPr lang="en-US" sz="1800" b="0" dirty="0">
                <a:solidFill>
                  <a:srgbClr val="00B0F0"/>
                </a:solidFill>
              </a:rPr>
              <a:t> with our points to get us going? </a:t>
            </a:r>
          </a:p>
          <a:p>
            <a:pPr lvl="1">
              <a:buFont typeface="Arial" panose="020B0604020202020204" pitchFamily="34" charset="0"/>
              <a:buChar char="•"/>
            </a:pPr>
            <a:endParaRPr lang="en-US" sz="16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7353363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7387" y="636191"/>
            <a:ext cx="7770813" cy="719931"/>
          </a:xfrm>
        </p:spPr>
        <p:txBody>
          <a:bodyPr/>
          <a:lstStyle/>
          <a:p>
            <a:r>
              <a:rPr lang="en-US" altLang="en-US" sz="2400" dirty="0">
                <a:solidFill>
                  <a:schemeClr val="bg1">
                    <a:lumMod val="75000"/>
                  </a:schemeClr>
                </a:solidFill>
              </a:rPr>
              <a:t>Motion - FCC Google Wavier ex </a:t>
            </a:r>
            <a:r>
              <a:rPr lang="en-US" altLang="en-US" sz="2400" dirty="0" err="1">
                <a:solidFill>
                  <a:schemeClr val="bg1">
                    <a:lumMod val="75000"/>
                  </a:schemeClr>
                </a:solidFill>
              </a:rPr>
              <a:t>parte</a:t>
            </a:r>
            <a:endParaRPr lang="en-US" altLang="en-US" sz="2400" dirty="0">
              <a:solidFill>
                <a:schemeClr val="bg1">
                  <a:lumMod val="75000"/>
                </a:schemeClr>
              </a:solidFill>
            </a:endParaRPr>
          </a:p>
        </p:txBody>
      </p:sp>
      <p:sp>
        <p:nvSpPr>
          <p:cNvPr id="16387" name="Content Placeholder 2"/>
          <p:cNvSpPr>
            <a:spLocks noGrp="1"/>
          </p:cNvSpPr>
          <p:nvPr>
            <p:ph idx="1"/>
          </p:nvPr>
        </p:nvSpPr>
        <p:spPr>
          <a:xfrm>
            <a:off x="684212" y="1303407"/>
            <a:ext cx="7772400" cy="5172006"/>
          </a:xfrm>
        </p:spPr>
        <p:txBody>
          <a:bodyPr/>
          <a:lstStyle/>
          <a:p>
            <a:pPr>
              <a:buFont typeface="Arial" panose="020B0604020202020204" pitchFamily="34" charset="0"/>
              <a:buChar char="•"/>
            </a:pPr>
            <a:r>
              <a:rPr lang="en-US" sz="2000" u="sng" dirty="0">
                <a:solidFill>
                  <a:schemeClr val="bg1">
                    <a:lumMod val="75000"/>
                  </a:schemeClr>
                </a:solidFill>
              </a:rPr>
              <a:t>Motion:</a:t>
            </a:r>
            <a:r>
              <a:rPr lang="en-US" sz="2000" dirty="0">
                <a:solidFill>
                  <a:schemeClr val="bg1">
                    <a:lumMod val="75000"/>
                  </a:schemeClr>
                </a:solidFill>
              </a:rPr>
              <a:t> </a:t>
            </a:r>
            <a:r>
              <a:rPr lang="en-US" sz="2000" b="0" dirty="0">
                <a:solidFill>
                  <a:schemeClr val="bg1">
                    <a:lumMod val="75000"/>
                  </a:schemeClr>
                </a:solidFill>
              </a:rPr>
              <a:t>Move to approve the ex </a:t>
            </a:r>
            <a:r>
              <a:rPr lang="en-US" sz="2000" b="0" dirty="0" err="1">
                <a:solidFill>
                  <a:schemeClr val="bg1">
                    <a:lumMod val="75000"/>
                  </a:schemeClr>
                </a:solidFill>
              </a:rPr>
              <a:t>parte</a:t>
            </a:r>
            <a:r>
              <a:rPr lang="en-US" sz="2000" b="0" dirty="0">
                <a:solidFill>
                  <a:schemeClr val="bg1">
                    <a:lumMod val="75000"/>
                  </a:schemeClr>
                </a:solidFill>
              </a:rPr>
              <a:t> in 18-18/00___r___, response to Google reply comments on request for wavier (FCC ET Docket 18-70) of section 15.255(c)(3) of the FCC rules for their interactive motion sensing in the 57-64 GHz band, to increase the allowed power. </a:t>
            </a:r>
            <a:r>
              <a:rPr lang="en-GB" sz="2000" b="0" dirty="0">
                <a:solidFill>
                  <a:schemeClr val="bg1">
                    <a:lumMod val="75000"/>
                  </a:schemeClr>
                </a:solidFill>
              </a:rPr>
              <a:t>For review and approval by the EC for sending to the FCC by </a:t>
            </a:r>
            <a:r>
              <a:rPr lang="en-GB" sz="2000" b="0" dirty="0">
                <a:solidFill>
                  <a:schemeClr val="bg1">
                    <a:lumMod val="75000"/>
                  </a:schemeClr>
                </a:solidFill>
                <a:highlight>
                  <a:srgbClr val="FFFF00"/>
                </a:highlight>
              </a:rPr>
              <a:t>_______</a:t>
            </a:r>
            <a:r>
              <a:rPr lang="en-GB" sz="2000" b="0" dirty="0">
                <a:solidFill>
                  <a:schemeClr val="bg1">
                    <a:lumMod val="75000"/>
                  </a:schemeClr>
                </a:solidFill>
              </a:rPr>
              <a:t>. The Chair of 802.18 is authorized to make editorial changes as necessary.</a:t>
            </a:r>
            <a:endParaRPr lang="en-US" sz="2000" b="0" dirty="0">
              <a:solidFill>
                <a:schemeClr val="bg1">
                  <a:lumMod val="75000"/>
                </a:schemeClr>
              </a:solidFill>
            </a:endParaRPr>
          </a:p>
          <a:p>
            <a:pPr>
              <a:buFont typeface="Arial" panose="020B0604020202020204" pitchFamily="34" charset="0"/>
              <a:buChar char="•"/>
            </a:pPr>
            <a:endParaRPr lang="en-US" sz="2000" b="0" dirty="0">
              <a:solidFill>
                <a:schemeClr val="bg1">
                  <a:lumMod val="75000"/>
                </a:schemeClr>
              </a:solidFill>
            </a:endParaRPr>
          </a:p>
          <a:p>
            <a:pPr>
              <a:buFont typeface="Arial" panose="020B0604020202020204" pitchFamily="34" charset="0"/>
              <a:buChar char="•"/>
            </a:pPr>
            <a:r>
              <a:rPr lang="en-US" sz="2000" b="0" dirty="0">
                <a:solidFill>
                  <a:schemeClr val="bg1">
                    <a:lumMod val="75000"/>
                  </a:schemeClr>
                </a:solidFill>
              </a:rPr>
              <a:t>Move by:		.</a:t>
            </a:r>
          </a:p>
          <a:p>
            <a:pPr>
              <a:buFont typeface="Arial" panose="020B0604020202020204" pitchFamily="34" charset="0"/>
              <a:buChar char="•"/>
            </a:pPr>
            <a:r>
              <a:rPr lang="en-US" sz="2000" b="0" dirty="0">
                <a:solidFill>
                  <a:schemeClr val="bg1">
                    <a:lumMod val="75000"/>
                  </a:schemeClr>
                </a:solidFill>
              </a:rPr>
              <a:t>Second by:	.</a:t>
            </a:r>
          </a:p>
          <a:p>
            <a:pPr>
              <a:buFont typeface="Arial" panose="020B0604020202020204" pitchFamily="34" charset="0"/>
              <a:buChar char="•"/>
            </a:pPr>
            <a:r>
              <a:rPr lang="en-US" sz="2000" b="0" dirty="0">
                <a:solidFill>
                  <a:schemeClr val="bg1">
                    <a:lumMod val="75000"/>
                  </a:schemeClr>
                </a:solidFill>
              </a:rPr>
              <a:t>Discussion:         None</a:t>
            </a:r>
          </a:p>
          <a:p>
            <a:pPr>
              <a:buFont typeface="Arial" panose="020B0604020202020204" pitchFamily="34" charset="0"/>
              <a:buChar char="•"/>
            </a:pPr>
            <a:r>
              <a:rPr lang="en-US" sz="2000" b="0" dirty="0">
                <a:solidFill>
                  <a:schemeClr val="bg1">
                    <a:lumMod val="75000"/>
                  </a:schemeClr>
                </a:solidFill>
              </a:rPr>
              <a:t>Vote:         	 ___ Yes        ___ No          ___ Abstain </a:t>
            </a:r>
          </a:p>
          <a:p>
            <a:pPr>
              <a:buFont typeface="Arial" panose="020B0604020202020204" pitchFamily="34" charset="0"/>
              <a:buChar char="•"/>
            </a:pPr>
            <a:r>
              <a:rPr lang="en-US" sz="2000" b="0" dirty="0">
                <a:solidFill>
                  <a:schemeClr val="bg1">
                    <a:lumMod val="75000"/>
                  </a:schemeClr>
                </a:solidFill>
              </a:rPr>
              <a:t>Motion:</a:t>
            </a:r>
            <a:r>
              <a:rPr lang="en-US" sz="2000" dirty="0">
                <a:solidFill>
                  <a:schemeClr val="bg1">
                    <a:lumMod val="75000"/>
                  </a:schemeClr>
                </a:solidFill>
              </a:rPr>
              <a:t>		 </a:t>
            </a:r>
            <a:r>
              <a:rPr lang="en-US" sz="2000" b="0" dirty="0">
                <a:solidFill>
                  <a:schemeClr val="bg1">
                    <a:lumMod val="75000"/>
                  </a:schemeClr>
                </a:solidFill>
              </a:rPr>
              <a:t>Passed</a:t>
            </a:r>
          </a:p>
          <a:p>
            <a:pPr lvl="1"/>
            <a:endParaRPr lang="en-US" altLang="en-US" u="sng" dirty="0"/>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18</a:t>
            </a:fld>
            <a:endParaRPr lang="en-US" altLang="en-US" sz="1200" b="0" dirty="0"/>
          </a:p>
        </p:txBody>
      </p:sp>
      <p:sp>
        <p:nvSpPr>
          <p:cNvPr id="2" name="Date Placeholder 1"/>
          <p:cNvSpPr>
            <a:spLocks noGrp="1"/>
          </p:cNvSpPr>
          <p:nvPr>
            <p:ph type="dt" idx="15"/>
          </p:nvPr>
        </p:nvSpPr>
        <p:spPr/>
        <p:txBody>
          <a:bodyPr/>
          <a:lstStyle/>
          <a:p>
            <a:r>
              <a:rPr lang="en-US"/>
              <a:t>16 Aug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20313646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-0</a:t>
            </a:r>
            <a:endParaRPr lang="en-US" sz="2400" dirty="0"/>
          </a:p>
        </p:txBody>
      </p:sp>
      <p:sp>
        <p:nvSpPr>
          <p:cNvPr id="3" name="Content Placeholder 2"/>
          <p:cNvSpPr>
            <a:spLocks noGrp="1"/>
          </p:cNvSpPr>
          <p:nvPr>
            <p:ph idx="1"/>
          </p:nvPr>
        </p:nvSpPr>
        <p:spPr>
          <a:xfrm>
            <a:off x="685800" y="1143000"/>
            <a:ext cx="7770813" cy="4494213"/>
          </a:xfrm>
        </p:spPr>
        <p:txBody>
          <a:bodyPr/>
          <a:lstStyle/>
          <a:p>
            <a:pPr marL="0" indent="0">
              <a:spcBef>
                <a:spcPts val="0"/>
              </a:spcBef>
            </a:pPr>
            <a:r>
              <a:rPr lang="en-US" altLang="en-US" sz="2000" dirty="0"/>
              <a:t> </a:t>
            </a:r>
            <a:endParaRPr lang="en-US" sz="2000" dirty="0"/>
          </a:p>
          <a:p>
            <a:pPr>
              <a:spcBef>
                <a:spcPts val="0"/>
              </a:spcBef>
              <a:buFont typeface="Arial" panose="020B0604020202020204" pitchFamily="34" charset="0"/>
              <a:buChar char="•"/>
            </a:pPr>
            <a:r>
              <a:rPr lang="en-US" sz="2000" dirty="0"/>
              <a:t>Additional Fixed Service (FS) Protection ex </a:t>
            </a:r>
            <a:r>
              <a:rPr lang="en-US" sz="2000" dirty="0" err="1"/>
              <a:t>parte</a:t>
            </a:r>
            <a:endParaRPr lang="en-US" sz="2000" dirty="0"/>
          </a:p>
          <a:p>
            <a:pPr>
              <a:spcBef>
                <a:spcPts val="0"/>
              </a:spcBef>
              <a:buFont typeface="Arial" panose="020B0604020202020204" pitchFamily="34" charset="0"/>
              <a:buChar char="•"/>
            </a:pPr>
            <a:endParaRPr lang="en-US" sz="2000" dirty="0"/>
          </a:p>
          <a:p>
            <a:pPr lvl="1">
              <a:spcBef>
                <a:spcPts val="0"/>
              </a:spcBef>
              <a:buFont typeface="Arial" panose="020B0604020202020204" pitchFamily="34" charset="0"/>
              <a:buChar char="•"/>
            </a:pPr>
            <a:r>
              <a:rPr lang="en-US" sz="1800" dirty="0"/>
              <a:t>An ex </a:t>
            </a:r>
            <a:r>
              <a:rPr lang="en-US" sz="1800" dirty="0" err="1"/>
              <a:t>parte</a:t>
            </a:r>
            <a:r>
              <a:rPr lang="en-US" sz="1800" dirty="0"/>
              <a:t> filing given to the FCC on July 31</a:t>
            </a:r>
            <a:r>
              <a:rPr lang="en-US" sz="1800" baseline="30000" dirty="0"/>
              <a:t>st </a:t>
            </a:r>
            <a:r>
              <a:rPr lang="en-US" sz="1800" dirty="0"/>
              <a:t>on sharing</a:t>
            </a:r>
          </a:p>
          <a:p>
            <a:pPr lvl="2">
              <a:spcBef>
                <a:spcPts val="0"/>
              </a:spcBef>
              <a:buFont typeface="Arial" panose="020B0604020202020204" pitchFamily="34" charset="0"/>
              <a:buChar char="•"/>
            </a:pPr>
            <a:r>
              <a:rPr lang="en-US" sz="1400" dirty="0">
                <a:hlinkClick r:id="rId3"/>
              </a:rPr>
              <a:t>https://mentor.ieee.org/802.18/dcn/18/18-18-0097-00-0000-ex-parte-next-data-base-6-ghz-additional-fs-protection-discussion.pdf</a:t>
            </a:r>
            <a:endParaRPr lang="en-US" sz="1400" dirty="0"/>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r>
              <a:rPr lang="en-US" sz="1800" dirty="0"/>
              <a:t>The proposal is to add a third database to the current TV White Space and CBRS databases. </a:t>
            </a:r>
          </a:p>
          <a:p>
            <a:pPr lvl="2">
              <a:spcBef>
                <a:spcPts val="0"/>
              </a:spcBef>
              <a:buFont typeface="Arial" panose="020B0604020202020204" pitchFamily="34" charset="0"/>
              <a:buChar char="•"/>
            </a:pPr>
            <a:r>
              <a:rPr lang="en-US" sz="1600" dirty="0"/>
              <a:t>Automatic Frequency Coordination. </a:t>
            </a:r>
          </a:p>
          <a:p>
            <a:pPr lvl="4">
              <a:spcBef>
                <a:spcPts val="0"/>
              </a:spcBef>
              <a:buFont typeface="Arial" panose="020B0604020202020204" pitchFamily="34" charset="0"/>
              <a:buChar char="•"/>
            </a:pPr>
            <a:endParaRPr lang="en-US" altLang="en-US" sz="1200" dirty="0"/>
          </a:p>
          <a:p>
            <a:pPr lvl="1">
              <a:spcBef>
                <a:spcPts val="0"/>
              </a:spcBef>
              <a:buFont typeface="Arial" panose="020B0604020202020204" pitchFamily="34" charset="0"/>
              <a:buChar char="•"/>
            </a:pPr>
            <a:r>
              <a:rPr lang="en-US" altLang="en-US" sz="1800" dirty="0"/>
              <a:t>What are thoughts from all on adding anther coordination data base? </a:t>
            </a:r>
          </a:p>
          <a:p>
            <a:pPr lvl="1">
              <a:spcBef>
                <a:spcPts val="0"/>
              </a:spcBef>
              <a:buFont typeface="Arial" panose="020B0604020202020204" pitchFamily="34" charset="0"/>
              <a:buChar char="•"/>
            </a:pPr>
            <a:r>
              <a:rPr lang="en-US" altLang="en-US" sz="1600" dirty="0"/>
              <a:t>  </a:t>
            </a: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1259155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688334" y="1371600"/>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is open</a:t>
            </a:r>
          </a:p>
          <a:p>
            <a:pPr lvl="1">
              <a:defRPr/>
            </a:pPr>
            <a:r>
              <a:rPr lang="en-US" sz="1600" dirty="0"/>
              <a:t>Secretary is Allan Zhu (Huawei)</a:t>
            </a:r>
          </a:p>
          <a:p>
            <a:pPr>
              <a:buFont typeface="Arial" panose="020B0604020202020204" pitchFamily="34" charset="0"/>
              <a:buChar char="•"/>
            </a:pPr>
            <a:r>
              <a:rPr lang="en-US" altLang="en-US" sz="2000" dirty="0"/>
              <a:t>Number of voters: </a:t>
            </a:r>
            <a:r>
              <a:rPr lang="en-US" altLang="en-US" sz="1800" dirty="0"/>
              <a:t>40 (9 on EC)</a:t>
            </a:r>
            <a:r>
              <a:rPr lang="en-US" altLang="en-US" sz="1800" dirty="0">
                <a:solidFill>
                  <a:schemeClr val="tx1"/>
                </a:solidFill>
              </a:rPr>
              <a:t>;  Nearly Voter: 1; Aspirant members: 9</a:t>
            </a:r>
          </a:p>
          <a:p>
            <a:pPr lvl="1">
              <a:buFont typeface="Arial" panose="020B0604020202020204" pitchFamily="34" charset="0"/>
              <a:buChar char="•"/>
            </a:pPr>
            <a:r>
              <a:rPr lang="en-US" sz="1400" dirty="0">
                <a:solidFill>
                  <a:schemeClr val="tx1"/>
                </a:solidFill>
              </a:rPr>
              <a:t>With teleconferences approval on 08 March 2018, quorum is met.</a:t>
            </a:r>
            <a:r>
              <a:rPr lang="en-US" sz="1400" dirty="0">
                <a:solidFill>
                  <a:schemeClr val="bg1"/>
                </a:solidFill>
              </a:rPr>
              <a:t> After aug31,  after 12 July 2018. </a:t>
            </a:r>
          </a:p>
          <a:p>
            <a:pPr lvl="3">
              <a:buFont typeface="Arial" panose="020B0604020202020204" pitchFamily="34" charset="0"/>
              <a:buChar char="•"/>
            </a:pPr>
            <a:r>
              <a:rPr lang="en-US" sz="800" dirty="0">
                <a:solidFill>
                  <a:schemeClr val="bg1"/>
                </a:solidFill>
              </a:rPr>
              <a:t>A quorum is met since this meeting was announced more then 45 days ago.</a:t>
            </a: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33375"/>
            <a:ext cx="1970088" cy="276225"/>
          </a:xfrm>
          <a:prstGeom prst="rect">
            <a:avLst/>
          </a:prstGeom>
        </p:spPr>
        <p:txBody>
          <a:bodyPr/>
          <a:lstStyle/>
          <a:p>
            <a:pPr>
              <a:defRPr/>
            </a:pPr>
            <a:r>
              <a:rPr lang="en-US"/>
              <a:t>16 Aug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5530"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-1</a:t>
            </a:r>
            <a:endParaRPr lang="en-US" sz="1200" dirty="0"/>
          </a:p>
        </p:txBody>
      </p:sp>
      <p:sp>
        <p:nvSpPr>
          <p:cNvPr id="3" name="Content Placeholder 2"/>
          <p:cNvSpPr>
            <a:spLocks noGrp="1"/>
          </p:cNvSpPr>
          <p:nvPr>
            <p:ph idx="1"/>
          </p:nvPr>
        </p:nvSpPr>
        <p:spPr>
          <a:xfrm>
            <a:off x="685800" y="1181893"/>
            <a:ext cx="7770813" cy="4494213"/>
          </a:xfrm>
        </p:spPr>
        <p:txBody>
          <a:bodyPr/>
          <a:lstStyle/>
          <a:p>
            <a:pPr marL="457200" lvl="1" indent="0">
              <a:spcBef>
                <a:spcPts val="0"/>
              </a:spcBef>
            </a:pPr>
            <a:endParaRPr lang="en-US" altLang="en-US" sz="1600" dirty="0"/>
          </a:p>
          <a:p>
            <a:pPr>
              <a:spcBef>
                <a:spcPts val="0"/>
              </a:spcBef>
              <a:buFont typeface="Arial" panose="020B0604020202020204" pitchFamily="34" charset="0"/>
              <a:buChar char="•"/>
            </a:pPr>
            <a:r>
              <a:rPr lang="en-US" altLang="en-US" sz="2000" dirty="0"/>
              <a:t>6 (5-7) GHz and single voice from IEEE 802.   </a:t>
            </a:r>
          </a:p>
          <a:p>
            <a:pPr lvl="1">
              <a:spcBef>
                <a:spcPts val="0"/>
              </a:spcBef>
              <a:buFont typeface="Arial" panose="020B0604020202020204" pitchFamily="34" charset="0"/>
              <a:buChar char="•"/>
            </a:pPr>
            <a:r>
              <a:rPr lang="en-US" altLang="en-US" sz="1800" dirty="0"/>
              <a:t>Next is where the 11ax CoEx document goes.</a:t>
            </a:r>
          </a:p>
          <a:p>
            <a:pPr lvl="1">
              <a:spcBef>
                <a:spcPts val="0"/>
              </a:spcBef>
              <a:buFont typeface="Arial" panose="020B0604020202020204" pitchFamily="34" charset="0"/>
              <a:buChar char="•"/>
            </a:pPr>
            <a:r>
              <a:rPr lang="en-US" altLang="en-US" sz="1800" dirty="0"/>
              <a:t>Ad-Hoc call recently, watch .11 Mentor for minutes.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Time could be quick to come up with a single voice from IEEE 802 for the NPRM?  </a:t>
            </a:r>
          </a:p>
          <a:p>
            <a:pPr lvl="1">
              <a:spcBef>
                <a:spcPts val="0"/>
              </a:spcBef>
              <a:buFont typeface="Arial" panose="020B0604020202020204" pitchFamily="34" charset="0"/>
              <a:buChar char="•"/>
            </a:pPr>
            <a:r>
              <a:rPr lang="en-US" altLang="en-US" sz="1800" dirty="0"/>
              <a:t>Should see the NPRM ‘draft’ text 3 weeks before the FCC Open meeting this is on the agenda.  (Open meeting dates:  26 Sept, 23 Oct, 15 Nov)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endParaRPr lang="en-US" alt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27447690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1957" y="463550"/>
            <a:ext cx="7770813" cy="685800"/>
          </a:xfrm>
        </p:spPr>
        <p:txBody>
          <a:bodyPr/>
          <a:lstStyle/>
          <a:p>
            <a:r>
              <a:rPr lang="en-US" sz="2400" dirty="0"/>
              <a:t>General Discussion Items </a:t>
            </a:r>
            <a:r>
              <a:rPr lang="en-US" sz="1400" dirty="0"/>
              <a:t>-2</a:t>
            </a:r>
            <a:endParaRPr lang="en-US" sz="1200" dirty="0"/>
          </a:p>
        </p:txBody>
      </p:sp>
      <p:sp>
        <p:nvSpPr>
          <p:cNvPr id="3" name="Content Placeholder 2"/>
          <p:cNvSpPr>
            <a:spLocks noGrp="1"/>
          </p:cNvSpPr>
          <p:nvPr>
            <p:ph idx="1"/>
          </p:nvPr>
        </p:nvSpPr>
        <p:spPr>
          <a:xfrm>
            <a:off x="681956" y="977265"/>
            <a:ext cx="8309644" cy="4494213"/>
          </a:xfrm>
        </p:spPr>
        <p:txBody>
          <a:bodyPr/>
          <a:lstStyle/>
          <a:p>
            <a:pPr>
              <a:spcBef>
                <a:spcPts val="0"/>
              </a:spcBef>
              <a:buFont typeface="Arial" panose="020B0604020202020204" pitchFamily="34" charset="0"/>
              <a:buChar char="•"/>
            </a:pPr>
            <a:r>
              <a:rPr lang="en-US" altLang="en-US" sz="1800" dirty="0"/>
              <a:t>WTB and OET seek comment pursuant to the spectrum pipeline act of 2015. 		</a:t>
            </a:r>
            <a:r>
              <a:rPr lang="en-US" sz="1600" dirty="0"/>
              <a:t>GN Docket Nos. 14-177, 15-319, 17-183, and 17-258 </a:t>
            </a:r>
          </a:p>
          <a:p>
            <a:pPr lvl="1">
              <a:spcBef>
                <a:spcPts val="0"/>
              </a:spcBef>
              <a:buFont typeface="Arial" panose="020B0604020202020204" pitchFamily="34" charset="0"/>
              <a:buChar char="•"/>
            </a:pPr>
            <a:r>
              <a:rPr lang="en-US" altLang="en-US" sz="1400" dirty="0">
                <a:hlinkClick r:id="rId2"/>
              </a:rPr>
              <a:t>https://mentor.ieee.org/802.18/dcn/18/18-18-0098-00-0000-pn-da-18-841-seek-comments-3-5-ghz-band-rule-changes-and-what-about-to-57-ghz.pdf</a:t>
            </a:r>
            <a:r>
              <a:rPr lang="en-US" altLang="en-US" sz="1400" dirty="0"/>
              <a:t> </a:t>
            </a:r>
          </a:p>
          <a:p>
            <a:pPr>
              <a:spcBef>
                <a:spcPts val="0"/>
              </a:spcBef>
              <a:buFont typeface="Arial" panose="020B0604020202020204" pitchFamily="34" charset="0"/>
              <a:buChar char="•"/>
            </a:pPr>
            <a:r>
              <a:rPr lang="en-US" altLang="en-US" sz="1800" dirty="0"/>
              <a:t>Comments: 11 Sept and Reply Comments:  26 Sept</a:t>
            </a:r>
          </a:p>
          <a:p>
            <a:pPr lvl="1">
              <a:buFont typeface="Arial" panose="020B0604020202020204" pitchFamily="34" charset="0"/>
              <a:buChar char="•"/>
            </a:pPr>
            <a:r>
              <a:rPr lang="en-US" sz="1800" b="1" dirty="0"/>
              <a:t>In 2015, the Commission adopted new rules for the 3550-3700 MHz band (3.5 GHz Band)</a:t>
            </a:r>
            <a:r>
              <a:rPr lang="en-US" sz="1800" dirty="0"/>
              <a:t>, opening the path to new commercial wireless use of this band.1 By this Public Notice, the Wireless Telecommunications Bureau and the Office of Engineering and Technology of the Federal Communications Commission </a:t>
            </a:r>
            <a:r>
              <a:rPr lang="en-US" sz="1800" b="1" dirty="0"/>
              <a:t>seek comment on the results of those rule changes, </a:t>
            </a:r>
            <a:r>
              <a:rPr lang="en-US" sz="1800" dirty="0"/>
              <a:t>as directed by Congress in the Spectrum Pipeline Act.2 Pursuant to the Spectrum Pipeline Act, the Commission is required to give notice and provide an opportunity for public comment before submitting to Congress no later than November 2, 2018 a report containing: (1) an analysis of the results of the 2015 rule changes relating to the frequencies between 3550 megahertz and 3650 megahertz; and </a:t>
            </a:r>
            <a:r>
              <a:rPr lang="en-US" sz="1800" b="1" dirty="0"/>
              <a:t>(2) an analysis of proposals to promote and identify additional spectrum bands that can be shared between incumbent uses and new licensed and unlicensed services under such rules and identification of at least 1 gigahertz between 6 GHz and 57 GHz for such use.</a:t>
            </a:r>
          </a:p>
          <a:p>
            <a:pPr lvl="1">
              <a:spcBef>
                <a:spcPts val="0"/>
              </a:spcBef>
              <a:buFont typeface="Arial" panose="020B0604020202020204" pitchFamily="34" charset="0"/>
              <a:buChar char="•"/>
            </a:pPr>
            <a:endParaRPr lang="en-US" sz="1800" dirty="0"/>
          </a:p>
          <a:p>
            <a:pPr lvl="1">
              <a:spcBef>
                <a:spcPts val="0"/>
              </a:spcBef>
              <a:buFont typeface="Arial" panose="020B0604020202020204" pitchFamily="34" charset="0"/>
              <a:buChar char="•"/>
            </a:pPr>
            <a:endParaRPr lang="en-US" alt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37266726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-3</a:t>
            </a:r>
            <a:endParaRPr lang="en-US" sz="1200" dirty="0"/>
          </a:p>
        </p:txBody>
      </p:sp>
      <p:sp>
        <p:nvSpPr>
          <p:cNvPr id="3" name="Content Placeholder 2"/>
          <p:cNvSpPr>
            <a:spLocks noGrp="1"/>
          </p:cNvSpPr>
          <p:nvPr>
            <p:ph idx="1"/>
          </p:nvPr>
        </p:nvSpPr>
        <p:spPr>
          <a:xfrm>
            <a:off x="685800" y="1181893"/>
            <a:ext cx="7770813" cy="5293520"/>
          </a:xfrm>
        </p:spPr>
        <p:txBody>
          <a:bodyPr/>
          <a:lstStyle/>
          <a:p>
            <a:pPr>
              <a:buFont typeface="Arial" panose="020B0604020202020204" pitchFamily="34" charset="0"/>
              <a:buChar char="•"/>
            </a:pPr>
            <a:r>
              <a:rPr lang="en-US" sz="2000" dirty="0"/>
              <a:t>FCC – Flexible Use of the 3.7 to 4.2 GHz Band</a:t>
            </a:r>
          </a:p>
          <a:p>
            <a:pPr lvl="1">
              <a:buFont typeface="Arial" panose="020B0604020202020204" pitchFamily="34" charset="0"/>
              <a:buChar char="•"/>
            </a:pPr>
            <a:r>
              <a:rPr lang="en-US" sz="1600" dirty="0"/>
              <a:t>ECFS: </a:t>
            </a:r>
            <a:r>
              <a:rPr lang="en-US" sz="1600" dirty="0">
                <a:hlinkClick r:id="rId3"/>
              </a:rPr>
              <a:t>https://www.fcc.gov/ecfs/search/filings?proceedings_name=18-122&amp;sort=date_disseminated,DESC</a:t>
            </a:r>
            <a:r>
              <a:rPr lang="en-US" sz="1600" dirty="0"/>
              <a:t>   </a:t>
            </a:r>
          </a:p>
          <a:p>
            <a:pPr lvl="1">
              <a:buFont typeface="Arial" panose="020B0604020202020204" pitchFamily="34" charset="0"/>
              <a:buChar char="•"/>
            </a:pPr>
            <a:r>
              <a:rPr lang="en-US" sz="1600" dirty="0"/>
              <a:t>Mentor:  </a:t>
            </a:r>
            <a:r>
              <a:rPr lang="en-US" sz="1600" dirty="0">
                <a:hlinkClick r:id="rId4"/>
              </a:rPr>
              <a:t>https://mentor.ieee.org/802.18/dcn/18/18-18-0076-01-0000-nprm-3-7-4-2ghz-gn-18-122.pdf</a:t>
            </a:r>
            <a:r>
              <a:rPr lang="en-US" sz="1600" dirty="0"/>
              <a:t>   </a:t>
            </a:r>
          </a:p>
          <a:p>
            <a:pPr lvl="1">
              <a:buFont typeface="Arial" panose="020B0604020202020204" pitchFamily="34" charset="0"/>
              <a:buChar char="•"/>
            </a:pPr>
            <a:r>
              <a:rPr lang="en-US" sz="1600" dirty="0"/>
              <a:t>Questions were brought up in 802.24 meeting at the plenary and 802.22 at the leadership meeting that Saturday,  they want to look at this more.</a:t>
            </a:r>
          </a:p>
          <a:p>
            <a:pPr>
              <a:spcBef>
                <a:spcPts val="0"/>
              </a:spcBef>
              <a:buFont typeface="Arial" panose="020B0604020202020204" pitchFamily="34" charset="0"/>
              <a:buChar char="•"/>
            </a:pPr>
            <a:endParaRPr lang="en-US" sz="2000" u="sng" dirty="0"/>
          </a:p>
          <a:p>
            <a:pPr>
              <a:spcBef>
                <a:spcPts val="0"/>
              </a:spcBef>
              <a:buFont typeface="Arial" panose="020B0604020202020204" pitchFamily="34" charset="0"/>
              <a:buChar char="•"/>
            </a:pPr>
            <a:r>
              <a:rPr lang="en-US" sz="2000" u="sng" dirty="0"/>
              <a:t>ISED RSS-130, consultation</a:t>
            </a:r>
            <a:endParaRPr lang="en-US" sz="2000" dirty="0"/>
          </a:p>
          <a:p>
            <a:pPr lvl="1">
              <a:spcBef>
                <a:spcPts val="0"/>
              </a:spcBef>
              <a:buFont typeface="Arial" panose="020B0604020202020204" pitchFamily="34" charset="0"/>
              <a:buChar char="•"/>
            </a:pPr>
            <a:r>
              <a:rPr lang="en-US" sz="1800" u="sng" dirty="0">
                <a:hlinkClick r:id="rId5"/>
              </a:rPr>
              <a:t>https://www.rabc-cccr.ca/open-consultations/ised-radio-standards-specification-rss-130-issue-2-equipment-operating-in-the-frequency-bands-617-652-mhz-663-698-mhz-698-756-mhz-and-777-787-mhz/</a:t>
            </a:r>
            <a:endParaRPr lang="en-US" sz="1800" u="sng" dirty="0"/>
          </a:p>
          <a:p>
            <a:pPr lvl="1">
              <a:spcBef>
                <a:spcPts val="0"/>
              </a:spcBef>
              <a:buFont typeface="Arial" panose="020B0604020202020204" pitchFamily="34" charset="0"/>
              <a:buChar char="•"/>
            </a:pPr>
            <a:r>
              <a:rPr lang="en-US" sz="1800" dirty="0">
                <a:hlinkClick r:id="rId6"/>
              </a:rPr>
              <a:t>https://mentor.ieee.org/802.18/dcn/18/18-18-0095-00-0000-consultation-on-rss-130-issue-2-draft-1.pdf</a:t>
            </a:r>
            <a:r>
              <a:rPr lang="en-US" sz="1800" dirty="0"/>
              <a:t> </a:t>
            </a:r>
          </a:p>
          <a:p>
            <a:pPr lvl="1">
              <a:spcBef>
                <a:spcPts val="0"/>
              </a:spcBef>
              <a:buFont typeface="Arial" panose="020B0604020202020204" pitchFamily="34" charset="0"/>
              <a:buChar char="•"/>
            </a:pPr>
            <a:r>
              <a:rPr lang="en-US" sz="1800" dirty="0"/>
              <a:t>Comments are due no later than October 3, 2018. </a:t>
            </a:r>
          </a:p>
          <a:p>
            <a:pPr lvl="1">
              <a:spcBef>
                <a:spcPts val="0"/>
              </a:spcBef>
              <a:buFont typeface="Arial" panose="020B0604020202020204" pitchFamily="34" charset="0"/>
              <a:buChar char="•"/>
            </a:pPr>
            <a:r>
              <a:rPr lang="en-US" sz="1800" dirty="0">
                <a:solidFill>
                  <a:srgbClr val="00B0F0"/>
                </a:solidFill>
              </a:rPr>
              <a:t>Thinking this should go on mentor and let 802.11, 802.15 and 802.22 know.</a:t>
            </a:r>
          </a:p>
          <a:p>
            <a:pPr marL="0" indent="0"/>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27007589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-4</a:t>
            </a:r>
            <a:endParaRPr lang="en-US" sz="1200" dirty="0"/>
          </a:p>
        </p:txBody>
      </p:sp>
      <p:sp>
        <p:nvSpPr>
          <p:cNvPr id="3" name="Content Placeholder 2"/>
          <p:cNvSpPr>
            <a:spLocks noGrp="1"/>
          </p:cNvSpPr>
          <p:nvPr>
            <p:ph idx="1"/>
          </p:nvPr>
        </p:nvSpPr>
        <p:spPr>
          <a:xfrm>
            <a:off x="685800" y="1143000"/>
            <a:ext cx="7770813" cy="44942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Sharing and license-exempt </a:t>
            </a:r>
          </a:p>
          <a:p>
            <a:pPr lvl="1">
              <a:spcBef>
                <a:spcPts val="0"/>
              </a:spcBef>
              <a:buFont typeface="Arial" panose="020B0604020202020204" pitchFamily="34" charset="0"/>
              <a:buChar char="•"/>
            </a:pPr>
            <a:r>
              <a:rPr lang="en-US" altLang="en-US" sz="1800" dirty="0"/>
              <a:t>A </a:t>
            </a:r>
            <a:r>
              <a:rPr lang="en-US" sz="1800" dirty="0"/>
              <a:t>study on feasibility and next steps toward a Next Generation Spectrum Management (NGSM).</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3"/>
              </a:rPr>
              <a:t>https://mentor.ieee.org/802.11/dcn/18/11-18-1386-00-0wng-ngsm-next-generation-spectrum-management.pptx</a:t>
            </a:r>
            <a:r>
              <a:rPr lang="en-US" altLang="en-US" sz="1600" dirty="0"/>
              <a:t> </a:t>
            </a:r>
          </a:p>
          <a:p>
            <a:pPr lvl="2">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600" dirty="0"/>
              <a:t>802.11 San Diego WGN proposal on Future of Unlicensed Spectrum</a:t>
            </a:r>
          </a:p>
          <a:p>
            <a:pPr lvl="2">
              <a:spcBef>
                <a:spcPts val="0"/>
              </a:spcBef>
              <a:buFont typeface="Arial" panose="020B0604020202020204" pitchFamily="34" charset="0"/>
              <a:buChar char="•"/>
            </a:pPr>
            <a:r>
              <a:rPr lang="en-US" sz="1600" dirty="0">
                <a:hlinkClick r:id="rId4"/>
              </a:rPr>
              <a:t>https://mentor.ieee.org/802-ec/dcn/18/ec-18-0155-00-00EC-push-to-bi-directional-spectrum-sharing.pptx</a:t>
            </a:r>
            <a:r>
              <a:rPr lang="en-US" sz="160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Bi-directional sharing </a:t>
            </a:r>
          </a:p>
          <a:p>
            <a:pPr lvl="2">
              <a:spcBef>
                <a:spcPts val="0"/>
              </a:spcBef>
              <a:buFont typeface="Arial" panose="020B0604020202020204" pitchFamily="34" charset="0"/>
              <a:buChar char="•"/>
            </a:pPr>
            <a:r>
              <a:rPr lang="en-US" altLang="en-US" sz="1600" dirty="0">
                <a:hlinkClick r:id="rId4"/>
              </a:rPr>
              <a:t>https://mentor.ieee.org/802-ec/dcn/18/ec-18-0155-00-00EC-push-to-bi-directional-spectrum-sharing.pptx</a:t>
            </a:r>
            <a:r>
              <a:rPr lang="en-US" altLang="en-US" sz="1600" dirty="0"/>
              <a:t> </a:t>
            </a:r>
          </a:p>
          <a:p>
            <a:pPr lvl="2">
              <a:spcBef>
                <a:spcPts val="0"/>
              </a:spcBef>
              <a:buFont typeface="Arial" panose="020B0604020202020204" pitchFamily="34" charset="0"/>
              <a:buChar char="•"/>
            </a:pPr>
            <a:r>
              <a:rPr lang="en-US" altLang="en-US" sz="1600" dirty="0"/>
              <a:t>This came up in the IEEE 802 </a:t>
            </a:r>
            <a:r>
              <a:rPr lang="en-US" altLang="en-US" sz="1600" dirty="0" err="1"/>
              <a:t>LeaderCon</a:t>
            </a:r>
            <a:r>
              <a:rPr lang="en-US" altLang="en-US" sz="1600" dirty="0"/>
              <a:t> session in July and the 802.18 chair along with others have an action item to look at this more. </a:t>
            </a:r>
          </a:p>
          <a:p>
            <a:pPr>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38773105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9169" y="1265048"/>
            <a:ext cx="8368912" cy="4113213"/>
          </a:xfrm>
        </p:spPr>
        <p:txBody>
          <a:bodyPr/>
          <a:lstStyle/>
          <a:p>
            <a:pPr>
              <a:spcBef>
                <a:spcPts val="0"/>
              </a:spcBef>
              <a:buFont typeface="Arial" panose="020B0604020202020204" pitchFamily="34" charset="0"/>
              <a:buChar char="•"/>
            </a:pPr>
            <a:r>
              <a:rPr lang="en-US" altLang="en-US" sz="1800" dirty="0">
                <a:solidFill>
                  <a:srgbClr val="D5F4FF"/>
                </a:solidFill>
              </a:rPr>
              <a:t>Respond to the SA on spectrum position statement updates we did.  </a:t>
            </a:r>
          </a:p>
          <a:p>
            <a:pPr>
              <a:spcBef>
                <a:spcPts val="0"/>
              </a:spcBef>
              <a:buFont typeface="Arial" panose="020B0604020202020204" pitchFamily="34" charset="0"/>
              <a:buChar char="•"/>
            </a:pPr>
            <a:endParaRPr lang="en-US" altLang="en-US" sz="1800" dirty="0">
              <a:solidFill>
                <a:srgbClr val="00B0F0"/>
              </a:solidFill>
            </a:endParaRPr>
          </a:p>
          <a:p>
            <a:pPr>
              <a:spcBef>
                <a:spcPts val="0"/>
              </a:spcBef>
              <a:buFont typeface="Arial" panose="020B0604020202020204" pitchFamily="34" charset="0"/>
              <a:buChar char="•"/>
            </a:pPr>
            <a:r>
              <a:rPr lang="en-US" altLang="en-US" sz="1800" dirty="0">
                <a:solidFill>
                  <a:srgbClr val="00B0F0"/>
                </a:solidFill>
              </a:rPr>
              <a:t>IEEE EU position statement; work on response to GPPC</a:t>
            </a:r>
            <a:endParaRPr lang="en-US" altLang="en-US" sz="1400" b="0" dirty="0">
              <a:solidFill>
                <a:srgbClr val="00B0F0"/>
              </a:solidFill>
            </a:endParaRPr>
          </a:p>
          <a:p>
            <a:pPr>
              <a:spcBef>
                <a:spcPts val="0"/>
              </a:spcBef>
              <a:buFont typeface="Arial" panose="020B0604020202020204" pitchFamily="34" charset="0"/>
              <a:buChar char="•"/>
            </a:pPr>
            <a:endParaRPr lang="en-US" altLang="en-US" sz="1800" dirty="0">
              <a:solidFill>
                <a:srgbClr val="00B0F0"/>
              </a:solidFill>
            </a:endParaRPr>
          </a:p>
          <a:p>
            <a:pPr>
              <a:spcBef>
                <a:spcPts val="0"/>
              </a:spcBef>
              <a:buFont typeface="Arial" panose="020B0604020202020204" pitchFamily="34" charset="0"/>
              <a:buChar char="•"/>
            </a:pPr>
            <a:r>
              <a:rPr lang="en-US" altLang="en-US" sz="1800" dirty="0">
                <a:solidFill>
                  <a:srgbClr val="00B0F0"/>
                </a:solidFill>
              </a:rPr>
              <a:t>Ofcom consultation questions; final response draft to vote on. </a:t>
            </a:r>
          </a:p>
          <a:p>
            <a:pPr>
              <a:spcBef>
                <a:spcPts val="0"/>
              </a:spcBef>
              <a:buFont typeface="Arial" panose="020B0604020202020204" pitchFamily="34" charset="0"/>
              <a:buChar char="•"/>
            </a:pPr>
            <a:endParaRPr lang="en-US" altLang="en-US" sz="1800" dirty="0">
              <a:solidFill>
                <a:srgbClr val="00B0F0"/>
              </a:solidFill>
            </a:endParaRPr>
          </a:p>
          <a:p>
            <a:pPr>
              <a:spcBef>
                <a:spcPts val="0"/>
              </a:spcBef>
              <a:buFont typeface="Arial" panose="020B0604020202020204" pitchFamily="34" charset="0"/>
              <a:buChar char="•"/>
            </a:pPr>
            <a:r>
              <a:rPr lang="en-US" altLang="en-US" sz="1800" dirty="0">
                <a:solidFill>
                  <a:srgbClr val="00B0F0"/>
                </a:solidFill>
              </a:rPr>
              <a:t>Google request ex </a:t>
            </a:r>
            <a:r>
              <a:rPr lang="en-US" altLang="en-US" sz="1800" dirty="0" err="1">
                <a:solidFill>
                  <a:srgbClr val="00B0F0"/>
                </a:solidFill>
              </a:rPr>
              <a:t>parte</a:t>
            </a:r>
            <a:r>
              <a:rPr lang="en-US" altLang="en-US" sz="1800" dirty="0">
                <a:solidFill>
                  <a:srgbClr val="00B0F0"/>
                </a:solidFill>
              </a:rPr>
              <a:t>, need to keep working it.</a:t>
            </a:r>
          </a:p>
          <a:p>
            <a:pPr>
              <a:spcBef>
                <a:spcPts val="0"/>
              </a:spcBef>
              <a:buFont typeface="Arial" panose="020B0604020202020204" pitchFamily="34" charset="0"/>
              <a:buChar char="•"/>
            </a:pPr>
            <a:endParaRPr lang="en-US" altLang="en-US" sz="1800" dirty="0">
              <a:solidFill>
                <a:srgbClr val="00B0F0"/>
              </a:solidFill>
            </a:endParaRPr>
          </a:p>
          <a:p>
            <a:pPr>
              <a:spcBef>
                <a:spcPts val="0"/>
              </a:spcBef>
              <a:buFont typeface="Arial" panose="020B0604020202020204" pitchFamily="34" charset="0"/>
              <a:buChar char="•"/>
            </a:pPr>
            <a:r>
              <a:rPr lang="en-US" altLang="en-US" sz="1800" dirty="0">
                <a:solidFill>
                  <a:srgbClr val="D5F4FF"/>
                </a:solidFill>
              </a:rPr>
              <a:t>Start comments on 3.5 GHz PN? </a:t>
            </a:r>
            <a:endParaRPr lang="en-US" altLang="en-US" sz="1800" dirty="0">
              <a:solidFill>
                <a:srgbClr val="00B0F0"/>
              </a:solidFill>
            </a:endParaRPr>
          </a:p>
          <a:p>
            <a:pPr>
              <a:spcBef>
                <a:spcPts val="0"/>
              </a:spcBef>
              <a:buFont typeface="Arial" panose="020B0604020202020204" pitchFamily="34" charset="0"/>
              <a:buChar char="•"/>
            </a:pPr>
            <a:endParaRPr lang="en-US" altLang="en-US" sz="1800" dirty="0">
              <a:solidFill>
                <a:srgbClr val="00B0F0"/>
              </a:solidFill>
            </a:endParaRPr>
          </a:p>
          <a:p>
            <a:pPr>
              <a:spcBef>
                <a:spcPts val="0"/>
              </a:spcBef>
              <a:buFont typeface="Arial" panose="020B0604020202020204" pitchFamily="34" charset="0"/>
              <a:buChar char="•"/>
            </a:pPr>
            <a:r>
              <a:rPr lang="en-US" altLang="en-US" sz="1800" dirty="0"/>
              <a:t>Monitor: </a:t>
            </a:r>
          </a:p>
          <a:p>
            <a:pPr lvl="1">
              <a:spcBef>
                <a:spcPts val="0"/>
              </a:spcBef>
              <a:buFont typeface="Arial" panose="020B0604020202020204" pitchFamily="34" charset="0"/>
              <a:buChar char="•"/>
            </a:pPr>
            <a:r>
              <a:rPr lang="en-US" altLang="en-US" sz="1800" dirty="0"/>
              <a:t>Monitor 6 (5-7) GHz and single voice from IEEE 802. </a:t>
            </a:r>
            <a:r>
              <a:rPr lang="en-US" altLang="en-US" sz="1800" dirty="0">
                <a:hlinkClick r:id="rId2"/>
              </a:rPr>
              <a:t>&lt;doc&gt;</a:t>
            </a:r>
            <a:endParaRPr lang="en-US" altLang="en-US" sz="1800" dirty="0"/>
          </a:p>
          <a:p>
            <a:pPr lvl="1">
              <a:spcBef>
                <a:spcPts val="0"/>
              </a:spcBef>
              <a:buFont typeface="Arial" panose="020B0604020202020204" pitchFamily="34" charset="0"/>
              <a:buChar char="•"/>
            </a:pPr>
            <a:r>
              <a:rPr lang="en-US" altLang="en-US" sz="1600" dirty="0">
                <a:solidFill>
                  <a:schemeClr val="tx1"/>
                </a:solidFill>
              </a:rPr>
              <a:t>FCC NPRM on 3.7-4.2 GHz, any inputs </a:t>
            </a:r>
            <a:r>
              <a:rPr lang="en-US" altLang="en-US" sz="1600" dirty="0">
                <a:solidFill>
                  <a:schemeClr val="tx1"/>
                </a:solidFill>
                <a:hlinkClick r:id="rId3"/>
              </a:rPr>
              <a:t>&lt;doc&gt;</a:t>
            </a:r>
            <a:r>
              <a:rPr lang="en-US" altLang="en-US" sz="1600" dirty="0">
                <a:solidFill>
                  <a:schemeClr val="tx1"/>
                </a:solidFill>
              </a:rPr>
              <a:t> </a:t>
            </a:r>
          </a:p>
          <a:p>
            <a:pPr lvl="1">
              <a:spcBef>
                <a:spcPts val="0"/>
              </a:spcBef>
              <a:buFont typeface="Arial" panose="020B0604020202020204" pitchFamily="34" charset="0"/>
              <a:buChar char="•"/>
            </a:pPr>
            <a:endParaRPr lang="en-US" altLang="en-US" sz="100" dirty="0">
              <a:solidFill>
                <a:schemeClr val="tx1"/>
              </a:solidFill>
            </a:endParaRPr>
          </a:p>
          <a:p>
            <a:pPr lvl="1">
              <a:spcBef>
                <a:spcPts val="0"/>
              </a:spcBef>
              <a:buFont typeface="Arial" panose="020B0604020202020204" pitchFamily="34" charset="0"/>
              <a:buChar char="•"/>
            </a:pPr>
            <a:r>
              <a:rPr lang="en-US" altLang="en-US" sz="1600" dirty="0"/>
              <a:t>ISED consultation on RSS 130, any inputs </a:t>
            </a:r>
            <a:r>
              <a:rPr lang="en-US" altLang="en-US" sz="1600" dirty="0">
                <a:hlinkClick r:id="rId4"/>
              </a:rPr>
              <a:t>&lt;doc&gt;</a:t>
            </a:r>
            <a:r>
              <a:rPr lang="en-US" altLang="en-US" sz="1600" dirty="0"/>
              <a:t>   </a:t>
            </a:r>
          </a:p>
          <a:p>
            <a:pPr lvl="1">
              <a:spcBef>
                <a:spcPts val="0"/>
              </a:spcBef>
              <a:buFont typeface="Arial" panose="020B0604020202020204" pitchFamily="34" charset="0"/>
              <a:buChar char="•"/>
            </a:pPr>
            <a:r>
              <a:rPr lang="en-US" altLang="en-US" sz="1600" dirty="0"/>
              <a:t>Sharing and license-exempt; </a:t>
            </a:r>
          </a:p>
          <a:p>
            <a:pPr lvl="2">
              <a:spcBef>
                <a:spcPts val="0"/>
              </a:spcBef>
              <a:buFont typeface="Arial" panose="020B0604020202020204" pitchFamily="34" charset="0"/>
              <a:buChar char="•"/>
            </a:pPr>
            <a:r>
              <a:rPr lang="en-US" sz="1400" dirty="0"/>
              <a:t>Next Generation Spectrum Management (NGSM) </a:t>
            </a:r>
            <a:r>
              <a:rPr lang="en-US" altLang="en-US" sz="1400" dirty="0">
                <a:hlinkClick r:id="rId5"/>
              </a:rPr>
              <a:t>&lt;doc&gt;</a:t>
            </a:r>
            <a:endParaRPr lang="en-US" altLang="en-US" sz="1400" dirty="0"/>
          </a:p>
          <a:p>
            <a:pPr lvl="2">
              <a:spcBef>
                <a:spcPts val="0"/>
              </a:spcBef>
              <a:buFont typeface="Arial" panose="020B0604020202020204" pitchFamily="34" charset="0"/>
              <a:buChar char="•"/>
            </a:pPr>
            <a:r>
              <a:rPr lang="en-US" altLang="en-US" sz="1400" dirty="0"/>
              <a:t>802.11 WNG proposal on Future of Unlicensed Spectrum </a:t>
            </a:r>
            <a:r>
              <a:rPr lang="en-US" altLang="en-US" sz="1400" dirty="0">
                <a:hlinkClick r:id="rId6"/>
              </a:rPr>
              <a:t>&lt;doc&gt;</a:t>
            </a:r>
            <a:r>
              <a:rPr lang="en-US" altLang="en-US" sz="1400" dirty="0"/>
              <a:t> </a:t>
            </a:r>
          </a:p>
          <a:p>
            <a:pPr lvl="2">
              <a:spcBef>
                <a:spcPts val="0"/>
              </a:spcBef>
              <a:buFont typeface="Arial" panose="020B0604020202020204" pitchFamily="34" charset="0"/>
              <a:buChar char="•"/>
            </a:pPr>
            <a:r>
              <a:rPr lang="en-US" altLang="en-US" sz="1400" dirty="0"/>
              <a:t>Including push to bi-directional sharing </a:t>
            </a:r>
            <a:r>
              <a:rPr lang="en-US" altLang="en-US" sz="1400" dirty="0">
                <a:hlinkClick r:id="rId7"/>
              </a:rPr>
              <a:t>&lt;doc&gt;</a:t>
            </a:r>
            <a:r>
              <a:rPr lang="en-US" altLang="en-US" sz="140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16 Aug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8947928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r>
              <a:rPr lang="en-US" sz="1800" dirty="0"/>
              <a:t>  </a:t>
            </a:r>
          </a:p>
          <a:p>
            <a:pPr>
              <a:buFont typeface="Arial" panose="020B0604020202020204" pitchFamily="34" charset="0"/>
              <a:buChar char="•"/>
            </a:pPr>
            <a:r>
              <a:rPr lang="en-US" sz="1800" dirty="0"/>
              <a:t> </a:t>
            </a:r>
          </a:p>
          <a:p>
            <a:pPr>
              <a:buFont typeface="Arial" panose="020B0604020202020204" pitchFamily="34" charset="0"/>
              <a:buChar char="•"/>
            </a:pP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16 Aug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639915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911982"/>
            <a:ext cx="8115301" cy="4113213"/>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23 Aug 2018 – </a:t>
            </a:r>
            <a:r>
              <a:rPr lang="en-US" sz="2000" i="1" u="sng" dirty="0"/>
              <a:t>15:00 – &lt;15:55</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https://mentor.ieee.org/802.18/dcn/16/18-16-0038-10-0000-teleconference-call-in-info.pptx</a:t>
            </a:r>
            <a:r>
              <a:rPr lang="en-US" sz="1800" dirty="0"/>
              <a:t>  </a:t>
            </a:r>
            <a:r>
              <a:rPr lang="en-US" altLang="en-US" sz="1800" b="1" dirty="0"/>
              <a:t>(</a:t>
            </a:r>
            <a:r>
              <a:rPr lang="en-US" altLang="en-US" sz="1800" b="1" i="1" u="sng" dirty="0"/>
              <a:t>or latest, this one is updated)</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We are the end of our agenda,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___:___ ET</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Wireless Interim 11-13 Sept 2018 at the Hilton Waikoloa Village, Kona, HI, USA</a:t>
            </a:r>
          </a:p>
          <a:p>
            <a:pPr lvl="1">
              <a:buFont typeface="Arial" panose="020B0604020202020204" pitchFamily="34" charset="0"/>
              <a:buChar char="•"/>
            </a:pPr>
            <a:r>
              <a:rPr lang="en-US" sz="1600" dirty="0"/>
              <a:t>Usual time slots, Tuesday AM2 and Thursday AM1 (-2)</a:t>
            </a:r>
          </a:p>
          <a:p>
            <a:pPr>
              <a:buFont typeface="Arial" panose="020B0604020202020204" pitchFamily="34" charset="0"/>
              <a:buChar char="•"/>
            </a:pPr>
            <a:endParaRPr lang="en-US" sz="2000" dirty="0"/>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16 Aug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27</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81708"/>
            <a:ext cx="4038600" cy="584775"/>
          </a:xfrm>
          <a:prstGeom prst="rect">
            <a:avLst/>
          </a:prstGeom>
          <a:noFill/>
        </p:spPr>
        <p:txBody>
          <a:bodyPr wrap="square" rtlCol="0">
            <a:spAutoFit/>
          </a:bodyPr>
          <a:lstStyle/>
          <a:p>
            <a:r>
              <a:rPr lang="en-US" sz="3200" dirty="0">
                <a:solidFill>
                  <a:schemeClr val="tx1"/>
                </a:solidFill>
              </a:rPr>
              <a:t>Thank You</a:t>
            </a:r>
          </a:p>
        </p:txBody>
      </p:sp>
    </p:spTree>
    <p:extLst>
      <p:ext uri="{BB962C8B-B14F-4D97-AF65-F5344CB8AC3E}">
        <p14:creationId xmlns:p14="http://schemas.microsoft.com/office/powerpoint/2010/main" val="4367875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Ofcom -  WRC-19 </a:t>
            </a:r>
            <a:r>
              <a:rPr lang="en-US" sz="2000" dirty="0"/>
              <a:t>-2</a:t>
            </a:r>
            <a:endParaRPr lang="en-US" sz="1400" dirty="0"/>
          </a:p>
        </p:txBody>
      </p:sp>
      <p:sp>
        <p:nvSpPr>
          <p:cNvPr id="3" name="Content Placeholder 2"/>
          <p:cNvSpPr>
            <a:spLocks noGrp="1"/>
          </p:cNvSpPr>
          <p:nvPr>
            <p:ph idx="1"/>
          </p:nvPr>
        </p:nvSpPr>
        <p:spPr>
          <a:xfrm>
            <a:off x="692092" y="10668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Questions related to the AIs from our view points: </a:t>
            </a:r>
          </a:p>
          <a:p>
            <a:endParaRPr lang="en-US" sz="1400" dirty="0"/>
          </a:p>
          <a:p>
            <a:r>
              <a:rPr lang="en-US" sz="1400" dirty="0"/>
              <a:t>Question 1: Do you agree with the prioritisation of the agenda items, as shown in Annex 5, and if not why</a:t>
            </a:r>
          </a:p>
          <a:p>
            <a:r>
              <a:rPr lang="en-US" sz="1400" dirty="0"/>
              <a:t> </a:t>
            </a:r>
          </a:p>
          <a:p>
            <a:r>
              <a:rPr lang="en-US" sz="1400" dirty="0"/>
              <a:t>Question 2: Ofcom is supporting the following three priority bands for IMT identification in the RRs: 24.25 – 27.5 GHz 40.5-43.5 GHz (as part of a wider global 37-43.5 GHz tuning range) 66 – 71 GHz If you don’t agree with any of these bands, or think we should be promoting other bands, please provide justification for your views.</a:t>
            </a:r>
            <a:endParaRPr lang="en-US" sz="1800" dirty="0"/>
          </a:p>
          <a:p>
            <a:r>
              <a:rPr lang="en-US" sz="1400" dirty="0"/>
              <a:t> </a:t>
            </a:r>
          </a:p>
          <a:p>
            <a:r>
              <a:rPr lang="en-US" sz="1400" dirty="0"/>
              <a:t>Question 3: What are your views on the suitability of the currently identified bands for HAPs and do you think there is a requirement for additional spectrum? Recognising that we support 26 GHz as a global band for IMT under agenda item </a:t>
            </a:r>
            <a:r>
              <a:rPr lang="en-US" sz="1400" u="heavy" dirty="0"/>
              <a:t>1.13</a:t>
            </a:r>
            <a:r>
              <a:rPr lang="en-US" sz="1400" dirty="0"/>
              <a:t>, what are your views on the bands currently under study for HAPs, both globally and in ITU-R Regions?</a:t>
            </a:r>
            <a:endParaRPr lang="en-US" sz="1800" dirty="0"/>
          </a:p>
          <a:p>
            <a:r>
              <a:rPr lang="en-US" sz="1400" dirty="0"/>
              <a:t> </a:t>
            </a:r>
          </a:p>
          <a:p>
            <a:r>
              <a:rPr lang="en-US" sz="1400" dirty="0"/>
              <a:t>Question 4: What are your views on the bands within scope of Agenda Item </a:t>
            </a:r>
            <a:r>
              <a:rPr lang="en-US" sz="1400" u="heavy" dirty="0"/>
              <a:t>1.16</a:t>
            </a:r>
            <a:r>
              <a:rPr lang="en-US" sz="1400" dirty="0"/>
              <a:t> and their suitability for Wi-Fi and Wi-Fi like services? Do you agree that Ofcom should support the CEPT position of No Change? If not, please provide evidence to support your view.</a:t>
            </a:r>
            <a:endParaRPr lang="en-US" sz="1800" dirty="0"/>
          </a:p>
          <a:p>
            <a:r>
              <a:rPr lang="en-US" sz="1400" dirty="0"/>
              <a:t> </a:t>
            </a:r>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22397872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Ofcom -  WRC-19 </a:t>
            </a:r>
            <a:r>
              <a:rPr lang="en-US" sz="2000" dirty="0"/>
              <a:t>-3</a:t>
            </a:r>
            <a:endParaRPr lang="en-US" sz="1400" dirty="0"/>
          </a:p>
        </p:txBody>
      </p:sp>
      <p:sp>
        <p:nvSpPr>
          <p:cNvPr id="3" name="Content Placeholder 2"/>
          <p:cNvSpPr>
            <a:spLocks noGrp="1"/>
          </p:cNvSpPr>
          <p:nvPr>
            <p:ph idx="1"/>
          </p:nvPr>
        </p:nvSpPr>
        <p:spPr>
          <a:xfrm>
            <a:off x="692092" y="10668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Questions related to the AIs from our view points: </a:t>
            </a:r>
          </a:p>
          <a:p>
            <a:r>
              <a:rPr lang="en-US" sz="1400" dirty="0"/>
              <a:t>				</a:t>
            </a:r>
          </a:p>
          <a:p>
            <a:r>
              <a:rPr lang="en-US" sz="1400" dirty="0"/>
              <a:t>Question 5: Do you agree that UK support the inclusion of the updated Recommendation M.1849-1 (“Technical and operational aspects of ground-based meteorological radars”) in footnote No.5450A? What are your views on the requirement to include a reference to ITU-R Recommendation ITU R M.1638 1 in footnotes No.5447A and 5.450A and the potential impact upon Wi-Fi (and similar technologies)?</a:t>
            </a:r>
          </a:p>
          <a:p>
            <a:pPr>
              <a:buFont typeface="Arial" panose="020B0604020202020204" pitchFamily="34" charset="0"/>
              <a:buChar char="•"/>
            </a:pPr>
            <a:endParaRPr lang="en-US" sz="1400" dirty="0">
              <a:solidFill>
                <a:schemeClr val="tx1"/>
              </a:solidFill>
            </a:endParaRPr>
          </a:p>
          <a:p>
            <a:r>
              <a:rPr lang="en-US" sz="1400" dirty="0"/>
              <a:t>Question 21: What are you views on Agenda Item </a:t>
            </a:r>
            <a:r>
              <a:rPr lang="en-US" sz="1400" u="heavy" dirty="0"/>
              <a:t>1.12</a:t>
            </a:r>
            <a:r>
              <a:rPr lang="en-US" sz="1400" dirty="0"/>
              <a:t> and do you agree that there is no requirement for specific identification to ITS in the Radio Regulations?</a:t>
            </a:r>
          </a:p>
          <a:p>
            <a:r>
              <a:rPr lang="en-US" sz="1400" dirty="0"/>
              <a:t> </a:t>
            </a:r>
          </a:p>
          <a:p>
            <a:r>
              <a:rPr lang="en-US" sz="1400" dirty="0"/>
              <a:t>Question 27: What are your views on Agenda Item </a:t>
            </a:r>
            <a:r>
              <a:rPr lang="en-US" sz="1400" u="heavy" dirty="0"/>
              <a:t>1.15</a:t>
            </a:r>
            <a:r>
              <a:rPr lang="en-US" sz="1400" dirty="0"/>
              <a:t>, particularly on the protection needs of passive services?</a:t>
            </a:r>
          </a:p>
          <a:p>
            <a:r>
              <a:rPr lang="en-US" sz="1400" dirty="0"/>
              <a:t> </a:t>
            </a:r>
          </a:p>
          <a:p>
            <a:r>
              <a:rPr lang="en-US" sz="1400" dirty="0"/>
              <a:t>Question 32: What changes to the Radio Regulations have you identified that would benefit from action at a WRC and why? Do you have any proposals regarding UK positions for future WRC agenda items or suggestions for other agenda items, needing changes to the Radio Regulations, that you would wish to see addressed by a future WRC?</a:t>
            </a:r>
          </a:p>
          <a:p>
            <a:r>
              <a:rPr lang="en-US" sz="1200" dirty="0"/>
              <a:t> </a:t>
            </a:r>
          </a:p>
          <a:p>
            <a:pPr>
              <a:buFont typeface="Arial" panose="020B0604020202020204" pitchFamily="34" charset="0"/>
              <a:buChar char="•"/>
            </a:pPr>
            <a:r>
              <a:rPr lang="en-US" sz="1200" dirty="0">
                <a:solidFill>
                  <a:schemeClr val="tx1"/>
                </a:solidFill>
              </a:rPr>
              <a:t> </a:t>
            </a:r>
          </a:p>
          <a:p>
            <a:pPr>
              <a:buFont typeface="Arial" panose="020B0604020202020204" pitchFamily="34" charset="0"/>
              <a:buChar char="•"/>
            </a:pPr>
            <a:r>
              <a:rPr lang="en-US" sz="1200" dirty="0">
                <a:solidFill>
                  <a:schemeClr val="tx1"/>
                </a:solidFill>
              </a:rPr>
              <a:t> </a:t>
            </a:r>
          </a:p>
          <a:p>
            <a:pPr marL="457200" lvl="1" indent="0"/>
            <a:r>
              <a:rPr lang="en-US" sz="1200" dirty="0">
                <a:solidFill>
                  <a:schemeClr val="tx1"/>
                </a:solidFill>
              </a:rPr>
              <a:t> </a:t>
            </a:r>
          </a:p>
          <a:p>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297662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16 Aug 2018</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Ofcom -  WRC-19 </a:t>
            </a:r>
            <a:r>
              <a:rPr lang="en-US" sz="2000" dirty="0"/>
              <a:t>-4</a:t>
            </a:r>
            <a:endParaRPr lang="en-US" sz="1400" dirty="0"/>
          </a:p>
        </p:txBody>
      </p:sp>
      <p:sp>
        <p:nvSpPr>
          <p:cNvPr id="3" name="Content Placeholder 2"/>
          <p:cNvSpPr>
            <a:spLocks noGrp="1"/>
          </p:cNvSpPr>
          <p:nvPr>
            <p:ph idx="1"/>
          </p:nvPr>
        </p:nvSpPr>
        <p:spPr>
          <a:xfrm>
            <a:off x="692092" y="7620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Other possible questions: </a:t>
            </a:r>
          </a:p>
          <a:p>
            <a:r>
              <a:rPr lang="en-US" sz="1400" dirty="0"/>
              <a:t>				</a:t>
            </a:r>
          </a:p>
          <a:p>
            <a:r>
              <a:rPr lang="en-US" sz="1600" dirty="0"/>
              <a:t>? Question 6: Do you agree that UK support a position of not making changes to the Radio Regulations to reference specific bands for M2M/IoT usage?</a:t>
            </a:r>
            <a:endParaRPr lang="en-US" sz="1400" dirty="0"/>
          </a:p>
          <a:p>
            <a:pPr lvl="1">
              <a:buFont typeface="Arial" panose="020B0604020202020204" pitchFamily="34" charset="0"/>
              <a:buChar char="•"/>
            </a:pPr>
            <a:r>
              <a:rPr lang="en-US" sz="1400" dirty="0"/>
              <a:t>Brought up at Sunday All chairs, Monday EC and 802.11 and 802.15 openings. </a:t>
            </a:r>
          </a:p>
          <a:p>
            <a:pPr lvl="1">
              <a:buFont typeface="Arial" panose="020B0604020202020204" pitchFamily="34" charset="0"/>
              <a:buChar char="•"/>
            </a:pPr>
            <a:r>
              <a:rPr lang="en-US" sz="1400" dirty="0"/>
              <a:t>If the other Working Groups have something they want to document, will look at it.  If not the 802.18 RR_TAG is okay not to comment. </a:t>
            </a:r>
          </a:p>
          <a:p>
            <a:pPr lvl="1">
              <a:buFont typeface="Arial" panose="020B0604020202020204" pitchFamily="34" charset="0"/>
              <a:buChar char="•"/>
            </a:pPr>
            <a:r>
              <a:rPr lang="en-US" sz="1400" dirty="0"/>
              <a:t>After Thursday’s discussion we will pass on this question. </a:t>
            </a:r>
          </a:p>
          <a:p>
            <a:r>
              <a:rPr lang="en-US" sz="1600" dirty="0"/>
              <a:t>? Question 13: Do you have any views on the bands being studied and are there any other considerations which you think should be taken into account? What are your views on the appropriateness of the current emission limits in the band 3 700 – 4 200 MHz?</a:t>
            </a:r>
          </a:p>
          <a:p>
            <a:pPr marL="628650" lvl="1" indent="-171450">
              <a:buFont typeface="Arial" panose="020B0604020202020204" pitchFamily="34" charset="0"/>
              <a:buChar char="•"/>
            </a:pPr>
            <a:r>
              <a:rPr lang="en-US" sz="1400" dirty="0"/>
              <a:t>This question we may want to comment on, as in the context there is 6GHz.  Though need to work out the IEEE 802 as a whole consensus.</a:t>
            </a:r>
          </a:p>
          <a:p>
            <a:pPr marL="628650" lvl="1" indent="-171450">
              <a:buFont typeface="Arial" panose="020B0604020202020204" pitchFamily="34" charset="0"/>
              <a:buChar char="•"/>
            </a:pPr>
            <a:r>
              <a:rPr lang="en-US" sz="1400" dirty="0"/>
              <a:t>Brought up at Sunday All chairs, Monday EC and 802.11 and 802.15 openings.</a:t>
            </a:r>
          </a:p>
          <a:p>
            <a:pPr marL="628650" lvl="1" indent="-171450">
              <a:buFont typeface="Arial" panose="020B0604020202020204" pitchFamily="34" charset="0"/>
              <a:buChar char="•"/>
            </a:pPr>
            <a:r>
              <a:rPr lang="en-US" sz="1400" dirty="0"/>
              <a:t>The RR-TAG members see this is a question we should comment on. </a:t>
            </a:r>
          </a:p>
          <a:p>
            <a:pPr marL="628650" lvl="1" indent="-171450">
              <a:buFont typeface="Arial" panose="020B0604020202020204" pitchFamily="34" charset="0"/>
              <a:buChar char="•"/>
            </a:pPr>
            <a:r>
              <a:rPr lang="en-US" sz="1400" dirty="0"/>
              <a:t>After Thursday discussion and looking at context more, this was reversed, and comments are not needed.</a:t>
            </a:r>
          </a:p>
          <a:p>
            <a:pPr>
              <a:buFont typeface="Arial" panose="020B0604020202020204" pitchFamily="34" charset="0"/>
              <a:buChar char="•"/>
            </a:pPr>
            <a:r>
              <a:rPr lang="en-US" sz="2000" dirty="0">
                <a:solidFill>
                  <a:schemeClr val="tx1"/>
                </a:solidFill>
              </a:rPr>
              <a:t>After review on Tuesday, have some initial thoughts on the 8 other questions and most we could respond on.  A marked up version of the consultation will be put on Mentor with the few notes on each question. </a:t>
            </a:r>
          </a:p>
          <a:p>
            <a:pPr>
              <a:buFont typeface="Arial" panose="020B0604020202020204" pitchFamily="34" charset="0"/>
              <a:buChar char="•"/>
            </a:pPr>
            <a:endParaRPr lang="en-US" sz="2000" dirty="0">
              <a:solidFill>
                <a:schemeClr val="tx1"/>
              </a:solidFill>
            </a:endParaRPr>
          </a:p>
          <a:p>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25528797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FCC – Flexible Use of the 3.7 to 4.2 GHz Band</a:t>
            </a:r>
            <a:endParaRPr lang="en-US" sz="1200" dirty="0"/>
          </a:p>
        </p:txBody>
      </p:sp>
      <p:sp>
        <p:nvSpPr>
          <p:cNvPr id="3" name="Content Placeholder 2"/>
          <p:cNvSpPr>
            <a:spLocks noGrp="1"/>
          </p:cNvSpPr>
          <p:nvPr>
            <p:ph idx="1"/>
          </p:nvPr>
        </p:nvSpPr>
        <p:spPr>
          <a:xfrm>
            <a:off x="692092" y="1447800"/>
            <a:ext cx="8451908" cy="4494213"/>
          </a:xfrm>
        </p:spPr>
        <p:txBody>
          <a:bodyPr/>
          <a:lstStyle/>
          <a:p>
            <a:pPr>
              <a:buFont typeface="Arial" panose="020B0604020202020204" pitchFamily="34" charset="0"/>
              <a:buChar char="•"/>
            </a:pPr>
            <a:r>
              <a:rPr lang="en-US" sz="2000" dirty="0"/>
              <a:t>ECFS: </a:t>
            </a:r>
            <a:r>
              <a:rPr lang="en-US" sz="1800" dirty="0">
                <a:hlinkClick r:id="rId2"/>
              </a:rPr>
              <a:t>https://www.fcc.gov/ecfs/search/filings?proceedings_name=18-122&amp;sort=date_disseminated,DESC</a:t>
            </a:r>
            <a:r>
              <a:rPr lang="en-US" sz="1800" dirty="0"/>
              <a:t>   </a:t>
            </a:r>
            <a:endParaRPr lang="en-US" sz="2000" dirty="0"/>
          </a:p>
          <a:p>
            <a:pPr>
              <a:buFont typeface="Arial" panose="020B0604020202020204" pitchFamily="34" charset="0"/>
              <a:buChar char="•"/>
            </a:pPr>
            <a:r>
              <a:rPr lang="en-US" sz="2000" dirty="0"/>
              <a:t>The NPRM was released Friday the 13</a:t>
            </a:r>
            <a:r>
              <a:rPr lang="en-US" sz="2000" baseline="30000" dirty="0"/>
              <a:t>th</a:t>
            </a:r>
            <a:r>
              <a:rPr lang="en-US" sz="2000" dirty="0"/>
              <a:t>: </a:t>
            </a:r>
          </a:p>
          <a:p>
            <a:pPr lvl="1">
              <a:buFont typeface="Arial" panose="020B0604020202020204" pitchFamily="34" charset="0"/>
              <a:buChar char="•"/>
            </a:pPr>
            <a:r>
              <a:rPr lang="en-US" sz="1800" dirty="0"/>
              <a:t>Mentor:  </a:t>
            </a:r>
            <a:r>
              <a:rPr lang="en-US" sz="1800" dirty="0">
                <a:hlinkClick r:id="rId3"/>
              </a:rPr>
              <a:t>https://mentor.ieee.org/802.18/dcn/18/18-18-0076-01-0000-nprm-3-9-4-2ghz-gn-18-122.pdf</a:t>
            </a:r>
            <a:r>
              <a:rPr lang="en-US" sz="1800" dirty="0"/>
              <a:t>   </a:t>
            </a:r>
          </a:p>
          <a:p>
            <a:pPr>
              <a:buFont typeface="Arial" panose="020B0604020202020204" pitchFamily="34" charset="0"/>
              <a:buChar char="•"/>
            </a:pPr>
            <a:endParaRPr lang="en-US" sz="2000" dirty="0"/>
          </a:p>
          <a:p>
            <a:pPr>
              <a:buFont typeface="Arial" panose="020B0604020202020204" pitchFamily="34" charset="0"/>
              <a:buChar char="•"/>
            </a:pPr>
            <a:r>
              <a:rPr lang="en-US" sz="2000" dirty="0"/>
              <a:t>Questions were brought up in 802.24 meeting at the plenary and 802.22 at the leadership meeting that Saturday,  they want to look at this more.</a:t>
            </a:r>
          </a:p>
          <a:p>
            <a:pPr>
              <a:buFont typeface="Arial" panose="020B0604020202020204" pitchFamily="34" charset="0"/>
              <a:buChar char="•"/>
            </a:pPr>
            <a:r>
              <a:rPr lang="en-US" altLang="en-US" sz="2000" dirty="0">
                <a:solidFill>
                  <a:srgbClr val="00B0F0"/>
                </a:solidFill>
              </a:rPr>
              <a:t>Next is look closer at it to see if anything for unlicensed use, for us, or not. </a:t>
            </a:r>
          </a:p>
          <a:p>
            <a:pPr>
              <a:buFont typeface="Arial" panose="020B0604020202020204" pitchFamily="34" charset="0"/>
              <a:buChar char="•"/>
            </a:pPr>
            <a:endParaRPr lang="en-US" sz="2000" dirty="0">
              <a:solidFill>
                <a:srgbClr val="00B0F0"/>
              </a:solidFill>
            </a:endParaRPr>
          </a:p>
          <a:p>
            <a:pPr>
              <a:buFont typeface="Arial" panose="020B0604020202020204" pitchFamily="34" charset="0"/>
              <a:buChar char="•"/>
            </a:pPr>
            <a:r>
              <a:rPr lang="en-US" sz="2000" dirty="0">
                <a:solidFill>
                  <a:schemeClr val="tx1"/>
                </a:solidFill>
              </a:rPr>
              <a:t>Has anyone looked through? </a:t>
            </a:r>
          </a:p>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A new piece this morning,  see next slide. </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13844584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86593" y="406844"/>
            <a:ext cx="7770813" cy="1065213"/>
          </a:xfrm>
        </p:spPr>
        <p:txBody>
          <a:bodyPr/>
          <a:lstStyle/>
          <a:p>
            <a:r>
              <a:rPr lang="en-US" altLang="en-US" sz="2400" dirty="0"/>
              <a:t>IEEE 802 – Can we get to a Single Voice on 6GHz?</a:t>
            </a:r>
            <a:r>
              <a:rPr lang="en-US" sz="2400" dirty="0"/>
              <a:t> </a:t>
            </a:r>
            <a:r>
              <a:rPr lang="en-US" sz="1600" dirty="0"/>
              <a:t>-1</a:t>
            </a:r>
            <a:endParaRPr lang="en-US" sz="2400"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86593" y="1066800"/>
            <a:ext cx="8142288" cy="5142707"/>
          </a:xfrm>
        </p:spPr>
        <p:txBody>
          <a:bodyPr/>
          <a:lstStyle/>
          <a:p>
            <a:pPr lvl="3">
              <a:buFont typeface="Arial" panose="020B0604020202020204" pitchFamily="34" charset="0"/>
              <a:buChar char="•"/>
            </a:pPr>
            <a:endParaRPr lang="en-US" sz="1000" dirty="0"/>
          </a:p>
          <a:p>
            <a:pPr>
              <a:buFont typeface="Arial" panose="020B0604020202020204" pitchFamily="34" charset="0"/>
              <a:buChar char="•"/>
            </a:pPr>
            <a:r>
              <a:rPr lang="en-US" sz="1800" dirty="0"/>
              <a:t>Word is the FCC NPRM (Notice of Proposed Rulemaking) on 6GHz band should be out before the end of the year, and could be as soon as September.</a:t>
            </a:r>
          </a:p>
          <a:p>
            <a:pPr lvl="1">
              <a:buFont typeface="Arial" panose="020B0604020202020204" pitchFamily="34" charset="0"/>
              <a:buChar char="•"/>
            </a:pPr>
            <a:r>
              <a:rPr lang="en-US" sz="1600" dirty="0"/>
              <a:t>Comment period could be shorter, tbd. </a:t>
            </a:r>
          </a:p>
          <a:p>
            <a:pPr lvl="3">
              <a:buFont typeface="Arial" panose="020B0604020202020204" pitchFamily="34" charset="0"/>
              <a:buChar char="•"/>
            </a:pPr>
            <a:endParaRPr lang="en-US" sz="1100" dirty="0"/>
          </a:p>
          <a:p>
            <a:pPr>
              <a:buFont typeface="Arial" panose="020B0604020202020204" pitchFamily="34" charset="0"/>
              <a:buChar char="•"/>
            </a:pPr>
            <a:r>
              <a:rPr lang="en-US" sz="1800" dirty="0">
                <a:solidFill>
                  <a:srgbClr val="00B0F0"/>
                </a:solidFill>
              </a:rPr>
              <a:t>With that we need to understand in what direction IEEE 802 as a whole should (or should not) respond to the NPRM with. </a:t>
            </a:r>
          </a:p>
          <a:p>
            <a:pPr lvl="3">
              <a:buFont typeface="Arial" panose="020B0604020202020204" pitchFamily="34" charset="0"/>
              <a:buChar char="•"/>
            </a:pPr>
            <a:endParaRPr lang="en-US" sz="1100" dirty="0"/>
          </a:p>
          <a:p>
            <a:pPr>
              <a:buFont typeface="Arial" panose="020B0604020202020204" pitchFamily="34" charset="0"/>
              <a:buChar char="•"/>
            </a:pPr>
            <a:r>
              <a:rPr lang="en-US" sz="1800" dirty="0"/>
              <a:t>Reminder: </a:t>
            </a:r>
            <a:endParaRPr lang="en-US" sz="2000" dirty="0"/>
          </a:p>
          <a:p>
            <a:pPr lvl="1">
              <a:buFont typeface="Arial" panose="020B0604020202020204" pitchFamily="34" charset="0"/>
              <a:buChar char="•"/>
            </a:pPr>
            <a:r>
              <a:rPr lang="en-US" sz="1600" dirty="0"/>
              <a:t>IEEE P802.11ax – wants this band for spectrum expansion that WiFi needs.</a:t>
            </a:r>
          </a:p>
          <a:p>
            <a:pPr lvl="2">
              <a:buFont typeface="Arial" panose="020B0604020202020204" pitchFamily="34" charset="0"/>
              <a:buChar char="•"/>
            </a:pPr>
            <a:r>
              <a:rPr lang="en-US" sz="1400" dirty="0"/>
              <a:t>Keep in mind, others, e.g. 3GPP also want the band. </a:t>
            </a:r>
          </a:p>
          <a:p>
            <a:pPr lvl="1">
              <a:buFont typeface="Arial" panose="020B0604020202020204" pitchFamily="34" charset="0"/>
              <a:buChar char="•"/>
            </a:pPr>
            <a:r>
              <a:rPr lang="en-US" sz="1600" dirty="0"/>
              <a:t>IEEE 802.15.4, UWB, is already in use in the band, and is the band most used around the world for 802.15.4-UWB. </a:t>
            </a:r>
          </a:p>
          <a:p>
            <a:pPr lvl="1">
              <a:buFont typeface="Wingdings" panose="05000000000000000000" pitchFamily="2" charset="2"/>
              <a:buChar char="v"/>
            </a:pPr>
            <a:r>
              <a:rPr lang="en-US" sz="1600" dirty="0">
                <a:solidFill>
                  <a:srgbClr val="0070C0"/>
                </a:solidFill>
              </a:rPr>
              <a:t>The concern is WiFi interferes with UWB with its very low power.</a:t>
            </a:r>
          </a:p>
          <a:p>
            <a:pPr lvl="1">
              <a:buFont typeface="Arial" panose="020B0604020202020204" pitchFamily="34" charset="0"/>
              <a:buChar char="•"/>
            </a:pPr>
            <a:r>
              <a:rPr lang="en-US" sz="1600" dirty="0"/>
              <a:t>Recently 802.19 voted on the .11ax CoEx document and it failed. </a:t>
            </a:r>
          </a:p>
          <a:p>
            <a:pPr lvl="2">
              <a:buFont typeface="Arial" panose="020B0604020202020204" pitchFamily="34" charset="0"/>
              <a:buChar char="•"/>
            </a:pPr>
            <a:r>
              <a:rPr lang="en-US" sz="1400" dirty="0"/>
              <a:t>This is being worked on through the normal IEEE 802 process, to be updated  and part upcoming letter ballot, etc.</a:t>
            </a:r>
          </a:p>
          <a:p>
            <a:pPr lvl="1">
              <a:buFont typeface="Arial" panose="020B0604020202020204" pitchFamily="34" charset="0"/>
              <a:buChar char="•"/>
            </a:pPr>
            <a:r>
              <a:rPr lang="en-US" sz="1600" dirty="0"/>
              <a:t>There are a number of  other incumbents in USA and the EU concerned with coexistence.  </a:t>
            </a:r>
            <a:endParaRPr lang="en-US" dirty="0"/>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dirty="0"/>
              <a:t>Jay Holcomb (Itron)</a:t>
            </a:r>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40583190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86593" y="406844"/>
            <a:ext cx="7770813" cy="1065213"/>
          </a:xfrm>
        </p:spPr>
        <p:txBody>
          <a:bodyPr/>
          <a:lstStyle/>
          <a:p>
            <a:r>
              <a:rPr lang="en-US" altLang="en-US" sz="2400" dirty="0"/>
              <a:t>IEEE 802 – Can we get to a Single Voice on 6GHz?</a:t>
            </a:r>
            <a:r>
              <a:rPr lang="en-US" sz="2400" dirty="0"/>
              <a:t> </a:t>
            </a:r>
            <a:r>
              <a:rPr lang="en-US" sz="1600" dirty="0"/>
              <a:t>-2</a:t>
            </a:r>
            <a:endParaRPr lang="en-US" sz="2400"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85800" y="857646"/>
            <a:ext cx="8142288" cy="5142707"/>
          </a:xfrm>
        </p:spPr>
        <p:txBody>
          <a:bodyPr/>
          <a:lstStyle/>
          <a:p>
            <a:pPr marL="1371600" lvl="3" indent="0"/>
            <a:endParaRPr lang="en-US" sz="1100" dirty="0"/>
          </a:p>
          <a:p>
            <a:pPr>
              <a:buFont typeface="Arial" panose="020B0604020202020204" pitchFamily="34" charset="0"/>
              <a:buChar char="•"/>
            </a:pPr>
            <a:r>
              <a:rPr lang="en-US" sz="1800" dirty="0"/>
              <a:t>Sunday, chairs of 802.11, 802.15, 802.18, 802.19 and others met to discuss this.</a:t>
            </a:r>
            <a:endParaRPr lang="en-US" sz="1000" dirty="0"/>
          </a:p>
          <a:p>
            <a:pPr>
              <a:buFont typeface="Arial" panose="020B0604020202020204" pitchFamily="34" charset="0"/>
              <a:buChar char="•"/>
            </a:pPr>
            <a:r>
              <a:rPr lang="en-US" sz="1800" dirty="0"/>
              <a:t>Here is a link to what was reviewed, </a:t>
            </a:r>
          </a:p>
          <a:p>
            <a:pPr lvl="1">
              <a:buFont typeface="Arial" panose="020B0604020202020204" pitchFamily="34" charset="0"/>
              <a:buChar char="•"/>
            </a:pPr>
            <a:r>
              <a:rPr lang="en-US" sz="1400" dirty="0">
                <a:hlinkClick r:id="rId2"/>
              </a:rPr>
              <a:t>https://mentor.ieee.org/802-ec/dcn/18/ec-18-0133-00-00EC-how-can-ieee-802-get-to-a-single-voice-for-6ghz-band.pptx</a:t>
            </a:r>
            <a:r>
              <a:rPr lang="en-US" sz="1400" dirty="0"/>
              <a:t>   (includes comment that in the EU (and most other countries) UWB is a lower priority than WS/RLAN usage) </a:t>
            </a:r>
          </a:p>
          <a:p>
            <a:pPr>
              <a:buFont typeface="Arial" panose="020B0604020202020204" pitchFamily="34" charset="0"/>
              <a:buChar char="•"/>
            </a:pPr>
            <a:r>
              <a:rPr lang="en-US" sz="1800" dirty="0"/>
              <a:t>Next steps </a:t>
            </a:r>
          </a:p>
          <a:p>
            <a:pPr lvl="1">
              <a:buFont typeface="Arial" panose="020B0604020202020204" pitchFamily="34" charset="0"/>
              <a:buChar char="•"/>
            </a:pPr>
            <a:r>
              <a:rPr lang="en-US" sz="1400" dirty="0"/>
              <a:t>802.19/802.11ax, will work through the 802.11ax coexistence document through the process so it is updated, passes 802.19 and can be in an upcoming 802.11ax letter ballot.   (802.18 will stay involved) </a:t>
            </a:r>
          </a:p>
          <a:p>
            <a:pPr lvl="1">
              <a:buFont typeface="Arial" panose="020B0604020202020204" pitchFamily="34" charset="0"/>
              <a:buChar char="•"/>
            </a:pPr>
            <a:r>
              <a:rPr lang="en-US" sz="1400" dirty="0"/>
              <a:t>Once the 802.11ax coexistence document is finished up, this will start next phase of defining the voice from IEEE 802 as a whole, that can be used on the NPRM. </a:t>
            </a:r>
          </a:p>
          <a:p>
            <a:pPr lvl="2">
              <a:buFont typeface="Arial" panose="020B0604020202020204" pitchFamily="34" charset="0"/>
              <a:buChar char="•"/>
            </a:pPr>
            <a:r>
              <a:rPr lang="en-US" sz="1400" dirty="0"/>
              <a:t>Until the NPRM actually comes out, we will not be sure what is in them exactly to know just how to do final comments, assuming we have a direction on voice from 802</a:t>
            </a:r>
            <a:r>
              <a:rPr lang="en-US" sz="1200" dirty="0"/>
              <a:t>.</a:t>
            </a:r>
          </a:p>
          <a:p>
            <a:pPr lvl="1">
              <a:buFont typeface="Arial" panose="020B0604020202020204" pitchFamily="34" charset="0"/>
              <a:buChar char="•"/>
            </a:pPr>
            <a:r>
              <a:rPr lang="en-US" sz="1400" dirty="0"/>
              <a:t>Timing?  Until the NPRM is published in the Federal Register, no way to speculate very close the date comments will be due.</a:t>
            </a:r>
          </a:p>
          <a:p>
            <a:pPr lvl="2">
              <a:buFont typeface="Arial" panose="020B0604020202020204" pitchFamily="34" charset="0"/>
              <a:buChar char="•"/>
            </a:pPr>
            <a:r>
              <a:rPr lang="en-US" sz="1400" dirty="0"/>
              <a:t>Speculating the shortest time frame is the NPRM is published early September with a 30 day comments period.  Making them due mid-October between the September Interim and November plenary.  </a:t>
            </a:r>
          </a:p>
          <a:p>
            <a:pPr>
              <a:buFont typeface="Arial" panose="020B0604020202020204" pitchFamily="34" charset="0"/>
              <a:buChar char="•"/>
            </a:pPr>
            <a:r>
              <a:rPr lang="en-US" sz="1800" b="0" dirty="0">
                <a:solidFill>
                  <a:srgbClr val="00B050"/>
                </a:solidFill>
              </a:rPr>
              <a:t>New feedback, </a:t>
            </a:r>
            <a:r>
              <a:rPr lang="en-US" sz="1800" dirty="0">
                <a:solidFill>
                  <a:srgbClr val="00B050"/>
                </a:solidFill>
              </a:rPr>
              <a:t>Learned this week October FCC open meeting is the latest word of when we may see the NPRM, not September as earlier indications.</a:t>
            </a:r>
          </a:p>
          <a:p>
            <a:pPr>
              <a:buFont typeface="Arial" panose="020B0604020202020204" pitchFamily="34" charset="0"/>
              <a:buChar char="•"/>
            </a:pPr>
            <a:endParaRPr lang="en-US" sz="1800" b="0" dirty="0">
              <a:solidFill>
                <a:srgbClr val="00B050"/>
              </a:solidFill>
            </a:endParaRPr>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dirty="0"/>
              <a:t>Jay Holcomb (Itron)</a:t>
            </a:r>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11703369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-1</a:t>
            </a:r>
            <a:endParaRPr lang="en-US" sz="1400" dirty="0"/>
          </a:p>
        </p:txBody>
      </p:sp>
      <p:sp>
        <p:nvSpPr>
          <p:cNvPr id="3" name="Content Placeholder 2"/>
          <p:cNvSpPr>
            <a:spLocks noGrp="1"/>
          </p:cNvSpPr>
          <p:nvPr>
            <p:ph idx="1"/>
          </p:nvPr>
        </p:nvSpPr>
        <p:spPr>
          <a:xfrm>
            <a:off x="685800" y="1219200"/>
            <a:ext cx="8382000" cy="4038600"/>
          </a:xfrm>
        </p:spPr>
        <p:txBody>
          <a:bodyPr/>
          <a:lstStyle/>
          <a:p>
            <a:pPr>
              <a:buFont typeface="Arial" panose="020B0604020202020204" pitchFamily="34" charset="0"/>
              <a:buChar char="•"/>
            </a:pPr>
            <a:r>
              <a:rPr lang="en-US" sz="2000" dirty="0"/>
              <a:t>IEEE 802.19 and other WG chairs are working on IEEE 802 single voice. </a:t>
            </a:r>
          </a:p>
          <a:p>
            <a:pPr>
              <a:buFont typeface="Arial" panose="020B0604020202020204" pitchFamily="34" charset="0"/>
              <a:buChar char="•"/>
            </a:pPr>
            <a:r>
              <a:rPr lang="en-US" sz="2000" dirty="0"/>
              <a:t>From a high level, could we list out some of the following.</a:t>
            </a:r>
          </a:p>
          <a:p>
            <a:pPr lvl="1">
              <a:buFont typeface="Arial" panose="020B0604020202020204" pitchFamily="34" charset="0"/>
              <a:buChar char="•"/>
            </a:pPr>
            <a:r>
              <a:rPr lang="en-US" sz="1600" b="0" dirty="0"/>
              <a:t>Do not want to get into detail, just high level points</a:t>
            </a:r>
            <a:r>
              <a:rPr lang="en-US" sz="1600" dirty="0"/>
              <a:t> to consider to help.</a:t>
            </a:r>
            <a:endParaRPr lang="en-US" sz="1600" b="0" dirty="0"/>
          </a:p>
          <a:p>
            <a:pPr>
              <a:buFont typeface="Arial" panose="020B0604020202020204" pitchFamily="34" charset="0"/>
              <a:buChar char="•"/>
            </a:pPr>
            <a:r>
              <a:rPr lang="en-US" sz="2000" dirty="0"/>
              <a:t>What criteria should be considered? </a:t>
            </a:r>
          </a:p>
          <a:p>
            <a:pPr lvl="1">
              <a:buFont typeface="Arial" panose="020B0604020202020204" pitchFamily="34" charset="0"/>
              <a:buChar char="•"/>
            </a:pPr>
            <a:r>
              <a:rPr lang="en-US" sz="1600" dirty="0"/>
              <a:t>Power out needed,  different for each technology. </a:t>
            </a:r>
          </a:p>
          <a:p>
            <a:pPr lvl="1">
              <a:buFont typeface="Arial" panose="020B0604020202020204" pitchFamily="34" charset="0"/>
              <a:buChar char="•"/>
            </a:pPr>
            <a:r>
              <a:rPr lang="en-US" sz="1600" dirty="0"/>
              <a:t>Bandwidth considerations.</a:t>
            </a:r>
          </a:p>
          <a:p>
            <a:pPr lvl="1">
              <a:buFont typeface="Arial" panose="020B0604020202020204" pitchFamily="34" charset="0"/>
              <a:buChar char="•"/>
            </a:pPr>
            <a:r>
              <a:rPr lang="en-US" sz="1600" dirty="0"/>
              <a:t>Channel sense, e.g. LBT.  </a:t>
            </a:r>
          </a:p>
          <a:p>
            <a:pPr lvl="1">
              <a:buFont typeface="Arial" panose="020B0604020202020204" pitchFamily="34" charset="0"/>
              <a:buChar char="•"/>
            </a:pPr>
            <a:r>
              <a:rPr lang="en-US" sz="1600" dirty="0"/>
              <a:t>Incumbent protection.</a:t>
            </a:r>
          </a:p>
          <a:p>
            <a:pPr lvl="1">
              <a:buFont typeface="Arial" panose="020B0604020202020204" pitchFamily="34" charset="0"/>
              <a:buChar char="•"/>
            </a:pPr>
            <a:r>
              <a:rPr lang="en-US" sz="1600" dirty="0"/>
              <a:t>Interference types, blocks .vs. range decrease.</a:t>
            </a:r>
          </a:p>
          <a:p>
            <a:pPr lvl="1">
              <a:buFont typeface="Arial" panose="020B0604020202020204" pitchFamily="34" charset="0"/>
              <a:buChar char="•"/>
            </a:pPr>
            <a:r>
              <a:rPr lang="en-US" sz="1600" dirty="0"/>
              <a:t>Operational ranges themselves.</a:t>
            </a:r>
          </a:p>
          <a:p>
            <a:pPr lvl="1">
              <a:buFont typeface="Arial" panose="020B0604020202020204" pitchFamily="34" charset="0"/>
              <a:buChar char="•"/>
            </a:pPr>
            <a:r>
              <a:rPr lang="en-US" sz="1600" dirty="0"/>
              <a:t>Different modulation types .</a:t>
            </a:r>
          </a:p>
          <a:p>
            <a:pPr lvl="1">
              <a:buFont typeface="Arial" panose="020B0604020202020204" pitchFamily="34" charset="0"/>
              <a:buChar char="•"/>
            </a:pPr>
            <a:r>
              <a:rPr lang="en-US" sz="1600" dirty="0"/>
              <a:t>Tuning range of UWB   (global considerations).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Thursday: </a:t>
            </a:r>
          </a:p>
          <a:p>
            <a:pPr lvl="1">
              <a:buFont typeface="Arial" panose="020B0604020202020204" pitchFamily="34" charset="0"/>
              <a:buChar char="•"/>
            </a:pPr>
            <a:r>
              <a:rPr lang="en-US" sz="1600" dirty="0"/>
              <a:t> Is there a way to ID that UWB is there and transmitting?</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20165431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-2</a:t>
            </a:r>
            <a:endParaRPr lang="en-US" sz="1400" dirty="0"/>
          </a:p>
        </p:txBody>
      </p:sp>
      <p:sp>
        <p:nvSpPr>
          <p:cNvPr id="3" name="Content Placeholder 2"/>
          <p:cNvSpPr>
            <a:spLocks noGrp="1"/>
          </p:cNvSpPr>
          <p:nvPr>
            <p:ph idx="1"/>
          </p:nvPr>
        </p:nvSpPr>
        <p:spPr>
          <a:xfrm>
            <a:off x="685800" y="1219200"/>
            <a:ext cx="7856538" cy="4038600"/>
          </a:xfrm>
        </p:spPr>
        <p:txBody>
          <a:bodyPr/>
          <a:lstStyle/>
          <a:p>
            <a:pPr>
              <a:buFont typeface="Arial" panose="020B0604020202020204" pitchFamily="34" charset="0"/>
              <a:buChar char="•"/>
            </a:pPr>
            <a:r>
              <a:rPr lang="en-US" sz="2000" dirty="0"/>
              <a:t>What Use Cases should be considered? </a:t>
            </a:r>
          </a:p>
          <a:p>
            <a:pPr lvl="1">
              <a:buFont typeface="Arial" panose="020B0604020202020204" pitchFamily="34" charset="0"/>
              <a:buChar char="•"/>
            </a:pPr>
            <a:r>
              <a:rPr lang="en-US" sz="1600" dirty="0"/>
              <a:t>Higher speed  (wider BWs) for WiFi users, e.g. streaming video, etc.   </a:t>
            </a:r>
          </a:p>
          <a:p>
            <a:pPr lvl="1">
              <a:buFont typeface="Arial" panose="020B0604020202020204" pitchFamily="34" charset="0"/>
              <a:buChar char="•"/>
            </a:pPr>
            <a:r>
              <a:rPr lang="en-US" sz="1600" dirty="0"/>
              <a:t>Global availability (S. Korea just this week consultation 6 – 10.2 GHz for UWB)</a:t>
            </a:r>
          </a:p>
          <a:p>
            <a:pPr lvl="1">
              <a:buFont typeface="Arial" panose="020B0604020202020204" pitchFamily="34" charset="0"/>
              <a:buChar char="•"/>
            </a:pPr>
            <a:r>
              <a:rPr lang="en-US" sz="1600" dirty="0"/>
              <a:t>UWB applications -  Many (See 15-17/0660), e.g. location is a significant use case.</a:t>
            </a:r>
            <a:endParaRPr lang="en-US" sz="1400" dirty="0"/>
          </a:p>
          <a:p>
            <a:pPr lvl="1">
              <a:buFont typeface="Arial" panose="020B0604020202020204" pitchFamily="34" charset="0"/>
              <a:buChar char="•"/>
            </a:pPr>
            <a:r>
              <a:rPr lang="en-US" sz="1600" dirty="0"/>
              <a:t>Where devices are used, height, indoor/outdoor, etc.  </a:t>
            </a:r>
          </a:p>
          <a:p>
            <a:pPr lvl="1">
              <a:buFont typeface="Arial" panose="020B0604020202020204" pitchFamily="34" charset="0"/>
              <a:buChar char="•"/>
            </a:pPr>
            <a:r>
              <a:rPr lang="en-US" sz="1600" dirty="0"/>
              <a:t>Review 15.2  co-existence of  WiFi / BT / …  </a:t>
            </a:r>
          </a:p>
          <a:p>
            <a:pPr lvl="1">
              <a:buFont typeface="Arial" panose="020B0604020202020204" pitchFamily="34" charset="0"/>
              <a:buChar char="•"/>
            </a:pPr>
            <a:r>
              <a:rPr lang="en-US" sz="1600" dirty="0"/>
              <a:t>Co-located in a device, and non-co-located.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 Thursday: </a:t>
            </a:r>
          </a:p>
          <a:p>
            <a:pPr lvl="1">
              <a:buFont typeface="Arial" panose="020B0604020202020204" pitchFamily="34" charset="0"/>
              <a:buChar char="•"/>
            </a:pPr>
            <a:r>
              <a:rPr lang="en-US" sz="1600" dirty="0"/>
              <a:t> Nothing new.</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1459940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534987"/>
          </a:xfrm>
        </p:spPr>
        <p:txBody>
          <a:bodyPr/>
          <a:lstStyle/>
          <a:p>
            <a:r>
              <a:rPr lang="en-US" altLang="en-US" dirty="0"/>
              <a:t>Motion SA position statement</a:t>
            </a:r>
            <a:endParaRPr lang="en-US" dirty="0"/>
          </a:p>
        </p:txBody>
      </p:sp>
      <p:sp>
        <p:nvSpPr>
          <p:cNvPr id="3" name="Content Placeholder 2"/>
          <p:cNvSpPr>
            <a:spLocks noGrp="1"/>
          </p:cNvSpPr>
          <p:nvPr>
            <p:ph idx="1"/>
          </p:nvPr>
        </p:nvSpPr>
        <p:spPr>
          <a:xfrm>
            <a:off x="836613" y="1319212"/>
            <a:ext cx="7620000" cy="4113213"/>
          </a:xfrm>
        </p:spPr>
        <p:txBody>
          <a:bodyPr/>
          <a:lstStyle/>
          <a:p>
            <a:pPr eaLnBrk="0" hangingPunct="0">
              <a:spcBef>
                <a:spcPct val="0"/>
              </a:spcBef>
              <a:buFont typeface="Arial" panose="020B0604020202020204" pitchFamily="34" charset="0"/>
              <a:buChar char="•"/>
            </a:pPr>
            <a:r>
              <a:rPr lang="en-GB" b="0" kern="1200" dirty="0">
                <a:solidFill>
                  <a:schemeClr val="tx1"/>
                </a:solidFill>
                <a:latin typeface="Times New Roman" pitchFamily="16" charset="0"/>
                <a:ea typeface="MS Gothic" charset="-128"/>
              </a:rPr>
              <a:t>Motion: To approve revised  document </a:t>
            </a:r>
            <a:r>
              <a:rPr lang="en-US" b="0" kern="1200" dirty="0">
                <a:solidFill>
                  <a:schemeClr val="tx1"/>
                </a:solidFill>
                <a:latin typeface="Times New Roman" pitchFamily="16" charset="0"/>
                <a:ea typeface="MS Gothic" charset="-128"/>
              </a:rPr>
              <a:t>18-18/0010r0___</a:t>
            </a:r>
            <a:r>
              <a:rPr lang="en-GB" b="0" kern="1200" dirty="0">
                <a:solidFill>
                  <a:schemeClr val="tx1"/>
                </a:solidFill>
                <a:latin typeface="Times New Roman" pitchFamily="16" charset="0"/>
                <a:ea typeface="MS Gothic" charset="-128"/>
              </a:rPr>
              <a:t>, RR_TAG Marked up Draft IEEE-SA Position Statement</a:t>
            </a:r>
            <a:r>
              <a:rPr lang="en-US" b="0" kern="1200" dirty="0">
                <a:solidFill>
                  <a:schemeClr val="tx1"/>
                </a:solidFill>
                <a:latin typeface="Times New Roman" pitchFamily="16" charset="0"/>
                <a:ea typeface="MS Gothic" charset="-128"/>
              </a:rPr>
              <a:t> on “</a:t>
            </a:r>
            <a:r>
              <a:rPr lang="en-GB" b="0" kern="1200" dirty="0">
                <a:solidFill>
                  <a:schemeClr val="tx1"/>
                </a:solidFill>
                <a:latin typeface="Times New Roman" pitchFamily="16" charset="0"/>
                <a:ea typeface="MS Gothic" charset="-128"/>
              </a:rPr>
              <a:t>Additional Spectrum Needed” for review and approval by the EC for sending to the IEEE-SA. The Chair of 802.18 is authorized to make editorial changes as necessary.</a:t>
            </a:r>
            <a:r>
              <a:rPr lang="en-US" b="0" kern="1200" dirty="0">
                <a:solidFill>
                  <a:schemeClr val="tx1"/>
                </a:solidFill>
                <a:latin typeface="Times New Roman" pitchFamily="16" charset="0"/>
                <a:ea typeface="MS Gothic" charset="-128"/>
              </a:rPr>
              <a:t> </a:t>
            </a:r>
          </a:p>
          <a:p>
            <a:pPr>
              <a:buFont typeface="Arial" panose="020B0604020202020204" pitchFamily="34" charset="0"/>
              <a:buChar char="•"/>
            </a:pPr>
            <a:endParaRPr lang="en-US" b="0" dirty="0">
              <a:solidFill>
                <a:schemeClr val="tx1"/>
              </a:solidFill>
            </a:endParaRPr>
          </a:p>
          <a:p>
            <a:pPr>
              <a:buFont typeface="Arial" panose="020B0604020202020204" pitchFamily="34" charset="0"/>
              <a:buChar char="•"/>
            </a:pPr>
            <a:r>
              <a:rPr lang="en-US" b="0" dirty="0">
                <a:solidFill>
                  <a:schemeClr val="tx1"/>
                </a:solidFill>
              </a:rPr>
              <a:t>Move by:</a:t>
            </a:r>
          </a:p>
          <a:p>
            <a:pPr>
              <a:buFont typeface="Arial" panose="020B0604020202020204" pitchFamily="34" charset="0"/>
              <a:buChar char="•"/>
            </a:pPr>
            <a:r>
              <a:rPr lang="en-US" b="0" dirty="0">
                <a:solidFill>
                  <a:schemeClr val="tx1"/>
                </a:solidFill>
              </a:rPr>
              <a:t>Second by:</a:t>
            </a:r>
          </a:p>
          <a:p>
            <a:pPr>
              <a:buFont typeface="Arial" panose="020B0604020202020204" pitchFamily="34" charset="0"/>
              <a:buChar char="•"/>
            </a:pPr>
            <a:r>
              <a:rPr lang="en-US" b="0" dirty="0">
                <a:solidFill>
                  <a:schemeClr val="tx1"/>
                </a:solidFill>
              </a:rPr>
              <a:t>Discussion:         None</a:t>
            </a:r>
          </a:p>
          <a:p>
            <a:pPr>
              <a:buFont typeface="Arial" panose="020B0604020202020204" pitchFamily="34" charset="0"/>
              <a:buChar char="•"/>
            </a:pPr>
            <a:r>
              <a:rPr lang="en-US" b="0" dirty="0">
                <a:solidFill>
                  <a:schemeClr val="tx1"/>
                </a:solidFill>
              </a:rPr>
              <a:t>Vote:         	 ___ Yes        _0__ No          _0_ Abstain </a:t>
            </a:r>
          </a:p>
          <a:p>
            <a:pPr>
              <a:buFont typeface="Arial" panose="020B0604020202020204" pitchFamily="34" charset="0"/>
              <a:buChar char="•"/>
            </a:pPr>
            <a:r>
              <a:rPr lang="en-US" b="0" dirty="0">
                <a:solidFill>
                  <a:schemeClr val="tx1"/>
                </a:solidFill>
              </a:rPr>
              <a:t>Motion:</a:t>
            </a:r>
            <a:r>
              <a:rPr lang="en-US" dirty="0">
                <a:solidFill>
                  <a:schemeClr val="tx1"/>
                </a:solidFill>
              </a:rPr>
              <a:t>		 </a:t>
            </a:r>
            <a:r>
              <a:rPr lang="en-US" b="0" dirty="0">
                <a:solidFill>
                  <a:schemeClr val="tx1"/>
                </a:solidFill>
              </a:rPr>
              <a:t>Passed</a:t>
            </a:r>
          </a:p>
          <a:p>
            <a:pPr marL="0" indent="0"/>
            <a:endParaRPr lang="en-US" altLang="en-US"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36</a:t>
            </a:fld>
            <a:endParaRPr lang="en-US" altLang="en-US" dirty="0"/>
          </a:p>
        </p:txBody>
      </p:sp>
      <p:sp>
        <p:nvSpPr>
          <p:cNvPr id="7" name="Date Placeholder 6"/>
          <p:cNvSpPr>
            <a:spLocks noGrp="1"/>
          </p:cNvSpPr>
          <p:nvPr>
            <p:ph type="dt" idx="15"/>
          </p:nvPr>
        </p:nvSpPr>
        <p:spPr/>
        <p:txBody>
          <a:bodyPr/>
          <a:lstStyle/>
          <a:p>
            <a:r>
              <a:rPr lang="en-US"/>
              <a:t>16 Aug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6442524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147108" cy="685800"/>
          </a:xfrm>
        </p:spPr>
        <p:txBody>
          <a:bodyPr/>
          <a:lstStyle/>
          <a:p>
            <a:r>
              <a:rPr lang="en-US" sz="2400" dirty="0"/>
              <a:t>IEEE EU position statement on spectrum management</a:t>
            </a:r>
            <a:endParaRPr lang="en-US" sz="1200" dirty="0"/>
          </a:p>
        </p:txBody>
      </p:sp>
      <p:sp>
        <p:nvSpPr>
          <p:cNvPr id="3" name="Content Placeholder 2"/>
          <p:cNvSpPr>
            <a:spLocks noGrp="1"/>
          </p:cNvSpPr>
          <p:nvPr>
            <p:ph idx="1"/>
          </p:nvPr>
        </p:nvSpPr>
        <p:spPr>
          <a:xfrm>
            <a:off x="685800" y="1324006"/>
            <a:ext cx="8147108" cy="4494213"/>
          </a:xfrm>
        </p:spPr>
        <p:txBody>
          <a:bodyPr/>
          <a:lstStyle/>
          <a:p>
            <a:pPr>
              <a:buFont typeface="Arial" panose="020B0604020202020204" pitchFamily="34" charset="0"/>
              <a:buChar char="•"/>
            </a:pPr>
            <a:r>
              <a:rPr lang="en-US" sz="2000" dirty="0"/>
              <a:t>From earlier teleconferences:  </a:t>
            </a:r>
          </a:p>
          <a:p>
            <a:pPr lvl="1">
              <a:buFont typeface="Arial" panose="020B0604020202020204" pitchFamily="34" charset="0"/>
              <a:buChar char="•"/>
            </a:pPr>
            <a:r>
              <a:rPr lang="en-US" sz="1800" dirty="0"/>
              <a:t>IEEE European Public Policy Position Statement on Spectrum Management</a:t>
            </a:r>
          </a:p>
          <a:p>
            <a:pPr lvl="2">
              <a:buFont typeface="Arial" panose="020B0604020202020204" pitchFamily="34" charset="0"/>
              <a:buChar char="•"/>
            </a:pPr>
            <a:r>
              <a:rPr lang="en-US" sz="1600" dirty="0">
                <a:hlinkClick r:id="rId3"/>
              </a:rPr>
              <a:t>https://mentor.ieee.org/802.18/dcn/18/18-18-0028-01-0000-draft-ieee-european-public-policy-position-statement-on-spectrum-management.pdf</a:t>
            </a:r>
            <a:r>
              <a:rPr lang="en-US" sz="1600" dirty="0"/>
              <a:t>   (old rev)</a:t>
            </a:r>
          </a:p>
          <a:p>
            <a:pPr lvl="2">
              <a:buFont typeface="Arial" panose="020B0604020202020204" pitchFamily="34" charset="0"/>
              <a:buChar char="•"/>
            </a:pPr>
            <a:r>
              <a:rPr lang="en-US" sz="1600" b="1" dirty="0">
                <a:solidFill>
                  <a:schemeClr val="tx1"/>
                </a:solidFill>
              </a:rPr>
              <a:t>We are being asked to review this statement, similar to the one in November, though some focus for the EU.  Guidance is to review and comment in detail. </a:t>
            </a:r>
          </a:p>
          <a:p>
            <a:pPr lvl="3">
              <a:buFont typeface="Arial" panose="020B0604020202020204" pitchFamily="34" charset="0"/>
              <a:buChar char="•"/>
            </a:pPr>
            <a:r>
              <a:rPr lang="en-US" dirty="0">
                <a:solidFill>
                  <a:schemeClr val="tx1"/>
                </a:solidFill>
              </a:rPr>
              <a:t>Document 18-18/0028rxx, latest revision is our current review markup.</a:t>
            </a:r>
          </a:p>
          <a:p>
            <a:pPr lvl="2">
              <a:buFont typeface="Arial" panose="020B0604020202020204" pitchFamily="34" charset="0"/>
              <a:buChar char="•"/>
            </a:pPr>
            <a:r>
              <a:rPr lang="en-US" sz="1600" dirty="0">
                <a:solidFill>
                  <a:srgbClr val="00B0F0"/>
                </a:solidFill>
              </a:rPr>
              <a:t>Please send comments to .18 chair, to integrate, to be reviewed by the TAG. </a:t>
            </a:r>
          </a:p>
          <a:p>
            <a:pPr lvl="1">
              <a:buFont typeface="Arial" panose="020B0604020202020204" pitchFamily="34" charset="0"/>
              <a:buChar char="•"/>
            </a:pPr>
            <a:r>
              <a:rPr lang="en-US" sz="1800" b="0" dirty="0">
                <a:solidFill>
                  <a:schemeClr val="tx1"/>
                </a:solidFill>
              </a:rPr>
              <a:t>Becoming clearer the starting premise of the current paper is from several years ago and input is coming in the premise has changed in recent years. </a:t>
            </a:r>
          </a:p>
          <a:p>
            <a:pPr>
              <a:spcBef>
                <a:spcPts val="0"/>
              </a:spcBef>
              <a:buFont typeface="Arial" panose="020B0604020202020204" pitchFamily="34" charset="0"/>
              <a:buChar char="•"/>
            </a:pPr>
            <a:endParaRPr lang="en-US" sz="1800" i="1" dirty="0"/>
          </a:p>
          <a:p>
            <a:pPr lvl="1">
              <a:spcBef>
                <a:spcPts val="0"/>
              </a:spcBef>
              <a:buFont typeface="Arial" panose="020B0604020202020204" pitchFamily="34" charset="0"/>
              <a:buChar char="•"/>
            </a:pPr>
            <a:r>
              <a:rPr lang="en-US" sz="1800" dirty="0"/>
              <a:t>Considering the question on older premise, it has on the statement: </a:t>
            </a:r>
          </a:p>
          <a:p>
            <a:pPr lvl="2">
              <a:spcBef>
                <a:spcPts val="0"/>
              </a:spcBef>
              <a:buFont typeface="Arial" panose="020B0604020202020204" pitchFamily="34" charset="0"/>
              <a:buChar char="•"/>
            </a:pPr>
            <a:r>
              <a:rPr lang="en-US" sz="1600" i="1" dirty="0"/>
              <a:t>This statement was developed by the IEEE European Public Policy Committee Working Group on ICT and represents the considered judgment of a broad group of European IEEE members with expertise in the subject field.  </a:t>
            </a:r>
            <a:endParaRPr lang="en-US" sz="1600" dirty="0"/>
          </a:p>
          <a:p>
            <a:pPr lvl="4">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endParaRPr lang="en-US" sz="2000" dirty="0"/>
          </a:p>
          <a:p>
            <a:pPr lvl="2">
              <a:spcBef>
                <a:spcPts val="0"/>
              </a:spcBef>
              <a:buFont typeface="Arial" panose="020B0604020202020204" pitchFamily="34" charset="0"/>
              <a:buChar char="•"/>
            </a:pPr>
            <a:endParaRPr lang="en-US" sz="1400" dirty="0"/>
          </a:p>
          <a:p>
            <a:pPr lvl="2">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endParaRPr lang="en-US" altLang="en-US" sz="16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19214772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001000" cy="685800"/>
          </a:xfrm>
        </p:spPr>
        <p:txBody>
          <a:bodyPr/>
          <a:lstStyle/>
          <a:p>
            <a:r>
              <a:rPr lang="en-US" sz="2400" dirty="0"/>
              <a:t>IEEE EU position statement on spectrum management </a:t>
            </a:r>
            <a:r>
              <a:rPr lang="en-US" sz="1400" dirty="0"/>
              <a:t>-3</a:t>
            </a:r>
            <a:endParaRPr lang="en-US" sz="1200" dirty="0"/>
          </a:p>
        </p:txBody>
      </p:sp>
      <p:sp>
        <p:nvSpPr>
          <p:cNvPr id="3" name="Content Placeholder 2"/>
          <p:cNvSpPr>
            <a:spLocks noGrp="1"/>
          </p:cNvSpPr>
          <p:nvPr>
            <p:ph idx="1"/>
          </p:nvPr>
        </p:nvSpPr>
        <p:spPr>
          <a:xfrm>
            <a:off x="685800" y="1066800"/>
            <a:ext cx="8147108" cy="4494213"/>
          </a:xfrm>
        </p:spPr>
        <p:txBody>
          <a:bodyPr/>
          <a:lstStyle/>
          <a:p>
            <a:pPr>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1800" dirty="0"/>
              <a:t>For the what is needed: </a:t>
            </a:r>
          </a:p>
          <a:p>
            <a:pPr lvl="2">
              <a:spcBef>
                <a:spcPts val="0"/>
              </a:spcBef>
              <a:buFont typeface="Arial" panose="020B0604020202020204" pitchFamily="34" charset="0"/>
              <a:buChar char="•"/>
            </a:pPr>
            <a:endParaRPr lang="en-US" sz="1200" dirty="0"/>
          </a:p>
          <a:p>
            <a:pPr lvl="1">
              <a:spcBef>
                <a:spcPts val="0"/>
              </a:spcBef>
              <a:buFont typeface="Arial" panose="020B0604020202020204" pitchFamily="34" charset="0"/>
              <a:buChar char="•"/>
            </a:pPr>
            <a:r>
              <a:rPr lang="en-US" altLang="en-US" sz="1800" dirty="0"/>
              <a:t>Actually, do we just use the IEEE SA statement we have gone through and are okay with, to replace the EU one?</a:t>
            </a:r>
          </a:p>
          <a:p>
            <a:pPr lvl="1">
              <a:spcBef>
                <a:spcPts val="0"/>
              </a:spcBef>
              <a:buFont typeface="Arial" panose="020B0604020202020204" pitchFamily="34" charset="0"/>
              <a:buChar char="•"/>
            </a:pPr>
            <a:r>
              <a:rPr lang="en-US" altLang="en-US" sz="1800" dirty="0"/>
              <a:t>It would be nice to have one Additional Spectrum needed statement from IEEE. </a:t>
            </a:r>
          </a:p>
          <a:p>
            <a:pPr lvl="1">
              <a:spcBef>
                <a:spcPts val="0"/>
              </a:spcBef>
              <a:buFont typeface="Arial" panose="020B0604020202020204" pitchFamily="34" charset="0"/>
              <a:buChar char="•"/>
            </a:pPr>
            <a:endParaRPr lang="en-US" altLang="en-US" sz="1800" dirty="0">
              <a:solidFill>
                <a:schemeClr val="tx1"/>
              </a:solidFill>
            </a:endParaRPr>
          </a:p>
          <a:p>
            <a:pPr lvl="1">
              <a:spcBef>
                <a:spcPts val="0"/>
              </a:spcBef>
              <a:buFont typeface="Arial" panose="020B0604020202020204" pitchFamily="34" charset="0"/>
              <a:buChar char="•"/>
            </a:pPr>
            <a:r>
              <a:rPr lang="en-US" altLang="en-US" sz="1800" dirty="0">
                <a:solidFill>
                  <a:schemeClr val="tx1"/>
                </a:solidFill>
              </a:rPr>
              <a:t>Do we go this route?  Still thinking yes, though need to </a:t>
            </a:r>
            <a:r>
              <a:rPr lang="en-US" altLang="en-US" sz="1800" b="1" dirty="0">
                <a:solidFill>
                  <a:srgbClr val="00B0F0"/>
                </a:solidFill>
              </a:rPr>
              <a:t>go through SA version next week to be sure it works for the EU also.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Latest IEEE SA version (with a few added markups): </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4"/>
              </a:rPr>
              <a:t>https://mentor.ieee.org/802.18/dcn/18/18-18-0010-07-0000-sa-use-of-spectrum-draft-position-06dec17.docx</a:t>
            </a:r>
            <a:r>
              <a:rPr lang="en-US" altLang="en-US" sz="1600" dirty="0"/>
              <a:t>  </a:t>
            </a:r>
          </a:p>
          <a:p>
            <a:pPr lvl="1">
              <a:spcBef>
                <a:spcPts val="0"/>
              </a:spcBef>
              <a:buFont typeface="Arial" panose="020B0604020202020204" pitchFamily="34" charset="0"/>
              <a:buChar char="•"/>
            </a:pPr>
            <a:r>
              <a:rPr lang="en-US" altLang="en-US" sz="1800" dirty="0"/>
              <a:t>We made the next version: </a:t>
            </a:r>
          </a:p>
          <a:p>
            <a:pPr lvl="2">
              <a:spcBef>
                <a:spcPts val="0"/>
              </a:spcBef>
              <a:buFont typeface="Arial" panose="020B0604020202020204" pitchFamily="34" charset="0"/>
              <a:buChar char="•"/>
            </a:pPr>
            <a:r>
              <a:rPr lang="en-US" altLang="en-US" sz="1600" dirty="0">
                <a:hlinkClick r:id="rId5"/>
              </a:rPr>
              <a:t>https://mentor.ieee.org/802.18/dcn/18/18-18-0010-08-0000-sa-use-of-spectrum-draft-position-06dec17.docx</a:t>
            </a:r>
            <a:r>
              <a:rPr lang="en-US" altLang="en-US" sz="1600" dirty="0"/>
              <a:t>	</a:t>
            </a: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Next is the .18 chair will send the paragraph on previous slide and r08 to the IEEE 802 chair, with the understanding he will send to the GPPC.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25157943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-1</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0" y="1143000"/>
            <a:ext cx="8458995" cy="4494213"/>
          </a:xfrm>
        </p:spPr>
        <p:txBody>
          <a:bodyPr/>
          <a:lstStyle/>
          <a:p>
            <a:pPr>
              <a:buFont typeface="Arial" panose="020B0604020202020204" pitchFamily="34" charset="0"/>
              <a:buChar char="•"/>
            </a:pPr>
            <a:r>
              <a:rPr lang="en-US" sz="2000" dirty="0"/>
              <a:t>IEEE European Public Policy Position Statement on Spectrum Management</a:t>
            </a:r>
          </a:p>
          <a:p>
            <a:pPr lvl="1">
              <a:buFont typeface="Arial" panose="020B0604020202020204" pitchFamily="34" charset="0"/>
              <a:buChar char="•"/>
            </a:pPr>
            <a:r>
              <a:rPr lang="en-US" sz="1600" dirty="0">
                <a:hlinkClick r:id="rId2"/>
              </a:rPr>
              <a:t>https://mentor.ieee.org/802.18/dcn/18/18-18-0028-00-0000-draft-ieee-european-public-policy-position-statement-on-spectrum-management.pdf</a:t>
            </a:r>
            <a:r>
              <a:rPr lang="en-US" sz="1600" dirty="0"/>
              <a:t>  </a:t>
            </a:r>
          </a:p>
          <a:p>
            <a:pPr lvl="1">
              <a:buFont typeface="Arial" panose="020B0604020202020204" pitchFamily="34" charset="0"/>
              <a:buChar char="•"/>
            </a:pPr>
            <a:r>
              <a:rPr lang="en-US" sz="1600" b="1" dirty="0">
                <a:solidFill>
                  <a:schemeClr val="tx1"/>
                </a:solidFill>
              </a:rPr>
              <a:t>We are being asked to review this statement, similar to the one in November, though some focus for the EU.  Guidance is to review and comment in detail. </a:t>
            </a:r>
          </a:p>
          <a:p>
            <a:pPr lvl="2">
              <a:buFont typeface="Arial" panose="020B0604020202020204" pitchFamily="34" charset="0"/>
              <a:buChar char="•"/>
            </a:pPr>
            <a:r>
              <a:rPr lang="en-US" dirty="0">
                <a:solidFill>
                  <a:schemeClr val="tx1"/>
                </a:solidFill>
              </a:rPr>
              <a:t>Document 18-18/0028rxx, latest revision is our current review markup.</a:t>
            </a:r>
            <a:endParaRPr lang="en-US" sz="1050" dirty="0">
              <a:solidFill>
                <a:schemeClr val="tx1"/>
              </a:solidFill>
            </a:endParaRPr>
          </a:p>
          <a:p>
            <a:pPr lvl="1">
              <a:buFont typeface="Arial" panose="020B0604020202020204" pitchFamily="34" charset="0"/>
              <a:buChar char="•"/>
            </a:pPr>
            <a:r>
              <a:rPr lang="en-US" sz="1800" dirty="0">
                <a:solidFill>
                  <a:srgbClr val="00B0F0"/>
                </a:solidFill>
              </a:rPr>
              <a:t>Please send comments to .18 chair, to integrate, to be reviewed by the TAG. </a:t>
            </a:r>
          </a:p>
          <a:p>
            <a:pPr>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r>
              <a:rPr lang="en-US" sz="2000" b="0" dirty="0">
                <a:solidFill>
                  <a:schemeClr val="tx1"/>
                </a:solidFill>
              </a:rPr>
              <a:t>Becoming clearer the starting premise of the current paper is from several years ago and input is coming in the premise has changed in recent years. </a:t>
            </a:r>
          </a:p>
          <a:p>
            <a:pPr lvl="1">
              <a:buFont typeface="Arial" panose="020B0604020202020204" pitchFamily="34" charset="0"/>
              <a:buChar char="•"/>
            </a:pPr>
            <a:r>
              <a:rPr lang="en-US" sz="1800" dirty="0">
                <a:solidFill>
                  <a:schemeClr val="tx1"/>
                </a:solidFill>
              </a:rPr>
              <a:t>With that trying to understand how to propose edits to the paper.</a:t>
            </a:r>
          </a:p>
          <a:p>
            <a:pPr marL="3657600" lvl="8" indent="0"/>
            <a:endParaRPr lang="en-US" sz="10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2751968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-2</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1" y="1143000"/>
            <a:ext cx="8229600" cy="4494213"/>
          </a:xfrm>
        </p:spPr>
        <p:txBody>
          <a:bodyPr/>
          <a:lstStyle/>
          <a:p>
            <a:pPr lvl="8">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b="0" dirty="0">
                <a:solidFill>
                  <a:schemeClr val="tx1"/>
                </a:solidFill>
              </a:rPr>
              <a:t>Went through 18-18/0028r01 review copy, the remaining sections we have not reviewed and found a couple of specific areas that need clarity. </a:t>
            </a:r>
          </a:p>
          <a:p>
            <a:pPr>
              <a:buFont typeface="Arial" panose="020B0604020202020204" pitchFamily="34" charset="0"/>
              <a:buChar char="•"/>
            </a:pPr>
            <a:r>
              <a:rPr lang="en-US" sz="1800" b="0" dirty="0">
                <a:solidFill>
                  <a:schemeClr val="tx1"/>
                </a:solidFill>
              </a:rPr>
              <a:t>And brought audience up to speed on point premise of paper is from a few years back and had agreement with those that spoke up.  </a:t>
            </a:r>
          </a:p>
          <a:p>
            <a:pPr>
              <a:buFont typeface="Arial" panose="020B0604020202020204" pitchFamily="34" charset="0"/>
              <a:buChar char="•"/>
            </a:pPr>
            <a:r>
              <a:rPr lang="en-US" sz="1800" b="0" dirty="0">
                <a:solidFill>
                  <a:schemeClr val="tx1"/>
                </a:solidFill>
              </a:rPr>
              <a:t>Some general questions: </a:t>
            </a:r>
          </a:p>
          <a:p>
            <a:pPr lvl="1">
              <a:buFont typeface="Arial" panose="020B0604020202020204" pitchFamily="34" charset="0"/>
              <a:buChar char="•"/>
            </a:pPr>
            <a:r>
              <a:rPr lang="en-US" sz="1600" dirty="0">
                <a:solidFill>
                  <a:schemeClr val="tx1"/>
                </a:solidFill>
              </a:rPr>
              <a:t>Should the IEEE SA (the position statement we reviewed in November and January) and the IEEE EU collaborate on these 2 separate position statements in some fashion?  </a:t>
            </a:r>
          </a:p>
          <a:p>
            <a:pPr lvl="2">
              <a:buFont typeface="Arial" panose="020B0604020202020204" pitchFamily="34" charset="0"/>
              <a:buChar char="•"/>
            </a:pPr>
            <a:r>
              <a:rPr lang="en-US" sz="1600" dirty="0">
                <a:solidFill>
                  <a:schemeClr val="tx1"/>
                </a:solidFill>
              </a:rPr>
              <a:t>Then move above them. (.18 should still review)</a:t>
            </a:r>
            <a:endParaRPr lang="en-US" sz="1600" b="0" dirty="0">
              <a:solidFill>
                <a:schemeClr val="tx1"/>
              </a:solidFill>
            </a:endParaRPr>
          </a:p>
          <a:p>
            <a:pPr lvl="1">
              <a:buFont typeface="Arial" panose="020B0604020202020204" pitchFamily="34" charset="0"/>
              <a:buChar char="•"/>
            </a:pPr>
            <a:r>
              <a:rPr lang="en-US" sz="1600" dirty="0">
                <a:solidFill>
                  <a:schemeClr val="tx1"/>
                </a:solidFill>
              </a:rPr>
              <a:t>What was original driver to do the statement? </a:t>
            </a:r>
          </a:p>
          <a:p>
            <a:pPr lvl="1">
              <a:buFont typeface="Arial" panose="020B0604020202020204" pitchFamily="34" charset="0"/>
              <a:buChar char="•"/>
            </a:pPr>
            <a:r>
              <a:rPr lang="en-US" sz="1600" dirty="0">
                <a:solidFill>
                  <a:schemeClr val="tx1"/>
                </a:solidFill>
              </a:rPr>
              <a:t>Who is the general audience it is written for? </a:t>
            </a:r>
          </a:p>
          <a:p>
            <a:pPr lvl="1">
              <a:buFont typeface="Arial" panose="020B0604020202020204" pitchFamily="34" charset="0"/>
              <a:buChar char="•"/>
            </a:pPr>
            <a:r>
              <a:rPr lang="en-US" sz="1600" dirty="0">
                <a:solidFill>
                  <a:schemeClr val="tx1"/>
                </a:solidFill>
              </a:rPr>
              <a:t>As it is, there is a concern if it is sent out and organizations our members are working with, CEPT, BRAN, etc. it will cause confusion, and more.  </a:t>
            </a:r>
            <a:endParaRPr lang="en-US" sz="1600" b="0" dirty="0">
              <a:solidFill>
                <a:schemeClr val="tx1"/>
              </a:solidFill>
            </a:endParaRPr>
          </a:p>
          <a:p>
            <a:pPr>
              <a:buFont typeface="Arial" panose="020B0604020202020204" pitchFamily="34" charset="0"/>
              <a:buChar char="•"/>
            </a:pPr>
            <a:r>
              <a:rPr lang="en-US" sz="1800" b="0" dirty="0">
                <a:solidFill>
                  <a:srgbClr val="00B0F0"/>
                </a:solidFill>
              </a:rPr>
              <a:t>Request that anyone with specific input to continue to please pass on to the .18 chair, sooner. </a:t>
            </a:r>
          </a:p>
          <a:p>
            <a:pPr>
              <a:buFont typeface="Arial" panose="020B0604020202020204" pitchFamily="34" charset="0"/>
              <a:buChar char="•"/>
            </a:pPr>
            <a:r>
              <a:rPr lang="en-US" sz="1800" b="0" dirty="0">
                <a:solidFill>
                  <a:srgbClr val="00B0F0"/>
                </a:solidFill>
              </a:rPr>
              <a:t>.18 chair will cleanup the review revision of the paper (should end up r02) and ask the IEEE 802 chair for further guidance on next steps.  </a:t>
            </a:r>
          </a:p>
          <a:p>
            <a:pPr>
              <a:buFont typeface="Arial" panose="020B0604020202020204" pitchFamily="34" charset="0"/>
              <a:buChar char="•"/>
            </a:pPr>
            <a:endParaRPr lang="en-US" sz="1800" b="0" dirty="0">
              <a:solidFill>
                <a:srgbClr val="00B0F0"/>
              </a:solidFill>
            </a:endParaRP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125231901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94765" y="636191"/>
            <a:ext cx="7770813" cy="719931"/>
          </a:xfrm>
        </p:spPr>
        <p:txBody>
          <a:bodyPr/>
          <a:lstStyle/>
          <a:p>
            <a:r>
              <a:rPr lang="en-US" altLang="en-US" sz="2800" dirty="0"/>
              <a:t>Motion – EU Spectrum Management</a:t>
            </a:r>
            <a:endParaRPr lang="en-US" altLang="en-US" sz="2800" dirty="0">
              <a:solidFill>
                <a:schemeClr val="bg1"/>
              </a:solidFill>
            </a:endParaRPr>
          </a:p>
        </p:txBody>
      </p:sp>
      <p:sp>
        <p:nvSpPr>
          <p:cNvPr id="16387" name="Content Placeholder 2"/>
          <p:cNvSpPr>
            <a:spLocks noGrp="1"/>
          </p:cNvSpPr>
          <p:nvPr>
            <p:ph idx="1"/>
          </p:nvPr>
        </p:nvSpPr>
        <p:spPr>
          <a:xfrm>
            <a:off x="609600" y="1294443"/>
            <a:ext cx="7772400" cy="4572000"/>
          </a:xfrm>
        </p:spPr>
        <p:txBody>
          <a:bodyPr/>
          <a:lstStyle/>
          <a:p>
            <a:endParaRPr lang="en-US" altLang="en-US" sz="1600" u="sng" dirty="0"/>
          </a:p>
          <a:p>
            <a:r>
              <a:rPr lang="en-US" altLang="en-US" sz="2000" u="sng" dirty="0"/>
              <a:t>Motion:</a:t>
            </a:r>
            <a:r>
              <a:rPr lang="en-US" sz="2000" b="0" dirty="0"/>
              <a:t>  To approve document 18-___/00____r__, IEEE 802 comments on IEEE European Public Policy Position Statement (18-18/0028r00), with the 802.18 Chair having editorial privileges. Then send to the EC for approval and return IEEE EPPC WG.  </a:t>
            </a:r>
          </a:p>
          <a:p>
            <a:endParaRPr lang="en-US" altLang="en-US" sz="2000" b="0" dirty="0"/>
          </a:p>
          <a:p>
            <a:r>
              <a:rPr lang="en-US" altLang="en-US" sz="2000" b="1" dirty="0"/>
              <a:t>		Moved by:  	 	</a:t>
            </a:r>
          </a:p>
          <a:p>
            <a:pPr lvl="1"/>
            <a:r>
              <a:rPr lang="en-US" altLang="en-US" b="1" dirty="0"/>
              <a:t>Seconded by:  	 	</a:t>
            </a:r>
          </a:p>
          <a:p>
            <a:pPr lvl="1"/>
            <a:r>
              <a:rPr lang="en-US" altLang="en-US" b="1" dirty="0"/>
              <a:t>Discussion?		</a:t>
            </a:r>
          </a:p>
          <a:p>
            <a:pPr lvl="1"/>
            <a:r>
              <a:rPr lang="en-US" altLang="en-US" b="1" dirty="0">
                <a:solidFill>
                  <a:schemeClr val="tx1"/>
                </a:solidFill>
              </a:rPr>
              <a:t>Vote:  ___Y   /  ___N   /  ___A </a:t>
            </a:r>
          </a:p>
          <a:p>
            <a:pPr lvl="1"/>
            <a:endParaRPr lang="en-US" altLang="en-US" sz="1600" u="sng" dirty="0"/>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41</a:t>
            </a:fld>
            <a:endParaRPr lang="en-US" altLang="en-US" sz="1200" b="0" dirty="0"/>
          </a:p>
        </p:txBody>
      </p:sp>
      <p:sp>
        <p:nvSpPr>
          <p:cNvPr id="2" name="Date Placeholder 1"/>
          <p:cNvSpPr>
            <a:spLocks noGrp="1"/>
          </p:cNvSpPr>
          <p:nvPr>
            <p:ph type="dt" idx="15"/>
          </p:nvPr>
        </p:nvSpPr>
        <p:spPr/>
        <p:txBody>
          <a:bodyPr/>
          <a:lstStyle/>
          <a:p>
            <a:r>
              <a:rPr lang="en-US"/>
              <a:t>16 Aug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18168362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 – from last week</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endParaRPr lang="en-US" altLang="en-US" sz="2000" b="0" dirty="0"/>
          </a:p>
          <a:p>
            <a:pPr>
              <a:buFont typeface="Arial" panose="020B0604020202020204" pitchFamily="34" charset="0"/>
              <a:buChar char="•"/>
            </a:pPr>
            <a:r>
              <a:rPr lang="en-US" altLang="en-US" sz="2000" dirty="0"/>
              <a:t>Will review and discuss</a:t>
            </a:r>
          </a:p>
          <a:p>
            <a:pPr>
              <a:buFont typeface="Arial" panose="020B0604020202020204" pitchFamily="34" charset="0"/>
              <a:buChar char="•"/>
            </a:pPr>
            <a:r>
              <a:rPr lang="en-US" altLang="en-US" sz="1400" b="0" dirty="0"/>
              <a:t>The idea  is to cover the entire spectrum in the database, all of it.</a:t>
            </a:r>
          </a:p>
          <a:p>
            <a:pPr lvl="1">
              <a:buFont typeface="Arial" panose="020B0604020202020204" pitchFamily="34" charset="0"/>
              <a:buChar char="•"/>
            </a:pPr>
            <a:r>
              <a:rPr lang="en-US" altLang="en-US" sz="1200" dirty="0"/>
              <a:t>Then knowing what frequency range the device is in and geographic location, can manage the users. </a:t>
            </a:r>
            <a:r>
              <a:rPr lang="en-US" altLang="en-US" sz="1200" b="0" dirty="0"/>
              <a:t>   </a:t>
            </a:r>
          </a:p>
          <a:p>
            <a:pPr>
              <a:buFont typeface="Arial" panose="020B0604020202020204" pitchFamily="34" charset="0"/>
              <a:buChar char="•"/>
            </a:pPr>
            <a:r>
              <a:rPr lang="en-US" altLang="en-US" sz="1400" b="0" dirty="0"/>
              <a:t>Similar idea years back were not fully accepted, though with recent actions, e.g. 6GHz, a data base maybe viewed differently now. </a:t>
            </a:r>
          </a:p>
          <a:p>
            <a:pPr>
              <a:buFont typeface="Arial" panose="020B0604020202020204" pitchFamily="34" charset="0"/>
              <a:buChar char="•"/>
            </a:pPr>
            <a:r>
              <a:rPr lang="en-US" altLang="en-US" sz="1400" b="0" dirty="0"/>
              <a:t>Should look at the CBRS database and what can we learn from it. </a:t>
            </a:r>
          </a:p>
          <a:p>
            <a:pPr>
              <a:buFont typeface="Arial" panose="020B0604020202020204" pitchFamily="34" charset="0"/>
              <a:buChar char="•"/>
            </a:pPr>
            <a:r>
              <a:rPr lang="en-US" sz="1400" b="0" dirty="0"/>
              <a:t>This is a long term effort, and need to start to put all the pieces together, before going to regulators.</a:t>
            </a:r>
            <a:endParaRPr lang="en-US" sz="1100" b="0" dirty="0"/>
          </a:p>
          <a:p>
            <a:pPr>
              <a:buFont typeface="Arial" panose="020B0604020202020204" pitchFamily="34" charset="0"/>
              <a:buChar char="•"/>
            </a:pPr>
            <a:r>
              <a:rPr lang="en-US" sz="1400" b="0" dirty="0"/>
              <a:t>3550 filings of interest:</a:t>
            </a:r>
          </a:p>
          <a:p>
            <a:pPr lvl="1">
              <a:buFont typeface="Arial" panose="020B0604020202020204" pitchFamily="34" charset="0"/>
              <a:buChar char="•"/>
            </a:pPr>
            <a:r>
              <a:rPr lang="en-US" sz="1200" b="0" dirty="0"/>
              <a:t>Google October 2017 overall summary</a:t>
            </a:r>
          </a:p>
          <a:p>
            <a:pPr lvl="1">
              <a:buFont typeface="Arial" panose="020B0604020202020204" pitchFamily="34" charset="0"/>
              <a:buChar char="•"/>
            </a:pPr>
            <a:r>
              <a:rPr lang="en-US" sz="1200" b="0" dirty="0">
                <a:hlinkClick r:id="rId3"/>
              </a:rPr>
              <a:t>https://ecfsapi.fcc.gov/file/10160477327041/2017-10-16%20Ex%20Parte%20(GN%2012-354%20RM-11788%20RM-11789).pdf</a:t>
            </a:r>
            <a:r>
              <a:rPr lang="en-US" sz="1200" b="0" dirty="0"/>
              <a:t>  </a:t>
            </a:r>
          </a:p>
          <a:p>
            <a:pPr lvl="1">
              <a:buFont typeface="Arial" panose="020B0604020202020204" pitchFamily="34" charset="0"/>
              <a:buChar char="•"/>
            </a:pPr>
            <a:r>
              <a:rPr lang="en-US" sz="1200" b="0" dirty="0"/>
              <a:t>Slide 16 SAS providers &amp; carriers have developed a mutuall satisfactory legal agreement covering confidential data</a:t>
            </a:r>
          </a:p>
          <a:p>
            <a:pPr lvl="1">
              <a:buFont typeface="Arial" panose="020B0604020202020204" pitchFamily="34" charset="0"/>
              <a:buChar char="•"/>
            </a:pPr>
            <a:r>
              <a:rPr lang="en-US" sz="1200" b="0" dirty="0"/>
              <a:t>Appendix A:Wireless Innovation Forum and SAS and CBSD Standards Development </a:t>
            </a:r>
          </a:p>
          <a:p>
            <a:pPr>
              <a:buFont typeface="Arial" panose="020B0604020202020204" pitchFamily="34" charset="0"/>
              <a:buChar char="•"/>
            </a:pPr>
            <a:r>
              <a:rPr lang="en-US" sz="1400" b="0" dirty="0"/>
              <a:t> </a:t>
            </a:r>
            <a:r>
              <a:rPr lang="en-US" sz="1400" b="0" dirty="0">
                <a:hlinkClick r:id="rId4"/>
              </a:rPr>
              <a:t>https://ecfsapi.fcc.gov/file/60001854348.pdf</a:t>
            </a:r>
            <a:r>
              <a:rPr lang="en-US" sz="1400" b="0" dirty="0"/>
              <a:t> </a:t>
            </a:r>
          </a:p>
          <a:p>
            <a:pPr lvl="1">
              <a:buFont typeface="Arial" panose="020B0604020202020204" pitchFamily="34" charset="0"/>
              <a:buChar char="•"/>
            </a:pPr>
            <a:endParaRPr lang="en-US" dirty="0"/>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26681196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latin typeface="Times New Roman" charset="0"/>
              </a:rPr>
              <a:t>A Future For Unlicensed Spectrum-2</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sz="2000" dirty="0">
                <a:highlight>
                  <a:srgbClr val="FFFF00"/>
                </a:highlight>
              </a:rPr>
              <a:t>A presentation is being prepared for IEEE 802.11 WNG at the plenary in San Diego in July. </a:t>
            </a:r>
          </a:p>
          <a:p>
            <a:pPr lvl="1">
              <a:buFont typeface="Arial" panose="020B0604020202020204" pitchFamily="34" charset="0"/>
              <a:buChar char="•"/>
            </a:pPr>
            <a:r>
              <a:rPr lang="en-US" sz="1800" dirty="0">
                <a:hlinkClick r:id="rId2"/>
              </a:rPr>
              <a:t>https://mentor.ieee.org/802.11/dcn/18/11-18-1055-00-0wng-a-future-for-unlicensed-spectrum.pptx</a:t>
            </a:r>
            <a:r>
              <a:rPr lang="en-US" sz="1800" dirty="0"/>
              <a:t> </a:t>
            </a:r>
          </a:p>
          <a:p>
            <a:pPr lvl="1">
              <a:buFont typeface="Arial" panose="020B0604020202020204" pitchFamily="34" charset="0"/>
              <a:buChar char="•"/>
            </a:pPr>
            <a:r>
              <a:rPr lang="en-US" sz="1800" dirty="0"/>
              <a:t>This presentation is more standards based, where the 802.18 version was more regulatory based. </a:t>
            </a:r>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197224225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r>
              <a:rPr lang="en-US" altLang="en-US" sz="2000" b="0" dirty="0"/>
              <a:t>              </a:t>
            </a:r>
          </a:p>
          <a:p>
            <a:pPr>
              <a:buFont typeface="Arial" panose="020B0604020202020204" pitchFamily="34" charset="0"/>
              <a:buChar char="•"/>
            </a:pPr>
            <a:r>
              <a:rPr lang="en-US" altLang="en-US" sz="2000" dirty="0"/>
              <a:t>The most recent document is:  11-18/1055rxx</a:t>
            </a:r>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We reviewed and discussed the latest .11 version for Plenary WNG in San Diego. </a:t>
            </a:r>
          </a:p>
          <a:p>
            <a:pPr>
              <a:buFont typeface="Arial" panose="020B0604020202020204" pitchFamily="34" charset="0"/>
              <a:buChar char="•"/>
            </a:pPr>
            <a:r>
              <a:rPr lang="en-US" altLang="en-US" sz="1600" b="0" dirty="0"/>
              <a:t>The idea  is to cover the entire spectrum in the database, all of it.</a:t>
            </a:r>
          </a:p>
          <a:p>
            <a:pPr lvl="1">
              <a:buFont typeface="Arial" panose="020B0604020202020204" pitchFamily="34" charset="0"/>
              <a:buChar char="•"/>
            </a:pPr>
            <a:r>
              <a:rPr lang="en-US" altLang="en-US" sz="1400" dirty="0"/>
              <a:t>Then knowing what frequency range the device is in and geographic location, can manage the users. </a:t>
            </a:r>
            <a:r>
              <a:rPr lang="en-US" altLang="en-US" sz="1400" b="0" dirty="0"/>
              <a:t>   </a:t>
            </a:r>
          </a:p>
          <a:p>
            <a:pPr>
              <a:buFont typeface="Arial" panose="020B0604020202020204" pitchFamily="34" charset="0"/>
              <a:buChar char="•"/>
            </a:pPr>
            <a:r>
              <a:rPr lang="en-US" altLang="en-US" sz="1600" b="0" dirty="0"/>
              <a:t>Similar idea years back were not fully accepted, though with recent actions, e.g. 6GHz, a data base maybe viewed differently now. </a:t>
            </a:r>
          </a:p>
          <a:p>
            <a:pPr>
              <a:buFont typeface="Arial" panose="020B0604020202020204" pitchFamily="34" charset="0"/>
              <a:buChar char="•"/>
            </a:pPr>
            <a:r>
              <a:rPr lang="en-US" altLang="en-US" sz="1600" b="0" dirty="0"/>
              <a:t>A perspective on regardless of everything we do to develop new, better, faster wireless technologies, the available spectrum has a hard limit</a:t>
            </a:r>
          </a:p>
          <a:p>
            <a:pPr>
              <a:buFont typeface="Arial" panose="020B0604020202020204" pitchFamily="34" charset="0"/>
              <a:buChar char="•"/>
            </a:pPr>
            <a:r>
              <a:rPr lang="en-US" sz="1600" dirty="0"/>
              <a:t> </a:t>
            </a:r>
          </a:p>
          <a:p>
            <a:pPr>
              <a:buFont typeface="Arial" panose="020B0604020202020204" pitchFamily="34" charset="0"/>
              <a:buChar char="•"/>
            </a:pPr>
            <a:r>
              <a:rPr lang="en-US" sz="16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203752312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keep in mind for future</a:t>
            </a:r>
            <a:endParaRPr lang="en-US" sz="1400" dirty="0"/>
          </a:p>
        </p:txBody>
      </p:sp>
      <p:sp>
        <p:nvSpPr>
          <p:cNvPr id="3" name="Content Placeholder 2"/>
          <p:cNvSpPr>
            <a:spLocks noGrp="1"/>
          </p:cNvSpPr>
          <p:nvPr>
            <p:ph idx="1"/>
          </p:nvPr>
        </p:nvSpPr>
        <p:spPr>
          <a:xfrm>
            <a:off x="692092" y="1257300"/>
            <a:ext cx="8451908" cy="4494213"/>
          </a:xfrm>
        </p:spPr>
        <p:txBody>
          <a:bodyPr/>
          <a:lstStyle/>
          <a:p>
            <a:pPr>
              <a:buFont typeface="Arial" panose="020B0604020202020204" pitchFamily="34" charset="0"/>
              <a:buChar char="•"/>
            </a:pPr>
            <a:r>
              <a:rPr lang="en-US" altLang="en-US" sz="1800" dirty="0"/>
              <a:t>Links to EU sites: </a:t>
            </a:r>
          </a:p>
          <a:p>
            <a:pPr lvl="1">
              <a:buFont typeface="Arial" panose="020B0604020202020204" pitchFamily="34" charset="0"/>
              <a:buChar char="•"/>
            </a:pPr>
            <a:r>
              <a:rPr lang="en-US" altLang="en-US" sz="1400" dirty="0"/>
              <a:t>Bran: 		</a:t>
            </a:r>
            <a:r>
              <a:rPr lang="en-US" altLang="en-US" sz="1400" dirty="0">
                <a:hlinkClick r:id="rId2"/>
              </a:rPr>
              <a:t>https://portal.etsi.org/tb.aspx?tbid=287&amp;SubTB=287</a:t>
            </a:r>
            <a:r>
              <a:rPr lang="en-US" altLang="en-US" sz="1400" dirty="0"/>
              <a:t> </a:t>
            </a:r>
          </a:p>
          <a:p>
            <a:pPr lvl="1">
              <a:buFont typeface="Arial" panose="020B0604020202020204" pitchFamily="34" charset="0"/>
              <a:buChar char="•"/>
            </a:pPr>
            <a:r>
              <a:rPr lang="en-US" altLang="en-US" sz="1400" dirty="0"/>
              <a:t>ERM TG-11:	</a:t>
            </a:r>
            <a:r>
              <a:rPr lang="en-US" altLang="en-US" sz="1400" dirty="0">
                <a:hlinkClick r:id="rId3"/>
              </a:rPr>
              <a:t>https://portal.etsi.org/tb.aspx?tbid=442&amp;SubTB=442</a:t>
            </a:r>
            <a:r>
              <a:rPr lang="en-US" altLang="en-US" sz="1400" dirty="0"/>
              <a:t>  </a:t>
            </a:r>
          </a:p>
          <a:p>
            <a:pPr lvl="1">
              <a:buFont typeface="Arial" panose="020B0604020202020204" pitchFamily="34" charset="0"/>
              <a:buChar char="•"/>
            </a:pPr>
            <a:r>
              <a:rPr lang="en-US" altLang="en-US" sz="1400" dirty="0"/>
              <a:t>CEPT SE45:	</a:t>
            </a:r>
            <a:r>
              <a:rPr lang="en-US" altLang="en-US" sz="1400" dirty="0">
                <a:hlinkClick r:id="rId4"/>
              </a:rPr>
              <a:t>https://cept.org/ecc/groups/ecc/wg-se/se-45/client/introduction/</a:t>
            </a:r>
            <a:r>
              <a:rPr lang="en-US" altLang="en-US" sz="1400" dirty="0"/>
              <a:t>  </a:t>
            </a:r>
          </a:p>
          <a:p>
            <a:pPr lvl="1">
              <a:buFont typeface="Arial" panose="020B0604020202020204" pitchFamily="34" charset="0"/>
              <a:buChar char="•"/>
            </a:pPr>
            <a:r>
              <a:rPr lang="en-US" altLang="en-US" sz="1400" dirty="0"/>
              <a:t>CEPT FM57: </a:t>
            </a:r>
            <a:r>
              <a:rPr lang="en-US" altLang="en-US" sz="1400" dirty="0">
                <a:hlinkClick r:id="rId5"/>
              </a:rPr>
              <a:t>https://cept.org/ecc/groups/ecc/wg-fm/fm-57/client/introduction/</a:t>
            </a:r>
            <a:r>
              <a:rPr lang="en-US" altLang="en-US" sz="1400" dirty="0"/>
              <a:t> </a:t>
            </a:r>
          </a:p>
          <a:p>
            <a:pPr lvl="1">
              <a:buFont typeface="Arial" panose="020B0604020202020204" pitchFamily="34" charset="0"/>
              <a:buChar char="•"/>
            </a:pPr>
            <a:r>
              <a:rPr lang="en-US" altLang="en-US" sz="1400" dirty="0"/>
              <a:t>OJEU:		</a:t>
            </a:r>
            <a:r>
              <a:rPr lang="en-US" altLang="en-US" sz="1400" dirty="0">
                <a:hlinkClick r:id="rId6"/>
              </a:rPr>
              <a:t>https://eur-lex.europa.eu/oj/direct-access.html</a:t>
            </a:r>
            <a:r>
              <a:rPr lang="en-US" altLang="en-US" sz="1400" dirty="0"/>
              <a:t> </a:t>
            </a:r>
          </a:p>
          <a:p>
            <a:pPr lvl="1">
              <a:buFont typeface="Arial" panose="020B0604020202020204" pitchFamily="34" charset="0"/>
              <a:buChar char="•"/>
            </a:pPr>
            <a:r>
              <a:rPr lang="en-US" altLang="en-US" sz="1400" dirty="0"/>
              <a:t>HS:		</a:t>
            </a:r>
            <a:r>
              <a:rPr lang="en-US" altLang="en-US" sz="1400" dirty="0">
                <a:hlinkClick r:id="rId7"/>
              </a:rPr>
              <a:t>https://ec.europa.eu/growth/single-market/european-standards/harmonised-standards/</a:t>
            </a:r>
            <a:r>
              <a:rPr lang="en-US" altLang="en-US" sz="1400" dirty="0"/>
              <a:t>   </a:t>
            </a:r>
            <a:endParaRPr lang="en-US" altLang="en-US" sz="1600" dirty="0"/>
          </a:p>
          <a:p>
            <a:pPr>
              <a:buFont typeface="Arial" panose="020B0604020202020204" pitchFamily="34" charset="0"/>
              <a:buChar char="•"/>
            </a:pPr>
            <a:r>
              <a:rPr lang="en-US" altLang="en-US" sz="1600" dirty="0"/>
              <a:t>Ongoing / future actions: </a:t>
            </a:r>
          </a:p>
          <a:p>
            <a:pPr lvl="1">
              <a:buFont typeface="Arial" panose="020B0604020202020204" pitchFamily="34" charset="0"/>
              <a:buChar char="•"/>
            </a:pPr>
            <a:r>
              <a:rPr lang="en-US" altLang="en-US" sz="1400" dirty="0"/>
              <a:t>For WRC-19 AI 1.13 on IMT, </a:t>
            </a:r>
          </a:p>
          <a:p>
            <a:pPr lvl="2">
              <a:buFont typeface="Arial" panose="020B0604020202020204" pitchFamily="34" charset="0"/>
              <a:buChar char="•"/>
            </a:pPr>
            <a:r>
              <a:rPr lang="en-US" altLang="en-US" sz="1200" dirty="0">
                <a:solidFill>
                  <a:srgbClr val="00B0F0"/>
                </a:solidFill>
              </a:rPr>
              <a:t>all - send out additional comments to support our viewpoint to not have an IMT designation for 66 – 76 GHz, to send to regulator asking. </a:t>
            </a:r>
          </a:p>
          <a:p>
            <a:pPr lvl="1">
              <a:buFont typeface="Arial" panose="020B0604020202020204" pitchFamily="34" charset="0"/>
              <a:buChar char="•"/>
            </a:pPr>
            <a:r>
              <a:rPr lang="en-US" altLang="en-US" sz="1200" dirty="0"/>
              <a:t>Comments for the IEEE EU position paper on Spectrum Management.  </a:t>
            </a:r>
          </a:p>
          <a:p>
            <a:pPr lvl="2">
              <a:buFont typeface="Arial" panose="020B0604020202020204" pitchFamily="34" charset="0"/>
              <a:buChar char="•"/>
            </a:pPr>
            <a:r>
              <a:rPr lang="en-US" altLang="en-US" sz="1200" dirty="0">
                <a:solidFill>
                  <a:srgbClr val="00B0F0"/>
                </a:solidFill>
              </a:rPr>
              <a:t>All please continue to send proposed revisions to the .18 chair as you can.</a:t>
            </a:r>
          </a:p>
          <a:p>
            <a:pPr lvl="2">
              <a:buFont typeface="Arial" panose="020B0604020202020204" pitchFamily="34" charset="0"/>
              <a:buChar char="•"/>
            </a:pPr>
            <a:r>
              <a:rPr lang="en-US" altLang="en-US" sz="1200" dirty="0">
                <a:solidFill>
                  <a:srgbClr val="00B0F0"/>
                </a:solidFill>
              </a:rPr>
              <a:t>.18 chair will review with IEEE 802 chair. </a:t>
            </a:r>
          </a:p>
          <a:p>
            <a:pPr lvl="1">
              <a:buFont typeface="Arial" panose="020B0604020202020204" pitchFamily="34" charset="0"/>
              <a:buChar char="•"/>
            </a:pPr>
            <a:r>
              <a:rPr lang="en-US" sz="1200" dirty="0">
                <a:solidFill>
                  <a:schemeClr val="tx1"/>
                </a:solidFill>
              </a:rPr>
              <a:t>WiFi / UWB 6 and 4 GHz co-existence.  </a:t>
            </a:r>
          </a:p>
          <a:p>
            <a:pPr lvl="2">
              <a:buFont typeface="Arial" panose="020B0604020202020204" pitchFamily="34" charset="0"/>
              <a:buChar char="•"/>
            </a:pPr>
            <a:r>
              <a:rPr lang="en-US" altLang="en-US" sz="1200" dirty="0">
                <a:solidFill>
                  <a:srgbClr val="00B0F0"/>
                </a:solidFill>
              </a:rPr>
              <a:t>All please continue to send possible criteria and high level use cases to .18 chair. </a:t>
            </a:r>
          </a:p>
          <a:p>
            <a:pPr lvl="1">
              <a:buFont typeface="Arial" panose="020B0604020202020204" pitchFamily="34" charset="0"/>
              <a:buChar char="•"/>
            </a:pPr>
            <a:r>
              <a:rPr lang="en-US" sz="1200" dirty="0">
                <a:solidFill>
                  <a:schemeClr val="tx1"/>
                </a:solidFill>
              </a:rPr>
              <a:t>Teleconferences,  </a:t>
            </a:r>
            <a:r>
              <a:rPr lang="en-US" sz="1200" dirty="0">
                <a:solidFill>
                  <a:srgbClr val="00B0F0"/>
                </a:solidFill>
              </a:rPr>
              <a:t>The .18 chair will bring up in July plenary to move the teleconferences 30 mins later. </a:t>
            </a:r>
            <a:endParaRPr lang="en-US" sz="1100" dirty="0">
              <a:solidFill>
                <a:srgbClr val="00B0F0"/>
              </a:solidFill>
            </a:endParaRPr>
          </a:p>
          <a:p>
            <a:pPr lvl="1">
              <a:buFont typeface="Arial" panose="020B0604020202020204" pitchFamily="34" charset="0"/>
              <a:buChar char="•"/>
            </a:pPr>
            <a:r>
              <a:rPr lang="en-US" sz="1200" dirty="0"/>
              <a:t>IEEE 802 considering to put together a document on basic spectrum parameters that would be good for all IEEE 802 standards in general, to bring up as appropriate when doing comments, etc.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3957385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16 Aug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 not connected and underserved </a:t>
            </a:r>
            <a:r>
              <a:rPr lang="en-US" sz="1400" dirty="0"/>
              <a:t>(from last week)</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 </a:t>
            </a:r>
            <a:r>
              <a:rPr lang="en-US" sz="2000" b="0" dirty="0"/>
              <a:t>IEEE Connectivity Coalition  </a:t>
            </a:r>
          </a:p>
          <a:p>
            <a:pPr lvl="1">
              <a:buFont typeface="Arial" panose="020B0604020202020204" pitchFamily="34" charset="0"/>
              <a:buChar char="•"/>
            </a:pPr>
            <a:r>
              <a:rPr lang="en-US" sz="1800" b="0" dirty="0"/>
              <a:t>Internet Inclusion means that all stakeholders are engaged in the planning and implementation of technology systems; that all potential people impacted can access and have certain rights to understand the implications of the technology and know how to use it safely and ethically; and that with these technologies come more services, tools, increased information and opportunities to expand access for communities around the world. As digital technology is increasingly used for educational, employment, health, commercial and informational purposes, Internet Inclusion is critical for full engagement, participation and opportunity in the social, economic and civic life of society.</a:t>
            </a:r>
          </a:p>
          <a:p>
            <a:pPr>
              <a:buFont typeface="Arial" panose="020B0604020202020204" pitchFamily="34" charset="0"/>
              <a:buChar char="•"/>
            </a:pPr>
            <a:endParaRPr lang="en-US" sz="2000" dirty="0"/>
          </a:p>
          <a:p>
            <a:pPr>
              <a:buFont typeface="Arial" panose="020B0604020202020204" pitchFamily="34" charset="0"/>
              <a:buChar char="•"/>
            </a:pPr>
            <a:r>
              <a:rPr lang="en-US" sz="2000" b="0" dirty="0"/>
              <a:t>This ties into the effort brought up at the Chicago meeting on how to connect the 3.8B people, not connected today. </a:t>
            </a:r>
          </a:p>
          <a:p>
            <a:pPr>
              <a:buFont typeface="Arial" panose="020B0604020202020204" pitchFamily="34" charset="0"/>
              <a:buChar char="•"/>
            </a:pPr>
            <a:r>
              <a:rPr lang="en-US" sz="2000" b="0" dirty="0"/>
              <a:t>Stayed tuned as we learn more.  </a:t>
            </a:r>
          </a:p>
          <a:p>
            <a:pPr>
              <a:buFont typeface="Arial" panose="020B0604020202020204" pitchFamily="34" charset="0"/>
              <a:buChar char="•"/>
            </a:pPr>
            <a:r>
              <a:rPr lang="en-US" sz="2000" b="0" dirty="0"/>
              <a:t>Rich will be talking to Senior Director, Technology Policy and International Affairs on this and what we can do.</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28396760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99C336-8812-4E4E-8360-4D4BD89F4BBF}"/>
              </a:ext>
            </a:extLst>
          </p:cNvPr>
          <p:cNvSpPr>
            <a:spLocks noGrp="1"/>
          </p:cNvSpPr>
          <p:nvPr>
            <p:ph type="dt" idx="10"/>
          </p:nvPr>
        </p:nvSpPr>
        <p:spPr>
          <a:xfrm>
            <a:off x="685800" y="304800"/>
            <a:ext cx="2211387" cy="273050"/>
          </a:xfrm>
        </p:spPr>
        <p:txBody>
          <a:bodyPr/>
          <a:lstStyle/>
          <a:p>
            <a:r>
              <a:rPr lang="en-US"/>
              <a:t>16 Aug 2018</a:t>
            </a:r>
            <a:endParaRPr lang="en-GB" dirty="0"/>
          </a:p>
        </p:txBody>
      </p:sp>
      <p:sp>
        <p:nvSpPr>
          <p:cNvPr id="3" name="Footer Placeholder 2">
            <a:extLst>
              <a:ext uri="{FF2B5EF4-FFF2-40B4-BE49-F238E27FC236}">
                <a16:creationId xmlns:a16="http://schemas.microsoft.com/office/drawing/2014/main" id="{A433FEFC-DADB-4CE4-BF04-D0E9DA8715A4}"/>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37CFB063-B45A-4F76-9CB6-78F3D94E7005}"/>
              </a:ext>
            </a:extLst>
          </p:cNvPr>
          <p:cNvSpPr>
            <a:spLocks noGrp="1"/>
          </p:cNvSpPr>
          <p:nvPr>
            <p:ph type="sldNum" idx="12"/>
          </p:nvPr>
        </p:nvSpPr>
        <p:spPr/>
        <p:txBody>
          <a:bodyPr/>
          <a:lstStyle/>
          <a:p>
            <a:r>
              <a:rPr lang="en-GB" dirty="0"/>
              <a:t>Slide </a:t>
            </a:r>
            <a:fld id="{F5D8E26B-7BCF-4D25-9C89-0168A6618F18}" type="slidenum">
              <a:rPr lang="en-GB" smtClean="0"/>
              <a:pPr/>
              <a:t>49</a:t>
            </a:fld>
            <a:endParaRPr lang="en-GB" dirty="0"/>
          </a:p>
        </p:txBody>
      </p:sp>
      <p:sp>
        <p:nvSpPr>
          <p:cNvPr id="5" name="Rectangle 4">
            <a:extLst>
              <a:ext uri="{FF2B5EF4-FFF2-40B4-BE49-F238E27FC236}">
                <a16:creationId xmlns:a16="http://schemas.microsoft.com/office/drawing/2014/main" id="{7A94455F-06E6-4667-A15A-3A62BEAC74F1}"/>
              </a:ext>
            </a:extLst>
          </p:cNvPr>
          <p:cNvSpPr/>
          <p:nvPr/>
        </p:nvSpPr>
        <p:spPr>
          <a:xfrm>
            <a:off x="533400" y="766732"/>
            <a:ext cx="8305800" cy="5324535"/>
          </a:xfrm>
          <a:prstGeom prst="rect">
            <a:avLst/>
          </a:prstGeom>
        </p:spPr>
        <p:txBody>
          <a:bodyPr wrap="square">
            <a:spAutoFit/>
          </a:bodyPr>
          <a:lstStyle/>
          <a:p>
            <a:r>
              <a:rPr lang="en-US" sz="1800" b="1" dirty="0">
                <a:solidFill>
                  <a:srgbClr val="444444"/>
                </a:solidFill>
                <a:latin typeface="+mj-lt"/>
              </a:rPr>
              <a:t>IMT 2020:  </a:t>
            </a:r>
          </a:p>
          <a:p>
            <a:r>
              <a:rPr lang="en-US" sz="1800" dirty="0">
                <a:solidFill>
                  <a:srgbClr val="444444"/>
                </a:solidFill>
                <a:latin typeface="+mj-lt"/>
              </a:rPr>
              <a:t>The buzz in the industry on future steps in mobile technology — 5G — has seen a sharp increase, with attention now focused on enabling a seamlessly connected society in the 2020 timeframe and beyond that brings together people along with things, data, applications, transport systems and cities in a smart networked communications environment. In this context, ITU and its partners, sharing a common community of interest, have recognized the relationship between IMT — International Mobile Telecommunication system — and 5G and are working towards realizing the future vision of mobile broadband communications.</a:t>
            </a:r>
          </a:p>
          <a:p>
            <a:endParaRPr lang="en-US" sz="1800" dirty="0">
              <a:solidFill>
                <a:srgbClr val="444444"/>
              </a:solidFill>
              <a:latin typeface="+mj-lt"/>
            </a:endParaRPr>
          </a:p>
          <a:p>
            <a:r>
              <a:rPr lang="en-US" sz="1800" dirty="0">
                <a:solidFill>
                  <a:srgbClr val="444444"/>
                </a:solidFill>
                <a:latin typeface="+mj-lt"/>
              </a:rPr>
              <a:t>In early 2012, ITU-R embarked on a programme to develop “IMT for 2020 and beyond”, setting the stage for 5G research activities that are emerging around the world.</a:t>
            </a:r>
          </a:p>
          <a:p>
            <a:endParaRPr lang="en-US" sz="1800" dirty="0">
              <a:solidFill>
                <a:srgbClr val="444444"/>
              </a:solidFill>
              <a:latin typeface="+mj-lt"/>
            </a:endParaRPr>
          </a:p>
          <a:p>
            <a:r>
              <a:rPr lang="en-US" sz="1800" dirty="0">
                <a:solidFill>
                  <a:srgbClr val="444444"/>
                </a:solidFill>
                <a:latin typeface="+mj-lt"/>
              </a:rPr>
              <a:t>Through the leading role of Working Party 5D, ITU’s Radiocommunication Sector (ITU-R) has finalized its view of a timeline towards IMT-2020. The detailed investigation of the key elements of 5G are already well underway, once again utilizing the highly successful partnership ITU-R has with the mobile broadband industry and the wide range of stakeholders in the 5G community.</a:t>
            </a:r>
          </a:p>
          <a:p>
            <a:endParaRPr lang="en-US" sz="1600" dirty="0">
              <a:solidFill>
                <a:srgbClr val="444444"/>
              </a:solidFill>
              <a:latin typeface="+mj-lt"/>
            </a:endParaRPr>
          </a:p>
        </p:txBody>
      </p:sp>
    </p:spTree>
    <p:extLst>
      <p:ext uri="{BB962C8B-B14F-4D97-AF65-F5344CB8AC3E}">
        <p14:creationId xmlns:p14="http://schemas.microsoft.com/office/powerpoint/2010/main" val="4087263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696912" y="304801"/>
            <a:ext cx="1817688" cy="304800"/>
          </a:xfrm>
          <a:prstGeom prst="rect">
            <a:avLst/>
          </a:prstGeom>
        </p:spPr>
        <p:txBody>
          <a:bodyPr/>
          <a:lstStyle/>
          <a:p>
            <a:pPr>
              <a:defRPr/>
            </a:pPr>
            <a:r>
              <a:rPr lang="en-US"/>
              <a:t>16 Aug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93419" y="1169156"/>
            <a:ext cx="3772457" cy="5275778"/>
          </a:xfrm>
        </p:spPr>
        <p:txBody>
          <a:bodyPr/>
          <a:lstStyle/>
          <a:p>
            <a:pPr>
              <a:buFont typeface="Arial" panose="020B0604020202020204" pitchFamily="34" charset="0"/>
              <a:buChar char="•"/>
            </a:pPr>
            <a:r>
              <a:rPr lang="en-US" altLang="en-US" sz="1600" dirty="0"/>
              <a:t>Call to Order</a:t>
            </a:r>
          </a:p>
          <a:p>
            <a:pPr lvl="3">
              <a:buFont typeface="Arial" panose="020B0604020202020204" pitchFamily="34" charset="0"/>
              <a:buChar char="•"/>
            </a:pPr>
            <a:r>
              <a:rPr lang="en-US" altLang="en-US" sz="800" b="1" u="sng" dirty="0">
                <a:solidFill>
                  <a:schemeClr val="bg1"/>
                </a:solidFill>
              </a:rPr>
              <a:t>Attendance server is open</a:t>
            </a:r>
          </a:p>
          <a:p>
            <a:pPr>
              <a:buFont typeface="Arial" panose="020B0604020202020204" pitchFamily="34" charset="0"/>
              <a:buChar char="•"/>
            </a:pPr>
            <a:r>
              <a:rPr lang="en-US" altLang="en-US" sz="1600" dirty="0"/>
              <a:t>Administrative items</a:t>
            </a:r>
          </a:p>
          <a:p>
            <a:pPr lvl="3">
              <a:buFont typeface="Arial" panose="020B0604020202020204" pitchFamily="34" charset="0"/>
              <a:buChar char="•"/>
            </a:pPr>
            <a:r>
              <a:rPr lang="en-US" altLang="en-US" sz="800" dirty="0">
                <a:solidFill>
                  <a:schemeClr val="bg1"/>
                </a:solidFill>
              </a:rPr>
              <a:t>Need a recording secretary </a:t>
            </a:r>
          </a:p>
          <a:p>
            <a:pPr>
              <a:buFont typeface="Arial" panose="020B0604020202020204" pitchFamily="34" charset="0"/>
              <a:buChar char="•"/>
            </a:pPr>
            <a:r>
              <a:rPr lang="en-US" altLang="en-US" sz="1600" dirty="0"/>
              <a:t>Approve agenda &amp; last minutes</a:t>
            </a:r>
          </a:p>
          <a:p>
            <a:pPr lvl="3">
              <a:buFont typeface="Arial" panose="020B0604020202020204" pitchFamily="34" charset="0"/>
              <a:buChar char="•"/>
            </a:pPr>
            <a:r>
              <a:rPr lang="en-US" altLang="en-US" sz="800" dirty="0">
                <a:solidFill>
                  <a:schemeClr val="bg1"/>
                </a:solidFill>
              </a:rPr>
              <a:t>Any interest in being the 802.18 Vice-Chair?</a:t>
            </a:r>
          </a:p>
          <a:p>
            <a:pPr>
              <a:buFont typeface="Arial" panose="020B0604020202020204" pitchFamily="34" charset="0"/>
              <a:buChar char="•"/>
            </a:pPr>
            <a:r>
              <a:rPr lang="en-US" altLang="en-US" sz="1600" dirty="0"/>
              <a:t>Discussion items</a:t>
            </a:r>
            <a:endParaRPr lang="en-US" altLang="en-US" sz="1050" dirty="0"/>
          </a:p>
          <a:p>
            <a:pPr lvl="1">
              <a:buFont typeface="Arial" panose="020B0604020202020204" pitchFamily="34" charset="0"/>
              <a:buChar char="•"/>
            </a:pPr>
            <a:r>
              <a:rPr lang="en-US" altLang="en-US" sz="1400" dirty="0" err="1">
                <a:solidFill>
                  <a:schemeClr val="tx1"/>
                </a:solidFill>
              </a:rPr>
              <a:t>Encina</a:t>
            </a:r>
            <a:r>
              <a:rPr lang="en-US" altLang="en-US" sz="1400" dirty="0">
                <a:solidFill>
                  <a:schemeClr val="tx1"/>
                </a:solidFill>
              </a:rPr>
              <a:t> question</a:t>
            </a:r>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sz="1400" dirty="0"/>
              <a:t>IEEE SA Intelligent Spectrum Allocation</a:t>
            </a:r>
          </a:p>
          <a:p>
            <a:pPr lvl="1">
              <a:buFont typeface="Arial" panose="020B0604020202020204" pitchFamily="34" charset="0"/>
              <a:buChar char="•"/>
            </a:pPr>
            <a:r>
              <a:rPr lang="en-US" altLang="en-US" sz="1400" b="1" dirty="0">
                <a:solidFill>
                  <a:schemeClr val="tx1"/>
                </a:solidFill>
              </a:rPr>
              <a:t>Ofcom consultation</a:t>
            </a:r>
          </a:p>
          <a:p>
            <a:pPr lvl="1">
              <a:buFont typeface="Arial" panose="020B0604020202020204" pitchFamily="34" charset="0"/>
              <a:buChar char="•"/>
            </a:pPr>
            <a:r>
              <a:rPr lang="en-US" altLang="en-US" sz="1400" b="1" dirty="0">
                <a:solidFill>
                  <a:schemeClr val="tx1"/>
                </a:solidFill>
              </a:rPr>
              <a:t>Google waiver request</a:t>
            </a:r>
          </a:p>
          <a:p>
            <a:pPr lvl="1">
              <a:buFont typeface="Arial" panose="020B0604020202020204" pitchFamily="34" charset="0"/>
              <a:buChar char="•"/>
            </a:pPr>
            <a:r>
              <a:rPr lang="en-US" altLang="en-US" sz="1400" dirty="0">
                <a:solidFill>
                  <a:schemeClr val="tx1"/>
                </a:solidFill>
              </a:rPr>
              <a:t>General Discussion Items	</a:t>
            </a:r>
          </a:p>
          <a:p>
            <a:pPr lvl="4">
              <a:buFont typeface="Arial" panose="020B0604020202020204" pitchFamily="34" charset="0"/>
              <a:buChar char="•"/>
            </a:pPr>
            <a:endParaRPr lang="en-US" altLang="en-US" sz="800" dirty="0"/>
          </a:p>
          <a:p>
            <a:pPr>
              <a:buFont typeface="Arial" panose="020B0604020202020204" pitchFamily="34" charset="0"/>
              <a:buChar char="•"/>
            </a:pPr>
            <a:r>
              <a:rPr lang="en-US" altLang="en-US" sz="1600" dirty="0"/>
              <a:t>Actions required</a:t>
            </a:r>
          </a:p>
          <a:p>
            <a:pPr lvl="1">
              <a:buFont typeface="Arial" panose="020B0604020202020204" pitchFamily="34" charset="0"/>
              <a:buChar char="•"/>
            </a:pPr>
            <a:r>
              <a:rPr lang="en-US" altLang="en-US" sz="1400" dirty="0"/>
              <a:t>Several </a:t>
            </a:r>
          </a:p>
          <a:p>
            <a:pPr>
              <a:buFont typeface="Arial" panose="020B0604020202020204" pitchFamily="34" charset="0"/>
              <a:buChar char="•"/>
            </a:pPr>
            <a:r>
              <a:rPr lang="en-US" altLang="en-US" sz="1600" dirty="0"/>
              <a:t>AOB and Adjourn</a:t>
            </a:r>
            <a:endParaRPr lang="en-US" altLang="en-US" sz="2000" dirty="0"/>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816478" y="992187"/>
            <a:ext cx="4267199" cy="548322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kern="0" dirty="0"/>
              <a:t>Discussion items, few more details:  </a:t>
            </a:r>
          </a:p>
          <a:p>
            <a:pPr>
              <a:spcBef>
                <a:spcPts val="0"/>
              </a:spcBef>
              <a:buFont typeface="Arial" panose="020B0604020202020204" pitchFamily="34" charset="0"/>
              <a:buChar char="•"/>
            </a:pPr>
            <a:endParaRPr lang="en-US" sz="1100" b="0" dirty="0">
              <a:solidFill>
                <a:schemeClr val="tx1"/>
              </a:solidFill>
            </a:endParaRPr>
          </a:p>
          <a:p>
            <a:pPr>
              <a:spcBef>
                <a:spcPts val="0"/>
              </a:spcBef>
              <a:buFont typeface="Arial" panose="020B0604020202020204" pitchFamily="34" charset="0"/>
              <a:buChar char="•"/>
            </a:pPr>
            <a:r>
              <a:rPr lang="en-US" sz="1200" b="0" dirty="0" err="1">
                <a:solidFill>
                  <a:schemeClr val="tx1"/>
                </a:solidFill>
              </a:rPr>
              <a:t>Encina</a:t>
            </a:r>
            <a:r>
              <a:rPr lang="en-US" sz="1200" b="0" dirty="0">
                <a:solidFill>
                  <a:schemeClr val="tx1"/>
                </a:solidFill>
              </a:rPr>
              <a:t> Questions</a:t>
            </a:r>
          </a:p>
          <a:p>
            <a:pPr lvl="1">
              <a:spcBef>
                <a:spcPts val="0"/>
              </a:spcBef>
              <a:buFont typeface="Arial" panose="020B0604020202020204" pitchFamily="34" charset="0"/>
              <a:buChar char="•"/>
            </a:pPr>
            <a:r>
              <a:rPr lang="en-US" sz="1000" dirty="0">
                <a:solidFill>
                  <a:schemeClr val="tx1"/>
                </a:solidFill>
              </a:rPr>
              <a:t>If they are on we can answer their questions </a:t>
            </a:r>
          </a:p>
          <a:p>
            <a:pPr lvl="1">
              <a:spcBef>
                <a:spcPts val="0"/>
              </a:spcBef>
              <a:buFont typeface="Arial" panose="020B0604020202020204" pitchFamily="34" charset="0"/>
              <a:buChar char="•"/>
            </a:pPr>
            <a:endParaRPr lang="en-US" sz="800" b="0" dirty="0">
              <a:solidFill>
                <a:schemeClr val="tx1"/>
              </a:solidFill>
            </a:endParaRPr>
          </a:p>
          <a:p>
            <a:pPr>
              <a:spcBef>
                <a:spcPts val="0"/>
              </a:spcBef>
              <a:buFont typeface="Arial" panose="020B0604020202020204" pitchFamily="34" charset="0"/>
              <a:buChar char="•"/>
            </a:pPr>
            <a:r>
              <a:rPr lang="en-US" sz="1200" b="0" dirty="0">
                <a:solidFill>
                  <a:schemeClr val="tx1"/>
                </a:solidFill>
              </a:rPr>
              <a:t>EU Items</a:t>
            </a:r>
          </a:p>
          <a:p>
            <a:pPr lvl="1">
              <a:spcBef>
                <a:spcPts val="0"/>
              </a:spcBef>
              <a:buFont typeface="Arial" panose="020B0604020202020204" pitchFamily="34" charset="0"/>
              <a:buChar char="•"/>
            </a:pPr>
            <a:r>
              <a:rPr lang="en-US" sz="1000" dirty="0">
                <a:solidFill>
                  <a:schemeClr val="tx1"/>
                </a:solidFill>
              </a:rPr>
              <a:t>Latest from members. Anything we should respond to?</a:t>
            </a:r>
          </a:p>
          <a:p>
            <a:pPr lvl="1">
              <a:spcBef>
                <a:spcPts val="0"/>
              </a:spcBef>
              <a:buFont typeface="Arial" panose="020B0604020202020204" pitchFamily="34" charset="0"/>
              <a:buChar char="•"/>
            </a:pPr>
            <a:endParaRPr lang="en-US" sz="800" b="0" dirty="0">
              <a:solidFill>
                <a:schemeClr val="tx1"/>
              </a:solidFill>
            </a:endParaRPr>
          </a:p>
          <a:p>
            <a:pPr>
              <a:buFont typeface="Arial" panose="020B0604020202020204" pitchFamily="34" charset="0"/>
              <a:buChar char="•"/>
            </a:pPr>
            <a:r>
              <a:rPr lang="en-US" sz="1200" b="0" dirty="0"/>
              <a:t>IEEE SA Additional Spectrum statement</a:t>
            </a:r>
          </a:p>
          <a:p>
            <a:pPr lvl="1">
              <a:spcBef>
                <a:spcPts val="0"/>
              </a:spcBef>
              <a:buFont typeface="Arial" panose="020B0604020202020204" pitchFamily="34" charset="0"/>
              <a:buChar char="•"/>
            </a:pPr>
            <a:r>
              <a:rPr lang="en-US" sz="1000" dirty="0"/>
              <a:t>Any last minutes tweaks, from email sent. </a:t>
            </a:r>
          </a:p>
          <a:p>
            <a:pPr lvl="1">
              <a:spcBef>
                <a:spcPts val="0"/>
              </a:spcBef>
              <a:buFont typeface="Arial" panose="020B0604020202020204" pitchFamily="34" charset="0"/>
              <a:buChar char="•"/>
            </a:pPr>
            <a:r>
              <a:rPr lang="en-US" sz="1000" b="0" dirty="0"/>
              <a:t>Next is  IEEE EU Spectrum Management statement </a:t>
            </a:r>
          </a:p>
          <a:p>
            <a:pPr lvl="1">
              <a:spcBef>
                <a:spcPts val="0"/>
              </a:spcBef>
              <a:buFont typeface="Arial" panose="020B0604020202020204" pitchFamily="34" charset="0"/>
              <a:buChar char="•"/>
            </a:pPr>
            <a:endParaRPr lang="en-US" altLang="en-US" sz="1100" kern="0" dirty="0"/>
          </a:p>
          <a:p>
            <a:pPr>
              <a:spcBef>
                <a:spcPts val="0"/>
              </a:spcBef>
              <a:buFont typeface="Arial" panose="020B0604020202020204" pitchFamily="34" charset="0"/>
              <a:buChar char="•"/>
            </a:pPr>
            <a:r>
              <a:rPr lang="en-US" sz="1200" b="0" dirty="0">
                <a:solidFill>
                  <a:schemeClr val="tx1"/>
                </a:solidFill>
              </a:rPr>
              <a:t>Ofcom-consultation-on-preparations-for-wrc-19</a:t>
            </a:r>
          </a:p>
          <a:p>
            <a:pPr lvl="1">
              <a:spcBef>
                <a:spcPts val="0"/>
              </a:spcBef>
              <a:buFont typeface="Arial" panose="020B0604020202020204" pitchFamily="34" charset="0"/>
              <a:buChar char="•"/>
            </a:pPr>
            <a:r>
              <a:rPr lang="en-US" sz="1000" dirty="0">
                <a:solidFill>
                  <a:schemeClr val="tx1"/>
                </a:solidFill>
              </a:rPr>
              <a:t>Work on  IEEE 802 comments on the Ofcom questions on AIs we have view points on. </a:t>
            </a:r>
          </a:p>
          <a:p>
            <a:pPr lvl="1">
              <a:spcBef>
                <a:spcPts val="0"/>
              </a:spcBef>
              <a:buFont typeface="Arial" panose="020B0604020202020204" pitchFamily="34" charset="0"/>
              <a:buChar char="•"/>
            </a:pPr>
            <a:r>
              <a:rPr lang="en-US" sz="1000" dirty="0">
                <a:solidFill>
                  <a:schemeClr val="tx1"/>
                </a:solidFill>
              </a:rPr>
              <a:t>Due 13 Sept.(to EC by 23 or 30aug)  </a:t>
            </a:r>
          </a:p>
          <a:p>
            <a:pPr lvl="1">
              <a:spcBef>
                <a:spcPts val="0"/>
              </a:spcBef>
              <a:buFont typeface="Arial" panose="020B0604020202020204" pitchFamily="34" charset="0"/>
              <a:buChar char="•"/>
            </a:pPr>
            <a:endParaRPr lang="en-US" altLang="en-US" sz="1200" b="0" kern="0" dirty="0"/>
          </a:p>
          <a:p>
            <a:pPr>
              <a:spcBef>
                <a:spcPts val="0"/>
              </a:spcBef>
              <a:buFont typeface="Arial" panose="020B0604020202020204" pitchFamily="34" charset="0"/>
              <a:buChar char="•"/>
            </a:pPr>
            <a:r>
              <a:rPr lang="en-US" altLang="en-US" sz="1200" b="0" kern="0" dirty="0"/>
              <a:t>Google waiver request, NCTA feedback request</a:t>
            </a:r>
          </a:p>
          <a:p>
            <a:pPr lvl="1">
              <a:spcBef>
                <a:spcPts val="0"/>
              </a:spcBef>
              <a:buFont typeface="Arial" panose="020B0604020202020204" pitchFamily="34" charset="0"/>
              <a:buChar char="•"/>
            </a:pPr>
            <a:r>
              <a:rPr lang="en-US" altLang="en-US" sz="1000" kern="0" dirty="0"/>
              <a:t>Google had replied to our comments, </a:t>
            </a:r>
          </a:p>
          <a:p>
            <a:pPr lvl="1">
              <a:spcBef>
                <a:spcPts val="0"/>
              </a:spcBef>
              <a:buFont typeface="Arial" panose="020B0604020202020204" pitchFamily="34" charset="0"/>
              <a:buChar char="•"/>
            </a:pPr>
            <a:r>
              <a:rPr lang="en-US" altLang="en-US" sz="1000" kern="0" dirty="0"/>
              <a:t>NCTA agreed with us and will support us. </a:t>
            </a:r>
          </a:p>
          <a:p>
            <a:pPr lvl="1">
              <a:spcBef>
                <a:spcPts val="0"/>
              </a:spcBef>
              <a:buFont typeface="Arial" panose="020B0604020202020204" pitchFamily="34" charset="0"/>
              <a:buChar char="•"/>
            </a:pPr>
            <a:r>
              <a:rPr lang="en-US" altLang="en-US" sz="1000" kern="0" dirty="0"/>
              <a:t>End of August to finish</a:t>
            </a:r>
          </a:p>
          <a:p>
            <a:pPr lvl="1">
              <a:spcBef>
                <a:spcPts val="0"/>
              </a:spcBef>
              <a:buFont typeface="Arial" panose="020B0604020202020204" pitchFamily="34" charset="0"/>
              <a:buChar char="•"/>
            </a:pPr>
            <a:endParaRPr lang="en-US" altLang="en-US" sz="800" b="0" dirty="0">
              <a:solidFill>
                <a:schemeClr val="tx1"/>
              </a:solidFill>
            </a:endParaRPr>
          </a:p>
          <a:p>
            <a:pPr>
              <a:spcBef>
                <a:spcPts val="0"/>
              </a:spcBef>
              <a:buFont typeface="Arial" panose="020B0604020202020204" pitchFamily="34" charset="0"/>
              <a:buChar char="•"/>
            </a:pPr>
            <a:r>
              <a:rPr lang="en-US" altLang="en-US" sz="1200" b="0" kern="0" dirty="0"/>
              <a:t>General Discussion Items</a:t>
            </a:r>
          </a:p>
          <a:p>
            <a:pPr lvl="1">
              <a:buFont typeface="Arial" panose="020B0604020202020204" pitchFamily="34" charset="0"/>
              <a:buChar char="•"/>
            </a:pPr>
            <a:r>
              <a:rPr lang="en-US" sz="1000" dirty="0"/>
              <a:t>Additional FS Protection ex </a:t>
            </a:r>
            <a:r>
              <a:rPr lang="en-US" sz="1000" dirty="0" err="1"/>
              <a:t>parte</a:t>
            </a:r>
            <a:endParaRPr lang="en-US" altLang="en-US" sz="1000" dirty="0">
              <a:solidFill>
                <a:schemeClr val="tx1"/>
              </a:solidFill>
            </a:endParaRPr>
          </a:p>
          <a:p>
            <a:pPr lvl="1">
              <a:buFont typeface="Arial" panose="020B0604020202020204" pitchFamily="34" charset="0"/>
              <a:buChar char="•"/>
            </a:pPr>
            <a:r>
              <a:rPr lang="en-US" sz="1000" dirty="0"/>
              <a:t>6 (5-7) GHz and single voice from IEEE 802. </a:t>
            </a:r>
          </a:p>
          <a:p>
            <a:pPr lvl="1">
              <a:buFont typeface="Arial" panose="020B0604020202020204" pitchFamily="34" charset="0"/>
              <a:buChar char="•"/>
            </a:pPr>
            <a:r>
              <a:rPr lang="en-US" sz="1000" dirty="0"/>
              <a:t>Comments on 3.55 – 3.7 GHz Band rule status and more</a:t>
            </a:r>
          </a:p>
          <a:p>
            <a:pPr lvl="1">
              <a:buFont typeface="Arial" panose="020B0604020202020204" pitchFamily="34" charset="0"/>
              <a:buChar char="•"/>
            </a:pPr>
            <a:r>
              <a:rPr lang="en-US" sz="1000" dirty="0"/>
              <a:t>NPRM, Expanding Flexible Use of 3.7 to 4.2GHz Band</a:t>
            </a:r>
          </a:p>
          <a:p>
            <a:pPr lvl="1">
              <a:buFont typeface="Arial" panose="020B0604020202020204" pitchFamily="34" charset="0"/>
              <a:buChar char="•"/>
            </a:pPr>
            <a:r>
              <a:rPr lang="en-US" sz="1000" dirty="0"/>
              <a:t>ISED RSS 130 – Consultation, includes 600 &amp; 700MHz</a:t>
            </a:r>
          </a:p>
          <a:p>
            <a:pPr lvl="1">
              <a:buFont typeface="Arial" panose="020B0604020202020204" pitchFamily="34" charset="0"/>
              <a:buChar char="•"/>
            </a:pPr>
            <a:r>
              <a:rPr lang="en-US" sz="1000" dirty="0"/>
              <a:t>Sharing and license-exempt</a:t>
            </a:r>
          </a:p>
        </p:txBody>
      </p:sp>
    </p:spTree>
    <p:extLst>
      <p:ext uri="{BB962C8B-B14F-4D97-AF65-F5344CB8AC3E}">
        <p14:creationId xmlns:p14="http://schemas.microsoft.com/office/powerpoint/2010/main" val="273194830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99C336-8812-4E4E-8360-4D4BD89F4BBF}"/>
              </a:ext>
            </a:extLst>
          </p:cNvPr>
          <p:cNvSpPr>
            <a:spLocks noGrp="1"/>
          </p:cNvSpPr>
          <p:nvPr>
            <p:ph type="dt" idx="10"/>
          </p:nvPr>
        </p:nvSpPr>
        <p:spPr>
          <a:xfrm>
            <a:off x="685800" y="304800"/>
            <a:ext cx="2211387" cy="273050"/>
          </a:xfrm>
        </p:spPr>
        <p:txBody>
          <a:bodyPr/>
          <a:lstStyle/>
          <a:p>
            <a:r>
              <a:rPr lang="en-US"/>
              <a:t>16 Aug 2018</a:t>
            </a:r>
            <a:endParaRPr lang="en-GB" dirty="0"/>
          </a:p>
        </p:txBody>
      </p:sp>
      <p:sp>
        <p:nvSpPr>
          <p:cNvPr id="3" name="Footer Placeholder 2">
            <a:extLst>
              <a:ext uri="{FF2B5EF4-FFF2-40B4-BE49-F238E27FC236}">
                <a16:creationId xmlns:a16="http://schemas.microsoft.com/office/drawing/2014/main" id="{A433FEFC-DADB-4CE4-BF04-D0E9DA8715A4}"/>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37CFB063-B45A-4F76-9CB6-78F3D94E7005}"/>
              </a:ext>
            </a:extLst>
          </p:cNvPr>
          <p:cNvSpPr>
            <a:spLocks noGrp="1"/>
          </p:cNvSpPr>
          <p:nvPr>
            <p:ph type="sldNum" idx="12"/>
          </p:nvPr>
        </p:nvSpPr>
        <p:spPr/>
        <p:txBody>
          <a:bodyPr/>
          <a:lstStyle/>
          <a:p>
            <a:r>
              <a:rPr lang="en-GB" dirty="0"/>
              <a:t>Slide </a:t>
            </a:r>
            <a:fld id="{F5D8E26B-7BCF-4D25-9C89-0168A6618F18}" type="slidenum">
              <a:rPr lang="en-GB" smtClean="0"/>
              <a:pPr/>
              <a:t>50</a:t>
            </a:fld>
            <a:endParaRPr lang="en-GB" dirty="0"/>
          </a:p>
        </p:txBody>
      </p:sp>
      <p:sp>
        <p:nvSpPr>
          <p:cNvPr id="5" name="Rectangle 4">
            <a:extLst>
              <a:ext uri="{FF2B5EF4-FFF2-40B4-BE49-F238E27FC236}">
                <a16:creationId xmlns:a16="http://schemas.microsoft.com/office/drawing/2014/main" id="{7A94455F-06E6-4667-A15A-3A62BEAC74F1}"/>
              </a:ext>
            </a:extLst>
          </p:cNvPr>
          <p:cNvSpPr/>
          <p:nvPr/>
        </p:nvSpPr>
        <p:spPr>
          <a:xfrm>
            <a:off x="419100" y="914400"/>
            <a:ext cx="8305800" cy="4247317"/>
          </a:xfrm>
          <a:prstGeom prst="rect">
            <a:avLst/>
          </a:prstGeom>
        </p:spPr>
        <p:txBody>
          <a:bodyPr wrap="square">
            <a:spAutoFit/>
          </a:bodyPr>
          <a:lstStyle/>
          <a:p>
            <a:r>
              <a:rPr lang="en-US" sz="1800" b="1" dirty="0">
                <a:solidFill>
                  <a:srgbClr val="444444"/>
                </a:solidFill>
                <a:latin typeface="+mj-lt"/>
              </a:rPr>
              <a:t>IMT 2020-cont:  </a:t>
            </a:r>
          </a:p>
          <a:p>
            <a:endParaRPr lang="en-US" sz="1800" dirty="0">
              <a:solidFill>
                <a:srgbClr val="444444"/>
              </a:solidFill>
              <a:latin typeface="+mj-lt"/>
            </a:endParaRPr>
          </a:p>
          <a:p>
            <a:r>
              <a:rPr lang="en-US" sz="1800" dirty="0">
                <a:solidFill>
                  <a:srgbClr val="444444"/>
                </a:solidFill>
                <a:latin typeface="+mj-lt"/>
              </a:rPr>
              <a:t>In September 2015, ITU-R has finalized its “Vision” of the 5G mobile broadband connected society. This view of the horizon for the future of mobile technology will be instrumental in setting the agenda for the World Radiocommunication Conference 2019, where deliberations on additional spectrum are taking place in support of the future growth of IMT.</a:t>
            </a:r>
          </a:p>
          <a:p>
            <a:endParaRPr lang="en-US" sz="1800" dirty="0">
              <a:solidFill>
                <a:srgbClr val="444444"/>
              </a:solidFill>
              <a:latin typeface="+mj-lt"/>
            </a:endParaRPr>
          </a:p>
          <a:p>
            <a:r>
              <a:rPr lang="en-US" sz="1800" dirty="0">
                <a:solidFill>
                  <a:srgbClr val="444444"/>
                </a:solidFill>
                <a:latin typeface="+mj-lt"/>
              </a:rPr>
              <a:t>ITU has a rich history in the development of radio interface standards for mobile communications. The framework of standards for International Mobile Telecommunications (IMT), encompassing IMT-2000 and IMT-Advanced, spans the 3G and 4G industry perspectives and will continue to evolve as 5G with IMT-2020.</a:t>
            </a:r>
          </a:p>
          <a:p>
            <a:endParaRPr lang="en-US" sz="1800" b="0" i="0" dirty="0">
              <a:solidFill>
                <a:srgbClr val="444444"/>
              </a:solidFill>
              <a:effectLst/>
              <a:latin typeface="+mj-lt"/>
            </a:endParaRPr>
          </a:p>
          <a:p>
            <a:endParaRPr lang="en-US" sz="1800" b="0" i="0" dirty="0">
              <a:solidFill>
                <a:srgbClr val="444444"/>
              </a:solidFill>
              <a:effectLst/>
              <a:latin typeface="+mj-lt"/>
            </a:endParaRPr>
          </a:p>
          <a:p>
            <a:r>
              <a:rPr lang="en-US" sz="1800" dirty="0">
                <a:solidFill>
                  <a:srgbClr val="444444"/>
                </a:solidFill>
                <a:latin typeface="+mj-lt"/>
                <a:hlinkClick r:id="rId2"/>
              </a:rPr>
              <a:t>https://www.itu.int/en/ITU-R/study-groups/rsg5/rwp5d/imt-2020/Pages/default.aspx</a:t>
            </a:r>
            <a:r>
              <a:rPr lang="en-US" sz="1800" dirty="0">
                <a:solidFill>
                  <a:srgbClr val="444444"/>
                </a:solidFill>
                <a:latin typeface="+mj-lt"/>
              </a:rPr>
              <a:t> </a:t>
            </a:r>
            <a:endParaRPr lang="en-US" sz="1800" b="0" i="0" dirty="0">
              <a:solidFill>
                <a:srgbClr val="444444"/>
              </a:solidFill>
              <a:effectLst/>
              <a:latin typeface="+mj-lt"/>
            </a:endParaRPr>
          </a:p>
        </p:txBody>
      </p:sp>
    </p:spTree>
    <p:extLst>
      <p:ext uri="{BB962C8B-B14F-4D97-AF65-F5344CB8AC3E}">
        <p14:creationId xmlns:p14="http://schemas.microsoft.com/office/powerpoint/2010/main" val="1876207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Motions - administrative</a:t>
            </a:r>
          </a:p>
        </p:txBody>
      </p:sp>
      <p:sp>
        <p:nvSpPr>
          <p:cNvPr id="16387" name="Content Placeholder 2"/>
          <p:cNvSpPr>
            <a:spLocks noGrp="1"/>
          </p:cNvSpPr>
          <p:nvPr>
            <p:ph idx="1"/>
          </p:nvPr>
        </p:nvSpPr>
        <p:spPr>
          <a:xfrm>
            <a:off x="761146" y="1066800"/>
            <a:ext cx="7772400" cy="4572000"/>
          </a:xfrm>
        </p:spPr>
        <p:txBody>
          <a:bodyPr/>
          <a:lstStyle/>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t>Moved by:  	</a:t>
            </a:r>
            <a:r>
              <a:rPr lang="en-US" altLang="en-US" sz="1600" dirty="0">
                <a:solidFill>
                  <a:schemeClr val="bg1">
                    <a:lumMod val="85000"/>
                  </a:schemeClr>
                </a:solidFill>
              </a:rPr>
              <a:t>Thomas Kuerner (TU Braunschweig ) </a:t>
            </a:r>
          </a:p>
          <a:p>
            <a:pPr lvl="1"/>
            <a:r>
              <a:rPr lang="en-US" altLang="en-US" sz="1600" b="1" dirty="0"/>
              <a:t>Seconded by:  	</a:t>
            </a:r>
            <a:r>
              <a:rPr lang="en-US" altLang="en-US" sz="1600" b="1" dirty="0">
                <a:solidFill>
                  <a:schemeClr val="bg1">
                    <a:lumMod val="85000"/>
                  </a:schemeClr>
                </a:solidFill>
              </a:rPr>
              <a:t>Stuart Kerry  (Ruckus/ARRIS)</a:t>
            </a:r>
          </a:p>
          <a:p>
            <a:pPr lvl="1"/>
            <a:r>
              <a:rPr lang="en-US" altLang="en-US" sz="1600" b="1" dirty="0"/>
              <a:t>Discussion?  </a:t>
            </a:r>
          </a:p>
          <a:p>
            <a:pPr lvl="1"/>
            <a:r>
              <a:rPr lang="en-US" altLang="en-US" sz="1600" b="1" dirty="0"/>
              <a:t>Vote:  </a:t>
            </a:r>
            <a:r>
              <a:rPr lang="en-US" altLang="en-US" sz="1600" b="1" dirty="0">
                <a:solidFill>
                  <a:schemeClr val="bg1">
                    <a:lumMod val="85000"/>
                  </a:schemeClr>
                </a:solidFill>
              </a:rPr>
              <a:t>Unanimous consent</a:t>
            </a:r>
          </a:p>
          <a:p>
            <a:pPr lvl="1"/>
            <a:endParaRPr lang="en-US" altLang="en-US" sz="16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on 02 Aug 2018 in document: </a:t>
            </a:r>
            <a:r>
              <a:rPr lang="en-US" altLang="en-US" sz="1600" dirty="0">
                <a:hlinkClick r:id="rId2"/>
              </a:rPr>
              <a:t>https://mentor.ieee.org/802.18/dcn/18/18-18-0096-00-0000-minutes-09aug18-rr-tag-teleconference.doc</a:t>
            </a:r>
            <a:r>
              <a:rPr lang="en-US" altLang="en-US" sz="1600" dirty="0"/>
              <a:t>     </a:t>
            </a:r>
            <a:r>
              <a:rPr lang="en-US" altLang="en-US" sz="1600" b="1" dirty="0"/>
              <a:t>Posted:  </a:t>
            </a:r>
            <a:r>
              <a:rPr lang="en-US" altLang="en-US" sz="1050" b="1" dirty="0"/>
              <a:t> </a:t>
            </a:r>
            <a:r>
              <a:rPr lang="en-US" sz="1400" b="0" dirty="0"/>
              <a:t>10-Aug-2018 17:51:14 ET</a:t>
            </a:r>
          </a:p>
          <a:p>
            <a:pPr>
              <a:buFont typeface="Arial" panose="020B0604020202020204" pitchFamily="34" charset="0"/>
              <a:buChar char="•"/>
            </a:pPr>
            <a:r>
              <a:rPr lang="en-US" altLang="en-US" sz="1600" b="0" dirty="0"/>
              <a:t>   </a:t>
            </a:r>
            <a:r>
              <a:rPr lang="en-US" altLang="en-US" sz="1600" b="1" dirty="0"/>
              <a:t>Moved by: 	</a:t>
            </a:r>
            <a:r>
              <a:rPr lang="en-US" altLang="en-US" sz="1600" dirty="0">
                <a:solidFill>
                  <a:schemeClr val="tx1"/>
                </a:solidFill>
              </a:rPr>
              <a:t> </a:t>
            </a:r>
            <a:r>
              <a:rPr lang="en-US" altLang="en-US" sz="1600" dirty="0">
                <a:solidFill>
                  <a:schemeClr val="bg1">
                    <a:lumMod val="85000"/>
                  </a:schemeClr>
                </a:solidFill>
              </a:rPr>
              <a:t>Stuart Kerry  (Ruckus/ARRIS)</a:t>
            </a:r>
            <a:endParaRPr lang="en-US" altLang="en-US" sz="1600" b="1" dirty="0">
              <a:solidFill>
                <a:schemeClr val="bg1">
                  <a:lumMod val="85000"/>
                </a:schemeClr>
              </a:solidFill>
            </a:endParaRPr>
          </a:p>
          <a:p>
            <a:r>
              <a:rPr lang="en-US" altLang="en-US" sz="1600" b="1" dirty="0"/>
              <a:t>		Seconded by: 	</a:t>
            </a:r>
            <a:r>
              <a:rPr lang="en-US" altLang="en-US" sz="1600" dirty="0">
                <a:solidFill>
                  <a:schemeClr val="bg1">
                    <a:lumMod val="85000"/>
                  </a:schemeClr>
                </a:solidFill>
              </a:rPr>
              <a:t>Thomas Kuerner (TU Braunschweig) </a:t>
            </a:r>
          </a:p>
          <a:p>
            <a:pPr lvl="1"/>
            <a:r>
              <a:rPr lang="en-US" altLang="en-US" sz="1600" b="1" dirty="0"/>
              <a:t>Discussion? </a:t>
            </a:r>
          </a:p>
          <a:p>
            <a:pPr lvl="1"/>
            <a:r>
              <a:rPr lang="en-US" altLang="en-US" sz="1600" b="1" dirty="0"/>
              <a:t>Vote</a:t>
            </a:r>
            <a:r>
              <a:rPr lang="en-US" altLang="en-US" sz="1600" b="1" dirty="0">
                <a:solidFill>
                  <a:schemeClr val="tx1"/>
                </a:solidFill>
              </a:rPr>
              <a:t>:  </a:t>
            </a:r>
            <a:r>
              <a:rPr lang="en-US" altLang="en-US" sz="1600" b="1" dirty="0">
                <a:solidFill>
                  <a:schemeClr val="bg1">
                    <a:lumMod val="85000"/>
                  </a:schemeClr>
                </a:solidFill>
              </a:rPr>
              <a:t>Unanimous consent</a:t>
            </a:r>
          </a:p>
          <a:p>
            <a:pPr lvl="1"/>
            <a:r>
              <a:rPr lang="en-US" altLang="en-US" sz="1050" dirty="0"/>
              <a:t>			</a:t>
            </a:r>
          </a:p>
          <a:p>
            <a:pPr marL="1371600" lvl="3" indent="0"/>
            <a:r>
              <a:rPr lang="en-US" altLang="en-US" sz="1000" dirty="0">
                <a:solidFill>
                  <a:schemeClr val="bg1"/>
                </a:solidFill>
              </a:rPr>
              <a:t>Does anyone have an interest in being the 802.18 Vice-Chair? </a:t>
            </a:r>
          </a:p>
          <a:p>
            <a:pPr marL="1828800" lvl="4" indent="0"/>
            <a:r>
              <a:rPr lang="en-US" altLang="en-US" sz="1000" b="1" dirty="0">
                <a:solidFill>
                  <a:schemeClr val="bg1"/>
                </a:solidFill>
              </a:rPr>
              <a:t>Needs to be a member of the SA and a declaration of term commitment and affiliation letters to the EC.</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16 Aug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err="1"/>
              <a:t>Encina</a:t>
            </a:r>
            <a:r>
              <a:rPr lang="en-US" sz="2400" dirty="0"/>
              <a:t> Questions</a:t>
            </a:r>
            <a:endParaRPr lang="en-US" sz="1200" dirty="0"/>
          </a:p>
        </p:txBody>
      </p:sp>
      <p:sp>
        <p:nvSpPr>
          <p:cNvPr id="3" name="Content Placeholder 2"/>
          <p:cNvSpPr>
            <a:spLocks noGrp="1"/>
          </p:cNvSpPr>
          <p:nvPr>
            <p:ph idx="1"/>
          </p:nvPr>
        </p:nvSpPr>
        <p:spPr>
          <a:xfrm>
            <a:off x="685800" y="1181893"/>
            <a:ext cx="7770813" cy="5293520"/>
          </a:xfrm>
        </p:spPr>
        <p:txBody>
          <a:bodyPr/>
          <a:lstStyle/>
          <a:p>
            <a:pPr>
              <a:spcBef>
                <a:spcPts val="0"/>
              </a:spcBef>
              <a:buFont typeface="Arial" panose="020B0604020202020204" pitchFamily="34" charset="0"/>
              <a:buChar char="•"/>
            </a:pPr>
            <a:r>
              <a:rPr lang="en-US" altLang="en-US" sz="1800" dirty="0"/>
              <a:t>Questions from </a:t>
            </a:r>
            <a:r>
              <a:rPr lang="en-US" altLang="en-US" sz="1800" dirty="0" err="1"/>
              <a:t>Encina</a:t>
            </a:r>
            <a:r>
              <a:rPr lang="en-US" altLang="en-US" sz="1800" dirty="0"/>
              <a:t>, who presented explained in previous meetings about using/sharing 802.11 WiFi on Part 101 licenses.  </a:t>
            </a:r>
          </a:p>
          <a:p>
            <a:pPr lvl="3">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800" dirty="0"/>
              <a:t>They are writing reply comments for </a:t>
            </a:r>
            <a:r>
              <a:rPr lang="en-US" sz="1800" dirty="0" err="1"/>
              <a:t>NoI</a:t>
            </a:r>
            <a:r>
              <a:rPr lang="en-US" sz="1800" dirty="0"/>
              <a:t> 17-183 which would make it possible for WiFi to operate in the Part 101 frequency band of 5.925 GHz – 6.425 GHz without causing interference to existing stations or blocking new applicant stations.</a:t>
            </a:r>
          </a:p>
          <a:p>
            <a:pPr lvl="3">
              <a:spcBef>
                <a:spcPts val="0"/>
              </a:spcBef>
              <a:buFont typeface="Arial" panose="020B0604020202020204" pitchFamily="34" charset="0"/>
              <a:buChar char="•"/>
            </a:pPr>
            <a:endParaRPr lang="en-US" sz="1000" dirty="0"/>
          </a:p>
          <a:p>
            <a:pPr>
              <a:spcBef>
                <a:spcPts val="0"/>
              </a:spcBef>
              <a:buFont typeface="Arial" panose="020B0604020202020204" pitchFamily="34" charset="0"/>
              <a:buChar char="•"/>
            </a:pPr>
            <a:r>
              <a:rPr lang="en-US" sz="1800" b="0" dirty="0">
                <a:solidFill>
                  <a:schemeClr val="tx1"/>
                </a:solidFill>
              </a:rPr>
              <a:t>They have a couple of questions, d</a:t>
            </a:r>
            <a:r>
              <a:rPr lang="en-US" sz="1800" b="0" dirty="0"/>
              <a:t>o any of the 802.11 specifications issued, or in process, meet the following requirements:</a:t>
            </a:r>
          </a:p>
          <a:p>
            <a:pPr lvl="4">
              <a:spcBef>
                <a:spcPts val="0"/>
              </a:spcBef>
              <a:buFont typeface="Arial" panose="020B0604020202020204" pitchFamily="34" charset="0"/>
              <a:buChar char="•"/>
            </a:pPr>
            <a:endParaRPr lang="en-US" sz="1000" b="0" dirty="0"/>
          </a:p>
          <a:p>
            <a:pPr lvl="1">
              <a:spcBef>
                <a:spcPts val="0"/>
              </a:spcBef>
              <a:buFont typeface="Arial" panose="020B0604020202020204" pitchFamily="34" charset="0"/>
              <a:buChar char="•"/>
            </a:pPr>
            <a:r>
              <a:rPr lang="en-US" sz="1600" dirty="0"/>
              <a:t>Operate in the 5.925 – 6.425 GHz band</a:t>
            </a:r>
          </a:p>
          <a:p>
            <a:pPr lvl="2">
              <a:spcBef>
                <a:spcPts val="0"/>
              </a:spcBef>
              <a:buFont typeface="Arial" panose="020B0604020202020204" pitchFamily="34" charset="0"/>
              <a:buChar char="•"/>
            </a:pPr>
            <a:r>
              <a:rPr lang="en-US" sz="1600" dirty="0">
                <a:solidFill>
                  <a:schemeClr val="tx1"/>
                </a:solidFill>
              </a:rPr>
              <a:t>There is an amendment being worked on,  IEEE P802.11ax, due in 2020</a:t>
            </a:r>
          </a:p>
          <a:p>
            <a:pPr lvl="1">
              <a:spcBef>
                <a:spcPts val="0"/>
              </a:spcBef>
              <a:buFont typeface="Arial" panose="020B0604020202020204" pitchFamily="34" charset="0"/>
              <a:buChar char="•"/>
            </a:pPr>
            <a:r>
              <a:rPr lang="en-US" sz="1600" dirty="0"/>
              <a:t>EIRP of 36 dBm or less</a:t>
            </a:r>
          </a:p>
          <a:p>
            <a:pPr lvl="2">
              <a:spcBef>
                <a:spcPts val="0"/>
              </a:spcBef>
              <a:buFont typeface="Arial" panose="020B0604020202020204" pitchFamily="34" charset="0"/>
              <a:buChar char="•"/>
            </a:pPr>
            <a:r>
              <a:rPr lang="en-US" sz="1600" dirty="0">
                <a:solidFill>
                  <a:schemeClr val="tx1"/>
                </a:solidFill>
              </a:rPr>
              <a:t>Yes</a:t>
            </a:r>
          </a:p>
          <a:p>
            <a:pPr lvl="1">
              <a:spcBef>
                <a:spcPts val="0"/>
              </a:spcBef>
              <a:buFont typeface="Arial" panose="020B0604020202020204" pitchFamily="34" charset="0"/>
              <a:buChar char="•"/>
            </a:pPr>
            <a:r>
              <a:rPr lang="en-US" sz="1800" dirty="0"/>
              <a:t>Listen before talk</a:t>
            </a:r>
          </a:p>
          <a:p>
            <a:pPr lvl="2">
              <a:spcBef>
                <a:spcPts val="0"/>
              </a:spcBef>
              <a:buFont typeface="Arial" panose="020B0604020202020204" pitchFamily="34" charset="0"/>
              <a:buChar char="•"/>
            </a:pPr>
            <a:r>
              <a:rPr lang="en-US" sz="1600" dirty="0"/>
              <a:t> </a:t>
            </a:r>
            <a:r>
              <a:rPr lang="en-US" sz="1600" dirty="0">
                <a:solidFill>
                  <a:schemeClr val="tx1"/>
                </a:solidFill>
              </a:rPr>
              <a:t>Yes</a:t>
            </a:r>
          </a:p>
          <a:p>
            <a:pPr lvl="1">
              <a:spcBef>
                <a:spcPts val="0"/>
              </a:spcBef>
              <a:buFont typeface="Arial" panose="020B0604020202020204" pitchFamily="34" charset="0"/>
              <a:buChar char="•"/>
            </a:pPr>
            <a:r>
              <a:rPr lang="en-US" sz="1600" dirty="0"/>
              <a:t>Determine its </a:t>
            </a:r>
            <a:r>
              <a:rPr lang="en-US" sz="1600" dirty="0" err="1"/>
              <a:t>lat</a:t>
            </a:r>
            <a:r>
              <a:rPr lang="en-US" sz="1600" dirty="0"/>
              <a:t>, long and height AMSL</a:t>
            </a:r>
          </a:p>
          <a:p>
            <a:pPr lvl="2">
              <a:spcBef>
                <a:spcPts val="0"/>
              </a:spcBef>
              <a:buFont typeface="Arial" panose="020B0604020202020204" pitchFamily="34" charset="0"/>
              <a:buChar char="•"/>
            </a:pPr>
            <a:r>
              <a:rPr lang="en-US" sz="1600" dirty="0">
                <a:solidFill>
                  <a:schemeClr val="bg1">
                    <a:lumMod val="75000"/>
                  </a:schemeClr>
                </a:solidFill>
              </a:rPr>
              <a:t> </a:t>
            </a:r>
            <a:r>
              <a:rPr lang="en-US" sz="1600" dirty="0">
                <a:solidFill>
                  <a:schemeClr val="tx1"/>
                </a:solidFill>
              </a:rPr>
              <a:t>No</a:t>
            </a:r>
          </a:p>
          <a:p>
            <a:pPr>
              <a:spcBef>
                <a:spcPts val="0"/>
              </a:spcBef>
              <a:buFont typeface="Arial" panose="020B0604020202020204" pitchFamily="34" charset="0"/>
              <a:buChar char="•"/>
            </a:pPr>
            <a:r>
              <a:rPr lang="en-US" altLang="en-US" sz="1800" dirty="0">
                <a:solidFill>
                  <a:schemeClr val="tx1"/>
                </a:solidFill>
              </a:rPr>
              <a:t> </a:t>
            </a: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endParaRPr lang="en-US" alt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15416888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a:t>
            </a:r>
            <a:endParaRPr lang="en-US" sz="1200" dirty="0"/>
          </a:p>
        </p:txBody>
      </p:sp>
      <p:sp>
        <p:nvSpPr>
          <p:cNvPr id="3" name="Content Placeholder 2"/>
          <p:cNvSpPr>
            <a:spLocks noGrp="1"/>
          </p:cNvSpPr>
          <p:nvPr>
            <p:ph idx="1"/>
          </p:nvPr>
        </p:nvSpPr>
        <p:spPr>
          <a:xfrm>
            <a:off x="692092" y="1447800"/>
            <a:ext cx="7537508" cy="4494213"/>
          </a:xfrm>
        </p:spPr>
        <p:txBody>
          <a:bodyPr/>
          <a:lstStyle/>
          <a:p>
            <a:pPr>
              <a:buFont typeface="Arial" panose="020B0604020202020204" pitchFamily="34" charset="0"/>
              <a:buChar char="•"/>
            </a:pPr>
            <a:r>
              <a:rPr lang="en-US" sz="2000" dirty="0"/>
              <a:t>Anything to share on the EU front?  		</a:t>
            </a:r>
            <a:r>
              <a:rPr lang="en-US" sz="1400" dirty="0"/>
              <a:t>	</a:t>
            </a:r>
          </a:p>
          <a:p>
            <a:pPr lvl="1">
              <a:buFont typeface="Arial" panose="020B0604020202020204" pitchFamily="34" charset="0"/>
              <a:buChar char="•"/>
            </a:pPr>
            <a:r>
              <a:rPr lang="en-US" sz="1800" dirty="0">
                <a:solidFill>
                  <a:schemeClr val="tx1"/>
                </a:solidFill>
              </a:rPr>
              <a:t>ETSI – BRAN – meeting #99 – 18-21 Sept</a:t>
            </a:r>
          </a:p>
          <a:p>
            <a:pPr lvl="2">
              <a:buFont typeface="Arial" panose="020B0604020202020204" pitchFamily="34" charset="0"/>
              <a:buChar char="•"/>
            </a:pPr>
            <a:r>
              <a:rPr lang="en-US" sz="1600" dirty="0">
                <a:solidFill>
                  <a:schemeClr val="tx1"/>
                </a:solidFill>
              </a:rPr>
              <a:t> </a:t>
            </a:r>
          </a:p>
          <a:p>
            <a:pPr lvl="2">
              <a:buFont typeface="Arial" panose="020B0604020202020204" pitchFamily="34" charset="0"/>
              <a:buChar char="•"/>
            </a:pPr>
            <a:r>
              <a:rPr lang="en-US" sz="1600" dirty="0">
                <a:solidFill>
                  <a:schemeClr val="tx1"/>
                </a:solidFill>
              </a:rPr>
              <a:t> </a:t>
            </a:r>
          </a:p>
          <a:p>
            <a:pPr lvl="2">
              <a:buFont typeface="Arial" panose="020B0604020202020204" pitchFamily="34" charset="0"/>
              <a:buChar char="•"/>
            </a:pPr>
            <a:r>
              <a:rPr lang="en-US" sz="1600" dirty="0">
                <a:solidFill>
                  <a:schemeClr val="tx1"/>
                </a:solidFill>
              </a:rPr>
              <a:t>Last week: Upper 6GHz band TFES TR and BRAN TR being worked, for Sept. meeting. </a:t>
            </a:r>
          </a:p>
          <a:p>
            <a:pPr lvl="2">
              <a:buFont typeface="Arial" panose="020B0604020202020204" pitchFamily="34" charset="0"/>
              <a:buChar char="•"/>
            </a:pPr>
            <a:endParaRPr lang="en-US" sz="1600" dirty="0">
              <a:solidFill>
                <a:schemeClr val="tx1"/>
              </a:solidFill>
            </a:endParaRPr>
          </a:p>
          <a:p>
            <a:pPr lvl="2">
              <a:buFont typeface="Arial" panose="020B0604020202020204" pitchFamily="34" charset="0"/>
              <a:buChar char="•"/>
            </a:pPr>
            <a:endParaRPr lang="en-US" sz="1600" dirty="0">
              <a:solidFill>
                <a:schemeClr val="tx1"/>
              </a:solidFill>
            </a:endParaRPr>
          </a:p>
          <a:p>
            <a:pPr lvl="2">
              <a:buFont typeface="Arial" panose="020B0604020202020204" pitchFamily="34" charset="0"/>
              <a:buChar char="•"/>
            </a:pPr>
            <a:endParaRPr lang="en-US" sz="1600" dirty="0">
              <a:solidFill>
                <a:schemeClr val="tx1"/>
              </a:solidFill>
            </a:endParaRPr>
          </a:p>
          <a:p>
            <a:pPr lvl="2">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r>
              <a:rPr lang="en-US" sz="1800" dirty="0">
                <a:solidFill>
                  <a:schemeClr val="tx1"/>
                </a:solidFill>
              </a:rPr>
              <a:t>ETSI - ERM - TG-11</a:t>
            </a:r>
          </a:p>
          <a:p>
            <a:pPr lvl="2">
              <a:buFont typeface="Arial" panose="020B0604020202020204" pitchFamily="34" charset="0"/>
              <a:buChar char="•"/>
            </a:pPr>
            <a:r>
              <a:rPr lang="en-US" sz="1600" dirty="0">
                <a:solidFill>
                  <a:schemeClr val="tx1"/>
                </a:solidFill>
              </a:rPr>
              <a:t>They are out for national ballot, likely will not see anything until it closes. </a:t>
            </a:r>
          </a:p>
          <a:p>
            <a:pPr lvl="2">
              <a:buFont typeface="Arial" panose="020B0604020202020204" pitchFamily="34" charset="0"/>
              <a:buChar char="•"/>
            </a:pPr>
            <a:r>
              <a:rPr lang="en-US" sz="1200" dirty="0">
                <a:solidFill>
                  <a:schemeClr val="tx1"/>
                </a:solidFill>
              </a:rPr>
              <a:t> </a:t>
            </a:r>
          </a:p>
          <a:p>
            <a:pPr lvl="2">
              <a:buFont typeface="Arial" panose="020B0604020202020204" pitchFamily="34" charset="0"/>
              <a:buChar char="•"/>
            </a:pPr>
            <a:r>
              <a:rPr lang="en-US" sz="1200" dirty="0">
                <a:solidFill>
                  <a:schemeClr val="tx1"/>
                </a:solidFill>
              </a:rPr>
              <a:t>Previous:  EN 300 328 (v2.2.1 (2018-04)) - </a:t>
            </a:r>
            <a:r>
              <a:rPr lang="en-US" sz="1200" dirty="0"/>
              <a:t>Draft accepted by ERM and receipt by ETSI Secretariat on 07 June; </a:t>
            </a:r>
            <a:r>
              <a:rPr lang="en-US" sz="1200" dirty="0">
                <a:solidFill>
                  <a:schemeClr val="tx1"/>
                </a:solidFill>
                <a:hlinkClick r:id="rId2"/>
              </a:rPr>
              <a:t>https://portal.etsi.org/webapp/WorkProgram/Report_WorkItem.asp?WKI_ID=51206 </a:t>
            </a: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2918227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a:t>
            </a:r>
            <a:r>
              <a:rPr lang="en-US" sz="1800" dirty="0"/>
              <a:t>-2</a:t>
            </a:r>
            <a:r>
              <a:rPr lang="en-US" sz="2400" dirty="0"/>
              <a:t> </a:t>
            </a:r>
            <a:endParaRPr lang="en-US" sz="1200" dirty="0"/>
          </a:p>
        </p:txBody>
      </p:sp>
      <p:sp>
        <p:nvSpPr>
          <p:cNvPr id="3" name="Content Placeholder 2"/>
          <p:cNvSpPr>
            <a:spLocks noGrp="1"/>
          </p:cNvSpPr>
          <p:nvPr>
            <p:ph idx="1"/>
          </p:nvPr>
        </p:nvSpPr>
        <p:spPr>
          <a:xfrm>
            <a:off x="609600" y="1181893"/>
            <a:ext cx="8451908" cy="5293520"/>
          </a:xfrm>
        </p:spPr>
        <p:txBody>
          <a:bodyPr/>
          <a:lstStyle/>
          <a:p>
            <a:pPr lvl="1">
              <a:buFont typeface="Arial" panose="020B0604020202020204" pitchFamily="34" charset="0"/>
              <a:buChar char="•"/>
            </a:pPr>
            <a:r>
              <a:rPr lang="en-US" sz="1800" dirty="0">
                <a:solidFill>
                  <a:schemeClr val="tx1"/>
                </a:solidFill>
              </a:rPr>
              <a:t>CEPT – ECC SE45</a:t>
            </a:r>
          </a:p>
          <a:p>
            <a:pPr lvl="2">
              <a:buFont typeface="Arial" panose="020B0604020202020204" pitchFamily="34" charset="0"/>
              <a:buChar char="•"/>
            </a:pPr>
            <a:r>
              <a:rPr lang="en-GB" sz="1600" dirty="0"/>
              <a:t>Next f2f was this week: 13-14  August 2018, ECO, Copenhagen, Denmark</a:t>
            </a:r>
          </a:p>
          <a:p>
            <a:pPr lvl="2">
              <a:buFont typeface="Arial" panose="020B0604020202020204" pitchFamily="34" charset="0"/>
              <a:buChar char="•"/>
            </a:pPr>
            <a:r>
              <a:rPr lang="en-GB" sz="1600" dirty="0"/>
              <a:t>19+ contributions submitted for meeting this week, outcome?</a:t>
            </a:r>
          </a:p>
          <a:p>
            <a:pPr lvl="2">
              <a:buFont typeface="Arial" panose="020B0604020202020204" pitchFamily="34" charset="0"/>
              <a:buChar char="•"/>
            </a:pPr>
            <a:r>
              <a:rPr lang="en-GB" sz="1600" dirty="0"/>
              <a:t>  </a:t>
            </a:r>
          </a:p>
          <a:p>
            <a:pPr marL="914400" lvl="2" indent="0"/>
            <a:endParaRPr lang="en-US" sz="1100" dirty="0">
              <a:solidFill>
                <a:schemeClr val="tx1"/>
              </a:solidFill>
            </a:endParaRPr>
          </a:p>
          <a:p>
            <a:pPr lvl="1">
              <a:buFont typeface="Arial" panose="020B0604020202020204" pitchFamily="34" charset="0"/>
              <a:buChar char="•"/>
            </a:pPr>
            <a:r>
              <a:rPr lang="en-US" sz="1800" dirty="0">
                <a:solidFill>
                  <a:schemeClr val="tx1"/>
                </a:solidFill>
              </a:rPr>
              <a:t>CEPT – ECC FM57</a:t>
            </a:r>
          </a:p>
          <a:p>
            <a:pPr lvl="2">
              <a:buFont typeface="Arial" panose="020B0604020202020204" pitchFamily="34" charset="0"/>
              <a:buChar char="•"/>
            </a:pPr>
            <a:r>
              <a:rPr lang="en-GB" sz="1600" dirty="0"/>
              <a:t>Next web-meeting is 23 August.</a:t>
            </a:r>
          </a:p>
          <a:p>
            <a:pPr lvl="2">
              <a:buFont typeface="Arial" panose="020B0604020202020204" pitchFamily="34" charset="0"/>
              <a:buChar char="•"/>
            </a:pPr>
            <a:r>
              <a:rPr lang="en-GB" sz="1600" dirty="0"/>
              <a:t>Next meeting: 13 Dec 18; #4</a:t>
            </a:r>
          </a:p>
          <a:p>
            <a:pPr lvl="2">
              <a:buFont typeface="Arial" panose="020B0604020202020204" pitchFamily="34" charset="0"/>
              <a:buChar char="•"/>
            </a:pPr>
            <a:endParaRPr lang="en-GB" sz="1600" dirty="0"/>
          </a:p>
          <a:p>
            <a:pPr lvl="5">
              <a:buFont typeface="Arial" panose="020B0604020202020204" pitchFamily="34" charset="0"/>
              <a:buChar char="•"/>
            </a:pPr>
            <a:endParaRPr lang="en-US" sz="1400" dirty="0">
              <a:solidFill>
                <a:schemeClr val="tx1"/>
              </a:solidFill>
            </a:endParaRPr>
          </a:p>
          <a:p>
            <a:pPr lvl="1">
              <a:buFont typeface="Arial" panose="020B0604020202020204" pitchFamily="34" charset="0"/>
              <a:buChar char="•"/>
            </a:pPr>
            <a:r>
              <a:rPr lang="en-US" sz="1800" dirty="0">
                <a:solidFill>
                  <a:schemeClr val="tx1"/>
                </a:solidFill>
              </a:rPr>
              <a:t>Any other EU news? </a:t>
            </a:r>
            <a:endParaRPr lang="en-US" sz="1400" dirty="0">
              <a:solidFill>
                <a:schemeClr val="tx1"/>
              </a:solidFill>
            </a:endParaRPr>
          </a:p>
          <a:p>
            <a:pPr lvl="2">
              <a:buFont typeface="Arial" panose="020B0604020202020204" pitchFamily="34" charset="0"/>
              <a:buChar char="•"/>
            </a:pPr>
            <a:endParaRPr lang="en-US" sz="1600" dirty="0">
              <a:solidFill>
                <a:schemeClr val="tx1"/>
              </a:solidFill>
            </a:endParaRPr>
          </a:p>
          <a:p>
            <a:pPr lvl="2">
              <a:buFont typeface="Arial" panose="020B0604020202020204" pitchFamily="34" charset="0"/>
              <a:buChar char="•"/>
            </a:pPr>
            <a:endParaRPr lang="en-US" sz="1600" dirty="0">
              <a:solidFill>
                <a:schemeClr val="tx1"/>
              </a:solidFill>
            </a:endParaRPr>
          </a:p>
          <a:p>
            <a:pPr lvl="2">
              <a:buFont typeface="Arial" panose="020B0604020202020204" pitchFamily="34" charset="0"/>
              <a:buChar char="•"/>
            </a:pPr>
            <a:r>
              <a:rPr lang="en-US" sz="1600" dirty="0">
                <a:solidFill>
                  <a:schemeClr val="tx1"/>
                </a:solidFill>
              </a:rPr>
              <a:t>Last week: Discussions going on about receiver performance from EC input.   There are questions on how it relates to the Harmonized Standards and products to market.  </a:t>
            </a:r>
          </a:p>
          <a:p>
            <a:pPr lvl="3">
              <a:buFont typeface="Arial" panose="020B0604020202020204" pitchFamily="34" charset="0"/>
              <a:buChar char="•"/>
            </a:pPr>
            <a:r>
              <a:rPr lang="en-US" dirty="0">
                <a:solidFill>
                  <a:schemeClr val="tx1"/>
                </a:solidFill>
              </a:rPr>
              <a:t>It affects many Harmonized Standards and opinion by many, this is a difficult issue.   It was posted on the TG11 site and can be picked up there. </a:t>
            </a:r>
          </a:p>
          <a:p>
            <a:pPr lvl="2">
              <a:buFont typeface="Arial" panose="020B0604020202020204" pitchFamily="34" charset="0"/>
              <a:buChar char="•"/>
            </a:pPr>
            <a:endParaRPr lang="en-US" sz="10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315550906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27502</TotalTime>
  <Words>6832</Words>
  <Application>Microsoft Office PowerPoint</Application>
  <PresentationFormat>On-screen Show (4:3)</PresentationFormat>
  <Paragraphs>821</Paragraphs>
  <Slides>50</Slides>
  <Notes>9</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50</vt:i4>
      </vt:variant>
    </vt:vector>
  </HeadingPairs>
  <TitlesOfParts>
    <vt:vector size="62"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Motions - administrative</vt:lpstr>
      <vt:lpstr>Encina Questions</vt:lpstr>
      <vt:lpstr>EU items </vt:lpstr>
      <vt:lpstr>EU items -2 </vt:lpstr>
      <vt:lpstr>IEEE SA intelligent spectrum allocation</vt:lpstr>
      <vt:lpstr>IEEE EU position statement on spectrum management -2</vt:lpstr>
      <vt:lpstr>Ofcom -  WRC-19 AIs Consultation </vt:lpstr>
      <vt:lpstr>Ofcom - WRC-19 AIs Consultation -2</vt:lpstr>
      <vt:lpstr>PowerPoint Presentation</vt:lpstr>
      <vt:lpstr>Google Wavier -1</vt:lpstr>
      <vt:lpstr>Google Wavier -2</vt:lpstr>
      <vt:lpstr>Google Wavier -3</vt:lpstr>
      <vt:lpstr>Motion - FCC Google Wavier ex parte</vt:lpstr>
      <vt:lpstr>General Discussion Items -0</vt:lpstr>
      <vt:lpstr>General Discussion Items -1</vt:lpstr>
      <vt:lpstr>General Discussion Items -2</vt:lpstr>
      <vt:lpstr>General Discussion Items -3</vt:lpstr>
      <vt:lpstr>General Discussion Items -4</vt:lpstr>
      <vt:lpstr>Actions Required</vt:lpstr>
      <vt:lpstr>Any Other Business</vt:lpstr>
      <vt:lpstr>Adjourn</vt:lpstr>
      <vt:lpstr>PowerPoint Presentation</vt:lpstr>
      <vt:lpstr>Ofcom -  WRC-19 -2</vt:lpstr>
      <vt:lpstr>Ofcom -  WRC-19 -3</vt:lpstr>
      <vt:lpstr>Ofcom -  WRC-19 -4</vt:lpstr>
      <vt:lpstr>FCC – Flexible Use of the 3.7 to 4.2 GHz Band</vt:lpstr>
      <vt:lpstr>IEEE 802 – Can we get to a Single Voice on 6GHz? -1</vt:lpstr>
      <vt:lpstr>IEEE 802 – Can we get to a Single Voice on 6GHz? -2</vt:lpstr>
      <vt:lpstr>WiFi / UWB Coexistence -1</vt:lpstr>
      <vt:lpstr>WiFi / UWB Coexistence  -2</vt:lpstr>
      <vt:lpstr>Motion SA position statement</vt:lpstr>
      <vt:lpstr>IEEE EU position statement on spectrum management</vt:lpstr>
      <vt:lpstr>IEEE EU position statement on spectrum management -3</vt:lpstr>
      <vt:lpstr>IEEE EU Position Statement -1</vt:lpstr>
      <vt:lpstr>IEEE EU Position Statement -2</vt:lpstr>
      <vt:lpstr>Motion – EU Spectrum Management</vt:lpstr>
      <vt:lpstr>A Future For Unlicensed Spectrum – from last week</vt:lpstr>
      <vt:lpstr>A Future For Unlicensed Spectrum-2</vt:lpstr>
      <vt:lpstr>A Future For Unlicensed Spectrum</vt:lpstr>
      <vt:lpstr>keep in mind for future</vt:lpstr>
      <vt:lpstr>Potential reference document when doing comments</vt:lpstr>
      <vt:lpstr>Fellowship Request</vt:lpstr>
      <vt:lpstr>IEEE – not connected and underserved (from last week)</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Holcomb, Jay</cp:lastModifiedBy>
  <cp:revision>634</cp:revision>
  <cp:lastPrinted>1601-01-01T00:00:00Z</cp:lastPrinted>
  <dcterms:created xsi:type="dcterms:W3CDTF">2016-03-03T14:54:45Z</dcterms:created>
  <dcterms:modified xsi:type="dcterms:W3CDTF">2018-08-15T21:10:48Z</dcterms:modified>
</cp:coreProperties>
</file>