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341" r:id="rId3"/>
    <p:sldId id="329" r:id="rId4"/>
    <p:sldId id="330" r:id="rId5"/>
    <p:sldId id="319" r:id="rId6"/>
    <p:sldId id="331" r:id="rId7"/>
    <p:sldId id="448" r:id="rId8"/>
    <p:sldId id="449" r:id="rId9"/>
    <p:sldId id="464" r:id="rId10"/>
    <p:sldId id="465" r:id="rId11"/>
    <p:sldId id="441" r:id="rId12"/>
    <p:sldId id="460" r:id="rId13"/>
    <p:sldId id="395" r:id="rId14"/>
    <p:sldId id="352" r:id="rId15"/>
    <p:sldId id="471" r:id="rId16"/>
    <p:sldId id="473" r:id="rId17"/>
    <p:sldId id="364" r:id="rId18"/>
    <p:sldId id="466" r:id="rId19"/>
    <p:sldId id="476" r:id="rId20"/>
    <p:sldId id="475" r:id="rId21"/>
    <p:sldId id="474" r:id="rId22"/>
    <p:sldId id="419" r:id="rId23"/>
    <p:sldId id="401" r:id="rId24"/>
    <p:sldId id="402" r:id="rId25"/>
    <p:sldId id="403" r:id="rId26"/>
    <p:sldId id="442" r:id="rId27"/>
    <p:sldId id="445" r:id="rId28"/>
    <p:sldId id="446" r:id="rId29"/>
    <p:sldId id="467" r:id="rId30"/>
    <p:sldId id="469" r:id="rId31"/>
    <p:sldId id="457" r:id="rId32"/>
    <p:sldId id="415" r:id="rId33"/>
    <p:sldId id="461" r:id="rId34"/>
    <p:sldId id="417" r:id="rId35"/>
    <p:sldId id="418" r:id="rId36"/>
    <p:sldId id="396" r:id="rId37"/>
    <p:sldId id="468" r:id="rId38"/>
    <p:sldId id="470" r:id="rId39"/>
    <p:sldId id="398" r:id="rId40"/>
    <p:sldId id="428" r:id="rId41"/>
    <p:sldId id="404" r:id="rId42"/>
    <p:sldId id="435" r:id="rId43"/>
    <p:sldId id="439" r:id="rId44"/>
    <p:sldId id="451" r:id="rId45"/>
    <p:sldId id="438" r:id="rId46"/>
    <p:sldId id="429" r:id="rId47"/>
    <p:sldId id="399" r:id="rId48"/>
    <p:sldId id="452" r:id="rId49"/>
    <p:sldId id="454" r:id="rId50"/>
    <p:sldId id="455"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92" autoAdjust="0"/>
    <p:restoredTop sz="96416" autoAdjust="0"/>
  </p:normalViewPr>
  <p:slideViewPr>
    <p:cSldViewPr>
      <p:cViewPr varScale="1">
        <p:scale>
          <a:sx n="114" d="100"/>
          <a:sy n="114" d="100"/>
        </p:scale>
        <p:origin x="738"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10-Aug-18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97415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Aug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 Aug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Aug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802.18-18/0094r01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88-01-0000-ofcom-consultation-comments-on-prep-for-wrc19.docx" TargetMode="External"/><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ec/dcn/18/ec-18-0155-00-00EC-push-to-bi-directional-spectrum-sharing.ppt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8/18-18-0095-00-0000-consultation-on-rss-130-issue-2-draft-1.pdf" TargetMode="External"/><Relationship Id="rId5" Type="http://schemas.openxmlformats.org/officeDocument/2006/relationships/hyperlink" Target="https://www.rabc-cccr.ca/open-consultations/ised-radio-standards-specification-rss-130-issue-2-equipment-operating-in-the-frequency-bands-617-652-mhz-663-698-mhz-698-756-mhz-and-777-787-mhz/" TargetMode="External"/><Relationship Id="rId4" Type="http://schemas.openxmlformats.org/officeDocument/2006/relationships/hyperlink" Target="https://mentor.ieee.org/802.18/dcn/18/18-18-0076-01-0000-nprm-3-9-4-2ghz-gn-18-122.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8/ec-18-0155-00-00EC-push-to-bi-directional-spectrum-sharing.pptx" TargetMode="External"/><Relationship Id="rId2" Type="http://schemas.openxmlformats.org/officeDocument/2006/relationships/hyperlink" Target="https://mentor.ieee.org/802.11/dcn/18/11-18-1055-03-0wng-a-future-for-unlicensed-spectrum.pptx"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95-00-0000-consultation-on-rss-130-issue-2-draft-1.pdf" TargetMode="External"/><Relationship Id="rId5" Type="http://schemas.openxmlformats.org/officeDocument/2006/relationships/hyperlink" Target="https://mentor.ieee.org/802.18/dcn/18/18-18-0076-01-0000-nprm-3-7-4-2ghz-gn-18-122.pdf" TargetMode="External"/><Relationship Id="rId4" Type="http://schemas.openxmlformats.org/officeDocument/2006/relationships/hyperlink" Target="https://mentor.ieee.org/802-ec/dcn/18/ec-18-0133-00-00EC-how-can-ieee-802-get-to-a-single-voice-for-6ghz-band.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083-00-0000-uganda-tvws-guidelines-for-consultation.pdf" TargetMode="External"/><Relationship Id="rId2" Type="http://schemas.openxmlformats.org/officeDocument/2006/relationships/hyperlink" Target="http://www.ucc.co.ug/wp-content/uploads/2017/09/TVWS-Guidelines-for-Consultation-9th-July-2018_v2.pdf"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86-02-0000-uganda-tvws-comments-to-guidelines-for-consultation.docx" TargetMode="External"/><Relationship Id="rId4" Type="http://schemas.openxmlformats.org/officeDocument/2006/relationships/hyperlink" Target="https://mentor.ieee.org/802.18/dcn/18/18-18-0083-01-0000-uganda-tvws-guidelines-for-consultation.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076-01-0000-nprm-3-9-4-2ghz-gn-18-122.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8/18-18-0010-06-0000-sa-use-of-spectrum-draft-position-06dec17.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18/18-18-0010-08-0000-sa-use-of-spectrum-draft-position-06dec17.docx" TargetMode="External"/><Relationship Id="rId4" Type="http://schemas.openxmlformats.org/officeDocument/2006/relationships/hyperlink" Target="https://mentor.ieee.org/802.18/dcn/18/18-18-0010-07-0000-sa-use-of-spectrum-draft-position-06dec17.docx"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93-00-0000-minutes-02aug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10-09-0000-sa-use-of-spectrum-draft-position-orig06dec17.docx" TargetMode="External"/><Relationship Id="rId2" Type="http://schemas.openxmlformats.org/officeDocument/2006/relationships/hyperlink" Target="https://mentor.ieee.org/802.18/dcn/18/18-18-0010-08-0000-sa-use-of-spectrum-draft-position-06dec17.docx"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 Aug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09 August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623"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-2</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14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solidFill>
                  <a:srgbClr val="00B0F0"/>
                </a:solidFill>
              </a:rPr>
              <a:t>Next is to send an email to head of GPPC </a:t>
            </a:r>
            <a:r>
              <a:rPr lang="en-US" sz="1800" dirty="0"/>
              <a:t>and cc: the EU spectrum group with the paragraph above and the SA statement.  Though what SA statement?  </a:t>
            </a:r>
          </a:p>
          <a:p>
            <a:pPr lvl="1">
              <a:spcBef>
                <a:spcPts val="0"/>
              </a:spcBef>
              <a:buFont typeface="Arial" panose="020B0604020202020204" pitchFamily="34" charset="0"/>
              <a:buChar char="•"/>
            </a:pPr>
            <a:r>
              <a:rPr lang="en-US" sz="1800" dirty="0"/>
              <a:t>Will plan to send the marked up copy we just did,  the one we are sending to SA.  It is a works in progress.</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831879"/>
            <a:ext cx="8147108" cy="5824509"/>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a:t>
            </a:r>
          </a:p>
          <a:p>
            <a:pPr lvl="1">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lvl="4">
              <a:buFont typeface="Arial" panose="020B0604020202020204" pitchFamily="34" charset="0"/>
              <a:buChar char="•"/>
            </a:pPr>
            <a:endParaRPr lang="en-US" sz="1000" dirty="0"/>
          </a:p>
          <a:p>
            <a:pPr>
              <a:buFont typeface="Arial" panose="020B0604020202020204" pitchFamily="34" charset="0"/>
              <a:buChar char="•"/>
            </a:pPr>
            <a:r>
              <a:rPr lang="en-US" sz="2000" dirty="0">
                <a:solidFill>
                  <a:schemeClr val="tx1"/>
                </a:solidFill>
              </a:rPr>
              <a:t>Input came in on question 27, AI 1.15 on passive services around 325 GHz. </a:t>
            </a:r>
          </a:p>
          <a:p>
            <a:pPr lvl="1">
              <a:buFont typeface="Arial" panose="020B0604020202020204" pitchFamily="34" charset="0"/>
              <a:buChar char="•"/>
            </a:pPr>
            <a:r>
              <a:rPr lang="en-US" sz="1800" dirty="0">
                <a:solidFill>
                  <a:schemeClr val="tx1"/>
                </a:solidFill>
              </a:rPr>
              <a:t>A summary was discussed and it has been added to our draft reply comments. </a:t>
            </a:r>
          </a:p>
          <a:p>
            <a:pPr lvl="4">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Proposed answer to Q27 has been added to the next rev of the draft Ofcom reply form filled out, still with a couple of questions: </a:t>
            </a:r>
          </a:p>
          <a:p>
            <a:pPr lvl="1">
              <a:buFont typeface="Arial" panose="020B0604020202020204" pitchFamily="34" charset="0"/>
              <a:buChar char="•"/>
            </a:pPr>
            <a:r>
              <a:rPr lang="en-US" sz="1800" dirty="0">
                <a:solidFill>
                  <a:schemeClr val="tx1"/>
                </a:solidFill>
                <a:hlinkClick r:id="rId3"/>
              </a:rPr>
              <a:t>https://mentor.ieee.org/802.18/dcn/18/18-18-0088-01-0000-ofcom-consultation-comments-on-prep-for-wrc19.docx</a:t>
            </a:r>
            <a:r>
              <a:rPr lang="en-US" sz="1800" dirty="0">
                <a:solidFill>
                  <a:schemeClr val="tx1"/>
                </a:solidFill>
              </a:rPr>
              <a:t> </a:t>
            </a:r>
          </a:p>
          <a:p>
            <a:pPr lvl="5">
              <a:buFont typeface="Arial" panose="020B0604020202020204" pitchFamily="34" charset="0"/>
              <a:buChar char="•"/>
            </a:pPr>
            <a:endParaRPr lang="en-US" sz="1400" dirty="0"/>
          </a:p>
          <a:p>
            <a:pPr>
              <a:buFont typeface="Arial" panose="020B0604020202020204" pitchFamily="34" charset="0"/>
              <a:buChar char="•"/>
            </a:pPr>
            <a:r>
              <a:rPr lang="en-US" sz="1800" dirty="0">
                <a:solidFill>
                  <a:srgbClr val="00B0F0"/>
                </a:solidFill>
              </a:rPr>
              <a:t>Will review again next week, and work to answer the remaining questions. </a:t>
            </a:r>
          </a:p>
          <a:p>
            <a:pPr lvl="1">
              <a:buFont typeface="Arial" panose="020B0604020202020204" pitchFamily="34" charset="0"/>
              <a:buChar char="•"/>
            </a:pPr>
            <a:r>
              <a:rPr lang="en-US" sz="1600" dirty="0">
                <a:solidFill>
                  <a:schemeClr val="tx1"/>
                </a:solidFill>
              </a:rPr>
              <a:t>We have a couple of weeks yet.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a:xfrm>
            <a:off x="683394" y="304800"/>
            <a:ext cx="2211387" cy="273050"/>
          </a:xfrm>
        </p:spPr>
        <p:txBody>
          <a:bodyPr/>
          <a:lstStyle/>
          <a:p>
            <a:r>
              <a:rPr lang="en-US"/>
              <a:t>09 Aug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928693" y="1371600"/>
            <a:ext cx="7527920" cy="3477875"/>
          </a:xfrm>
          <a:prstGeom prst="rect">
            <a:avLst/>
          </a:prstGeom>
        </p:spPr>
        <p:txBody>
          <a:bodyPr wrap="square">
            <a:spAutoFit/>
          </a:bodyPr>
          <a:lstStyle/>
          <a:p>
            <a:pPr marL="342900" lvl="0" indent="-342900">
              <a:buFont typeface="Arial" panose="020B0604020202020204" pitchFamily="34" charset="0"/>
              <a:buChar char="•"/>
            </a:pPr>
            <a:r>
              <a:rPr lang="en-US" sz="2000" b="1" u="sng" dirty="0">
                <a:solidFill>
                  <a:schemeClr val="bg1">
                    <a:lumMod val="75000"/>
                  </a:schemeClr>
                </a:solidFill>
              </a:rPr>
              <a:t>Motion:</a:t>
            </a:r>
            <a:r>
              <a:rPr lang="en-US" sz="2000" b="1" dirty="0">
                <a:solidFill>
                  <a:schemeClr val="bg1">
                    <a:lumMod val="75000"/>
                  </a:schemeClr>
                </a:solidFill>
              </a:rPr>
              <a:t> </a:t>
            </a:r>
            <a:r>
              <a:rPr lang="en-US" sz="2000" dirty="0">
                <a:solidFill>
                  <a:schemeClr val="bg1">
                    <a:lumMod val="75000"/>
                  </a:schemeClr>
                </a:solidFill>
              </a:rPr>
              <a:t>Move to approve the comments in 18-18/00___r___; response to Ofcom plans on WRC-19 Agenda Items. </a:t>
            </a:r>
            <a:r>
              <a:rPr lang="en-GB" sz="2000" dirty="0">
                <a:solidFill>
                  <a:schemeClr val="bg1">
                    <a:lumMod val="75000"/>
                  </a:schemeClr>
                </a:solidFill>
              </a:rPr>
              <a:t>For review and approval by the EC for sending to the FCC by 10 September 2018. The Chair of 802.18 is authorized to make editorial changes as necessary.</a:t>
            </a:r>
            <a:endParaRPr lang="en-US" sz="2000" dirty="0">
              <a:solidFill>
                <a:schemeClr val="bg1">
                  <a:lumMod val="75000"/>
                </a:schemeClr>
              </a:solidFill>
            </a:endParaRPr>
          </a:p>
          <a:p>
            <a:pPr>
              <a:buFont typeface="Arial" panose="020B0604020202020204" pitchFamily="34" charset="0"/>
              <a:buChar char="•"/>
            </a:pPr>
            <a:endParaRPr lang="en-US" sz="1200" dirty="0">
              <a:solidFill>
                <a:schemeClr val="bg1">
                  <a:lumMod val="75000"/>
                </a:schemeClr>
              </a:solidFill>
            </a:endParaRPr>
          </a:p>
          <a:p>
            <a:pPr marL="342900" indent="-342900">
              <a:buFont typeface="Arial" panose="020B0604020202020204" pitchFamily="34" charset="0"/>
              <a:buChar char="•"/>
            </a:pPr>
            <a:r>
              <a:rPr lang="en-US" sz="2000" dirty="0">
                <a:solidFill>
                  <a:schemeClr val="bg1">
                    <a:lumMod val="75000"/>
                  </a:schemeClr>
                </a:solidFill>
              </a:rPr>
              <a:t>Move by:		.</a:t>
            </a:r>
          </a:p>
          <a:p>
            <a:pPr marL="342900" indent="-342900">
              <a:buFont typeface="Arial" panose="020B0604020202020204" pitchFamily="34" charset="0"/>
              <a:buChar char="•"/>
            </a:pPr>
            <a:r>
              <a:rPr lang="en-US" sz="2000" dirty="0">
                <a:solidFill>
                  <a:schemeClr val="bg1">
                    <a:lumMod val="75000"/>
                  </a:schemeClr>
                </a:solidFill>
              </a:rPr>
              <a:t>Second by:	.</a:t>
            </a:r>
          </a:p>
          <a:p>
            <a:pPr marL="342900" indent="-342900">
              <a:buFont typeface="Arial" panose="020B0604020202020204" pitchFamily="34" charset="0"/>
              <a:buChar char="•"/>
            </a:pPr>
            <a:r>
              <a:rPr lang="en-US" sz="2000" dirty="0">
                <a:solidFill>
                  <a:schemeClr val="bg1">
                    <a:lumMod val="75000"/>
                  </a:schemeClr>
                </a:solidFill>
              </a:rPr>
              <a:t>Discussion:         None</a:t>
            </a:r>
          </a:p>
          <a:p>
            <a:pPr marL="342900" indent="-342900">
              <a:buFont typeface="Arial" panose="020B0604020202020204" pitchFamily="34" charset="0"/>
              <a:buChar char="•"/>
            </a:pPr>
            <a:r>
              <a:rPr lang="en-US" sz="2000" dirty="0">
                <a:solidFill>
                  <a:schemeClr val="bg1">
                    <a:lumMod val="75000"/>
                  </a:schemeClr>
                </a:solidFill>
              </a:rPr>
              <a:t>Vote:         	 ___ Yes        ___ No          ___ Abstain </a:t>
            </a:r>
          </a:p>
          <a:p>
            <a:pPr marL="342900" indent="-342900">
              <a:buFont typeface="Arial" panose="020B0604020202020204" pitchFamily="34" charset="0"/>
              <a:buChar char="•"/>
            </a:pPr>
            <a:r>
              <a:rPr lang="en-US" sz="2000" dirty="0">
                <a:solidFill>
                  <a:schemeClr val="bg1">
                    <a:lumMod val="75000"/>
                  </a:schemeClr>
                </a:solidFill>
              </a:rPr>
              <a:t>Motion:		 Passed</a:t>
            </a:r>
          </a:p>
        </p:txBody>
      </p:sp>
      <p:sp>
        <p:nvSpPr>
          <p:cNvPr id="6" name="Title 1">
            <a:extLst>
              <a:ext uri="{FF2B5EF4-FFF2-40B4-BE49-F238E27FC236}">
                <a16:creationId xmlns:a16="http://schemas.microsoft.com/office/drawing/2014/main" id="{22A1FCA8-AFC5-4FC3-AFEB-97B1CF111DF1}"/>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400" kern="0" dirty="0">
                <a:solidFill>
                  <a:schemeClr val="bg1">
                    <a:lumMod val="75000"/>
                  </a:schemeClr>
                </a:solidFill>
              </a:rPr>
              <a:t>Motion - Ofcom Consultation on WRC-19 AIs</a:t>
            </a:r>
            <a:endParaRPr lang="en-US" sz="2400" kern="0" dirty="0">
              <a:solidFill>
                <a:schemeClr val="bg1">
                  <a:lumMod val="75000"/>
                </a:schemeClr>
              </a:solidFill>
            </a:endParaRPr>
          </a:p>
        </p:txBody>
      </p:sp>
    </p:spTree>
    <p:extLst>
      <p:ext uri="{BB962C8B-B14F-4D97-AF65-F5344CB8AC3E}">
        <p14:creationId xmlns:p14="http://schemas.microsoft.com/office/powerpoint/2010/main" val="1143189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t>Latest Google submission did attempt to answer some of our questions.  </a:t>
            </a:r>
          </a:p>
          <a:p>
            <a:pPr lvl="1">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buFont typeface="Arial" panose="020B0604020202020204" pitchFamily="34" charset="0"/>
              <a:buChar char="•"/>
            </a:pPr>
            <a:r>
              <a:rPr lang="en-US" sz="1800" dirty="0">
                <a:solidFill>
                  <a:schemeClr val="tx1"/>
                </a:solidFill>
              </a:rPr>
              <a:t>Reminder on our 4 Points</a:t>
            </a:r>
          </a:p>
          <a:p>
            <a:pPr lvl="1">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buFont typeface="Arial" panose="020B0604020202020204" pitchFamily="34" charset="0"/>
              <a:buChar char="•"/>
            </a:pPr>
            <a:endParaRPr lang="en-US" sz="1100" dirty="0"/>
          </a:p>
          <a:p>
            <a:pPr marL="800100" lvl="1" indent="-342900">
              <a:buFont typeface="+mj-lt"/>
              <a:buAutoNum type="arabicPeriod"/>
            </a:pPr>
            <a:r>
              <a:rPr lang="en-US" sz="1600" dirty="0"/>
              <a:t>Sharing is not clear with 100% duty cycle, it is a 10x e.i.r.p. level, 802.11 has LBT, etc.</a:t>
            </a:r>
          </a:p>
          <a:p>
            <a:pPr lvl="2">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lvl="4">
              <a:buFont typeface="Arial" panose="020B0604020202020204" pitchFamily="34" charset="0"/>
              <a:buChar char="•"/>
            </a:pPr>
            <a:endParaRPr lang="en-US" sz="1200" dirty="0"/>
          </a:p>
          <a:p>
            <a:pPr marL="800100" lvl="1" indent="-342900">
              <a:buFont typeface="+mj-lt"/>
              <a:buAutoNum type="arabicPeriod"/>
            </a:pPr>
            <a:r>
              <a:rPr lang="en-US" sz="16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400" dirty="0"/>
              <a:t> In the new analysis,  they did with single carrier.  </a:t>
            </a:r>
          </a:p>
          <a:p>
            <a:pPr lvl="4">
              <a:buFont typeface="Arial" panose="020B0604020202020204" pitchFamily="34" charset="0"/>
              <a:buChar char="•"/>
            </a:pPr>
            <a:endParaRPr lang="en-US" sz="1200" dirty="0"/>
          </a:p>
          <a:p>
            <a:pPr marL="457200" lvl="1" indent="0"/>
            <a:r>
              <a:rPr lang="en-US" sz="1800" dirty="0"/>
              <a:t>3</a:t>
            </a:r>
            <a:r>
              <a:rPr lang="en-US" sz="1600" dirty="0"/>
              <a:t>.   Didn’t test in the same device, like a phone.</a:t>
            </a:r>
          </a:p>
          <a:p>
            <a:pPr lvl="2">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-2</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solidFill>
                  <a:schemeClr val="tx1"/>
                </a:solidFill>
              </a:rPr>
              <a:t>Reminder on our 4 Points – cont. </a:t>
            </a:r>
            <a:r>
              <a:rPr lang="en-US" sz="1600" dirty="0"/>
              <a:t> </a:t>
            </a:r>
            <a:endParaRPr lang="en-US" sz="1200" dirty="0"/>
          </a:p>
          <a:p>
            <a:pPr marL="457200" lvl="1" indent="0"/>
            <a:r>
              <a:rPr lang="en-US" sz="1600" dirty="0"/>
              <a:t>4.    </a:t>
            </a:r>
            <a:r>
              <a:rPr lang="en-US" sz="1800" dirty="0"/>
              <a:t>Didn’t test with 802.15.3e (which is different from 3c which Google mentions). </a:t>
            </a:r>
            <a:endParaRPr lang="en-US" sz="1600" dirty="0"/>
          </a:p>
          <a:p>
            <a:pPr lvl="2">
              <a:buFont typeface="Arial" panose="020B0604020202020204" pitchFamily="34" charset="0"/>
              <a:buChar char="•"/>
            </a:pPr>
            <a:r>
              <a:rPr lang="en-US" sz="1600" dirty="0"/>
              <a:t>IEEE 802.15.3e made some footnotes that it has a closer intended range than the 11ad so concerns are less likely to materialize. </a:t>
            </a:r>
          </a:p>
          <a:p>
            <a:pPr lvl="4">
              <a:buFont typeface="Arial" panose="020B0604020202020204" pitchFamily="34" charset="0"/>
              <a:buChar char="•"/>
            </a:pPr>
            <a:endParaRPr lang="en-US" sz="1000" dirty="0"/>
          </a:p>
          <a:p>
            <a:pPr>
              <a:buFont typeface="Arial" panose="020B0604020202020204" pitchFamily="34" charset="0"/>
              <a:buChar char="•"/>
            </a:pPr>
            <a:r>
              <a:rPr lang="en-US" sz="2000" b="0" dirty="0">
                <a:solidFill>
                  <a:schemeClr val="tx1"/>
                </a:solidFill>
              </a:rPr>
              <a:t>Asked to check if we said anything on RF exposure </a:t>
            </a:r>
            <a:r>
              <a:rPr lang="en-US" sz="1800" b="0" dirty="0"/>
              <a:t>and Goggle responded? </a:t>
            </a:r>
          </a:p>
          <a:p>
            <a:pPr lvl="1">
              <a:buFont typeface="Arial" panose="020B0604020202020204" pitchFamily="34" charset="0"/>
              <a:buChar char="•"/>
            </a:pPr>
            <a:r>
              <a:rPr lang="en-US" sz="1600" dirty="0"/>
              <a:t>Looked and we did not say anything about RF exposure. </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In our view, does it resolve some of the concerns that IEEE 802 raised?</a:t>
            </a:r>
          </a:p>
          <a:p>
            <a:pPr lvl="1">
              <a:buFont typeface="Arial" panose="020B0604020202020204" pitchFamily="34" charset="0"/>
              <a:buChar char="•"/>
            </a:pPr>
            <a:r>
              <a:rPr lang="en-US" sz="16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600" dirty="0">
                <a:solidFill>
                  <a:srgbClr val="00B050"/>
                </a:solidFill>
              </a:rPr>
              <a:t>(05aug) Heard back from the member looking at this, and the Facebook and our inputs here already cover all he had seen.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solidFill>
                  <a:schemeClr val="tx1"/>
                </a:solidFill>
              </a:rPr>
              <a:t>After additional discussion at Plenary, the RR-TAG does want to look more seriously at an ex </a:t>
            </a:r>
            <a:r>
              <a:rPr lang="en-US" sz="1800" b="0" dirty="0" err="1">
                <a:solidFill>
                  <a:schemeClr val="tx1"/>
                </a:solidFill>
              </a:rPr>
              <a:t>parte</a:t>
            </a:r>
            <a:r>
              <a:rPr lang="en-US" sz="1800" b="0" dirty="0">
                <a:solidFill>
                  <a:schemeClr val="tx1"/>
                </a:solidFill>
              </a:rPr>
              <a:t>, and NCTA will likely support what we are seeing.  </a:t>
            </a:r>
            <a:endParaRPr lang="en-US" sz="1000" b="0" dirty="0">
              <a:solidFill>
                <a:schemeClr val="tx1"/>
              </a:solidFill>
            </a:endParaRPr>
          </a:p>
          <a:p>
            <a:pPr lvl="1">
              <a:buFont typeface="Arial" panose="020B0604020202020204" pitchFamily="34" charset="0"/>
              <a:buChar char="•"/>
            </a:pPr>
            <a:endParaRPr lang="en-US" sz="1600" dirty="0"/>
          </a:p>
          <a:p>
            <a:pPr lvl="4">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-3</a:t>
            </a:r>
            <a:endParaRPr lang="en-US" sz="1200" dirty="0"/>
          </a:p>
        </p:txBody>
      </p:sp>
      <p:sp>
        <p:nvSpPr>
          <p:cNvPr id="3" name="Content Placeholder 2"/>
          <p:cNvSpPr>
            <a:spLocks noGrp="1"/>
          </p:cNvSpPr>
          <p:nvPr>
            <p:ph idx="1"/>
          </p:nvPr>
        </p:nvSpPr>
        <p:spPr>
          <a:xfrm>
            <a:off x="685800" y="762000"/>
            <a:ext cx="8229600" cy="5611627"/>
          </a:xfrm>
        </p:spPr>
        <p:txBody>
          <a:bodyPr/>
          <a:lstStyle/>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dirty="0">
                <a:solidFill>
                  <a:schemeClr val="tx1"/>
                </a:solidFill>
              </a:rPr>
              <a:t>The proceeding: </a:t>
            </a:r>
          </a:p>
          <a:p>
            <a:pPr lvl="1">
              <a:buFont typeface="Arial" panose="020B0604020202020204" pitchFamily="34" charset="0"/>
              <a:buChar char="•"/>
            </a:pPr>
            <a:r>
              <a:rPr lang="en-US" sz="1600" dirty="0"/>
              <a:t>ECFS:   </a:t>
            </a:r>
            <a:r>
              <a:rPr lang="en-US" sz="1600" dirty="0">
                <a:hlinkClick r:id="rId2"/>
              </a:rPr>
              <a:t>https://www.fcc.gov/ecfs/search/filings?proceedings_name=18-70&amp;sort=date_disseminated,DESC</a:t>
            </a:r>
            <a:r>
              <a:rPr lang="en-US" sz="1600" dirty="0"/>
              <a:t> </a:t>
            </a:r>
          </a:p>
          <a:p>
            <a:pPr lvl="4">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800" dirty="0">
                <a:solidFill>
                  <a:schemeClr val="tx1"/>
                </a:solidFill>
              </a:rPr>
              <a:t>We reviewed before marked up versions of Google’s &amp; Facebook’s responses: </a:t>
            </a:r>
          </a:p>
          <a:p>
            <a:pPr lvl="1">
              <a:buFont typeface="Arial" panose="020B0604020202020204" pitchFamily="34" charset="0"/>
              <a:buChar char="•"/>
            </a:pPr>
            <a:r>
              <a:rPr lang="en-US" sz="1400" dirty="0">
                <a:solidFill>
                  <a:schemeClr val="tx1"/>
                </a:solidFill>
                <a:hlinkClick r:id="rId3"/>
              </a:rPr>
              <a:t>https://mentor.ieee.org/802.18/dcn/18/18-18-0080-00-0000-google-s-waiver-request-supplement-to-coexist-with-802-11-with-motion-sensing-57-64ghz.pdf</a:t>
            </a:r>
            <a:endParaRPr lang="en-US" sz="1400" b="0" dirty="0">
              <a:solidFill>
                <a:schemeClr val="tx1"/>
              </a:solidFill>
            </a:endParaRPr>
          </a:p>
          <a:p>
            <a:pPr lvl="1">
              <a:buFont typeface="Arial" panose="020B0604020202020204" pitchFamily="34" charset="0"/>
              <a:buChar char="•"/>
            </a:pPr>
            <a:r>
              <a:rPr lang="en-US" sz="1400" dirty="0">
                <a:hlinkClick r:id="rId4"/>
              </a:rPr>
              <a:t>https://mentor.ieee.org/802.18/dcn/18/18-18-0089-00-0000-google-s-waiver-request-facebook-letter-after-reply-comments-motion-sensing-57-64-ghz.pdf</a:t>
            </a:r>
            <a:r>
              <a:rPr lang="en-US" sz="1400" dirty="0"/>
              <a:t> </a:t>
            </a:r>
            <a:endParaRPr lang="en-US" sz="1400" b="0" dirty="0">
              <a:solidFill>
                <a:schemeClr val="tx1"/>
              </a:solidFill>
            </a:endParaRP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dirty="0">
                <a:solidFill>
                  <a:schemeClr val="tx1"/>
                </a:solidFill>
              </a:rPr>
              <a:t>How do we get an ex </a:t>
            </a:r>
            <a:r>
              <a:rPr lang="en-US" sz="1800" dirty="0" err="1">
                <a:solidFill>
                  <a:schemeClr val="tx1"/>
                </a:solidFill>
              </a:rPr>
              <a:t>parte</a:t>
            </a:r>
            <a:r>
              <a:rPr lang="en-US" sz="1800" dirty="0">
                <a:solidFill>
                  <a:schemeClr val="tx1"/>
                </a:solidFill>
              </a:rPr>
              <a:t> going, FCC may grant the waiver soon? </a:t>
            </a:r>
          </a:p>
          <a:p>
            <a:pPr lvl="1">
              <a:buFont typeface="Arial" panose="020B0604020202020204" pitchFamily="34" charset="0"/>
              <a:buChar char="•"/>
            </a:pPr>
            <a:r>
              <a:rPr lang="en-US" sz="1600" dirty="0">
                <a:solidFill>
                  <a:schemeClr val="tx1"/>
                </a:solidFill>
              </a:rPr>
              <a:t>Summarize our comments first, what is significant. </a:t>
            </a:r>
          </a:p>
          <a:p>
            <a:pPr lvl="1">
              <a:buFont typeface="Arial" panose="020B0604020202020204" pitchFamily="34" charset="0"/>
              <a:buChar char="•"/>
            </a:pPr>
            <a:r>
              <a:rPr lang="en-US" sz="1600" b="0" dirty="0">
                <a:solidFill>
                  <a:schemeClr val="tx1"/>
                </a:solidFill>
              </a:rPr>
              <a:t>Then show</a:t>
            </a:r>
            <a:r>
              <a:rPr lang="en-US" sz="1600" dirty="0">
                <a:solidFill>
                  <a:schemeClr val="tx1"/>
                </a:solidFill>
              </a:rPr>
              <a:t> where </a:t>
            </a:r>
            <a:r>
              <a:rPr lang="en-US" sz="1600" b="0" dirty="0">
                <a:solidFill>
                  <a:schemeClr val="tx1"/>
                </a:solidFill>
              </a:rPr>
              <a:t>Faceb</a:t>
            </a:r>
            <a:r>
              <a:rPr lang="en-US" sz="1600" dirty="0">
                <a:solidFill>
                  <a:schemeClr val="tx1"/>
                </a:solidFill>
              </a:rPr>
              <a:t>ook agrees with us,  then support Facebook other points. (do we agree with all or just some.) </a:t>
            </a:r>
            <a:r>
              <a:rPr lang="en-US" sz="1600" b="0" dirty="0">
                <a:solidFill>
                  <a:schemeClr val="tx1"/>
                </a:solidFill>
              </a:rPr>
              <a:t> </a:t>
            </a:r>
          </a:p>
          <a:p>
            <a:pPr lvl="1">
              <a:buFont typeface="Arial" panose="020B0604020202020204" pitchFamily="34" charset="0"/>
              <a:buChar char="•"/>
            </a:pPr>
            <a:r>
              <a:rPr lang="en-US" sz="1600" b="0" dirty="0">
                <a:solidFill>
                  <a:schemeClr val="tx1"/>
                </a:solidFill>
              </a:rPr>
              <a:t>Outline to these points above is next. </a:t>
            </a:r>
          </a:p>
          <a:p>
            <a:pPr lvl="1">
              <a:buFont typeface="Arial" panose="020B0604020202020204" pitchFamily="34" charset="0"/>
              <a:buChar char="•"/>
            </a:pPr>
            <a:r>
              <a:rPr lang="en-US" sz="1600" dirty="0">
                <a:solidFill>
                  <a:schemeClr val="tx1"/>
                </a:solidFill>
              </a:rPr>
              <a:t>Need to target end of August.</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Was not able to get to this, this week, we do need to keep it going.  </a:t>
            </a:r>
            <a:endParaRPr lang="en-US" sz="2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735336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17</a:t>
            </a:fld>
            <a:endParaRPr lang="en-US" altLang="en-US" sz="1200" b="0" dirty="0"/>
          </a:p>
        </p:txBody>
      </p:sp>
      <p:sp>
        <p:nvSpPr>
          <p:cNvPr id="2" name="Date Placeholder 1"/>
          <p:cNvSpPr>
            <a:spLocks noGrp="1"/>
          </p:cNvSpPr>
          <p:nvPr>
            <p:ph type="dt" idx="15"/>
          </p:nvPr>
        </p:nvSpPr>
        <p:spPr/>
        <p:txBody>
          <a:bodyPr/>
          <a:lstStyle/>
          <a:p>
            <a:r>
              <a:rPr lang="en-US"/>
              <a:t>09 Aug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81893"/>
            <a:ext cx="7770813" cy="5293520"/>
          </a:xfrm>
        </p:spPr>
        <p:txBody>
          <a:bodyPr/>
          <a:lstStyle/>
          <a:p>
            <a:pPr>
              <a:spcBef>
                <a:spcPts val="0"/>
              </a:spcBef>
              <a:buFont typeface="Arial" panose="020B0604020202020204" pitchFamily="34" charset="0"/>
              <a:buChar char="•"/>
            </a:pPr>
            <a:r>
              <a:rPr lang="en-US" altLang="en-US" sz="1800" dirty="0"/>
              <a:t>Questions from </a:t>
            </a:r>
            <a:r>
              <a:rPr lang="en-US" altLang="en-US" sz="1800" dirty="0" err="1"/>
              <a:t>Encina</a:t>
            </a:r>
            <a:r>
              <a:rPr lang="en-US" altLang="en-US" sz="1800" dirty="0"/>
              <a:t>, who presented to us about using/sharing 802.11 WiFi on Part 101 licenses.  </a:t>
            </a:r>
          </a:p>
          <a:p>
            <a:pPr lvl="3">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They are writing reply comments for </a:t>
            </a:r>
            <a:r>
              <a:rPr lang="en-US" sz="1800" dirty="0" err="1"/>
              <a:t>NoI</a:t>
            </a:r>
            <a:r>
              <a:rPr lang="en-US" sz="1800" dirty="0"/>
              <a:t> 17-183 which would make it possible for WiFi to operate in the Part 101 frequency band of 5.925 GHz – 6.425 GHz without causing interference to existing stations or blocking new applicant stations.</a:t>
            </a:r>
          </a:p>
          <a:p>
            <a:pPr lvl="3">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b="0" dirty="0">
                <a:solidFill>
                  <a:schemeClr val="tx1"/>
                </a:solidFill>
              </a:rPr>
              <a:t>They would like answers to the following questions. </a:t>
            </a:r>
            <a:r>
              <a:rPr lang="en-US" sz="1800" b="0" dirty="0">
                <a:solidFill>
                  <a:srgbClr val="00B0F0"/>
                </a:solidFill>
              </a:rPr>
              <a:t> </a:t>
            </a:r>
            <a:r>
              <a:rPr lang="en-US" sz="1800" b="0" dirty="0"/>
              <a:t>Do any of the 802.11 specifications issued, or in process, meet the following requirements:</a:t>
            </a:r>
          </a:p>
          <a:p>
            <a:pPr lvl="4">
              <a:spcBef>
                <a:spcPts val="0"/>
              </a:spcBef>
              <a:buFont typeface="Arial" panose="020B0604020202020204" pitchFamily="34" charset="0"/>
              <a:buChar char="•"/>
            </a:pPr>
            <a:endParaRPr lang="en-US" sz="1000" b="0" dirty="0"/>
          </a:p>
          <a:p>
            <a:pPr lvl="1">
              <a:spcBef>
                <a:spcPts val="0"/>
              </a:spcBef>
              <a:buFont typeface="Arial" panose="020B0604020202020204" pitchFamily="34" charset="0"/>
              <a:buChar char="•"/>
            </a:pPr>
            <a:r>
              <a:rPr lang="en-US" sz="1600" dirty="0"/>
              <a:t>Operate in the 5.925 – 6.425 GHz band</a:t>
            </a:r>
          </a:p>
          <a:p>
            <a:pPr lvl="2">
              <a:spcBef>
                <a:spcPts val="0"/>
              </a:spcBef>
              <a:buFont typeface="Arial" panose="020B0604020202020204" pitchFamily="34" charset="0"/>
              <a:buChar char="•"/>
            </a:pPr>
            <a:r>
              <a:rPr lang="en-US" sz="1600" dirty="0">
                <a:solidFill>
                  <a:schemeClr val="tx1"/>
                </a:solidFill>
              </a:rPr>
              <a:t>There is an amendment being worked on,  IEEE P802.11ax, due in 2020</a:t>
            </a:r>
          </a:p>
          <a:p>
            <a:pPr lvl="1">
              <a:spcBef>
                <a:spcPts val="0"/>
              </a:spcBef>
              <a:buFont typeface="Arial" panose="020B0604020202020204" pitchFamily="34" charset="0"/>
              <a:buChar char="•"/>
            </a:pPr>
            <a:r>
              <a:rPr lang="en-US" sz="1600" dirty="0"/>
              <a:t>EIRP of 36 dBm or less</a:t>
            </a:r>
          </a:p>
          <a:p>
            <a:pPr lvl="2">
              <a:spcBef>
                <a:spcPts val="0"/>
              </a:spcBef>
              <a:buFont typeface="Arial" panose="020B0604020202020204" pitchFamily="34" charset="0"/>
              <a:buChar char="•"/>
            </a:pPr>
            <a:r>
              <a:rPr lang="en-US" sz="1600" dirty="0">
                <a:solidFill>
                  <a:schemeClr val="tx1"/>
                </a:solidFill>
              </a:rPr>
              <a:t>Yes</a:t>
            </a:r>
          </a:p>
          <a:p>
            <a:pPr lvl="1">
              <a:spcBef>
                <a:spcPts val="0"/>
              </a:spcBef>
              <a:buFont typeface="Arial" panose="020B0604020202020204" pitchFamily="34" charset="0"/>
              <a:buChar char="•"/>
            </a:pPr>
            <a:r>
              <a:rPr lang="en-US" sz="1800" dirty="0"/>
              <a:t>Listen before talk</a:t>
            </a:r>
          </a:p>
          <a:p>
            <a:pPr lvl="2">
              <a:spcBef>
                <a:spcPts val="0"/>
              </a:spcBef>
              <a:buFont typeface="Arial" panose="020B0604020202020204" pitchFamily="34" charset="0"/>
              <a:buChar char="•"/>
            </a:pPr>
            <a:r>
              <a:rPr lang="en-US" sz="1600" dirty="0"/>
              <a:t> </a:t>
            </a:r>
            <a:r>
              <a:rPr lang="en-US" sz="1600" dirty="0">
                <a:solidFill>
                  <a:schemeClr val="tx1"/>
                </a:solidFill>
              </a:rPr>
              <a:t>Yes</a:t>
            </a:r>
          </a:p>
          <a:p>
            <a:pPr lvl="1">
              <a:spcBef>
                <a:spcPts val="0"/>
              </a:spcBef>
              <a:buFont typeface="Arial" panose="020B0604020202020204" pitchFamily="34" charset="0"/>
              <a:buChar char="•"/>
            </a:pPr>
            <a:r>
              <a:rPr lang="en-US" sz="1600" dirty="0"/>
              <a:t>Determine its </a:t>
            </a:r>
            <a:r>
              <a:rPr lang="en-US" sz="1600" dirty="0" err="1"/>
              <a:t>lat</a:t>
            </a:r>
            <a:r>
              <a:rPr lang="en-US" sz="1600" dirty="0"/>
              <a:t>, long and height AMSL</a:t>
            </a:r>
          </a:p>
          <a:p>
            <a:pPr lvl="2">
              <a:spcBef>
                <a:spcPts val="0"/>
              </a:spcBef>
              <a:buFont typeface="Arial" panose="020B0604020202020204" pitchFamily="34" charset="0"/>
              <a:buChar char="•"/>
            </a:pPr>
            <a:r>
              <a:rPr lang="en-US" sz="1600" dirty="0">
                <a:solidFill>
                  <a:schemeClr val="bg1">
                    <a:lumMod val="75000"/>
                  </a:schemeClr>
                </a:solidFill>
              </a:rPr>
              <a:t> </a:t>
            </a:r>
            <a:r>
              <a:rPr lang="en-US" sz="1600" dirty="0">
                <a:solidFill>
                  <a:schemeClr val="tx1"/>
                </a:solidFill>
              </a:rPr>
              <a:t>No</a:t>
            </a:r>
          </a:p>
          <a:p>
            <a:pPr lvl="4">
              <a:spcBef>
                <a:spcPts val="0"/>
              </a:spcBef>
              <a:buFont typeface="Arial" panose="020B0604020202020204" pitchFamily="34" charset="0"/>
              <a:buChar char="•"/>
            </a:pPr>
            <a:endParaRPr lang="en-US" sz="1000" dirty="0">
              <a:solidFill>
                <a:srgbClr val="00B0F0"/>
              </a:solidFill>
            </a:endParaRPr>
          </a:p>
          <a:p>
            <a:pPr>
              <a:spcBef>
                <a:spcPts val="0"/>
              </a:spcBef>
              <a:buFont typeface="Arial" panose="020B0604020202020204" pitchFamily="34" charset="0"/>
              <a:buChar char="•"/>
            </a:pPr>
            <a:r>
              <a:rPr lang="en-US" sz="1800" dirty="0">
                <a:solidFill>
                  <a:srgbClr val="00B0F0"/>
                </a:solidFill>
              </a:rPr>
              <a:t>Next is the .18 chair will check on best way to get back to </a:t>
            </a:r>
            <a:r>
              <a:rPr lang="en-US" sz="1800" dirty="0" err="1">
                <a:solidFill>
                  <a:srgbClr val="00B0F0"/>
                </a:solidFill>
              </a:rPr>
              <a:t>Encina</a:t>
            </a:r>
            <a:r>
              <a:rPr lang="en-US" sz="1800" dirty="0">
                <a:solidFill>
                  <a:srgbClr val="00B0F0"/>
                </a:solidFill>
              </a:rPr>
              <a:t>.</a:t>
            </a:r>
          </a:p>
          <a:p>
            <a:pPr>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430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Sent to the list server,  a </a:t>
            </a:r>
            <a:r>
              <a:rPr lang="en-US"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09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52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181893"/>
            <a:ext cx="7770813" cy="4494213"/>
          </a:xfrm>
        </p:spPr>
        <p:txBody>
          <a:bodyPr/>
          <a:lstStyle/>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dirty="0"/>
              <a:t>Ad-Hoc call recently, watch .11 Mentor for minutes.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800" dirty="0"/>
          </a:p>
          <a:p>
            <a:pPr lvl="3">
              <a:buFont typeface="Arial" panose="020B0604020202020204" pitchFamily="34" charset="0"/>
              <a:buChar char="•"/>
            </a:pPr>
            <a:endParaRPr lang="en-US" sz="105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-3</a:t>
            </a:r>
            <a:endParaRPr lang="en-US" sz="1200" dirty="0"/>
          </a:p>
        </p:txBody>
      </p:sp>
      <p:sp>
        <p:nvSpPr>
          <p:cNvPr id="3" name="Content Placeholder 2"/>
          <p:cNvSpPr>
            <a:spLocks noGrp="1"/>
          </p:cNvSpPr>
          <p:nvPr>
            <p:ph idx="1"/>
          </p:nvPr>
        </p:nvSpPr>
        <p:spPr>
          <a:xfrm>
            <a:off x="685800" y="1181893"/>
            <a:ext cx="7770813" cy="5293520"/>
          </a:xfrm>
        </p:spPr>
        <p:txBody>
          <a:bodyPr/>
          <a:lstStyle/>
          <a:p>
            <a:pPr>
              <a:buFont typeface="Arial" panose="020B0604020202020204" pitchFamily="34" charset="0"/>
              <a:buChar char="•"/>
            </a:pPr>
            <a:r>
              <a:rPr lang="en-US" sz="2000" dirty="0"/>
              <a:t>FCC – Flexible Use of the 3.7 to 4.2 GHz Band</a:t>
            </a:r>
          </a:p>
          <a:p>
            <a:pPr lvl="1">
              <a:buFont typeface="Arial" panose="020B0604020202020204" pitchFamily="34" charset="0"/>
              <a:buChar char="•"/>
            </a:pPr>
            <a:r>
              <a:rPr lang="en-US" sz="1600" dirty="0"/>
              <a:t>ECFS: </a:t>
            </a:r>
            <a:r>
              <a:rPr lang="en-US" sz="1600" dirty="0">
                <a:hlinkClick r:id="rId3"/>
              </a:rPr>
              <a:t>https://www.fcc.gov/ecfs/search/filings?proceedings_name=18-122&amp;sort=date_disseminated,DESC</a:t>
            </a:r>
            <a:r>
              <a:rPr lang="en-US" sz="1600" dirty="0"/>
              <a:t>   </a:t>
            </a:r>
          </a:p>
          <a:p>
            <a:pPr lvl="1">
              <a:buFont typeface="Arial" panose="020B0604020202020204" pitchFamily="34" charset="0"/>
              <a:buChar char="•"/>
            </a:pPr>
            <a:r>
              <a:rPr lang="en-US" sz="1600" dirty="0"/>
              <a:t>Mentor:  </a:t>
            </a:r>
            <a:r>
              <a:rPr lang="en-US" sz="1600" dirty="0">
                <a:hlinkClick r:id="rId4"/>
              </a:rPr>
              <a:t>https://mentor.ieee.org/802.18/dcn/18/18-18-0076-01-0000-nprm-3-7-4-2ghz-gn-18-122.pdf</a:t>
            </a:r>
            <a:r>
              <a:rPr lang="en-US" sz="1600" dirty="0"/>
              <a:t>   </a:t>
            </a:r>
          </a:p>
          <a:p>
            <a:pPr lvl="1">
              <a:buFont typeface="Arial" panose="020B0604020202020204" pitchFamily="34" charset="0"/>
              <a:buChar char="•"/>
            </a:pPr>
            <a:r>
              <a:rPr lang="en-US" sz="1600" dirty="0"/>
              <a:t>Questions were brought up in 802.24 meeting at the plenary and 802.22 at the leadership meeting that Saturday,  they want to look at this more.</a:t>
            </a:r>
          </a:p>
          <a:p>
            <a:pPr>
              <a:spcBef>
                <a:spcPts val="0"/>
              </a:spcBef>
              <a:buFont typeface="Arial" panose="020B0604020202020204" pitchFamily="34" charset="0"/>
              <a:buChar char="•"/>
            </a:pPr>
            <a:endParaRPr lang="en-US" sz="2000" u="sng" dirty="0"/>
          </a:p>
          <a:p>
            <a:pPr>
              <a:spcBef>
                <a:spcPts val="0"/>
              </a:spcBef>
              <a:buFont typeface="Arial" panose="020B0604020202020204" pitchFamily="34" charset="0"/>
              <a:buChar char="•"/>
            </a:pPr>
            <a:r>
              <a:rPr lang="en-US" sz="2000" u="sng" dirty="0"/>
              <a:t>ISED RSS-130, consultation</a:t>
            </a:r>
            <a:endParaRPr lang="en-US" sz="2000" dirty="0"/>
          </a:p>
          <a:p>
            <a:pPr lvl="1">
              <a:spcBef>
                <a:spcPts val="0"/>
              </a:spcBef>
              <a:buFont typeface="Arial" panose="020B0604020202020204" pitchFamily="34" charset="0"/>
              <a:buChar char="•"/>
            </a:pPr>
            <a:r>
              <a:rPr lang="en-US" sz="1800" u="sng" dirty="0">
                <a:hlinkClick r:id="rId5"/>
              </a:rPr>
              <a:t>https://www.rabc-cccr.ca/open-consultations/ised-radio-standards-specification-rss-130-issue-2-equipment-operating-in-the-frequency-bands-617-652-mhz-663-698-mhz-698-756-mhz-and-777-787-mhz/</a:t>
            </a:r>
            <a:endParaRPr lang="en-US" sz="1800" u="sng" dirty="0"/>
          </a:p>
          <a:p>
            <a:pPr lvl="1">
              <a:spcBef>
                <a:spcPts val="0"/>
              </a:spcBef>
              <a:buFont typeface="Arial" panose="020B0604020202020204" pitchFamily="34" charset="0"/>
              <a:buChar char="•"/>
            </a:pPr>
            <a:r>
              <a:rPr lang="en-US" sz="1800" dirty="0">
                <a:hlinkClick r:id="rId6"/>
              </a:rPr>
              <a:t>https://mentor.ieee.org/802.18/dcn/18/18-18-0095-00-0000-consultation-on-rss-130-issue-2-draft-1.pdf</a:t>
            </a:r>
            <a:r>
              <a:rPr lang="en-US" sz="1800" dirty="0"/>
              <a:t> </a:t>
            </a:r>
          </a:p>
          <a:p>
            <a:pPr lvl="1">
              <a:spcBef>
                <a:spcPts val="0"/>
              </a:spcBef>
              <a:buFont typeface="Arial" panose="020B0604020202020204" pitchFamily="34" charset="0"/>
              <a:buChar char="•"/>
            </a:pPr>
            <a:r>
              <a:rPr lang="en-US" sz="1800" dirty="0"/>
              <a:t>Comments are due no later than October 3, 2018. </a:t>
            </a:r>
          </a:p>
          <a:p>
            <a:pPr lvl="1">
              <a:spcBef>
                <a:spcPts val="0"/>
              </a:spcBef>
              <a:buFont typeface="Arial" panose="020B0604020202020204" pitchFamily="34" charset="0"/>
              <a:buChar char="•"/>
            </a:pPr>
            <a:r>
              <a:rPr lang="en-US" sz="1800" dirty="0">
                <a:solidFill>
                  <a:srgbClr val="00B0F0"/>
                </a:solidFill>
              </a:rPr>
              <a:t>Thinking this should go on mentor and let 802.11, 802.15 and 802.22 know.</a:t>
            </a:r>
          </a:p>
          <a:p>
            <a:pPr marL="0" indent="0"/>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368912" cy="4113213"/>
          </a:xfrm>
        </p:spPr>
        <p:txBody>
          <a:bodyPr/>
          <a:lstStyle/>
          <a:p>
            <a:pPr>
              <a:spcBef>
                <a:spcPts val="0"/>
              </a:spcBef>
              <a:buFont typeface="Arial" panose="020B0604020202020204" pitchFamily="34" charset="0"/>
              <a:buChar char="•"/>
            </a:pPr>
            <a:r>
              <a:rPr lang="en-US" altLang="en-US" sz="1800" dirty="0">
                <a:solidFill>
                  <a:srgbClr val="00B0F0"/>
                </a:solidFill>
              </a:rPr>
              <a:t>Uganda TVWS guidelines consultation, email to UCC before 0700pt tonight.</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Respond to the SA on spectrum position statement updates we did.  </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IEEE EU position statement; work on response to GPPC</a:t>
            </a:r>
            <a:endParaRPr lang="en-US" altLang="en-US" sz="1400" b="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Ofcom consultation questions; further inputs to our comments? </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Google request ex </a:t>
            </a:r>
            <a:r>
              <a:rPr lang="en-US" altLang="en-US" sz="1800" dirty="0" err="1">
                <a:solidFill>
                  <a:srgbClr val="00B0F0"/>
                </a:solidFill>
              </a:rPr>
              <a:t>parte</a:t>
            </a:r>
            <a:r>
              <a:rPr lang="en-US" altLang="en-US" sz="1800" dirty="0">
                <a:solidFill>
                  <a:srgbClr val="00B0F0"/>
                </a:solidFill>
              </a:rPr>
              <a:t>, need to keep working it.</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What is next on reply to </a:t>
            </a:r>
            <a:r>
              <a:rPr lang="en-US" altLang="en-US" sz="1800" dirty="0" err="1">
                <a:solidFill>
                  <a:srgbClr val="00B0F0"/>
                </a:solidFill>
              </a:rPr>
              <a:t>Encina</a:t>
            </a:r>
            <a:r>
              <a:rPr lang="en-US" altLang="en-US" sz="1800" dirty="0">
                <a:solidFill>
                  <a:srgbClr val="00B0F0"/>
                </a:solidFill>
              </a:rPr>
              <a:t> on their questions. </a:t>
            </a:r>
            <a:endParaRPr lang="en-US" altLang="en-US" sz="14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Monitor 802.11 WNG proposal on Future of Unlicensed Spectrum </a:t>
            </a:r>
            <a:r>
              <a:rPr lang="en-US" altLang="en-US" sz="1600" dirty="0">
                <a:hlinkClick r:id="rId2"/>
              </a:rPr>
              <a:t>&lt;doc&gt;</a:t>
            </a:r>
            <a:r>
              <a:rPr lang="en-US" altLang="en-US" sz="1600" dirty="0"/>
              <a:t> </a:t>
            </a:r>
          </a:p>
          <a:p>
            <a:pPr lvl="2">
              <a:spcBef>
                <a:spcPts val="0"/>
              </a:spcBef>
              <a:buFont typeface="Arial" panose="020B0604020202020204" pitchFamily="34" charset="0"/>
              <a:buChar char="•"/>
            </a:pPr>
            <a:r>
              <a:rPr lang="en-US" altLang="en-US" sz="1600" dirty="0"/>
              <a:t>Including push to bi-directional sharing </a:t>
            </a:r>
            <a:r>
              <a:rPr lang="en-US" altLang="en-US" sz="1600" dirty="0">
                <a:hlinkClick r:id="rId3"/>
              </a:rPr>
              <a:t>&lt;doc&gt;</a:t>
            </a:r>
            <a:r>
              <a:rPr lang="en-US" altLang="en-US" sz="1600" dirty="0"/>
              <a:t> </a:t>
            </a:r>
          </a:p>
          <a:p>
            <a:pPr lvl="1">
              <a:spcBef>
                <a:spcPts val="0"/>
              </a:spcBef>
              <a:buFont typeface="Arial" panose="020B0604020202020204" pitchFamily="34" charset="0"/>
              <a:buChar char="•"/>
            </a:pPr>
            <a:r>
              <a:rPr lang="en-US" altLang="en-US" sz="1800" dirty="0"/>
              <a:t>Monitor 6 (5-7) GHz and single voice from IEEE 802. </a:t>
            </a:r>
            <a:r>
              <a:rPr lang="en-US" altLang="en-US" sz="1800" dirty="0">
                <a:hlinkClick r:id="rId4"/>
              </a:rPr>
              <a:t>&lt;doc&gt;</a:t>
            </a:r>
            <a:endParaRPr lang="en-US" altLang="en-US" sz="1800" dirty="0"/>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5"/>
              </a:rPr>
              <a:t>&lt;doc&gt;</a:t>
            </a:r>
            <a:r>
              <a:rPr lang="en-US" altLang="en-US" sz="1600" dirty="0">
                <a:solidFill>
                  <a:schemeClr val="tx1"/>
                </a:solidFill>
              </a:rPr>
              <a:t> </a:t>
            </a:r>
          </a:p>
          <a:p>
            <a:pPr lvl="1">
              <a:spcBef>
                <a:spcPts val="0"/>
              </a:spcBef>
              <a:buFont typeface="Arial" panose="020B0604020202020204" pitchFamily="34" charset="0"/>
              <a:buChar char="•"/>
            </a:pPr>
            <a:endParaRPr lang="en-US" altLang="en-US" sz="100" dirty="0">
              <a:solidFill>
                <a:schemeClr val="tx1"/>
              </a:solidFill>
            </a:endParaRPr>
          </a:p>
          <a:p>
            <a:pPr lvl="1">
              <a:spcBef>
                <a:spcPts val="0"/>
              </a:spcBef>
              <a:buFont typeface="Arial" panose="020B0604020202020204" pitchFamily="34" charset="0"/>
              <a:buChar char="•"/>
            </a:pPr>
            <a:r>
              <a:rPr lang="en-US" altLang="en-US" sz="1600" dirty="0"/>
              <a:t>ISED consultation on RSS 130, any inputs </a:t>
            </a:r>
            <a:r>
              <a:rPr lang="en-US" altLang="en-US" sz="1600" dirty="0">
                <a:hlinkClick r:id="rId6"/>
              </a:rPr>
              <a:t>&lt;doc&gt;</a:t>
            </a:r>
            <a:r>
              <a:rPr lang="en-US" alt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09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09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16 Aug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 this one is updated)</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 ET</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 Aug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Uganda TVWS Consultation</a:t>
            </a:r>
            <a:endParaRPr lang="en-US" sz="1200" dirty="0"/>
          </a:p>
        </p:txBody>
      </p:sp>
      <p:sp>
        <p:nvSpPr>
          <p:cNvPr id="3" name="Content Placeholder 2"/>
          <p:cNvSpPr>
            <a:spLocks noGrp="1"/>
          </p:cNvSpPr>
          <p:nvPr>
            <p:ph idx="1"/>
          </p:nvPr>
        </p:nvSpPr>
        <p:spPr>
          <a:xfrm>
            <a:off x="685800" y="1143000"/>
            <a:ext cx="8305800" cy="5332413"/>
          </a:xfrm>
        </p:spPr>
        <p:txBody>
          <a:bodyPr/>
          <a:lstStyle/>
          <a:p>
            <a:pPr>
              <a:buFont typeface="Arial" panose="020B0604020202020204" pitchFamily="34" charset="0"/>
              <a:buChar char="•"/>
            </a:pPr>
            <a:r>
              <a:rPr lang="en-US" sz="1600" dirty="0"/>
              <a:t>The Commission has developed TV White Spaces (TVWS) guidelines to guide its management of the TVWS radio spectrum use in Uganda.</a:t>
            </a:r>
          </a:p>
          <a:p>
            <a:pPr>
              <a:buFont typeface="Arial" panose="020B0604020202020204" pitchFamily="34" charset="0"/>
              <a:buChar char="•"/>
            </a:pPr>
            <a:r>
              <a:rPr lang="en-US" sz="1600" dirty="0"/>
              <a:t>As a stakeholder in the use of the radio spectrum in Uganda, the Commission invites your comments on the proposed guidelines with reference to the topics highlighted in the guideline document. </a:t>
            </a:r>
          </a:p>
          <a:p>
            <a:pPr>
              <a:buFont typeface="Arial" panose="020B0604020202020204" pitchFamily="34" charset="0"/>
              <a:buChar char="•"/>
            </a:pPr>
            <a:r>
              <a:rPr lang="en-US" sz="1600" dirty="0"/>
              <a:t>Recommended questions have been incorporated in the TVWS guidelines. The TVWS guidelines can be accessed via: </a:t>
            </a:r>
          </a:p>
          <a:p>
            <a:pPr lvl="1">
              <a:buFont typeface="Arial" panose="020B0604020202020204" pitchFamily="34" charset="0"/>
              <a:buChar char="•"/>
            </a:pPr>
            <a:r>
              <a:rPr lang="en-US" sz="1200" u="sng" dirty="0">
                <a:hlinkClick r:id="rId2"/>
              </a:rPr>
              <a:t>http://www.ucc.co.ug/wp-content/uploads/2017/09/TVWS-Guidelines-for-Consultation-9th-July-2018_v2.pdf</a:t>
            </a:r>
            <a:endParaRPr lang="en-US" sz="1200" u="sng" dirty="0"/>
          </a:p>
          <a:p>
            <a:pPr lvl="1">
              <a:buFont typeface="Arial" panose="020B0604020202020204" pitchFamily="34" charset="0"/>
              <a:buChar char="•"/>
            </a:pPr>
            <a:r>
              <a:rPr lang="en-US" sz="1200" dirty="0">
                <a:hlinkClick r:id="rId3"/>
              </a:rPr>
              <a:t>https://mentor.ieee.org/802.18/dcn/18/18-18-0083-00-0000-uganda-tvws-guidelines-for-consultation.pdf</a:t>
            </a:r>
            <a:r>
              <a:rPr lang="en-US" sz="1200" dirty="0"/>
              <a:t> </a:t>
            </a:r>
          </a:p>
          <a:p>
            <a:pPr lvl="1">
              <a:buFont typeface="Arial" panose="020B0604020202020204" pitchFamily="34" charset="0"/>
              <a:buChar char="•"/>
            </a:pPr>
            <a:r>
              <a:rPr lang="en-US" sz="1200" dirty="0"/>
              <a:t>With our initial comments: </a:t>
            </a:r>
            <a:r>
              <a:rPr lang="en-US" sz="1050" dirty="0">
                <a:solidFill>
                  <a:srgbClr val="00B0F0"/>
                </a:solidFill>
                <a:hlinkClick r:id="rId4"/>
              </a:rPr>
              <a:t>https://mentor.ieee.org/802.18/dcn/18/18-18-0083-01-0000-uganda-tvws-guidelines-for-consultation.docx</a:t>
            </a:r>
            <a:r>
              <a:rPr lang="en-US" sz="1050" dirty="0">
                <a:solidFill>
                  <a:srgbClr val="00B0F0"/>
                </a:solidFill>
              </a:rPr>
              <a:t> </a:t>
            </a:r>
          </a:p>
          <a:p>
            <a:pPr>
              <a:buFont typeface="Arial" panose="020B0604020202020204" pitchFamily="34" charset="0"/>
              <a:buChar char="•"/>
            </a:pPr>
            <a:r>
              <a:rPr lang="en-US" sz="1600" dirty="0"/>
              <a:t>All comments should be formally submitted to the Commission by 10</a:t>
            </a:r>
            <a:r>
              <a:rPr lang="en-US" sz="1600" baseline="30000" dirty="0"/>
              <a:t>th</a:t>
            </a:r>
            <a:r>
              <a:rPr lang="en-US" sz="1600" dirty="0"/>
              <a:t> August 2018 before close of business.  </a:t>
            </a:r>
          </a:p>
          <a:p>
            <a:pPr>
              <a:buFont typeface="Arial" panose="020B0604020202020204" pitchFamily="34" charset="0"/>
              <a:buChar char="•"/>
            </a:pPr>
            <a:r>
              <a:rPr lang="en-US" sz="1600" dirty="0">
                <a:solidFill>
                  <a:srgbClr val="7030A0"/>
                </a:solidFill>
              </a:rPr>
              <a:t>We approved comments last week, 26</a:t>
            </a:r>
            <a:r>
              <a:rPr lang="en-US" sz="1600" baseline="30000" dirty="0">
                <a:solidFill>
                  <a:srgbClr val="7030A0"/>
                </a:solidFill>
              </a:rPr>
              <a:t>th</a:t>
            </a:r>
            <a:r>
              <a:rPr lang="en-US" sz="1600" dirty="0">
                <a:solidFill>
                  <a:srgbClr val="7030A0"/>
                </a:solidFill>
              </a:rPr>
              <a:t>, to meet the deadline. </a:t>
            </a:r>
          </a:p>
          <a:p>
            <a:pPr lvl="1">
              <a:buFont typeface="Arial" panose="020B0604020202020204" pitchFamily="34" charset="0"/>
              <a:buChar char="•"/>
            </a:pPr>
            <a:r>
              <a:rPr lang="en-US" sz="1200" dirty="0">
                <a:solidFill>
                  <a:schemeClr val="tx1"/>
                </a:solidFill>
                <a:hlinkClick r:id="rId5"/>
              </a:rPr>
              <a:t>https://mentor.ieee.org/802.18/dcn/18/18-18-0086-02-0000-uganda-tvws-comments-to-guidelines-for-consultation.docx</a:t>
            </a:r>
            <a:r>
              <a:rPr lang="en-US" sz="1200" dirty="0">
                <a:solidFill>
                  <a:schemeClr val="tx1"/>
                </a:solidFill>
              </a:rPr>
              <a:t> </a:t>
            </a:r>
            <a:endParaRPr lang="en-US" sz="1200" dirty="0">
              <a:solidFill>
                <a:schemeClr val="tx1"/>
              </a:solidFill>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338049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 Aug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sz="2400" dirty="0"/>
              <a:t>Uganda TVWS Consultation </a:t>
            </a:r>
            <a:r>
              <a:rPr lang="en-US" altLang="en-US" sz="1600" dirty="0"/>
              <a:t>– in EC vote</a:t>
            </a:r>
            <a:endParaRPr lang="en-US" sz="2400" dirty="0"/>
          </a:p>
        </p:txBody>
      </p:sp>
      <p:sp>
        <p:nvSpPr>
          <p:cNvPr id="3" name="Content Placeholder 2"/>
          <p:cNvSpPr>
            <a:spLocks noGrp="1"/>
          </p:cNvSpPr>
          <p:nvPr>
            <p:ph idx="1"/>
          </p:nvPr>
        </p:nvSpPr>
        <p:spPr>
          <a:xfrm>
            <a:off x="836613" y="1319212"/>
            <a:ext cx="7620000" cy="4113213"/>
          </a:xfrm>
        </p:spPr>
        <p:txBody>
          <a:bodyPr/>
          <a:lstStyle/>
          <a:p>
            <a:pPr lvl="0">
              <a:buFont typeface="Arial" panose="020B0604020202020204" pitchFamily="34" charset="0"/>
              <a:buChar char="•"/>
            </a:pPr>
            <a:r>
              <a:rPr lang="en-GB" sz="2000" dirty="0"/>
              <a:t>While in EC vote, a question so far, okay to leave for now though: </a:t>
            </a:r>
          </a:p>
          <a:p>
            <a:pPr lvl="1">
              <a:buFont typeface="Arial" panose="020B0604020202020204" pitchFamily="34" charset="0"/>
              <a:buChar char="•"/>
            </a:pPr>
            <a:r>
              <a:rPr lang="en-GB" sz="1600" u="sng" dirty="0"/>
              <a:t>… … …</a:t>
            </a:r>
            <a:r>
              <a:rPr lang="en-US" sz="1600" dirty="0"/>
              <a:t>TVWS enables long distance connectivity to unserved and underserved areas. This is because these bands have a very good propagation characteristics.</a:t>
            </a:r>
          </a:p>
          <a:p>
            <a:pPr lvl="1">
              <a:buFont typeface="Arial" panose="020B0604020202020204" pitchFamily="34" charset="0"/>
              <a:buChar char="•"/>
            </a:pPr>
            <a:r>
              <a:rPr lang="en-US" sz="1600" dirty="0"/>
              <a:t>Comment – this is very ambiguous – can we provide any technical insight – what reach is served? </a:t>
            </a:r>
          </a:p>
          <a:p>
            <a:pPr>
              <a:buFont typeface="Arial" panose="020B0604020202020204" pitchFamily="34" charset="0"/>
              <a:buChar char="•"/>
            </a:pPr>
            <a:r>
              <a:rPr lang="en-US" dirty="0"/>
              <a:t>Several editorial requests,  will look at quickly. </a:t>
            </a:r>
          </a:p>
          <a:p>
            <a:pPr lvl="1">
              <a:buFont typeface="Arial" panose="020B0604020202020204" pitchFamily="34" charset="0"/>
              <a:buChar char="•"/>
            </a:pPr>
            <a:r>
              <a:rPr lang="en-US" dirty="0"/>
              <a:t> Watch for updated versions of  18-18/0086rxx.  </a:t>
            </a:r>
          </a:p>
          <a:p>
            <a:pPr lvl="0">
              <a:buFont typeface="Arial" panose="020B0604020202020204" pitchFamily="34" charset="0"/>
              <a:buChar char="•"/>
            </a:pPr>
            <a:endParaRPr lang="en-GB" sz="2000" u="sng"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09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42012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a:t>
            </a:r>
            <a:endParaRPr lang="en-US" sz="12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ECFS: </a:t>
            </a:r>
            <a:r>
              <a:rPr lang="en-US" sz="1800" dirty="0">
                <a:hlinkClick r:id="rId2"/>
              </a:rPr>
              <a:t>https://www.fcc.gov/ecfs/search/filings?proceedings_name=18-122&amp;sort=date_disseminated,DESC</a:t>
            </a:r>
            <a:r>
              <a:rPr lang="en-US" sz="1800" dirty="0"/>
              <a:t>   </a:t>
            </a:r>
            <a:endParaRPr lang="en-US" sz="2000" dirty="0"/>
          </a:p>
          <a:p>
            <a:pPr>
              <a:buFont typeface="Arial" panose="020B0604020202020204" pitchFamily="34" charset="0"/>
              <a:buChar char="•"/>
            </a:pPr>
            <a:r>
              <a:rPr lang="en-US" sz="2000" dirty="0"/>
              <a:t>The NPRM was released Friday the 13</a:t>
            </a:r>
            <a:r>
              <a:rPr lang="en-US" sz="2000" baseline="30000" dirty="0"/>
              <a:t>th</a:t>
            </a:r>
            <a:r>
              <a:rPr lang="en-US" sz="2000" dirty="0"/>
              <a:t>: </a:t>
            </a:r>
          </a:p>
          <a:p>
            <a:pPr lvl="1">
              <a:buFont typeface="Arial" panose="020B0604020202020204" pitchFamily="34" charset="0"/>
              <a:buChar char="•"/>
            </a:pPr>
            <a:r>
              <a:rPr lang="en-US" sz="1800" dirty="0"/>
              <a:t>Mentor:  </a:t>
            </a:r>
            <a:r>
              <a:rPr lang="en-US" sz="1800" dirty="0">
                <a:hlinkClick r:id="rId3"/>
              </a:rPr>
              <a:t>https://mentor.ieee.org/802.18/dcn/18/18-18-0076-01-0000-nprm-3-9-4-2ghz-gn-18-122.pdf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Questions were brought up in 802.24 meeting at the plenary and 802.22 at the leadership meeting that Saturday,  they want to look at this more.</a:t>
            </a:r>
          </a:p>
          <a:p>
            <a:pPr>
              <a:buFont typeface="Arial" panose="020B0604020202020204" pitchFamily="34" charset="0"/>
              <a:buChar char="•"/>
            </a:pPr>
            <a:r>
              <a:rPr lang="en-US" altLang="en-US" sz="2000" dirty="0">
                <a:solidFill>
                  <a:srgbClr val="00B0F0"/>
                </a:solidFill>
              </a:rPr>
              <a:t>Next is look closer at it to see if anything for unlicensed use, for us, or not.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chemeClr val="tx1"/>
                </a:solidFill>
              </a:rPr>
              <a:t>Has anyone looked through?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A new piece this morning,  see next slide.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09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-3</a:t>
            </a:r>
            <a:endParaRPr lang="en-US" sz="1200" dirty="0"/>
          </a:p>
        </p:txBody>
      </p:sp>
      <p:sp>
        <p:nvSpPr>
          <p:cNvPr id="3" name="Content Placeholder 2"/>
          <p:cNvSpPr>
            <a:spLocks noGrp="1"/>
          </p:cNvSpPr>
          <p:nvPr>
            <p:ph idx="1"/>
          </p:nvPr>
        </p:nvSpPr>
        <p:spPr>
          <a:xfrm>
            <a:off x="685800" y="1066800"/>
            <a:ext cx="8147108" cy="4494213"/>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For the what is needed: </a:t>
            </a:r>
          </a:p>
          <a:p>
            <a:pPr lvl="2">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altLang="en-US" sz="1800" dirty="0"/>
              <a:t>Actually, do we just use the IEEE SA statement we have gone through and are okay with, to replace the EU one?</a:t>
            </a:r>
          </a:p>
          <a:p>
            <a:pPr lvl="1">
              <a:spcBef>
                <a:spcPts val="0"/>
              </a:spcBef>
              <a:buFont typeface="Arial" panose="020B0604020202020204" pitchFamily="34" charset="0"/>
              <a:buChar char="•"/>
            </a:pPr>
            <a:r>
              <a:rPr lang="en-US" altLang="en-US" sz="1800" dirty="0"/>
              <a:t>It would be nice to have one Additional Spectrum needed statement from IEEE.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r>
              <a:rPr lang="en-US" altLang="en-US" sz="1800" dirty="0">
                <a:solidFill>
                  <a:schemeClr val="tx1"/>
                </a:solidFill>
              </a:rPr>
              <a:t>Do we go this route?  Still thinking yes, though need to </a:t>
            </a:r>
            <a:r>
              <a:rPr lang="en-US" altLang="en-US" sz="1800" b="1" dirty="0">
                <a:solidFill>
                  <a:srgbClr val="00B0F0"/>
                </a:solidFill>
              </a:rPr>
              <a:t>go through SA version next week to be sure it works for the EU also.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Latest IEEE SA version (with a few added markups): </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4"/>
              </a:rPr>
              <a:t>https://mentor.ieee.org/802.18/dcn/18/18-18-0010-07-0000-sa-use-of-spectrum-draft-position-06dec17.docx</a:t>
            </a:r>
            <a:r>
              <a:rPr lang="en-US" altLang="en-US" sz="1600" dirty="0"/>
              <a:t>  </a:t>
            </a:r>
          </a:p>
          <a:p>
            <a:pPr lvl="1">
              <a:spcBef>
                <a:spcPts val="0"/>
              </a:spcBef>
              <a:buFont typeface="Arial" panose="020B0604020202020204" pitchFamily="34" charset="0"/>
              <a:buChar char="•"/>
            </a:pPr>
            <a:r>
              <a:rPr lang="en-US" altLang="en-US" sz="1800" dirty="0"/>
              <a:t>We made the next version: </a:t>
            </a:r>
          </a:p>
          <a:p>
            <a:pPr lvl="2">
              <a:spcBef>
                <a:spcPts val="0"/>
              </a:spcBef>
              <a:buFont typeface="Arial" panose="020B0604020202020204" pitchFamily="34" charset="0"/>
              <a:buChar char="•"/>
            </a:pPr>
            <a:r>
              <a:rPr lang="en-US" altLang="en-US" sz="1600" dirty="0">
                <a:hlinkClick r:id="rId5"/>
              </a:rPr>
              <a:t>https://mentor.ieee.org/802.18/dcn/18/18-18-0010-08-0000-sa-use-of-spectrum-draft-position-06dec17.docx</a:t>
            </a:r>
            <a:r>
              <a:rPr lang="en-US" altLang="en-US" sz="1600" dirty="0"/>
              <a:t>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Next is the .18 chair will send the paragraph on previous slide and r08 to the IEEE 802 chair, with the understanding he will send to the GPPC.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515794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41</a:t>
            </a:fld>
            <a:endParaRPr lang="en-US" altLang="en-US" sz="1200" b="0" dirty="0"/>
          </a:p>
        </p:txBody>
      </p:sp>
      <p:sp>
        <p:nvSpPr>
          <p:cNvPr id="2" name="Date Placeholder 1"/>
          <p:cNvSpPr>
            <a:spLocks noGrp="1"/>
          </p:cNvSpPr>
          <p:nvPr>
            <p:ph type="dt" idx="15"/>
          </p:nvPr>
        </p:nvSpPr>
        <p:spPr/>
        <p:txBody>
          <a:bodyPr/>
          <a:lstStyle/>
          <a:p>
            <a:r>
              <a:rPr lang="en-US"/>
              <a:t>09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09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09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49</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09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b="1" dirty="0"/>
              <a:t>IEEE SA Additional Spectrum statement</a:t>
            </a:r>
          </a:p>
          <a:p>
            <a:pPr lvl="1">
              <a:buFont typeface="Arial" panose="020B0604020202020204" pitchFamily="34" charset="0"/>
              <a:buChar char="•"/>
            </a:pPr>
            <a:r>
              <a:rPr lang="en-US" sz="1400" dirty="0"/>
              <a:t>IEEE EU Spectrum Management statement </a:t>
            </a:r>
          </a:p>
          <a:p>
            <a:pPr lvl="1">
              <a:buFont typeface="Arial" panose="020B0604020202020204" pitchFamily="34" charset="0"/>
              <a:buChar char="•"/>
            </a:pPr>
            <a:r>
              <a:rPr lang="en-US" altLang="en-US" sz="1400" b="1" dirty="0">
                <a:solidFill>
                  <a:schemeClr val="tx1"/>
                </a:solidFill>
              </a:rPr>
              <a:t>Ofcom consultation</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altLang="en-US" sz="1400" dirty="0">
                <a:solidFill>
                  <a:schemeClr val="tx1"/>
                </a:solidFill>
              </a:rPr>
              <a:t>General Discussion Items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16478" y="99218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buFont typeface="Arial" panose="020B0604020202020204" pitchFamily="34" charset="0"/>
              <a:buChar char="•"/>
            </a:pPr>
            <a:r>
              <a:rPr lang="en-US" sz="1200" b="0" dirty="0"/>
              <a:t>IEEE SA Additional Spectrum statement</a:t>
            </a:r>
          </a:p>
          <a:p>
            <a:pPr lvl="1">
              <a:spcBef>
                <a:spcPts val="0"/>
              </a:spcBef>
              <a:buFont typeface="Arial" panose="020B0604020202020204" pitchFamily="34" charset="0"/>
              <a:buChar char="•"/>
            </a:pPr>
            <a:r>
              <a:rPr lang="en-US" sz="1100" dirty="0"/>
              <a:t>Rcvd their update, have tried to combine their edits w/ours </a:t>
            </a:r>
          </a:p>
          <a:p>
            <a:pPr lvl="1">
              <a:spcBef>
                <a:spcPts val="0"/>
              </a:spcBef>
              <a:buFont typeface="Arial" panose="020B0604020202020204" pitchFamily="34" charset="0"/>
              <a:buChar char="•"/>
            </a:pPr>
            <a:r>
              <a:rPr lang="en-US" sz="1100" dirty="0"/>
              <a:t> Questions on sharing</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200" b="0" dirty="0"/>
              <a:t>IEEE EU Spectrum Management statement </a:t>
            </a:r>
          </a:p>
          <a:p>
            <a:pPr lvl="1">
              <a:spcBef>
                <a:spcPts val="0"/>
              </a:spcBef>
              <a:buFont typeface="Arial" panose="020B0604020202020204" pitchFamily="34" charset="0"/>
              <a:buChar char="•"/>
            </a:pPr>
            <a:r>
              <a:rPr lang="en-US" sz="1100" dirty="0"/>
              <a:t>Next steps. </a:t>
            </a:r>
            <a:endParaRPr lang="en-US" altLang="en-US" sz="1100" kern="0" dirty="0"/>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200" b="0" dirty="0">
                <a:solidFill>
                  <a:schemeClr val="tx1"/>
                </a:solidFill>
              </a:rPr>
              <a:t>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100" dirty="0">
                <a:solidFill>
                  <a:schemeClr val="tx1"/>
                </a:solidFill>
              </a:rPr>
              <a:t>Due 13 Sept.(to EC by 23 or 30aug)  </a:t>
            </a:r>
          </a:p>
          <a:p>
            <a:pPr marL="0" indent="0">
              <a:spcBef>
                <a:spcPts val="0"/>
              </a:spcBef>
            </a:pPr>
            <a:endParaRPr lang="en-US" altLang="en-US" sz="1200" b="0" kern="0" dirty="0"/>
          </a:p>
          <a:p>
            <a:pPr>
              <a:spcBef>
                <a:spcPts val="0"/>
              </a:spcBef>
              <a:buFont typeface="Arial" panose="020B0604020202020204" pitchFamily="34" charset="0"/>
              <a:buChar char="•"/>
            </a:pPr>
            <a:r>
              <a:rPr lang="en-US" altLang="en-US" sz="1200" b="0" kern="0" dirty="0"/>
              <a:t>Google waiver request, NCTA feedback request</a:t>
            </a:r>
          </a:p>
          <a:p>
            <a:pPr lvl="1">
              <a:spcBef>
                <a:spcPts val="0"/>
              </a:spcBef>
              <a:buFont typeface="Arial" panose="020B0604020202020204" pitchFamily="34" charset="0"/>
              <a:buChar char="•"/>
            </a:pPr>
            <a:r>
              <a:rPr lang="en-US" altLang="en-US" sz="1100" kern="0" dirty="0"/>
              <a:t>Google had replied to our comments, </a:t>
            </a:r>
          </a:p>
          <a:p>
            <a:pPr lvl="1">
              <a:spcBef>
                <a:spcPts val="0"/>
              </a:spcBef>
              <a:buFont typeface="Arial" panose="020B0604020202020204" pitchFamily="34" charset="0"/>
              <a:buChar char="•"/>
            </a:pPr>
            <a:r>
              <a:rPr lang="en-US" altLang="en-US" sz="1100" kern="0" dirty="0"/>
              <a:t>NCTA agreed with us and will support us. </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altLang="en-US" sz="1200" b="0" kern="0" dirty="0"/>
              <a:t>General Discussion Items</a:t>
            </a:r>
          </a:p>
          <a:p>
            <a:pPr lvl="1">
              <a:buFont typeface="Arial" panose="020B0604020202020204" pitchFamily="34" charset="0"/>
              <a:buChar char="•"/>
            </a:pPr>
            <a:r>
              <a:rPr lang="en-US" altLang="en-US" sz="1050" b="1" kern="0" dirty="0" err="1"/>
              <a:t>Encina</a:t>
            </a:r>
            <a:r>
              <a:rPr lang="en-US" altLang="en-US" sz="1050" b="1" kern="0" dirty="0"/>
              <a:t> 4 questions on 802.11</a:t>
            </a:r>
          </a:p>
          <a:p>
            <a:pPr lvl="1">
              <a:buFont typeface="Arial" panose="020B0604020202020204" pitchFamily="34" charset="0"/>
              <a:buChar char="•"/>
            </a:pPr>
            <a:r>
              <a:rPr lang="en-US" altLang="en-US" sz="1050" kern="0" dirty="0"/>
              <a:t>Sharing and license-exempt</a:t>
            </a:r>
          </a:p>
          <a:p>
            <a:pPr lvl="1">
              <a:buFont typeface="Arial" panose="020B0604020202020204" pitchFamily="34" charset="0"/>
              <a:buChar char="•"/>
            </a:pPr>
            <a:r>
              <a:rPr lang="en-US" sz="1050" dirty="0"/>
              <a:t>6 (5-7) GHz and single voice from IEEE 802. </a:t>
            </a:r>
          </a:p>
          <a:p>
            <a:pPr lvl="1">
              <a:buFont typeface="Arial" panose="020B0604020202020204" pitchFamily="34" charset="0"/>
              <a:buChar char="•"/>
            </a:pPr>
            <a:r>
              <a:rPr lang="en-US" sz="1050" dirty="0"/>
              <a:t>NPRM, Expanding Flexible Use of 3.7 to 4.2GHz Band</a:t>
            </a:r>
          </a:p>
          <a:p>
            <a:pPr lvl="1">
              <a:buFont typeface="Arial" panose="020B0604020202020204" pitchFamily="34" charset="0"/>
              <a:buChar char="•"/>
            </a:pPr>
            <a:r>
              <a:rPr lang="en-US" sz="1000" dirty="0"/>
              <a:t>ISED RSS 130 – Consultation, includes 600 &amp; 700MHz</a:t>
            </a:r>
          </a:p>
        </p:txBody>
      </p:sp>
    </p:spTree>
    <p:extLst>
      <p:ext uri="{BB962C8B-B14F-4D97-AF65-F5344CB8AC3E}">
        <p14:creationId xmlns:p14="http://schemas.microsoft.com/office/powerpoint/2010/main" val="2731948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09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50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Thomas Kuerner (TU Braunschweig ) </a:t>
            </a:r>
            <a:endParaRPr lang="en-US" altLang="en-US" sz="1600" dirty="0">
              <a:solidFill>
                <a:schemeClr val="accent5">
                  <a:lumMod val="40000"/>
                  <a:lumOff val="60000"/>
                </a:schemeClr>
              </a:solidFill>
            </a:endParaRPr>
          </a:p>
          <a:p>
            <a:pPr lvl="1"/>
            <a:r>
              <a:rPr lang="en-US" altLang="en-US" sz="1600" b="1" dirty="0"/>
              <a:t>Seconded by:  	</a:t>
            </a:r>
            <a:r>
              <a:rPr lang="en-US" altLang="en-US" sz="1600" b="1" dirty="0">
                <a:solidFill>
                  <a:schemeClr val="tx1"/>
                </a:solidFill>
              </a:rPr>
              <a:t>Stuart Kerry  (Ruckus/ARRIS)</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02 Aug 2018 in document: </a:t>
            </a:r>
            <a:r>
              <a:rPr lang="en-US" altLang="en-US" sz="1600" dirty="0">
                <a:hlinkClick r:id="rId2"/>
              </a:rPr>
              <a:t>https://mentor.ieee.org/802.18/dcn/18/18-18-0093-00-0000-minutes-02aug18-rr-tag-teleconference.doc</a:t>
            </a:r>
            <a:r>
              <a:rPr lang="en-US" altLang="en-US" sz="1600" dirty="0"/>
              <a:t>      </a:t>
            </a:r>
            <a:r>
              <a:rPr lang="en-US" altLang="en-US" sz="1600" b="1" dirty="0"/>
              <a:t>Posted:   </a:t>
            </a:r>
            <a:r>
              <a:rPr lang="en-US" sz="1600" b="0" dirty="0"/>
              <a:t>06-Aug-2018 13:39:40 ET</a:t>
            </a:r>
          </a:p>
          <a:p>
            <a:pPr>
              <a:buFont typeface="Arial" panose="020B0604020202020204" pitchFamily="34" charset="0"/>
              <a:buChar char="•"/>
            </a:pPr>
            <a:r>
              <a:rPr lang="en-US" altLang="en-US" sz="1600" b="0" dirty="0"/>
              <a:t>   </a:t>
            </a:r>
            <a:r>
              <a:rPr lang="en-US" altLang="en-US" sz="1600" b="1" dirty="0"/>
              <a:t>Moved by: 	</a:t>
            </a:r>
            <a:r>
              <a:rPr lang="en-US" altLang="en-US" sz="1600" dirty="0">
                <a:solidFill>
                  <a:schemeClr val="tx1"/>
                </a:solidFill>
              </a:rPr>
              <a:t> Stuart Kerry  (Ruckus/ARRIS)</a:t>
            </a:r>
            <a:endParaRPr lang="en-US" altLang="en-US" sz="1600" b="1" dirty="0">
              <a:solidFill>
                <a:schemeClr val="accent5">
                  <a:lumMod val="40000"/>
                  <a:lumOff val="60000"/>
                </a:schemeClr>
              </a:solidFill>
            </a:endParaRPr>
          </a:p>
          <a:p>
            <a:r>
              <a:rPr lang="en-US" altLang="en-US" sz="1600" b="1" dirty="0"/>
              <a:t>		Seconded by: 	</a:t>
            </a:r>
            <a:r>
              <a:rPr lang="en-US" altLang="en-US" sz="1600" dirty="0"/>
              <a:t>Thomas Kuerner (TU Braunschweig) </a:t>
            </a:r>
            <a:endParaRPr lang="en-US" altLang="en-US" sz="1600" dirty="0">
              <a:solidFill>
                <a:schemeClr val="accent5">
                  <a:lumMod val="40000"/>
                  <a:lumOff val="60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09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92092" y="1447800"/>
            <a:ext cx="75375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Upper 6GHz band TFES TR and BRAN TR being worked, for Sept. meeting. </a:t>
            </a: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They are out for national ballot, likely will not see anything until it closes. </a:t>
            </a:r>
          </a:p>
          <a:p>
            <a:pPr lvl="2">
              <a:buFont typeface="Arial" panose="020B0604020202020204" pitchFamily="34" charset="0"/>
              <a:buChar char="•"/>
            </a:pPr>
            <a:r>
              <a:rPr lang="en-US" sz="1200" dirty="0">
                <a:solidFill>
                  <a:schemeClr val="tx1"/>
                </a:solidFill>
              </a:rPr>
              <a:t> </a:t>
            </a:r>
          </a:p>
          <a:p>
            <a:pPr lvl="2">
              <a:buFont typeface="Arial" panose="020B0604020202020204" pitchFamily="34" charset="0"/>
              <a:buChar char="•"/>
            </a:pPr>
            <a:r>
              <a:rPr lang="en-US" sz="1200" dirty="0">
                <a:solidFill>
                  <a:schemeClr val="tx1"/>
                </a:solidFill>
              </a:rPr>
              <a:t>Previous:  EN 300 328 (v2.2.1 (2018-04)) - </a:t>
            </a:r>
            <a:r>
              <a:rPr lang="en-US" sz="1200" dirty="0"/>
              <a:t>Draft accepted by ERM and receipt by ETSI Secretariat on 07 June; </a:t>
            </a:r>
            <a:r>
              <a:rPr lang="en-US" sz="12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800" dirty="0"/>
              <a:t>-2</a:t>
            </a:r>
            <a:r>
              <a:rPr lang="en-US" sz="2400" dirty="0"/>
              <a:t> </a:t>
            </a:r>
            <a:endParaRPr lang="en-US" sz="1200" dirty="0"/>
          </a:p>
        </p:txBody>
      </p:sp>
      <p:sp>
        <p:nvSpPr>
          <p:cNvPr id="3" name="Content Placeholder 2"/>
          <p:cNvSpPr>
            <a:spLocks noGrp="1"/>
          </p:cNvSpPr>
          <p:nvPr>
            <p:ph idx="1"/>
          </p:nvPr>
        </p:nvSpPr>
        <p:spPr>
          <a:xfrm>
            <a:off x="609600" y="1181893"/>
            <a:ext cx="8451908" cy="5293520"/>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19 contributions being submitted for meeting next week, likely too many to get through them all in the meeting. </a:t>
            </a:r>
          </a:p>
          <a:p>
            <a:pPr lvl="2">
              <a:buFont typeface="Arial" panose="020B0604020202020204" pitchFamily="34" charset="0"/>
              <a:buChar char="•"/>
            </a:pPr>
            <a:r>
              <a:rPr lang="en-GB" sz="1600" dirty="0"/>
              <a:t> 2-FSS and 1-FS (RLAN industry)  sharing contributions among them.</a:t>
            </a:r>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GB" sz="1600" dirty="0"/>
              <a:t>Next web-meeting is 23 August.</a:t>
            </a:r>
          </a:p>
          <a:p>
            <a:pPr lvl="2">
              <a:buFont typeface="Arial" panose="020B0604020202020204" pitchFamily="34" charset="0"/>
              <a:buChar char="•"/>
            </a:pPr>
            <a:r>
              <a:rPr lang="en-GB" sz="1600" dirty="0"/>
              <a:t>Next meeting: 13 Dec 18; #4</a:t>
            </a:r>
          </a:p>
          <a:p>
            <a:pPr lvl="2">
              <a:buFont typeface="Arial" panose="020B0604020202020204" pitchFamily="34" charset="0"/>
              <a:buChar char="•"/>
            </a:pPr>
            <a:r>
              <a:rPr lang="en-GB" sz="1600" dirty="0"/>
              <a:t>Studies taking longer than expected, getting out of SE45. </a:t>
            </a:r>
            <a:endParaRPr lang="en-US" sz="1600" dirty="0">
              <a:solidFill>
                <a:schemeClr val="tx1"/>
              </a:solidFill>
            </a:endParaRPr>
          </a:p>
          <a:p>
            <a:pPr lvl="5">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Discussions going on about receiver performance from EC input.   There are questions on how it relates to the Harmonized Standards and products to market.  </a:t>
            </a:r>
          </a:p>
          <a:p>
            <a:pPr lvl="3">
              <a:buFont typeface="Arial" panose="020B0604020202020204" pitchFamily="34" charset="0"/>
              <a:buChar char="•"/>
            </a:pPr>
            <a:r>
              <a:rPr lang="en-US" dirty="0">
                <a:solidFill>
                  <a:schemeClr val="tx1"/>
                </a:solidFill>
              </a:rPr>
              <a:t>It affects many Harmonized Standards and opinion by many, this is a difficult issue.   It was posted on the TG11 site and can be picked up there. </a:t>
            </a:r>
          </a:p>
          <a:p>
            <a:pPr lvl="2">
              <a:buFont typeface="Arial" panose="020B0604020202020204" pitchFamily="34" charset="0"/>
              <a:buChar char="•"/>
            </a:pPr>
            <a:endParaRPr lang="en-US" sz="1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additional spectrum position statement </a:t>
            </a:r>
            <a:endParaRPr lang="en-US" sz="1200" dirty="0"/>
          </a:p>
        </p:txBody>
      </p:sp>
      <p:sp>
        <p:nvSpPr>
          <p:cNvPr id="3" name="Content Placeholder 2"/>
          <p:cNvSpPr>
            <a:spLocks noGrp="1"/>
          </p:cNvSpPr>
          <p:nvPr>
            <p:ph idx="1"/>
          </p:nvPr>
        </p:nvSpPr>
        <p:spPr>
          <a:xfrm>
            <a:off x="689994" y="1105884"/>
            <a:ext cx="8301606" cy="5137622"/>
          </a:xfrm>
        </p:spPr>
        <p:txBody>
          <a:bodyPr/>
          <a:lstStyle/>
          <a:p>
            <a:pPr>
              <a:buFont typeface="Arial" panose="020B0604020202020204" pitchFamily="34" charset="0"/>
              <a:buChar char="•"/>
            </a:pPr>
            <a:r>
              <a:rPr lang="en-US" sz="1600" dirty="0"/>
              <a:t>The IEEE-SA BoG SPCC reviewed and discussed the draft Spectrum Use position statement we have reviewed the past months </a:t>
            </a:r>
            <a:r>
              <a:rPr lang="en-US" sz="1100" dirty="0"/>
              <a:t>(18-18/0010r0x)</a:t>
            </a:r>
            <a:r>
              <a:rPr lang="en-US" sz="1600" dirty="0"/>
              <a:t>. </a:t>
            </a:r>
            <a:r>
              <a:rPr lang="en-US" sz="1000" dirty="0"/>
              <a:t> </a:t>
            </a:r>
            <a:r>
              <a:rPr lang="en-US" sz="1600" dirty="0"/>
              <a:t>It agreed to move it to the BoG for its approval at the </a:t>
            </a:r>
            <a:r>
              <a:rPr lang="en-US" sz="1600" i="1" u="sng" dirty="0"/>
              <a:t>9 July </a:t>
            </a:r>
            <a:r>
              <a:rPr lang="en-US" sz="1600" dirty="0"/>
              <a:t>meeting--with the addition of text addressing shared spectrum.  </a:t>
            </a:r>
          </a:p>
          <a:p>
            <a:pPr>
              <a:buFont typeface="Arial" panose="020B0604020202020204" pitchFamily="34" charset="0"/>
              <a:buChar char="•"/>
            </a:pPr>
            <a:r>
              <a:rPr lang="en-US" sz="1600" dirty="0"/>
              <a:t>From our last weeks our recent markups: </a:t>
            </a:r>
            <a:r>
              <a:rPr lang="en-US" sz="1200" dirty="0">
                <a:hlinkClick r:id="rId2"/>
              </a:rPr>
              <a:t>https://mentor.ieee.org/802.18/dcn/18/18-18-0010-08-0000-sa-use-of-spectrum-draft-position-06dec17.docx</a:t>
            </a:r>
            <a:r>
              <a:rPr lang="en-US" sz="1200" dirty="0"/>
              <a:t>   </a:t>
            </a:r>
            <a:endParaRPr lang="en-US" sz="1600" dirty="0"/>
          </a:p>
          <a:p>
            <a:pPr lvl="4">
              <a:buFont typeface="Arial" panose="020B0604020202020204" pitchFamily="34" charset="0"/>
              <a:buChar char="•"/>
            </a:pPr>
            <a:endParaRPr lang="en-US" sz="1050" dirty="0"/>
          </a:p>
          <a:p>
            <a:pPr>
              <a:buFont typeface="Arial" panose="020B0604020202020204" pitchFamily="34" charset="0"/>
              <a:buChar char="•"/>
            </a:pPr>
            <a:r>
              <a:rPr lang="en-US" sz="1600" dirty="0"/>
              <a:t>Heard back and they were editing also.  They would like a response by next Tuesday.  </a:t>
            </a:r>
          </a:p>
          <a:p>
            <a:pPr lvl="1">
              <a:buFont typeface="Arial" panose="020B0604020202020204" pitchFamily="34" charset="0"/>
              <a:buChar char="•"/>
            </a:pPr>
            <a:r>
              <a:rPr lang="en-US" sz="1200" dirty="0"/>
              <a:t>Their cover email has - want it IEEE SA only, to keep separated from other IEEE Operating Units.  (like IEEE EU). </a:t>
            </a:r>
          </a:p>
          <a:p>
            <a:pPr lvl="1">
              <a:buFont typeface="Arial" panose="020B0604020202020204" pitchFamily="34" charset="0"/>
              <a:buChar char="•"/>
            </a:pPr>
            <a:r>
              <a:rPr lang="en-US" sz="1200" dirty="0"/>
              <a:t>.18 Chair getting guidance from the IEEE 802 chair. </a:t>
            </a:r>
          </a:p>
          <a:p>
            <a:pPr lvl="4">
              <a:buFont typeface="Arial" panose="020B0604020202020204" pitchFamily="34" charset="0"/>
              <a:buChar char="•"/>
            </a:pPr>
            <a:endParaRPr lang="en-US" sz="900" dirty="0"/>
          </a:p>
          <a:p>
            <a:pPr>
              <a:buFont typeface="Arial" panose="020B0604020202020204" pitchFamily="34" charset="0"/>
              <a:buChar char="•"/>
            </a:pPr>
            <a:r>
              <a:rPr lang="en-US" sz="1600" dirty="0"/>
              <a:t>The .18 chair attempted to show their edits from what we had, along with our edits and we will review.   </a:t>
            </a:r>
            <a:r>
              <a:rPr lang="en-US" sz="1400" dirty="0">
                <a:hlinkClick r:id="rId3"/>
              </a:rPr>
              <a:t>https://mentor.ieee.org/802.18/dcn/18/18-18-0010-09-0000-sa-use-of-spectrum-draft-position-orig06dec17.docx</a:t>
            </a:r>
            <a:r>
              <a:rPr lang="en-US" sz="1400" dirty="0"/>
              <a:t> </a:t>
            </a:r>
            <a:endParaRPr lang="en-US" sz="1200" dirty="0"/>
          </a:p>
          <a:p>
            <a:pPr>
              <a:buFont typeface="Arial" panose="020B0604020202020204" pitchFamily="34" charset="0"/>
              <a:buChar char="•"/>
            </a:pPr>
            <a:r>
              <a:rPr lang="en-US" sz="1600" dirty="0"/>
              <a:t>Were able to go through and a couple of minor edits and removed one sentence, a cleaner, though with our mark ups in it revision: </a:t>
            </a:r>
          </a:p>
          <a:p>
            <a:pPr lvl="1">
              <a:buFont typeface="Arial" panose="020B0604020202020204" pitchFamily="34" charset="0"/>
              <a:buChar char="•"/>
            </a:pPr>
            <a:r>
              <a:rPr lang="en-US" sz="1400" dirty="0">
                <a:hlinkClick r:id="rId4"/>
              </a:rPr>
              <a:t>https://mentor.ieee.org/802.18/dcn/18/18-18-0010-10-0000-sa-use-of-spectrum-draft-position-orig06dec17.docx</a:t>
            </a:r>
            <a:r>
              <a:rPr lang="en-US" sz="1400" dirty="0"/>
              <a:t> </a:t>
            </a:r>
          </a:p>
          <a:p>
            <a:pPr>
              <a:buFont typeface="Arial" panose="020B0604020202020204" pitchFamily="34" charset="0"/>
              <a:buChar char="•"/>
            </a:pPr>
            <a:r>
              <a:rPr lang="en-US" sz="1600" dirty="0">
                <a:solidFill>
                  <a:srgbClr val="00B0F0"/>
                </a:solidFill>
              </a:rPr>
              <a:t>Next the .18 chair to pass to IEEE 802 chair and SA contact.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0609329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27406</TotalTime>
  <Words>7109</Words>
  <Application>Microsoft Office PowerPoint</Application>
  <PresentationFormat>On-screen Show (4:3)</PresentationFormat>
  <Paragraphs>819</Paragraphs>
  <Slides>50</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62"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IEEE SA additional spectrum position statement </vt:lpstr>
      <vt:lpstr>IEEE EU position statement on spectrum management -2</vt:lpstr>
      <vt:lpstr>Ofcom -  WRC-19 AIs Consultation </vt:lpstr>
      <vt:lpstr>Ofcom - WRC-19 AIs Consultation -2</vt:lpstr>
      <vt:lpstr>PowerPoint Presentation</vt:lpstr>
      <vt:lpstr>Google Wavier -1</vt:lpstr>
      <vt:lpstr>Google Wavier -2</vt:lpstr>
      <vt:lpstr>Google Wavier -3</vt:lpstr>
      <vt:lpstr>Motion - FCC Google Wavier ex parte</vt:lpstr>
      <vt:lpstr>General Discussion Items</vt:lpstr>
      <vt:lpstr>General Discussion Items -1</vt:lpstr>
      <vt:lpstr>General Discussion Items -2</vt:lpstr>
      <vt:lpstr>General Discussion Items -3</vt:lpstr>
      <vt:lpstr>Actions Required</vt:lpstr>
      <vt:lpstr>Any Other Business</vt:lpstr>
      <vt:lpstr>Adjourn</vt:lpstr>
      <vt:lpstr>PowerPoint Presentation</vt:lpstr>
      <vt:lpstr>Ofcom -  WRC-19 -2</vt:lpstr>
      <vt:lpstr>Ofcom -  WRC-19 -3</vt:lpstr>
      <vt:lpstr>Ofcom -  WRC-19 -4</vt:lpstr>
      <vt:lpstr>Uganda TVWS Consultation</vt:lpstr>
      <vt:lpstr>Uganda TVWS Consultation – in EC vote</vt:lpstr>
      <vt:lpstr>FCC – Flexible Use of the 3.7 to 4.2 GHz Band</vt:lpstr>
      <vt:lpstr>IEEE 802 – Can we get to a Single Voice on 6GHz? -1</vt:lpstr>
      <vt:lpstr>IEEE 802 – Can we get to a Single Voice on 6GHz? -2</vt:lpstr>
      <vt:lpstr>WiFi / UWB Coexistence -1</vt:lpstr>
      <vt:lpstr>WiFi / UWB Coexistence  -2</vt:lpstr>
      <vt:lpstr>Motion SA position statement</vt:lpstr>
      <vt:lpstr>IEEE EU position statement on spectrum management</vt:lpstr>
      <vt:lpstr>IEEE EU position statement on spectrum management -3</vt:lpstr>
      <vt:lpstr>IEEE EU Position Statement -1</vt:lpstr>
      <vt:lpstr>IEEE EU Position Statement -2</vt:lpstr>
      <vt:lpstr>Motion – EU Spectrum Management</vt:lpstr>
      <vt:lpstr>A Future For Unlicensed Spectrum – from last week</vt:lpstr>
      <vt:lpstr>A Future For Unlicensed Spectrum-2</vt:lpstr>
      <vt:lpstr>A Future For Unlicensed Spectrum</vt:lpstr>
      <vt:lpstr>keep in mind for future</vt:lpstr>
      <vt:lpstr>Potential reference document when doing comments</vt:lpstr>
      <vt:lpstr>Fellowship Request</vt:lpstr>
      <vt:lpstr>IEEE – not connected and underserved (from last week)</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620</cp:revision>
  <cp:lastPrinted>1601-01-01T00:00:00Z</cp:lastPrinted>
  <dcterms:created xsi:type="dcterms:W3CDTF">2016-03-03T14:54:45Z</dcterms:created>
  <dcterms:modified xsi:type="dcterms:W3CDTF">2018-08-10T14:27:07Z</dcterms:modified>
</cp:coreProperties>
</file>