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341" r:id="rId3"/>
    <p:sldId id="329" r:id="rId4"/>
    <p:sldId id="330" r:id="rId5"/>
    <p:sldId id="319" r:id="rId6"/>
    <p:sldId id="331" r:id="rId7"/>
    <p:sldId id="448" r:id="rId8"/>
    <p:sldId id="449" r:id="rId9"/>
    <p:sldId id="464" r:id="rId10"/>
    <p:sldId id="465" r:id="rId11"/>
    <p:sldId id="441" r:id="rId12"/>
    <p:sldId id="460" r:id="rId13"/>
    <p:sldId id="395" r:id="rId14"/>
    <p:sldId id="352" r:id="rId15"/>
    <p:sldId id="471" r:id="rId16"/>
    <p:sldId id="473" r:id="rId17"/>
    <p:sldId id="364" r:id="rId18"/>
    <p:sldId id="466" r:id="rId19"/>
    <p:sldId id="476" r:id="rId20"/>
    <p:sldId id="475" r:id="rId21"/>
    <p:sldId id="474" r:id="rId22"/>
    <p:sldId id="419" r:id="rId23"/>
    <p:sldId id="401" r:id="rId24"/>
    <p:sldId id="402" r:id="rId25"/>
    <p:sldId id="403" r:id="rId26"/>
    <p:sldId id="442" r:id="rId27"/>
    <p:sldId id="445" r:id="rId28"/>
    <p:sldId id="446" r:id="rId29"/>
    <p:sldId id="467" r:id="rId30"/>
    <p:sldId id="469" r:id="rId31"/>
    <p:sldId id="457" r:id="rId32"/>
    <p:sldId id="415" r:id="rId33"/>
    <p:sldId id="461" r:id="rId34"/>
    <p:sldId id="417" r:id="rId35"/>
    <p:sldId id="418" r:id="rId36"/>
    <p:sldId id="396" r:id="rId37"/>
    <p:sldId id="468" r:id="rId38"/>
    <p:sldId id="470" r:id="rId39"/>
    <p:sldId id="398" r:id="rId40"/>
    <p:sldId id="428" r:id="rId41"/>
    <p:sldId id="404" r:id="rId42"/>
    <p:sldId id="435" r:id="rId43"/>
    <p:sldId id="439" r:id="rId44"/>
    <p:sldId id="451" r:id="rId45"/>
    <p:sldId id="438" r:id="rId46"/>
    <p:sldId id="429" r:id="rId47"/>
    <p:sldId id="399" r:id="rId48"/>
    <p:sldId id="452" r:id="rId49"/>
    <p:sldId id="454" r:id="rId50"/>
    <p:sldId id="455"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92" autoAdjust="0"/>
    <p:restoredTop sz="96416" autoAdjust="0"/>
  </p:normalViewPr>
  <p:slideViewPr>
    <p:cSldViewPr>
      <p:cViewPr varScale="1">
        <p:scale>
          <a:sx n="108" d="100"/>
          <a:sy n="108" d="100"/>
        </p:scale>
        <p:origin x="654"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280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08-Aug-18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835756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4057140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01996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974157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 Aug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09 Aug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 Aug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802.18-18/0094r00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8/18-18-0069-00-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088-00-0000-ofcom-consultation-comments-on-prep-for-wrc19.docx" TargetMode="External"/><Relationship Id="rId2" Type="http://schemas.openxmlformats.org/officeDocument/2006/relationships/hyperlink" Target="https://mentor.ieee.org/802.18/dcn/18/18-18-0069-01-0000-ofcom-consultation-on-preparations-for-wrc-19.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18/18-18-0032-05-0000-google-s-waiver-request-ieee-802-comments-motion-sensing-57-64-ghz.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hyperlink" Target="https://www.fcc.gov/ecfs/search/filings?proceedings_name=18-70&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89-00-0000-google-s-waiver-request-facebook-letter-after-reply-comments-motion-sensing-57-64-ghz.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mentor.ieee.org/802-ec/dcn/18/ec-18-0155-00-00EC-push-to-bi-directional-spectrum-sharing.ppt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fcc.gov/ecfs/search/filings?proceedings_name=18-122&amp;sort=date_disseminated,DESC"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www.rabc-cccr.ca/open-consultations/ised-radio-standards-specification-rss-130-issue-2-equipment-operating-in-the-frequency-bands-617-652-mhz-663-698-mhz-698-756-mhz-and-777-787-mhz/" TargetMode="External"/><Relationship Id="rId4" Type="http://schemas.openxmlformats.org/officeDocument/2006/relationships/hyperlink" Target="https://mentor.ieee.org/802.18/dcn/18/18-18-0076-01-0000-nprm-3-9-4-2ghz-gn-18-122.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18/18-18-0076-01-0000-nprm-3-7-4-2ghz-gn-18-122.pdf" TargetMode="External"/><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 Id="rId5" Type="http://schemas.openxmlformats.org/officeDocument/2006/relationships/hyperlink" Target="https://mentor.ieee.org/802-ec/dcn/18/ec-18-0155-00-00EC-push-to-bi-directional-spectrum-sharing.pptx" TargetMode="External"/><Relationship Id="rId4" Type="http://schemas.openxmlformats.org/officeDocument/2006/relationships/hyperlink" Target="https://mentor.ieee.org/802.11/dcn/18/11-18-1055-03-0wng-a-future-for-unlicensed-spectrum.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18/18-18-0083-00-0000-uganda-tvws-guidelines-for-consultation.pdf" TargetMode="External"/><Relationship Id="rId2" Type="http://schemas.openxmlformats.org/officeDocument/2006/relationships/hyperlink" Target="http://www.ucc.co.ug/wp-content/uploads/2017/09/TVWS-Guidelines-for-Consultation-9th-July-2018_v2.pdf" TargetMode="External"/><Relationship Id="rId1" Type="http://schemas.openxmlformats.org/officeDocument/2006/relationships/slideLayout" Target="../slideLayouts/slideLayout1.xml"/><Relationship Id="rId5" Type="http://schemas.openxmlformats.org/officeDocument/2006/relationships/hyperlink" Target="https://mentor.ieee.org/802.18/dcn/18/18-18-0086-02-0000-uganda-tvws-comments-to-guidelines-for-consultation.docx" TargetMode="External"/><Relationship Id="rId4" Type="http://schemas.openxmlformats.org/officeDocument/2006/relationships/hyperlink" Target="https://mentor.ieee.org/802.18/dcn/18/18-18-0083-01-0000-uganda-tvws-guidelines-for-consultation.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18/18-18-0076-01-0000-nprm-3-9-4-2ghz-gn-18-122.pdf" TargetMode="External"/><Relationship Id="rId2" Type="http://schemas.openxmlformats.org/officeDocument/2006/relationships/hyperlink" Target="https://www.fcc.gov/ecfs/search/filings?proceedings_name=18-122&amp;sort=date_disseminated,DESC"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cn/18/18-18-0010-06-0000-sa-use-of-spectrum-draft-position-06dec17.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mentor.ieee.org/802.18/dcn/18/18-18-0010-08-0000-sa-use-of-spectrum-draft-position-06dec17.docx" TargetMode="External"/><Relationship Id="rId4" Type="http://schemas.openxmlformats.org/officeDocument/2006/relationships/hyperlink" Target="https://mentor.ieee.org/802.18/dcn/18/18-18-0010-07-0000-sa-use-of-spectrum-draft-position-06dec17.docx" TargetMode="Externa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8/11-18-1055-00-0wng-a-future-for-unlicensed-spectrum.pptx" TargetMode="Externa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1.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93-00-0000-minutes-02aug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portal.etsi.org/webapp/workProgram/Report_Schedule.asp?WKI_ID=51206"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010-09-0000-sa-use-of-spectrum-draft-position-orig06dec17.docx" TargetMode="External"/><Relationship Id="rId2" Type="http://schemas.openxmlformats.org/officeDocument/2006/relationships/hyperlink" Target="https://mentor.ieee.org/802.18/dcn/18/18-18-0010-08-0000-sa-use-of-spectrum-draft-position-06dec17.doc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09 Aug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09 August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200758087"/>
              </p:ext>
            </p:extLst>
          </p:nvPr>
        </p:nvGraphicFramePr>
        <p:xfrm>
          <a:off x="546100" y="3605213"/>
          <a:ext cx="7820025" cy="2511425"/>
        </p:xfrm>
        <a:graphic>
          <a:graphicData uri="http://schemas.openxmlformats.org/presentationml/2006/ole">
            <mc:AlternateContent xmlns:mc="http://schemas.openxmlformats.org/markup-compatibility/2006">
              <mc:Choice xmlns:v="urn:schemas-microsoft-com:vml" Requires="v">
                <p:oleObj spid="_x0000_s3612" name="Document" r:id="rId4" imgW="8245941" imgH="2654841" progId="Word.Document.8">
                  <p:embed/>
                </p:oleObj>
              </mc:Choice>
              <mc:Fallback>
                <p:oleObj name="Document" r:id="rId4" imgW="8245941" imgH="2654841" progId="Word.Document.8">
                  <p:embed/>
                  <p:pic>
                    <p:nvPicPr>
                      <p:cNvPr id="0" name="Picture 3"/>
                      <p:cNvPicPr>
                        <a:picLocks noChangeAspect="1" noChangeArrowheads="1"/>
                      </p:cNvPicPr>
                      <p:nvPr/>
                    </p:nvPicPr>
                    <p:blipFill>
                      <a:blip r:embed="rId5"/>
                      <a:srcRect/>
                      <a:stretch>
                        <a:fillRect/>
                      </a:stretch>
                    </p:blipFill>
                    <p:spPr bwMode="auto">
                      <a:xfrm>
                        <a:off x="546100" y="3605213"/>
                        <a:ext cx="7820025" cy="25114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position statement on spectrum management </a:t>
            </a:r>
            <a:r>
              <a:rPr lang="en-US" sz="1400" dirty="0"/>
              <a:t>-2</a:t>
            </a:r>
            <a:endParaRPr lang="en-US" sz="1200" dirty="0"/>
          </a:p>
        </p:txBody>
      </p:sp>
      <p:sp>
        <p:nvSpPr>
          <p:cNvPr id="3" name="Content Placeholder 2"/>
          <p:cNvSpPr>
            <a:spLocks noGrp="1"/>
          </p:cNvSpPr>
          <p:nvPr>
            <p:ph idx="1"/>
          </p:nvPr>
        </p:nvSpPr>
        <p:spPr>
          <a:xfrm>
            <a:off x="685800" y="1241822"/>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20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14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a:spcBef>
                <a:spcPts val="0"/>
              </a:spcBef>
              <a:buFont typeface="Arial" panose="020B0604020202020204" pitchFamily="34" charset="0"/>
              <a:buChar char="•"/>
            </a:pPr>
            <a:endParaRPr lang="en-US" sz="2200" dirty="0"/>
          </a:p>
          <a:p>
            <a:pPr lvl="1">
              <a:spcBef>
                <a:spcPts val="0"/>
              </a:spcBef>
              <a:buFont typeface="Arial" panose="020B0604020202020204" pitchFamily="34" charset="0"/>
              <a:buChar char="•"/>
            </a:pPr>
            <a:r>
              <a:rPr lang="en-US" sz="1800" dirty="0"/>
              <a:t>And there is agreement to propose using the SA statement for this need also.  </a:t>
            </a:r>
          </a:p>
          <a:p>
            <a:pPr>
              <a:spcBef>
                <a:spcPts val="0"/>
              </a:spcBef>
              <a:buFont typeface="Arial" panose="020B0604020202020204" pitchFamily="34" charset="0"/>
              <a:buChar char="•"/>
            </a:pPr>
            <a:endParaRPr lang="en-US" sz="2200" dirty="0"/>
          </a:p>
          <a:p>
            <a:pPr>
              <a:spcBef>
                <a:spcPts val="0"/>
              </a:spcBef>
              <a:buFont typeface="Arial" panose="020B0604020202020204" pitchFamily="34" charset="0"/>
              <a:buChar char="•"/>
            </a:pPr>
            <a:r>
              <a:rPr lang="en-US" sz="2000" dirty="0"/>
              <a:t>Next is to send an email to head of GPPC and cc: the EU spectrum group with the paragraph above and the SA statement. </a:t>
            </a:r>
          </a:p>
          <a:p>
            <a:pPr>
              <a:spcBef>
                <a:spcPts val="0"/>
              </a:spcBef>
              <a:buFont typeface="Arial" panose="020B0604020202020204" pitchFamily="34" charset="0"/>
              <a:buChar char="•"/>
            </a:pPr>
            <a:r>
              <a:rPr lang="en-US" sz="2000" dirty="0"/>
              <a:t>Though what SA statement?  </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AIs Consultation </a:t>
            </a:r>
            <a:endParaRPr lang="en-US" sz="1200" dirty="0"/>
          </a:p>
        </p:txBody>
      </p:sp>
      <p:sp>
        <p:nvSpPr>
          <p:cNvPr id="3" name="Content Placeholder 2"/>
          <p:cNvSpPr>
            <a:spLocks noGrp="1"/>
          </p:cNvSpPr>
          <p:nvPr>
            <p:ph idx="1"/>
          </p:nvPr>
        </p:nvSpPr>
        <p:spPr>
          <a:xfrm>
            <a:off x="533400"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Ofcom </a:t>
            </a:r>
            <a:r>
              <a:rPr lang="en-US" sz="20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https://mentor.ieee.org/802.18/dcn/18/18-18-0069-00-0000-ofcom-consultation-on-preparations-for-wrc-19.pdf</a:t>
            </a:r>
            <a:r>
              <a:rPr lang="en-US" sz="1600" dirty="0"/>
              <a:t> </a:t>
            </a:r>
          </a:p>
          <a:p>
            <a:pPr lvl="1">
              <a:buFont typeface="Arial" panose="020B0604020202020204" pitchFamily="34" charset="0"/>
              <a:buChar char="•"/>
            </a:pPr>
            <a:r>
              <a:rPr lang="en-US" sz="1600" b="1" dirty="0"/>
              <a:t>The closing date for responses is 13 September 2018. (To EC by 16 or 23 Aug)</a:t>
            </a:r>
          </a:p>
          <a:p>
            <a:pPr lvl="1">
              <a:buFont typeface="Arial" panose="020B0604020202020204" pitchFamily="34" charset="0"/>
              <a:buChar char="•"/>
            </a:pPr>
            <a:r>
              <a:rPr lang="en-US" sz="1600" dirty="0">
                <a:solidFill>
                  <a:schemeClr val="tx1"/>
                </a:solidFill>
              </a:rPr>
              <a:t>There are 32 questions Ofcom is asking. </a:t>
            </a:r>
          </a:p>
          <a:p>
            <a:pPr lvl="1">
              <a:buFont typeface="Arial" panose="020B0604020202020204" pitchFamily="34" charset="0"/>
              <a:buChar char="•"/>
            </a:pPr>
            <a:r>
              <a:rPr lang="en-US" sz="1600" dirty="0">
                <a:solidFill>
                  <a:schemeClr val="tx1"/>
                </a:solidFill>
              </a:rPr>
              <a:t>We should focus on AIs from our view point document; 1.12, 1.13, 1.15, 1.16, 9.1.5 and 10.   </a:t>
            </a:r>
          </a:p>
          <a:p>
            <a:pPr marL="457200" lvl="1" indent="0"/>
            <a:r>
              <a:rPr lang="en-US" sz="1600" dirty="0">
                <a:solidFill>
                  <a:schemeClr val="tx1"/>
                </a:solidFill>
              </a:rPr>
              <a:t>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Ofcom manages in order to allow stakeholders to feed into the development of UK positions for the WRC. </a:t>
            </a:r>
          </a:p>
          <a:p>
            <a:r>
              <a:rPr lang="en-US" sz="1400" b="0" dirty="0"/>
              <a:t>1.2 Among the areas for discussion at WRC-19 are use of spectrum for mobile broadband – including next generation 5G. Decisions taken at the conference on this and other matters could affect thousands of UK businesses and consumers.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4110790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AIs Consultation </a:t>
            </a:r>
            <a:r>
              <a:rPr lang="en-US" sz="1400" dirty="0"/>
              <a:t>-2</a:t>
            </a:r>
            <a:endParaRPr lang="en-US" sz="1200" dirty="0"/>
          </a:p>
        </p:txBody>
      </p:sp>
      <p:sp>
        <p:nvSpPr>
          <p:cNvPr id="3" name="Content Placeholder 2"/>
          <p:cNvSpPr>
            <a:spLocks noGrp="1"/>
          </p:cNvSpPr>
          <p:nvPr>
            <p:ph idx="1"/>
          </p:nvPr>
        </p:nvSpPr>
        <p:spPr>
          <a:xfrm>
            <a:off x="692092" y="1181893"/>
            <a:ext cx="8147108" cy="4494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Had a good and more detailed discussion on several of the questions, Thursday of the plenary, see:</a:t>
            </a:r>
          </a:p>
          <a:p>
            <a:pPr lvl="1">
              <a:buFont typeface="Arial" panose="020B0604020202020204" pitchFamily="34" charset="0"/>
              <a:buChar char="•"/>
            </a:pPr>
            <a:r>
              <a:rPr lang="en-US" sz="1800" dirty="0">
                <a:hlinkClick r:id="rId2"/>
              </a:rPr>
              <a:t>https://mentor.ieee.org/802.18/dcn/18/18-18-0069-01-0000-ofcom-consultation-on-preparations-for-wrc-19.pdf</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2000" dirty="0">
                <a:solidFill>
                  <a:schemeClr val="tx1"/>
                </a:solidFill>
              </a:rPr>
              <a:t>The draft Ofcom reply form filled out with a couple of questions: </a:t>
            </a:r>
          </a:p>
          <a:p>
            <a:pPr lvl="1">
              <a:buFont typeface="Arial" panose="020B0604020202020204" pitchFamily="34" charset="0"/>
              <a:buChar char="•"/>
            </a:pPr>
            <a:r>
              <a:rPr lang="en-US" sz="1800" dirty="0">
                <a:solidFill>
                  <a:schemeClr val="tx1"/>
                </a:solidFill>
                <a:hlinkClick r:id="rId3"/>
              </a:rPr>
              <a:t>https://mentor.ieee.org/802.18/dcn/18/18-18-0088-00-0000-ofcom-consultation-comments-on-prep-for-wrc19.docx</a:t>
            </a:r>
            <a:r>
              <a:rPr lang="en-US" sz="1800" dirty="0">
                <a:solidFill>
                  <a:schemeClr val="tx1"/>
                </a:solidFill>
              </a:rPr>
              <a:t> </a:t>
            </a:r>
          </a:p>
          <a:p>
            <a:pPr lvl="1">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00B0F0"/>
                </a:solidFill>
              </a:rPr>
              <a:t>Will review and refine as soon as agenda allows.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13136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BB7175-CC0F-4711-8A15-C67190AF2D1F}"/>
              </a:ext>
            </a:extLst>
          </p:cNvPr>
          <p:cNvSpPr>
            <a:spLocks noGrp="1"/>
          </p:cNvSpPr>
          <p:nvPr>
            <p:ph type="dt" idx="10"/>
          </p:nvPr>
        </p:nvSpPr>
        <p:spPr>
          <a:xfrm>
            <a:off x="683394" y="304800"/>
            <a:ext cx="2211387" cy="273050"/>
          </a:xfrm>
        </p:spPr>
        <p:txBody>
          <a:bodyPr/>
          <a:lstStyle/>
          <a:p>
            <a:r>
              <a:rPr lang="en-US"/>
              <a:t>09 Aug 2018</a:t>
            </a:r>
            <a:endParaRPr lang="en-GB" dirty="0"/>
          </a:p>
        </p:txBody>
      </p:sp>
      <p:sp>
        <p:nvSpPr>
          <p:cNvPr id="3" name="Footer Placeholder 2">
            <a:extLst>
              <a:ext uri="{FF2B5EF4-FFF2-40B4-BE49-F238E27FC236}">
                <a16:creationId xmlns:a16="http://schemas.microsoft.com/office/drawing/2014/main" id="{EA6DA760-5081-4D61-A400-5202945F75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81603579-5A86-4453-88C1-62481DB71570}"/>
              </a:ext>
            </a:extLst>
          </p:cNvPr>
          <p:cNvSpPr>
            <a:spLocks noGrp="1"/>
          </p:cNvSpPr>
          <p:nvPr>
            <p:ph type="sldNum" idx="12"/>
          </p:nvPr>
        </p:nvSpPr>
        <p:spPr/>
        <p:txBody>
          <a:bodyPr/>
          <a:lstStyle/>
          <a:p>
            <a:r>
              <a:rPr lang="en-GB" dirty="0"/>
              <a:t>Slide </a:t>
            </a:r>
            <a:fld id="{F5D8E26B-7BCF-4D25-9C89-0168A6618F18}" type="slidenum">
              <a:rPr lang="en-GB" smtClean="0"/>
              <a:pPr/>
              <a:t>13</a:t>
            </a:fld>
            <a:endParaRPr lang="en-GB" dirty="0"/>
          </a:p>
        </p:txBody>
      </p:sp>
      <p:sp>
        <p:nvSpPr>
          <p:cNvPr id="5" name="Rectangle 4">
            <a:extLst>
              <a:ext uri="{FF2B5EF4-FFF2-40B4-BE49-F238E27FC236}">
                <a16:creationId xmlns:a16="http://schemas.microsoft.com/office/drawing/2014/main" id="{66BAABA8-F4F4-4D1D-82F4-87B8A491C161}"/>
              </a:ext>
            </a:extLst>
          </p:cNvPr>
          <p:cNvSpPr/>
          <p:nvPr/>
        </p:nvSpPr>
        <p:spPr>
          <a:xfrm>
            <a:off x="928693" y="1371600"/>
            <a:ext cx="7527920" cy="3477875"/>
          </a:xfrm>
          <a:prstGeom prst="rect">
            <a:avLst/>
          </a:prstGeom>
        </p:spPr>
        <p:txBody>
          <a:bodyPr wrap="square">
            <a:spAutoFit/>
          </a:bodyPr>
          <a:lstStyle/>
          <a:p>
            <a:pPr marL="342900" lvl="0" indent="-342900">
              <a:buFont typeface="Arial" panose="020B0604020202020204" pitchFamily="34" charset="0"/>
              <a:buChar char="•"/>
            </a:pPr>
            <a:r>
              <a:rPr lang="en-US" sz="2000" b="1" u="sng" dirty="0">
                <a:solidFill>
                  <a:schemeClr val="bg1">
                    <a:lumMod val="75000"/>
                  </a:schemeClr>
                </a:solidFill>
              </a:rPr>
              <a:t>Motion:</a:t>
            </a:r>
            <a:r>
              <a:rPr lang="en-US" sz="2000" b="1" dirty="0">
                <a:solidFill>
                  <a:schemeClr val="bg1">
                    <a:lumMod val="75000"/>
                  </a:schemeClr>
                </a:solidFill>
              </a:rPr>
              <a:t> </a:t>
            </a:r>
            <a:r>
              <a:rPr lang="en-US" sz="2000" dirty="0">
                <a:solidFill>
                  <a:schemeClr val="bg1">
                    <a:lumMod val="75000"/>
                  </a:schemeClr>
                </a:solidFill>
              </a:rPr>
              <a:t>Move to approve the comments in 18-18/00___r___; response to Ofcom plans on WRC-19 Agenda Items. </a:t>
            </a:r>
            <a:r>
              <a:rPr lang="en-GB" sz="2000" dirty="0">
                <a:solidFill>
                  <a:schemeClr val="bg1">
                    <a:lumMod val="75000"/>
                  </a:schemeClr>
                </a:solidFill>
              </a:rPr>
              <a:t>For review and approval by the EC for sending to the FCC by 10 September 2018. The Chair of 802.18 is authorized to make editorial changes as necessary.</a:t>
            </a:r>
            <a:endParaRPr lang="en-US" sz="2000" dirty="0">
              <a:solidFill>
                <a:schemeClr val="bg1">
                  <a:lumMod val="75000"/>
                </a:schemeClr>
              </a:solidFill>
            </a:endParaRPr>
          </a:p>
          <a:p>
            <a:pPr>
              <a:buFont typeface="Arial" panose="020B0604020202020204" pitchFamily="34" charset="0"/>
              <a:buChar char="•"/>
            </a:pPr>
            <a:endParaRPr lang="en-US" sz="1200" dirty="0">
              <a:solidFill>
                <a:schemeClr val="bg1">
                  <a:lumMod val="75000"/>
                </a:schemeClr>
              </a:solidFill>
            </a:endParaRPr>
          </a:p>
          <a:p>
            <a:pPr marL="342900" indent="-342900">
              <a:buFont typeface="Arial" panose="020B0604020202020204" pitchFamily="34" charset="0"/>
              <a:buChar char="•"/>
            </a:pPr>
            <a:r>
              <a:rPr lang="en-US" sz="2000" dirty="0">
                <a:solidFill>
                  <a:schemeClr val="bg1">
                    <a:lumMod val="75000"/>
                  </a:schemeClr>
                </a:solidFill>
              </a:rPr>
              <a:t>Move by:		.</a:t>
            </a:r>
          </a:p>
          <a:p>
            <a:pPr marL="342900" indent="-342900">
              <a:buFont typeface="Arial" panose="020B0604020202020204" pitchFamily="34" charset="0"/>
              <a:buChar char="•"/>
            </a:pPr>
            <a:r>
              <a:rPr lang="en-US" sz="2000" dirty="0">
                <a:solidFill>
                  <a:schemeClr val="bg1">
                    <a:lumMod val="75000"/>
                  </a:schemeClr>
                </a:solidFill>
              </a:rPr>
              <a:t>Second by:	.</a:t>
            </a:r>
          </a:p>
          <a:p>
            <a:pPr marL="342900" indent="-342900">
              <a:buFont typeface="Arial" panose="020B0604020202020204" pitchFamily="34" charset="0"/>
              <a:buChar char="•"/>
            </a:pPr>
            <a:r>
              <a:rPr lang="en-US" sz="2000" dirty="0">
                <a:solidFill>
                  <a:schemeClr val="bg1">
                    <a:lumMod val="75000"/>
                  </a:schemeClr>
                </a:solidFill>
              </a:rPr>
              <a:t>Discussion:         None</a:t>
            </a:r>
          </a:p>
          <a:p>
            <a:pPr marL="342900" indent="-342900">
              <a:buFont typeface="Arial" panose="020B0604020202020204" pitchFamily="34" charset="0"/>
              <a:buChar char="•"/>
            </a:pPr>
            <a:r>
              <a:rPr lang="en-US" sz="2000" dirty="0">
                <a:solidFill>
                  <a:schemeClr val="bg1">
                    <a:lumMod val="75000"/>
                  </a:schemeClr>
                </a:solidFill>
              </a:rPr>
              <a:t>Vote:         	 ___ Yes        ___ No          ___ Abstain </a:t>
            </a:r>
          </a:p>
          <a:p>
            <a:pPr marL="342900" indent="-342900">
              <a:buFont typeface="Arial" panose="020B0604020202020204" pitchFamily="34" charset="0"/>
              <a:buChar char="•"/>
            </a:pPr>
            <a:r>
              <a:rPr lang="en-US" sz="2000" dirty="0">
                <a:solidFill>
                  <a:schemeClr val="bg1">
                    <a:lumMod val="75000"/>
                  </a:schemeClr>
                </a:solidFill>
              </a:rPr>
              <a:t>Motion:		 Passed</a:t>
            </a:r>
          </a:p>
        </p:txBody>
      </p:sp>
      <p:sp>
        <p:nvSpPr>
          <p:cNvPr id="6" name="Title 1">
            <a:extLst>
              <a:ext uri="{FF2B5EF4-FFF2-40B4-BE49-F238E27FC236}">
                <a16:creationId xmlns:a16="http://schemas.microsoft.com/office/drawing/2014/main" id="{22A1FCA8-AFC5-4FC3-AFEB-97B1CF111DF1}"/>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sz="2400" kern="0" dirty="0">
                <a:solidFill>
                  <a:schemeClr val="bg1">
                    <a:lumMod val="75000"/>
                  </a:schemeClr>
                </a:solidFill>
              </a:rPr>
              <a:t>Motion - Ofcom Consultation on WRC-19 AIs</a:t>
            </a:r>
            <a:endParaRPr lang="en-US" sz="2400" kern="0" dirty="0">
              <a:solidFill>
                <a:schemeClr val="bg1">
                  <a:lumMod val="75000"/>
                </a:schemeClr>
              </a:solidFill>
            </a:endParaRPr>
          </a:p>
        </p:txBody>
      </p:sp>
    </p:spTree>
    <p:extLst>
      <p:ext uri="{BB962C8B-B14F-4D97-AF65-F5344CB8AC3E}">
        <p14:creationId xmlns:p14="http://schemas.microsoft.com/office/powerpoint/2010/main" val="1143189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-1</a:t>
            </a:r>
            <a:endParaRPr lang="en-US" sz="1200" dirty="0"/>
          </a:p>
        </p:txBody>
      </p:sp>
      <p:sp>
        <p:nvSpPr>
          <p:cNvPr id="3" name="Content Placeholder 2"/>
          <p:cNvSpPr>
            <a:spLocks noGrp="1"/>
          </p:cNvSpPr>
          <p:nvPr>
            <p:ph idx="1"/>
          </p:nvPr>
        </p:nvSpPr>
        <p:spPr>
          <a:xfrm>
            <a:off x="228600" y="1066800"/>
            <a:ext cx="8762993" cy="5408613"/>
          </a:xfrm>
        </p:spPr>
        <p:txBody>
          <a:bodyPr/>
          <a:lstStyle/>
          <a:p>
            <a:pPr>
              <a:buFont typeface="Arial" panose="020B0604020202020204" pitchFamily="34" charset="0"/>
              <a:buChar char="•"/>
            </a:pPr>
            <a:r>
              <a:rPr lang="en-US" sz="1800" dirty="0"/>
              <a:t>Latest Google submission did attempt to answer some of our questions.  </a:t>
            </a:r>
          </a:p>
          <a:p>
            <a:pPr lvl="1">
              <a:buFont typeface="Arial" panose="020B0604020202020204" pitchFamily="34" charset="0"/>
              <a:buChar char="•"/>
            </a:pPr>
            <a:r>
              <a:rPr lang="en-US" sz="1400" dirty="0">
                <a:hlinkClick r:id="rId3"/>
              </a:rPr>
              <a:t>https://mentor.ieee.org/802.18/dcn/18/18-18-0080-00-0000-</a:t>
            </a:r>
            <a:r>
              <a:rPr lang="en-US" sz="1400" b="1" dirty="0">
                <a:hlinkClick r:id="rId3"/>
              </a:rPr>
              <a:t>google-</a:t>
            </a:r>
            <a:r>
              <a:rPr lang="en-US" sz="1400" dirty="0">
                <a:hlinkClick r:id="rId3"/>
              </a:rPr>
              <a:t>s-waiver-request-supplement-to-coexist-with-802-11-with-motion-sensing-57-64ghz.pdf</a:t>
            </a:r>
            <a:r>
              <a:rPr lang="en-US" sz="1400" dirty="0"/>
              <a:t> </a:t>
            </a:r>
          </a:p>
          <a:p>
            <a:pPr lvl="1">
              <a:buFont typeface="Arial" panose="020B0604020202020204" pitchFamily="34" charset="0"/>
              <a:buChar char="•"/>
            </a:pPr>
            <a:r>
              <a:rPr lang="en-US" sz="1400" dirty="0">
                <a:solidFill>
                  <a:schemeClr val="tx1"/>
                </a:solidFill>
              </a:rPr>
              <a:t>Note:  The waiver is to allow the marketing and certification of equipment / production. </a:t>
            </a:r>
            <a:endParaRPr lang="en-US" sz="1100" dirty="0">
              <a:solidFill>
                <a:schemeClr val="tx1"/>
              </a:solidFill>
            </a:endParaRPr>
          </a:p>
          <a:p>
            <a:pPr>
              <a:buFont typeface="Arial" panose="020B0604020202020204" pitchFamily="34" charset="0"/>
              <a:buChar char="•"/>
            </a:pPr>
            <a:r>
              <a:rPr lang="en-US" sz="1800" dirty="0">
                <a:solidFill>
                  <a:schemeClr val="tx1"/>
                </a:solidFill>
              </a:rPr>
              <a:t>Reminder on our 4 Points</a:t>
            </a:r>
          </a:p>
          <a:p>
            <a:pPr lvl="1">
              <a:buFont typeface="Arial" panose="020B0604020202020204" pitchFamily="34" charset="0"/>
              <a:buChar char="•"/>
            </a:pPr>
            <a:r>
              <a:rPr lang="en-US" sz="1400" dirty="0">
                <a:solidFill>
                  <a:schemeClr val="tx1"/>
                </a:solidFill>
              </a:rPr>
              <a:t>Our comments;  </a:t>
            </a:r>
            <a:r>
              <a:rPr lang="en-US" sz="1400" dirty="0">
                <a:hlinkClick r:id="rId4"/>
              </a:rPr>
              <a:t>https://mentor.ieee.org/802.18/dcn/18/18-18-0032-05-0000-google-s-waiver-request-ieee-802-comments-motion-sensing-57-64-ghz.pdf</a:t>
            </a:r>
            <a:r>
              <a:rPr lang="en-US" sz="1400" dirty="0"/>
              <a:t> </a:t>
            </a:r>
          </a:p>
          <a:p>
            <a:pPr lvl="4">
              <a:buFont typeface="Arial" panose="020B0604020202020204" pitchFamily="34" charset="0"/>
              <a:buChar char="•"/>
            </a:pPr>
            <a:endParaRPr lang="en-US" sz="1100" dirty="0"/>
          </a:p>
          <a:p>
            <a:pPr marL="800100" lvl="1" indent="-342900">
              <a:buFont typeface="+mj-lt"/>
              <a:buAutoNum type="arabicPeriod"/>
            </a:pPr>
            <a:r>
              <a:rPr lang="en-US" sz="1600" dirty="0"/>
              <a:t>Sharing is not clear with 100% duty cycle, it is a 10x e.i.r.p. level, 802.11 has LBT, etc.</a:t>
            </a:r>
          </a:p>
          <a:p>
            <a:pPr lvl="2">
              <a:buFont typeface="Arial" panose="020B0604020202020204" pitchFamily="34" charset="0"/>
              <a:buChar char="•"/>
            </a:pPr>
            <a:r>
              <a:rPr lang="en-US" sz="1400" dirty="0"/>
              <a:t>Google says 10% now, where the new analysis was done with negligible degradation, along with 100% duty cycle showing 8% degradation.  Also, the Soli is out side the WiFi channel 75% of the time.   </a:t>
            </a:r>
          </a:p>
          <a:p>
            <a:pPr lvl="4">
              <a:buFont typeface="Arial" panose="020B0604020202020204" pitchFamily="34" charset="0"/>
              <a:buChar char="•"/>
            </a:pPr>
            <a:endParaRPr lang="en-US" sz="1200" dirty="0"/>
          </a:p>
          <a:p>
            <a:pPr marL="800100" lvl="1" indent="-342900">
              <a:buFont typeface="+mj-lt"/>
              <a:buAutoNum type="arabicPeriod"/>
            </a:pPr>
            <a:r>
              <a:rPr lang="en-US" sz="1600" dirty="0"/>
              <a:t>Didn’t test with 802.11ad with single carrier modulation which is the majority of users.  (OFDM is more tolerant which is what they did test with.)</a:t>
            </a:r>
          </a:p>
          <a:p>
            <a:pPr lvl="2">
              <a:buFont typeface="Arial" panose="020B0604020202020204" pitchFamily="34" charset="0"/>
              <a:buChar char="•"/>
            </a:pPr>
            <a:r>
              <a:rPr lang="en-US" sz="1400" dirty="0"/>
              <a:t> In the new analysis,  they did with single carrier.  </a:t>
            </a:r>
          </a:p>
          <a:p>
            <a:pPr lvl="4">
              <a:buFont typeface="Arial" panose="020B0604020202020204" pitchFamily="34" charset="0"/>
              <a:buChar char="•"/>
            </a:pPr>
            <a:endParaRPr lang="en-US" sz="1200" dirty="0"/>
          </a:p>
          <a:p>
            <a:pPr marL="457200" lvl="1" indent="0"/>
            <a:r>
              <a:rPr lang="en-US" sz="1800" dirty="0"/>
              <a:t>3</a:t>
            </a:r>
            <a:r>
              <a:rPr lang="en-US" sz="1600" dirty="0"/>
              <a:t>.   Didn’t test in the same device, like a phone.</a:t>
            </a:r>
          </a:p>
          <a:p>
            <a:pPr lvl="2">
              <a:buFont typeface="Arial" panose="020B0604020202020204" pitchFamily="34" charset="0"/>
              <a:buChar char="•"/>
            </a:pPr>
            <a:r>
              <a:rPr lang="en-US" sz="1400" dirty="0"/>
              <a:t>In the new analysis they did what they say is atypical close proximity to WiFi client and again with 10% duty cycle there was no negative affects.  With 100% duty cycle no harm on Wi-Fi through put 80% to 95% of the time. </a:t>
            </a:r>
          </a:p>
          <a:p>
            <a:pPr marL="0"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-2</a:t>
            </a:r>
            <a:endParaRPr lang="en-US" sz="1200" dirty="0"/>
          </a:p>
        </p:txBody>
      </p:sp>
      <p:sp>
        <p:nvSpPr>
          <p:cNvPr id="3" name="Content Placeholder 2"/>
          <p:cNvSpPr>
            <a:spLocks noGrp="1"/>
          </p:cNvSpPr>
          <p:nvPr>
            <p:ph idx="1"/>
          </p:nvPr>
        </p:nvSpPr>
        <p:spPr>
          <a:xfrm>
            <a:off x="228600" y="1066800"/>
            <a:ext cx="8762993" cy="5408613"/>
          </a:xfrm>
        </p:spPr>
        <p:txBody>
          <a:bodyPr/>
          <a:lstStyle/>
          <a:p>
            <a:pPr>
              <a:buFont typeface="Arial" panose="020B0604020202020204" pitchFamily="34" charset="0"/>
              <a:buChar char="•"/>
            </a:pPr>
            <a:r>
              <a:rPr lang="en-US" sz="1800" dirty="0">
                <a:solidFill>
                  <a:schemeClr val="tx1"/>
                </a:solidFill>
              </a:rPr>
              <a:t>Reminder on our 4 Points – cont. </a:t>
            </a:r>
            <a:r>
              <a:rPr lang="en-US" sz="1600" dirty="0"/>
              <a:t> </a:t>
            </a:r>
            <a:endParaRPr lang="en-US" sz="1200" dirty="0"/>
          </a:p>
          <a:p>
            <a:pPr marL="457200" lvl="1" indent="0"/>
            <a:r>
              <a:rPr lang="en-US" sz="1600" dirty="0"/>
              <a:t>4.    </a:t>
            </a:r>
            <a:r>
              <a:rPr lang="en-US" sz="1800" dirty="0"/>
              <a:t>Didn’t test with 802.15.3e (which is different from 3c which Google mentions). </a:t>
            </a:r>
            <a:endParaRPr lang="en-US" sz="1600" dirty="0"/>
          </a:p>
          <a:p>
            <a:pPr lvl="2">
              <a:buFont typeface="Arial" panose="020B0604020202020204" pitchFamily="34" charset="0"/>
              <a:buChar char="•"/>
            </a:pPr>
            <a:r>
              <a:rPr lang="en-US" sz="1600" dirty="0"/>
              <a:t>IEEE 802.15.3e made some footnotes that it has a closer intended range than the 11ad so concerns are less likely to materialize. </a:t>
            </a:r>
          </a:p>
          <a:p>
            <a:pPr lvl="4">
              <a:buFont typeface="Arial" panose="020B0604020202020204" pitchFamily="34" charset="0"/>
              <a:buChar char="•"/>
            </a:pPr>
            <a:endParaRPr lang="en-US" sz="1000" dirty="0"/>
          </a:p>
          <a:p>
            <a:pPr>
              <a:buFont typeface="Arial" panose="020B0604020202020204" pitchFamily="34" charset="0"/>
              <a:buChar char="•"/>
            </a:pPr>
            <a:r>
              <a:rPr lang="en-US" sz="2000" b="0" dirty="0">
                <a:solidFill>
                  <a:schemeClr val="tx1"/>
                </a:solidFill>
              </a:rPr>
              <a:t>Asked to check if we said anything on RF exposure </a:t>
            </a:r>
            <a:r>
              <a:rPr lang="en-US" sz="1800" b="0" dirty="0"/>
              <a:t>and Goggle responded? </a:t>
            </a:r>
          </a:p>
          <a:p>
            <a:pPr lvl="1">
              <a:buFont typeface="Arial" panose="020B0604020202020204" pitchFamily="34" charset="0"/>
              <a:buChar char="•"/>
            </a:pPr>
            <a:r>
              <a:rPr lang="en-US" sz="1600" dirty="0"/>
              <a:t>Looked and we did not say anything about RF exposure. </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In our view, does it resolve some of the concerns that IEEE 802 raised?</a:t>
            </a:r>
          </a:p>
          <a:p>
            <a:pPr lvl="1">
              <a:buFont typeface="Arial" panose="020B0604020202020204" pitchFamily="34" charset="0"/>
              <a:buChar char="•"/>
            </a:pPr>
            <a:r>
              <a:rPr lang="en-US" sz="1600" b="0" dirty="0">
                <a:solidFill>
                  <a:schemeClr val="tx1"/>
                </a:solidFill>
              </a:rPr>
              <a:t>We reviewed at the Plenary, and some excellent feedback from a member on behind the scenes, as on the surface seems Google is providing answers to some of our concerns, though looking deeper, there are ways around some of what they say.    e.g. if limited duty should that be in the waiver?</a:t>
            </a:r>
          </a:p>
          <a:p>
            <a:pPr lvl="1">
              <a:buFont typeface="Arial" panose="020B0604020202020204" pitchFamily="34" charset="0"/>
              <a:buChar char="•"/>
            </a:pPr>
            <a:r>
              <a:rPr lang="en-US" sz="1600" dirty="0">
                <a:solidFill>
                  <a:srgbClr val="00B050"/>
                </a:solidFill>
              </a:rPr>
              <a:t>(05aug) Heard back from the member looking at this, and the Facebook and our inputs here already cover all he had seen.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solidFill>
                  <a:schemeClr val="tx1"/>
                </a:solidFill>
              </a:rPr>
              <a:t>After additional discussion at Plenary, the RR-TAG does want to look more seriously at an ex </a:t>
            </a:r>
            <a:r>
              <a:rPr lang="en-US" sz="1800" b="0" dirty="0" err="1">
                <a:solidFill>
                  <a:schemeClr val="tx1"/>
                </a:solidFill>
              </a:rPr>
              <a:t>parte</a:t>
            </a:r>
            <a:r>
              <a:rPr lang="en-US" sz="1800" b="0" dirty="0">
                <a:solidFill>
                  <a:schemeClr val="tx1"/>
                </a:solidFill>
              </a:rPr>
              <a:t>, and NCTA will likely support what we are seeing.  </a:t>
            </a:r>
            <a:endParaRPr lang="en-US" sz="1000" b="0" dirty="0">
              <a:solidFill>
                <a:schemeClr val="tx1"/>
              </a:solidFill>
            </a:endParaRPr>
          </a:p>
          <a:p>
            <a:pPr lvl="1">
              <a:buFont typeface="Arial" panose="020B0604020202020204" pitchFamily="34" charset="0"/>
              <a:buChar char="•"/>
            </a:pPr>
            <a:endParaRPr lang="en-US" sz="1600" dirty="0"/>
          </a:p>
          <a:p>
            <a:pPr lvl="4">
              <a:buFont typeface="Arial" panose="020B0604020202020204" pitchFamily="34" charset="0"/>
              <a:buChar char="•"/>
            </a:pP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591462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-3</a:t>
            </a:r>
            <a:endParaRPr lang="en-US" sz="1200" dirty="0"/>
          </a:p>
        </p:txBody>
      </p:sp>
      <p:sp>
        <p:nvSpPr>
          <p:cNvPr id="3" name="Content Placeholder 2"/>
          <p:cNvSpPr>
            <a:spLocks noGrp="1"/>
          </p:cNvSpPr>
          <p:nvPr>
            <p:ph idx="1"/>
          </p:nvPr>
        </p:nvSpPr>
        <p:spPr>
          <a:xfrm>
            <a:off x="685800" y="762000"/>
            <a:ext cx="8229600" cy="5611627"/>
          </a:xfrm>
        </p:spPr>
        <p:txBody>
          <a:bodyPr/>
          <a:lstStyle/>
          <a:p>
            <a:pPr lvl="4">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dirty="0">
                <a:solidFill>
                  <a:schemeClr val="tx1"/>
                </a:solidFill>
              </a:rPr>
              <a:t>The proceeding: </a:t>
            </a:r>
          </a:p>
          <a:p>
            <a:pPr lvl="1">
              <a:buFont typeface="Arial" panose="020B0604020202020204" pitchFamily="34" charset="0"/>
              <a:buChar char="•"/>
            </a:pPr>
            <a:r>
              <a:rPr lang="en-US" sz="1600" dirty="0"/>
              <a:t>ECFS:   </a:t>
            </a:r>
            <a:r>
              <a:rPr lang="en-US" sz="1600" dirty="0">
                <a:hlinkClick r:id="rId2"/>
              </a:rPr>
              <a:t>https://www.fcc.gov/ecfs/search/filings?proceedings_name=18-70&amp;sort=date_disseminated,DESC</a:t>
            </a:r>
            <a:r>
              <a:rPr lang="en-US" sz="1600" dirty="0"/>
              <a:t> </a:t>
            </a:r>
          </a:p>
          <a:p>
            <a:pPr lvl="4">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800" dirty="0">
                <a:solidFill>
                  <a:schemeClr val="tx1"/>
                </a:solidFill>
              </a:rPr>
              <a:t>We reviewed marked up versions, from Google’s and Facebook’s responses: </a:t>
            </a:r>
          </a:p>
          <a:p>
            <a:pPr lvl="1">
              <a:buFont typeface="Arial" panose="020B0604020202020204" pitchFamily="34" charset="0"/>
              <a:buChar char="•"/>
            </a:pPr>
            <a:r>
              <a:rPr lang="en-US" sz="1600" dirty="0">
                <a:solidFill>
                  <a:schemeClr val="tx1"/>
                </a:solidFill>
                <a:hlinkClick r:id="rId3"/>
              </a:rPr>
              <a:t>https://mentor.ieee.org/802.18/dcn/18/18-18-0080-00-0000-google-s-waiver-request-supplement-to-coexist-with-802-11-with-motion-sensing-57-64ghz.pdf</a:t>
            </a:r>
            <a:endParaRPr lang="en-US" sz="900" b="0" dirty="0">
              <a:solidFill>
                <a:schemeClr val="tx1"/>
              </a:solidFill>
            </a:endParaRPr>
          </a:p>
          <a:p>
            <a:pPr lvl="1">
              <a:buFont typeface="Arial" panose="020B0604020202020204" pitchFamily="34" charset="0"/>
              <a:buChar char="•"/>
            </a:pPr>
            <a:r>
              <a:rPr lang="en-US" sz="1600" dirty="0">
                <a:hlinkClick r:id="rId4"/>
              </a:rPr>
              <a:t>https://mentor.ieee.org/802.18/dcn/18/18-18-0089-00-0000-google-s-waiver-request-facebook-letter-after-reply-comments-motion-sensing-57-64-ghz.pdf</a:t>
            </a:r>
            <a:r>
              <a:rPr lang="en-US" sz="1600" dirty="0"/>
              <a:t> </a:t>
            </a:r>
            <a:endParaRPr lang="en-US" sz="1600" b="0" dirty="0">
              <a:solidFill>
                <a:schemeClr val="tx1"/>
              </a:solidFill>
            </a:endParaRPr>
          </a:p>
          <a:p>
            <a:pPr lvl="4">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How do we get an ex </a:t>
            </a:r>
            <a:r>
              <a:rPr lang="en-US" sz="1800" b="0" dirty="0" err="1">
                <a:solidFill>
                  <a:schemeClr val="tx1"/>
                </a:solidFill>
              </a:rPr>
              <a:t>parte</a:t>
            </a:r>
            <a:r>
              <a:rPr lang="en-US" sz="1800" b="0" dirty="0">
                <a:solidFill>
                  <a:schemeClr val="tx1"/>
                </a:solidFill>
              </a:rPr>
              <a:t> going, FCC may grant the waiver soon? </a:t>
            </a:r>
          </a:p>
          <a:p>
            <a:pPr lvl="1">
              <a:buFont typeface="Arial" panose="020B0604020202020204" pitchFamily="34" charset="0"/>
              <a:buChar char="•"/>
            </a:pPr>
            <a:r>
              <a:rPr lang="en-US" sz="1600" dirty="0">
                <a:solidFill>
                  <a:schemeClr val="tx1"/>
                </a:solidFill>
              </a:rPr>
              <a:t>Summarize our comments first, what is significant. </a:t>
            </a:r>
          </a:p>
          <a:p>
            <a:pPr lvl="1">
              <a:buFont typeface="Arial" panose="020B0604020202020204" pitchFamily="34" charset="0"/>
              <a:buChar char="•"/>
            </a:pPr>
            <a:r>
              <a:rPr lang="en-US" sz="1600" b="0" dirty="0">
                <a:solidFill>
                  <a:schemeClr val="tx1"/>
                </a:solidFill>
              </a:rPr>
              <a:t>Then show</a:t>
            </a:r>
            <a:r>
              <a:rPr lang="en-US" sz="1600" dirty="0">
                <a:solidFill>
                  <a:schemeClr val="tx1"/>
                </a:solidFill>
              </a:rPr>
              <a:t> where </a:t>
            </a:r>
            <a:r>
              <a:rPr lang="en-US" sz="1600" b="0" dirty="0">
                <a:solidFill>
                  <a:schemeClr val="tx1"/>
                </a:solidFill>
              </a:rPr>
              <a:t>Faceb</a:t>
            </a:r>
            <a:r>
              <a:rPr lang="en-US" sz="1600" dirty="0">
                <a:solidFill>
                  <a:schemeClr val="tx1"/>
                </a:solidFill>
              </a:rPr>
              <a:t>ook agrees with us,  then support Facebook other points. (do we agree with all or just some.) </a:t>
            </a:r>
            <a:r>
              <a:rPr lang="en-US" sz="1600" b="0" dirty="0">
                <a:solidFill>
                  <a:schemeClr val="tx1"/>
                </a:solidFill>
              </a:rPr>
              <a:t> </a:t>
            </a:r>
          </a:p>
          <a:p>
            <a:pPr lvl="1">
              <a:buFont typeface="Arial" panose="020B0604020202020204" pitchFamily="34" charset="0"/>
              <a:buChar char="•"/>
            </a:pPr>
            <a:r>
              <a:rPr lang="en-US" sz="1600" b="0" dirty="0">
                <a:solidFill>
                  <a:schemeClr val="tx1"/>
                </a:solidFill>
              </a:rPr>
              <a:t>Outline to these points above is next. </a:t>
            </a:r>
          </a:p>
          <a:p>
            <a:pPr lvl="1">
              <a:buFont typeface="Arial" panose="020B0604020202020204" pitchFamily="34" charset="0"/>
              <a:buChar char="•"/>
            </a:pPr>
            <a:r>
              <a:rPr lang="en-US" sz="1600" dirty="0">
                <a:solidFill>
                  <a:schemeClr val="tx1"/>
                </a:solidFill>
              </a:rPr>
              <a:t>Need to target end of August. </a:t>
            </a:r>
            <a:endParaRPr lang="en-US" sz="18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735336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770813" cy="719931"/>
          </a:xfrm>
        </p:spPr>
        <p:txBody>
          <a:bodyPr/>
          <a:lstStyle/>
          <a:p>
            <a:r>
              <a:rPr lang="en-US" altLang="en-US" sz="2400" dirty="0">
                <a:solidFill>
                  <a:schemeClr val="bg1">
                    <a:lumMod val="75000"/>
                  </a:schemeClr>
                </a:solidFill>
              </a:rPr>
              <a:t>Motion - FCC Google Wavier ex </a:t>
            </a:r>
            <a:r>
              <a:rPr lang="en-US" altLang="en-US" sz="2400" dirty="0" err="1">
                <a:solidFill>
                  <a:schemeClr val="bg1">
                    <a:lumMod val="75000"/>
                  </a:schemeClr>
                </a:solidFill>
              </a:rPr>
              <a:t>parte</a:t>
            </a:r>
            <a:endParaRPr lang="en-US" altLang="en-US" sz="2400" dirty="0">
              <a:solidFill>
                <a:schemeClr val="bg1">
                  <a:lumMod val="75000"/>
                </a:schemeClr>
              </a:solidFill>
            </a:endParaRPr>
          </a:p>
        </p:txBody>
      </p:sp>
      <p:sp>
        <p:nvSpPr>
          <p:cNvPr id="16387" name="Content Placeholder 2"/>
          <p:cNvSpPr>
            <a:spLocks noGrp="1"/>
          </p:cNvSpPr>
          <p:nvPr>
            <p:ph idx="1"/>
          </p:nvPr>
        </p:nvSpPr>
        <p:spPr>
          <a:xfrm>
            <a:off x="684212" y="1303407"/>
            <a:ext cx="7772400" cy="5172006"/>
          </a:xfrm>
        </p:spPr>
        <p:txBody>
          <a:bodyPr/>
          <a:lstStyle/>
          <a:p>
            <a:pPr>
              <a:buFont typeface="Arial" panose="020B0604020202020204" pitchFamily="34" charset="0"/>
              <a:buChar char="•"/>
            </a:pPr>
            <a:r>
              <a:rPr lang="en-US" sz="2000" u="sng"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Move to approve the ex </a:t>
            </a:r>
            <a:r>
              <a:rPr lang="en-US" sz="2000" b="0" dirty="0" err="1">
                <a:solidFill>
                  <a:schemeClr val="bg1">
                    <a:lumMod val="75000"/>
                  </a:schemeClr>
                </a:solidFill>
              </a:rPr>
              <a:t>parte</a:t>
            </a:r>
            <a:r>
              <a:rPr lang="en-US" sz="2000" b="0" dirty="0">
                <a:solidFill>
                  <a:schemeClr val="bg1">
                    <a:lumMod val="75000"/>
                  </a:schemeClr>
                </a:solidFill>
              </a:rPr>
              <a:t> in 18-18/00___r___, response to Google reply comments on request for wavier (FCC ET Docket 18-70) of section 15.255(c)(3) of the FCC rules for their interactive motion sensing in the 57-64 GHz band, to increase the allowed power. </a:t>
            </a:r>
            <a:r>
              <a:rPr lang="en-GB" sz="2000" b="0" dirty="0">
                <a:solidFill>
                  <a:schemeClr val="bg1">
                    <a:lumMod val="75000"/>
                  </a:schemeClr>
                </a:solidFill>
              </a:rPr>
              <a:t>For review and approval by the EC for sending to the FCC by </a:t>
            </a:r>
            <a:r>
              <a:rPr lang="en-GB" sz="2000" b="0" dirty="0">
                <a:solidFill>
                  <a:schemeClr val="bg1">
                    <a:lumMod val="75000"/>
                  </a:schemeClr>
                </a:solidFill>
                <a:highlight>
                  <a:srgbClr val="FFFF00"/>
                </a:highlight>
              </a:rPr>
              <a:t>_______</a:t>
            </a:r>
            <a:r>
              <a:rPr lang="en-GB" sz="2000" b="0" dirty="0">
                <a:solidFill>
                  <a:schemeClr val="bg1">
                    <a:lumMod val="75000"/>
                  </a:schemeClr>
                </a:solidFill>
              </a:rPr>
              <a:t>. The Chair of 802.18 is authorized to make editorial changes as necessary.</a:t>
            </a:r>
            <a:endParaRPr lang="en-US" sz="2000" b="0" dirty="0">
              <a:solidFill>
                <a:schemeClr val="bg1">
                  <a:lumMod val="75000"/>
                </a:schemeClr>
              </a:solidFill>
            </a:endParaRPr>
          </a:p>
          <a:p>
            <a:pPr>
              <a:buFont typeface="Arial" panose="020B0604020202020204" pitchFamily="34" charset="0"/>
              <a:buChar char="•"/>
            </a:pPr>
            <a:endParaRPr lang="en-US" sz="2000" b="0" dirty="0">
              <a:solidFill>
                <a:schemeClr val="bg1">
                  <a:lumMod val="75000"/>
                </a:schemeClr>
              </a:solidFill>
            </a:endParaRPr>
          </a:p>
          <a:p>
            <a:pPr>
              <a:buFont typeface="Arial" panose="020B0604020202020204" pitchFamily="34" charset="0"/>
              <a:buChar char="•"/>
            </a:pPr>
            <a:r>
              <a:rPr lang="en-US" sz="2000" b="0" dirty="0">
                <a:solidFill>
                  <a:schemeClr val="bg1">
                    <a:lumMod val="75000"/>
                  </a:schemeClr>
                </a:solidFill>
              </a:rPr>
              <a:t>Move by:		.</a:t>
            </a:r>
          </a:p>
          <a:p>
            <a:pPr>
              <a:buFont typeface="Arial" panose="020B0604020202020204" pitchFamily="34" charset="0"/>
              <a:buChar char="•"/>
            </a:pPr>
            <a:r>
              <a:rPr lang="en-US" sz="2000" b="0" dirty="0">
                <a:solidFill>
                  <a:schemeClr val="bg1">
                    <a:lumMod val="75000"/>
                  </a:schemeClr>
                </a:solidFill>
              </a:rPr>
              <a:t>Second by:	.</a:t>
            </a:r>
          </a:p>
          <a:p>
            <a:pPr>
              <a:buFont typeface="Arial" panose="020B0604020202020204" pitchFamily="34" charset="0"/>
              <a:buChar char="•"/>
            </a:pPr>
            <a:r>
              <a:rPr lang="en-US" sz="2000" b="0" dirty="0">
                <a:solidFill>
                  <a:schemeClr val="bg1">
                    <a:lumMod val="75000"/>
                  </a:schemeClr>
                </a:solidFill>
              </a:rPr>
              <a:t>Discussion:         None</a:t>
            </a:r>
          </a:p>
          <a:p>
            <a:pPr>
              <a:buFont typeface="Arial" panose="020B0604020202020204" pitchFamily="34" charset="0"/>
              <a:buChar char="•"/>
            </a:pPr>
            <a:r>
              <a:rPr lang="en-US" sz="2000" b="0" dirty="0">
                <a:solidFill>
                  <a:schemeClr val="bg1">
                    <a:lumMod val="75000"/>
                  </a:schemeClr>
                </a:solidFill>
              </a:rPr>
              <a:t>Vote:         	 ___ Yes        ___ No          ___ Abstain </a:t>
            </a:r>
          </a:p>
          <a:p>
            <a:pPr>
              <a:buFont typeface="Arial" panose="020B0604020202020204" pitchFamily="34" charset="0"/>
              <a:buChar char="•"/>
            </a:pPr>
            <a:r>
              <a:rPr lang="en-US" sz="2000" b="0"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Passed</a:t>
            </a:r>
          </a:p>
          <a:p>
            <a:pPr lvl="1"/>
            <a:endParaRPr lang="en-US" altLang="en-US"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17</a:t>
            </a:fld>
            <a:endParaRPr lang="en-US" altLang="en-US" sz="1200" b="0" dirty="0"/>
          </a:p>
        </p:txBody>
      </p:sp>
      <p:sp>
        <p:nvSpPr>
          <p:cNvPr id="2" name="Date Placeholder 1"/>
          <p:cNvSpPr>
            <a:spLocks noGrp="1"/>
          </p:cNvSpPr>
          <p:nvPr>
            <p:ph type="dt" idx="15"/>
          </p:nvPr>
        </p:nvSpPr>
        <p:spPr/>
        <p:txBody>
          <a:bodyPr/>
          <a:lstStyle/>
          <a:p>
            <a:r>
              <a:rPr lang="en-US"/>
              <a:t>09 Aug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313646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a:t>
            </a:r>
            <a:endParaRPr lang="en-US" sz="1200" dirty="0"/>
          </a:p>
        </p:txBody>
      </p:sp>
      <p:sp>
        <p:nvSpPr>
          <p:cNvPr id="3" name="Content Placeholder 2"/>
          <p:cNvSpPr>
            <a:spLocks noGrp="1"/>
          </p:cNvSpPr>
          <p:nvPr>
            <p:ph idx="1"/>
          </p:nvPr>
        </p:nvSpPr>
        <p:spPr>
          <a:xfrm>
            <a:off x="685800" y="1181893"/>
            <a:ext cx="7770813" cy="5293520"/>
          </a:xfrm>
        </p:spPr>
        <p:txBody>
          <a:bodyPr/>
          <a:lstStyle/>
          <a:p>
            <a:pPr>
              <a:spcBef>
                <a:spcPts val="0"/>
              </a:spcBef>
              <a:buFont typeface="Arial" panose="020B0604020202020204" pitchFamily="34" charset="0"/>
              <a:buChar char="•"/>
            </a:pPr>
            <a:r>
              <a:rPr lang="en-US" altLang="en-US" sz="1800" dirty="0"/>
              <a:t>Questions from </a:t>
            </a:r>
            <a:r>
              <a:rPr lang="en-US" altLang="en-US" sz="1800" dirty="0" err="1"/>
              <a:t>Encina</a:t>
            </a:r>
            <a:r>
              <a:rPr lang="en-US" altLang="en-US" sz="1800" dirty="0"/>
              <a:t>, who presented to us about using/sharing 802.11 WiFi on Part 101 licenses.  </a:t>
            </a:r>
          </a:p>
          <a:p>
            <a:pPr lvl="3">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t>They are writing reply comments for </a:t>
            </a:r>
            <a:r>
              <a:rPr lang="en-US" sz="1800" dirty="0" err="1"/>
              <a:t>NoI</a:t>
            </a:r>
            <a:r>
              <a:rPr lang="en-US" sz="1800" dirty="0"/>
              <a:t> 17-183 which would make it possible for WiFi to operate in the Part 101 frequency band of 5.925 GHz – 6.425 GHz without causing interference to existing stations or blocking new applicant stations.</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b="0" dirty="0">
                <a:solidFill>
                  <a:srgbClr val="00B0F0"/>
                </a:solidFill>
              </a:rPr>
              <a:t>They would like answers to the following questions.  </a:t>
            </a:r>
            <a:r>
              <a:rPr lang="en-US" sz="1800" b="0" dirty="0"/>
              <a:t>Do any of the 802.11 specifications issued, or in process, meet the following requirements:</a:t>
            </a:r>
          </a:p>
          <a:p>
            <a:pPr>
              <a:spcBef>
                <a:spcPts val="0"/>
              </a:spcBef>
              <a:buFont typeface="Arial" panose="020B0604020202020204" pitchFamily="34" charset="0"/>
              <a:buChar char="•"/>
            </a:pPr>
            <a:endParaRPr lang="en-US" sz="1800" b="0" dirty="0"/>
          </a:p>
          <a:p>
            <a:pPr lvl="1">
              <a:spcBef>
                <a:spcPts val="0"/>
              </a:spcBef>
              <a:buFont typeface="Arial" panose="020B0604020202020204" pitchFamily="34" charset="0"/>
              <a:buChar char="•"/>
            </a:pPr>
            <a:r>
              <a:rPr lang="en-US" sz="1600" dirty="0"/>
              <a:t>Operate in the 5.925 – 6.425 GHz band</a:t>
            </a:r>
          </a:p>
          <a:p>
            <a:pPr lvl="2">
              <a:spcBef>
                <a:spcPts val="0"/>
              </a:spcBef>
              <a:buFont typeface="Arial" panose="020B0604020202020204" pitchFamily="34" charset="0"/>
              <a:buChar char="•"/>
            </a:pPr>
            <a:r>
              <a:rPr lang="en-US" sz="1600" dirty="0">
                <a:solidFill>
                  <a:schemeClr val="bg1">
                    <a:lumMod val="75000"/>
                  </a:schemeClr>
                </a:solidFill>
              </a:rPr>
              <a:t>There is an amendment being worked on,  IEEE P802.11ax, due in 2020</a:t>
            </a:r>
          </a:p>
          <a:p>
            <a:pPr lvl="1">
              <a:spcBef>
                <a:spcPts val="0"/>
              </a:spcBef>
              <a:buFont typeface="Arial" panose="020B0604020202020204" pitchFamily="34" charset="0"/>
              <a:buChar char="•"/>
            </a:pPr>
            <a:r>
              <a:rPr lang="en-US" sz="1600" dirty="0"/>
              <a:t>EIRP of 36 dBm or less</a:t>
            </a:r>
          </a:p>
          <a:p>
            <a:pPr lvl="2">
              <a:spcBef>
                <a:spcPts val="0"/>
              </a:spcBef>
              <a:buFont typeface="Arial" panose="020B0604020202020204" pitchFamily="34" charset="0"/>
              <a:buChar char="•"/>
            </a:pPr>
            <a:r>
              <a:rPr lang="en-US" sz="1600" dirty="0">
                <a:solidFill>
                  <a:schemeClr val="bg1">
                    <a:lumMod val="75000"/>
                  </a:schemeClr>
                </a:solidFill>
              </a:rPr>
              <a:t>Yes, all </a:t>
            </a:r>
          </a:p>
          <a:p>
            <a:pPr lvl="1">
              <a:spcBef>
                <a:spcPts val="0"/>
              </a:spcBef>
              <a:buFont typeface="Arial" panose="020B0604020202020204" pitchFamily="34" charset="0"/>
              <a:buChar char="•"/>
            </a:pPr>
            <a:r>
              <a:rPr lang="en-US" sz="1800" dirty="0"/>
              <a:t>Listen before talk</a:t>
            </a:r>
          </a:p>
          <a:p>
            <a:pPr lvl="2">
              <a:spcBef>
                <a:spcPts val="0"/>
              </a:spcBef>
              <a:buFont typeface="Arial" panose="020B0604020202020204" pitchFamily="34" charset="0"/>
              <a:buChar char="•"/>
            </a:pPr>
            <a:r>
              <a:rPr lang="en-US" sz="1600" dirty="0"/>
              <a:t> </a:t>
            </a:r>
            <a:r>
              <a:rPr lang="en-US" sz="1600" dirty="0">
                <a:solidFill>
                  <a:schemeClr val="bg1">
                    <a:lumMod val="75000"/>
                  </a:schemeClr>
                </a:solidFill>
              </a:rPr>
              <a:t>Yes, _______</a:t>
            </a:r>
          </a:p>
          <a:p>
            <a:pPr lvl="1">
              <a:spcBef>
                <a:spcPts val="0"/>
              </a:spcBef>
              <a:buFont typeface="Arial" panose="020B0604020202020204" pitchFamily="34" charset="0"/>
              <a:buChar char="•"/>
            </a:pPr>
            <a:r>
              <a:rPr lang="en-US" sz="1600" dirty="0"/>
              <a:t>Determine its </a:t>
            </a:r>
            <a:r>
              <a:rPr lang="en-US" sz="1600" dirty="0" err="1"/>
              <a:t>lat</a:t>
            </a:r>
            <a:r>
              <a:rPr lang="en-US" sz="1600" dirty="0"/>
              <a:t>, long and height AMSL</a:t>
            </a:r>
          </a:p>
          <a:p>
            <a:pPr lvl="2">
              <a:spcBef>
                <a:spcPts val="0"/>
              </a:spcBef>
              <a:buFont typeface="Arial" panose="020B0604020202020204" pitchFamily="34" charset="0"/>
              <a:buChar char="•"/>
            </a:pPr>
            <a:r>
              <a:rPr lang="en-US" sz="1600" dirty="0">
                <a:solidFill>
                  <a:schemeClr val="bg1">
                    <a:lumMod val="75000"/>
                  </a:schemeClr>
                </a:solidFill>
              </a:rPr>
              <a:t> ?________</a:t>
            </a:r>
          </a:p>
          <a:p>
            <a:pPr>
              <a:spcBef>
                <a:spcPts val="0"/>
              </a:spcBef>
            </a:pPr>
            <a:r>
              <a:rPr lang="en-US" sz="1600" dirty="0"/>
              <a:t> </a:t>
            </a:r>
          </a:p>
          <a:p>
            <a:pPr>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endParaRPr lang="en-US" alt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541688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1200" dirty="0"/>
          </a:p>
        </p:txBody>
      </p:sp>
      <p:sp>
        <p:nvSpPr>
          <p:cNvPr id="3" name="Content Placeholder 2"/>
          <p:cNvSpPr>
            <a:spLocks noGrp="1"/>
          </p:cNvSpPr>
          <p:nvPr>
            <p:ph idx="1"/>
          </p:nvPr>
        </p:nvSpPr>
        <p:spPr>
          <a:xfrm>
            <a:off x="685800" y="1181893"/>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Sent to the list server this week,  a </a:t>
            </a:r>
            <a:r>
              <a:rPr lang="en-US"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r>
              <a:rPr lang="en-US" altLang="en-US" sz="1600" dirty="0"/>
              <a:t> 	</a:t>
            </a:r>
          </a:p>
          <a:p>
            <a:pPr lvl="2">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259155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Number of voters: </a:t>
            </a:r>
            <a:r>
              <a:rPr lang="en-US" altLang="en-US" sz="1800" dirty="0"/>
              <a:t>40 (9 on EC)</a:t>
            </a:r>
            <a:r>
              <a:rPr lang="en-US" altLang="en-US" sz="1800" dirty="0">
                <a:solidFill>
                  <a:schemeClr val="tx1"/>
                </a:solidFill>
              </a:rPr>
              <a:t>;  Nearly Voter: 1; Aspirant members: 9</a:t>
            </a:r>
          </a:p>
          <a:p>
            <a:pPr lvl="1">
              <a:buFont typeface="Arial" panose="020B0604020202020204" pitchFamily="34" charset="0"/>
              <a:buChar char="•"/>
            </a:pPr>
            <a:r>
              <a:rPr lang="en-US" sz="1400" dirty="0">
                <a:solidFill>
                  <a:schemeClr val="tx1"/>
                </a:solidFill>
              </a:rPr>
              <a:t>With teleconferences approval on 08 March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09 Aug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510"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-2</a:t>
            </a:r>
            <a:endParaRPr lang="en-US" sz="1200" dirty="0"/>
          </a:p>
        </p:txBody>
      </p:sp>
      <p:sp>
        <p:nvSpPr>
          <p:cNvPr id="3" name="Content Placeholder 2"/>
          <p:cNvSpPr>
            <a:spLocks noGrp="1"/>
          </p:cNvSpPr>
          <p:nvPr>
            <p:ph idx="1"/>
          </p:nvPr>
        </p:nvSpPr>
        <p:spPr>
          <a:xfrm>
            <a:off x="685800" y="1181893"/>
            <a:ext cx="7770813" cy="4494213"/>
          </a:xfrm>
        </p:spPr>
        <p:txBody>
          <a:bodyPr/>
          <a:lstStyle/>
          <a:p>
            <a:pPr marL="457200" lvl="1" indent="0">
              <a:spcBef>
                <a:spcPts val="0"/>
              </a:spcBef>
            </a:pPr>
            <a:endParaRPr lang="en-US" altLang="en-US" sz="1600" dirty="0"/>
          </a:p>
          <a:p>
            <a:pPr>
              <a:spcBef>
                <a:spcPts val="0"/>
              </a:spcBef>
              <a:buFont typeface="Arial" panose="020B0604020202020204" pitchFamily="34" charset="0"/>
              <a:buChar char="•"/>
            </a:pPr>
            <a:r>
              <a:rPr lang="en-US" altLang="en-US" sz="2000" dirty="0"/>
              <a:t>6 (5-7) GHz and single voice from IEEE 802.   </a:t>
            </a:r>
          </a:p>
          <a:p>
            <a:pPr lvl="1">
              <a:spcBef>
                <a:spcPts val="0"/>
              </a:spcBef>
              <a:buFont typeface="Arial" panose="020B0604020202020204" pitchFamily="34" charset="0"/>
              <a:buChar char="•"/>
            </a:pPr>
            <a:r>
              <a:rPr lang="en-US" altLang="en-US" sz="1800" dirty="0"/>
              <a:t>Next is where the 11ax CoEx document goes.</a:t>
            </a:r>
          </a:p>
          <a:p>
            <a:pPr lvl="1">
              <a:spcBef>
                <a:spcPts val="0"/>
              </a:spcBef>
              <a:buFont typeface="Arial" panose="020B0604020202020204" pitchFamily="34" charset="0"/>
              <a:buChar char="•"/>
            </a:pPr>
            <a:r>
              <a:rPr lang="en-US" altLang="en-US" sz="1800" dirty="0"/>
              <a:t>Ad-Hoc call recently, watch .11 Mentor for minutes.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Time could be quick to come up with a single voice from IEEE 802 for the NPRM?  </a:t>
            </a:r>
          </a:p>
          <a:p>
            <a:pPr lvl="1">
              <a:spcBef>
                <a:spcPts val="0"/>
              </a:spcBef>
              <a:buFont typeface="Arial" panose="020B0604020202020204" pitchFamily="34" charset="0"/>
              <a:buChar char="•"/>
            </a:pPr>
            <a:r>
              <a:rPr lang="en-US" altLang="en-US" sz="1800" dirty="0"/>
              <a:t>Should see the NPRM ‘draft’ text 3 weeks before the FCC Open meeting this is on the agenda.  (Open meeting dates:  26 Sept, 23 Oct, 15 Nov) </a:t>
            </a:r>
          </a:p>
          <a:p>
            <a:pPr lvl="1">
              <a:spcBef>
                <a:spcPts val="0"/>
              </a:spcBef>
              <a:buFont typeface="Arial" panose="020B0604020202020204" pitchFamily="34" charset="0"/>
              <a:buChar char="•"/>
            </a:pPr>
            <a:endParaRPr lang="en-US" altLang="en-US" sz="1800" dirty="0"/>
          </a:p>
          <a:p>
            <a:pPr lvl="3">
              <a:buFont typeface="Arial" panose="020B0604020202020204" pitchFamily="34" charset="0"/>
              <a:buChar char="•"/>
            </a:pPr>
            <a:endParaRPr lang="en-US" sz="1050" dirty="0"/>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alt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7447690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-3</a:t>
            </a:r>
            <a:endParaRPr lang="en-US" sz="1200" dirty="0"/>
          </a:p>
        </p:txBody>
      </p:sp>
      <p:sp>
        <p:nvSpPr>
          <p:cNvPr id="3" name="Content Placeholder 2"/>
          <p:cNvSpPr>
            <a:spLocks noGrp="1"/>
          </p:cNvSpPr>
          <p:nvPr>
            <p:ph idx="1"/>
          </p:nvPr>
        </p:nvSpPr>
        <p:spPr>
          <a:xfrm>
            <a:off x="685800" y="1181893"/>
            <a:ext cx="7770813" cy="5293520"/>
          </a:xfrm>
        </p:spPr>
        <p:txBody>
          <a:bodyPr/>
          <a:lstStyle/>
          <a:p>
            <a:pPr>
              <a:buFont typeface="Arial" panose="020B0604020202020204" pitchFamily="34" charset="0"/>
              <a:buChar char="•"/>
            </a:pPr>
            <a:r>
              <a:rPr lang="en-US" sz="2000" dirty="0"/>
              <a:t>FCC – Flexible Use of the 3.7 to 4.2 GHz Band</a:t>
            </a:r>
          </a:p>
          <a:p>
            <a:pPr lvl="1">
              <a:buFont typeface="Arial" panose="020B0604020202020204" pitchFamily="34" charset="0"/>
              <a:buChar char="•"/>
            </a:pPr>
            <a:r>
              <a:rPr lang="en-US" sz="1600" dirty="0"/>
              <a:t>ECFS: </a:t>
            </a:r>
            <a:r>
              <a:rPr lang="en-US" sz="1600" dirty="0">
                <a:hlinkClick r:id="rId3"/>
              </a:rPr>
              <a:t>https://www.fcc.gov/ecfs/search/filings?proceedings_name=18-122&amp;sort=date_disseminated,DESC</a:t>
            </a:r>
            <a:r>
              <a:rPr lang="en-US" sz="1600" dirty="0"/>
              <a:t>   </a:t>
            </a:r>
          </a:p>
          <a:p>
            <a:pPr lvl="1">
              <a:buFont typeface="Arial" panose="020B0604020202020204" pitchFamily="34" charset="0"/>
              <a:buChar char="•"/>
            </a:pPr>
            <a:r>
              <a:rPr lang="en-US" sz="1600" dirty="0"/>
              <a:t>Mentor:  </a:t>
            </a:r>
            <a:r>
              <a:rPr lang="en-US" sz="1600" dirty="0">
                <a:hlinkClick r:id="rId4"/>
              </a:rPr>
              <a:t>https://mentor.ieee.org/802.18/dcn/18/18-18-0076-01-0000-nprm-3-7-4-2ghz-gn-18-122.pdf</a:t>
            </a:r>
            <a:r>
              <a:rPr lang="en-US" sz="1600" dirty="0"/>
              <a:t>   </a:t>
            </a:r>
          </a:p>
          <a:p>
            <a:pPr lvl="1">
              <a:buFont typeface="Arial" panose="020B0604020202020204" pitchFamily="34" charset="0"/>
              <a:buChar char="•"/>
            </a:pPr>
            <a:r>
              <a:rPr lang="en-US" sz="1600" dirty="0"/>
              <a:t>Questions were brought up in 802.24 meeting at the plenary and 802.22 at the leadership meeting that Saturday,  they want to look at this more.</a:t>
            </a:r>
          </a:p>
          <a:p>
            <a:pPr>
              <a:spcBef>
                <a:spcPts val="0"/>
              </a:spcBef>
              <a:buFont typeface="Arial" panose="020B0604020202020204" pitchFamily="34" charset="0"/>
              <a:buChar char="•"/>
            </a:pPr>
            <a:endParaRPr lang="en-US" sz="2000" u="sng" dirty="0"/>
          </a:p>
          <a:p>
            <a:pPr>
              <a:spcBef>
                <a:spcPts val="0"/>
              </a:spcBef>
              <a:buFont typeface="Arial" panose="020B0604020202020204" pitchFamily="34" charset="0"/>
              <a:buChar char="•"/>
            </a:pPr>
            <a:r>
              <a:rPr lang="en-US" sz="2000" u="sng" dirty="0"/>
              <a:t>ISED RSS-130, consultation</a:t>
            </a:r>
            <a:endParaRPr lang="en-US" sz="2000" dirty="0"/>
          </a:p>
          <a:p>
            <a:pPr lvl="1">
              <a:spcBef>
                <a:spcPts val="0"/>
              </a:spcBef>
              <a:buFont typeface="Arial" panose="020B0604020202020204" pitchFamily="34" charset="0"/>
              <a:buChar char="•"/>
            </a:pPr>
            <a:r>
              <a:rPr lang="en-US" sz="1800" u="sng" dirty="0">
                <a:hlinkClick r:id="rId5"/>
              </a:rPr>
              <a:t>https://www.rabc-cccr.ca/open-consultations/ised-radio-standards-specification-rss-130-issue-2-equipment-operating-in-the-frequency-bands-617-652-mhz-663-698-mhz-698-756-mhz-and-777-787-mhz/</a:t>
            </a:r>
            <a:endParaRPr lang="en-US" sz="1800" u="sng" dirty="0"/>
          </a:p>
          <a:p>
            <a:pPr lvl="1">
              <a:spcBef>
                <a:spcPts val="0"/>
              </a:spcBef>
              <a:buFont typeface="Arial" panose="020B0604020202020204" pitchFamily="34" charset="0"/>
              <a:buChar char="•"/>
            </a:pPr>
            <a:r>
              <a:rPr lang="en-US" sz="1800" dirty="0"/>
              <a:t>Comments are due no later than October 3, 2018. </a:t>
            </a:r>
          </a:p>
          <a:p>
            <a:pPr lvl="1">
              <a:spcBef>
                <a:spcPts val="0"/>
              </a:spcBef>
              <a:buFont typeface="Arial" panose="020B0604020202020204" pitchFamily="34" charset="0"/>
              <a:buChar char="•"/>
            </a:pPr>
            <a:r>
              <a:rPr lang="en-US" sz="1800" dirty="0">
                <a:solidFill>
                  <a:srgbClr val="00B0F0"/>
                </a:solidFill>
              </a:rPr>
              <a:t>Thinking this should go on mentor and let 802.11, 802.15 and 802.22 know.</a:t>
            </a:r>
          </a:p>
          <a:p>
            <a:pPr marL="0" indent="0"/>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700758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066800"/>
            <a:ext cx="8368912" cy="4113213"/>
          </a:xfrm>
        </p:spPr>
        <p:txBody>
          <a:bodyPr/>
          <a:lstStyle/>
          <a:p>
            <a:pPr>
              <a:spcBef>
                <a:spcPts val="0"/>
              </a:spcBef>
              <a:buFont typeface="Arial" panose="020B0604020202020204" pitchFamily="34" charset="0"/>
              <a:buChar char="•"/>
            </a:pPr>
            <a:r>
              <a:rPr lang="en-US" altLang="en-US" sz="2000" dirty="0">
                <a:solidFill>
                  <a:srgbClr val="00B0F0"/>
                </a:solidFill>
              </a:rPr>
              <a:t>Uganda TVWS consultation on guidelines, email to UCC between 2100pt and 0700pt tonight. </a:t>
            </a:r>
          </a:p>
          <a:p>
            <a:pPr>
              <a:spcBef>
                <a:spcPts val="0"/>
              </a:spcBef>
              <a:buFont typeface="Arial" panose="020B0604020202020204" pitchFamily="34" charset="0"/>
              <a:buChar char="•"/>
            </a:pPr>
            <a:endParaRPr lang="en-US" altLang="en-US" sz="2000" dirty="0">
              <a:solidFill>
                <a:srgbClr val="00B0F0"/>
              </a:solidFill>
            </a:endParaRPr>
          </a:p>
          <a:p>
            <a:pPr>
              <a:spcBef>
                <a:spcPts val="0"/>
              </a:spcBef>
              <a:buFont typeface="Arial" panose="020B0604020202020204" pitchFamily="34" charset="0"/>
              <a:buChar char="•"/>
            </a:pPr>
            <a:r>
              <a:rPr lang="en-US" altLang="en-US" sz="2000" dirty="0">
                <a:solidFill>
                  <a:srgbClr val="00B0F0"/>
                </a:solidFill>
              </a:rPr>
              <a:t>Respond to the SA spectrum position statement </a:t>
            </a:r>
          </a:p>
          <a:p>
            <a:pPr>
              <a:spcBef>
                <a:spcPts val="0"/>
              </a:spcBef>
              <a:buFont typeface="Arial" panose="020B0604020202020204" pitchFamily="34" charset="0"/>
              <a:buChar char="•"/>
            </a:pPr>
            <a:endParaRPr lang="en-US" altLang="en-US" sz="2000" dirty="0">
              <a:solidFill>
                <a:srgbClr val="00B0F0"/>
              </a:solidFill>
            </a:endParaRPr>
          </a:p>
          <a:p>
            <a:pPr>
              <a:spcBef>
                <a:spcPts val="0"/>
              </a:spcBef>
              <a:buFont typeface="Arial" panose="020B0604020202020204" pitchFamily="34" charset="0"/>
              <a:buChar char="•"/>
            </a:pPr>
            <a:r>
              <a:rPr lang="en-US" altLang="en-US" sz="2000" dirty="0">
                <a:solidFill>
                  <a:srgbClr val="00B0F0"/>
                </a:solidFill>
              </a:rPr>
              <a:t>IEEE EU position statement; work on response to GPPC</a:t>
            </a:r>
            <a:endParaRPr lang="en-US" altLang="en-US" sz="1600" b="0" dirty="0">
              <a:solidFill>
                <a:srgbClr val="00B0F0"/>
              </a:solidFill>
            </a:endParaRPr>
          </a:p>
          <a:p>
            <a:pPr>
              <a:spcBef>
                <a:spcPts val="0"/>
              </a:spcBef>
              <a:buFont typeface="Arial" panose="020B0604020202020204" pitchFamily="34" charset="0"/>
              <a:buChar char="•"/>
            </a:pPr>
            <a:endParaRPr lang="en-US" altLang="en-US" sz="2000" dirty="0">
              <a:solidFill>
                <a:srgbClr val="00B0F0"/>
              </a:solidFill>
            </a:endParaRPr>
          </a:p>
          <a:p>
            <a:pPr>
              <a:spcBef>
                <a:spcPts val="0"/>
              </a:spcBef>
              <a:buFont typeface="Arial" panose="020B0604020202020204" pitchFamily="34" charset="0"/>
              <a:buChar char="•"/>
            </a:pPr>
            <a:r>
              <a:rPr lang="en-US" altLang="en-US" sz="2000" dirty="0">
                <a:solidFill>
                  <a:srgbClr val="00B0F0"/>
                </a:solidFill>
              </a:rPr>
              <a:t>Ofcom consultation questions; further inputs to our comments? </a:t>
            </a:r>
          </a:p>
          <a:p>
            <a:pPr>
              <a:spcBef>
                <a:spcPts val="0"/>
              </a:spcBef>
              <a:buFont typeface="Arial" panose="020B0604020202020204" pitchFamily="34" charset="0"/>
              <a:buChar char="•"/>
            </a:pPr>
            <a:endParaRPr lang="en-US" altLang="en-US" sz="2000" dirty="0">
              <a:solidFill>
                <a:srgbClr val="00B0F0"/>
              </a:solidFill>
            </a:endParaRPr>
          </a:p>
          <a:p>
            <a:pPr>
              <a:spcBef>
                <a:spcPts val="0"/>
              </a:spcBef>
              <a:buFont typeface="Arial" panose="020B0604020202020204" pitchFamily="34" charset="0"/>
              <a:buChar char="•"/>
            </a:pPr>
            <a:r>
              <a:rPr lang="en-US" altLang="en-US" sz="2000" dirty="0">
                <a:solidFill>
                  <a:srgbClr val="00B0F0"/>
                </a:solidFill>
              </a:rPr>
              <a:t>Google request for higher power at 60GHz reply comments to us, a member will list out points to consider for an IEEE 802 ex </a:t>
            </a:r>
            <a:r>
              <a:rPr lang="en-US" altLang="en-US" sz="2000" dirty="0" err="1">
                <a:solidFill>
                  <a:srgbClr val="00B0F0"/>
                </a:solidFill>
              </a:rPr>
              <a:t>parte</a:t>
            </a:r>
            <a:r>
              <a:rPr lang="en-US" altLang="en-US" sz="2000" dirty="0">
                <a:solidFill>
                  <a:srgbClr val="00B0F0"/>
                </a:solidFill>
              </a:rPr>
              <a:t>.</a:t>
            </a:r>
            <a:endParaRPr lang="en-US" altLang="en-US" sz="1600" dirty="0">
              <a:solidFill>
                <a:srgbClr val="00B0F0"/>
              </a:solidFill>
            </a:endParaRPr>
          </a:p>
          <a:p>
            <a:pPr>
              <a:spcBef>
                <a:spcPts val="0"/>
              </a:spcBef>
              <a:buFont typeface="Arial" panose="020B0604020202020204" pitchFamily="34" charset="0"/>
              <a:buChar char="•"/>
            </a:pPr>
            <a:endParaRPr lang="en-US" altLang="en-US" sz="2000" dirty="0">
              <a:solidFill>
                <a:srgbClr val="00B0F0"/>
              </a:solidFill>
            </a:endParaRPr>
          </a:p>
          <a:p>
            <a:pPr>
              <a:spcBef>
                <a:spcPts val="0"/>
              </a:spcBef>
              <a:buFont typeface="Arial" panose="020B0604020202020204" pitchFamily="34" charset="0"/>
              <a:buChar char="•"/>
            </a:pPr>
            <a:r>
              <a:rPr lang="en-US" altLang="en-US" sz="2000" dirty="0"/>
              <a:t>Monitor: </a:t>
            </a:r>
          </a:p>
          <a:p>
            <a:pPr lvl="1">
              <a:spcBef>
                <a:spcPts val="0"/>
              </a:spcBef>
              <a:buFont typeface="Arial" panose="020B0604020202020204" pitchFamily="34" charset="0"/>
              <a:buChar char="•"/>
            </a:pPr>
            <a:r>
              <a:rPr lang="en-US" altLang="en-US" sz="1600" dirty="0"/>
              <a:t>Monitor 6 (5-7) GHz and single voice from IEEE 802. </a:t>
            </a:r>
            <a:r>
              <a:rPr lang="en-US" altLang="en-US" sz="1600" dirty="0">
                <a:hlinkClick r:id="rId2"/>
              </a:rPr>
              <a:t>&lt;doc&gt;</a:t>
            </a:r>
            <a:endParaRPr lang="en-US" altLang="en-US" sz="1600" dirty="0"/>
          </a:p>
          <a:p>
            <a:pPr lvl="1">
              <a:spcBef>
                <a:spcPts val="0"/>
              </a:spcBef>
              <a:buFont typeface="Arial" panose="020B0604020202020204" pitchFamily="34" charset="0"/>
              <a:buChar char="•"/>
            </a:pPr>
            <a:r>
              <a:rPr lang="en-US" altLang="en-US" sz="1600" dirty="0">
                <a:solidFill>
                  <a:schemeClr val="tx1"/>
                </a:solidFill>
              </a:rPr>
              <a:t>NPRM on 3.7-4.2 GHz, any inputs </a:t>
            </a:r>
            <a:r>
              <a:rPr lang="en-US" altLang="en-US" sz="1600" dirty="0">
                <a:solidFill>
                  <a:schemeClr val="tx1"/>
                </a:solidFill>
                <a:hlinkClick r:id="rId3"/>
              </a:rPr>
              <a:t>&lt;doc&gt;</a:t>
            </a:r>
            <a:r>
              <a:rPr lang="en-US" altLang="en-US" sz="1600" dirty="0">
                <a:solidFill>
                  <a:schemeClr val="tx1"/>
                </a:solidFill>
              </a:rPr>
              <a:t> </a:t>
            </a:r>
            <a:endParaRPr lang="en-US" altLang="en-US" sz="100" dirty="0">
              <a:solidFill>
                <a:schemeClr val="tx1"/>
              </a:solidFill>
            </a:endParaRPr>
          </a:p>
          <a:p>
            <a:pPr lvl="1">
              <a:spcBef>
                <a:spcPts val="0"/>
              </a:spcBef>
              <a:buFont typeface="Arial" panose="020B0604020202020204" pitchFamily="34" charset="0"/>
              <a:buChar char="•"/>
            </a:pPr>
            <a:r>
              <a:rPr lang="en-US" altLang="en-US" sz="1600" dirty="0"/>
              <a:t>Monitor 802.11 WNG proposal on Future of Unlicensed Spectrum </a:t>
            </a:r>
            <a:r>
              <a:rPr lang="en-US" altLang="en-US" sz="1600" dirty="0">
                <a:hlinkClick r:id="rId4"/>
              </a:rPr>
              <a:t>&lt;doc&gt;</a:t>
            </a:r>
            <a:r>
              <a:rPr lang="en-US" altLang="en-US" sz="1600" dirty="0"/>
              <a:t> </a:t>
            </a:r>
          </a:p>
          <a:p>
            <a:pPr lvl="2">
              <a:spcBef>
                <a:spcPts val="0"/>
              </a:spcBef>
              <a:buFont typeface="Arial" panose="020B0604020202020204" pitchFamily="34" charset="0"/>
              <a:buChar char="•"/>
            </a:pPr>
            <a:r>
              <a:rPr lang="en-US" altLang="en-US" sz="1600" dirty="0"/>
              <a:t>Including push to bi-directional sharing </a:t>
            </a:r>
            <a:r>
              <a:rPr lang="en-US" altLang="en-US" sz="1600" dirty="0">
                <a:hlinkClick r:id="rId5"/>
              </a:rPr>
              <a:t>&lt;doc&gt;</a:t>
            </a:r>
            <a:r>
              <a:rPr lang="en-US" altLang="en-US" sz="16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09 Aug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09 Aug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4113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16 Aug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 this one is updated)</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We are the end of our agenda,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___:____ ET</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Wireless Interim 11-13 Sept 2018 at the Hilton Waikoloa Village, Kona, HI, USA</a:t>
            </a:r>
          </a:p>
          <a:p>
            <a:pPr lvl="1">
              <a:buFont typeface="Arial" panose="020B0604020202020204" pitchFamily="34" charset="0"/>
              <a:buChar char="•"/>
            </a:pPr>
            <a:r>
              <a:rPr lang="en-US" sz="1600" dirty="0"/>
              <a:t>Usual time slots, Tuesday AM2 and Thursday AM1 (-2)</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09 Aug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-2</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endParaRPr lang="en-US" sz="1400" dirty="0"/>
          </a:p>
          <a:p>
            <a:r>
              <a:rPr lang="en-US" sz="1400" dirty="0"/>
              <a:t>Question 1: Do you agree with the prioritisation of the agenda items, as shown in Annex 5, and if not why</a:t>
            </a:r>
          </a:p>
          <a:p>
            <a:r>
              <a:rPr lang="en-US" sz="1400" dirty="0"/>
              <a:t> </a:t>
            </a:r>
          </a:p>
          <a:p>
            <a:r>
              <a:rPr lang="en-US" sz="1400" dirty="0"/>
              <a:t>Question 2: Ofcom is supporting the following three priority bands for IMT identification in the RRs: 24.25 – 27.5 GHz 40.5-43.5 GHz (as part of a wider global 37-43.5 GHz tuning range) 66 – 71 GHz If you don’t agree with any of these bands, or think we should be promoting other bands, please provide justification for your views.</a:t>
            </a:r>
            <a:endParaRPr lang="en-US" sz="1800" dirty="0"/>
          </a:p>
          <a:p>
            <a:r>
              <a:rPr lang="en-US" sz="1400" dirty="0"/>
              <a:t> </a:t>
            </a:r>
          </a:p>
          <a:p>
            <a:r>
              <a:rPr lang="en-US" sz="1400" dirty="0"/>
              <a:t>Question 3: What are your views on the suitability of the currently identified bands for HAPs and do you think there is a requirement for additional spectrum? Recognising that we support 26 GHz as a global band for IMT under agenda item </a:t>
            </a:r>
            <a:r>
              <a:rPr lang="en-US" sz="1400" u="heavy" dirty="0"/>
              <a:t>1.13</a:t>
            </a:r>
            <a:r>
              <a:rPr lang="en-US" sz="1400" dirty="0"/>
              <a:t>, what are your views on the bands currently under study for HAPs, both globally and in ITU-R Regions?</a:t>
            </a:r>
            <a:endParaRPr lang="en-US" sz="1800" dirty="0"/>
          </a:p>
          <a:p>
            <a:r>
              <a:rPr lang="en-US" sz="1400" dirty="0"/>
              <a:t> </a:t>
            </a:r>
          </a:p>
          <a:p>
            <a:r>
              <a:rPr lang="en-US" sz="1400" dirty="0"/>
              <a:t>Question 4: What are your views on the bands within scope of Agenda Item </a:t>
            </a:r>
            <a:r>
              <a:rPr lang="en-US" sz="1400" u="heavy" dirty="0"/>
              <a:t>1.16</a:t>
            </a:r>
            <a:r>
              <a:rPr lang="en-US" sz="1400" dirty="0"/>
              <a:t> and their suitability for Wi-Fi and Wi-Fi like services? Do you agree that Ofcom should support the CEPT position of No Change? If not, please provide evidence to support your view.</a:t>
            </a:r>
            <a:endParaRPr lang="en-US" sz="1800" dirty="0"/>
          </a:p>
          <a:p>
            <a:r>
              <a:rPr lang="en-US" sz="1400" dirty="0"/>
              <a:t>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2397872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-3</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r>
              <a:rPr lang="en-US" sz="1400" dirty="0"/>
              <a:t>				</a:t>
            </a:r>
          </a:p>
          <a:p>
            <a:r>
              <a:rPr lang="en-US" sz="1400" dirty="0"/>
              <a:t>Question 5: Do you agree that UK support the inclusion of the updated Recommendation M.1849-1 (“Technical and operational aspects of ground-based meteorological radars”) in footnote No.5450A? What are your views on the requirement to include a reference to ITU-R Recommendation ITU R M.1638 1 in footnotes No.5447A and 5.450A and the potential impact upon Wi-Fi (and similar technologies)?</a:t>
            </a:r>
          </a:p>
          <a:p>
            <a:pPr>
              <a:buFont typeface="Arial" panose="020B0604020202020204" pitchFamily="34" charset="0"/>
              <a:buChar char="•"/>
            </a:pPr>
            <a:endParaRPr lang="en-US" sz="1400" dirty="0">
              <a:solidFill>
                <a:schemeClr val="tx1"/>
              </a:solidFill>
            </a:endParaRPr>
          </a:p>
          <a:p>
            <a:r>
              <a:rPr lang="en-US" sz="1400" dirty="0"/>
              <a:t>Question 21: What are you views on Agenda Item </a:t>
            </a:r>
            <a:r>
              <a:rPr lang="en-US" sz="1400" u="heavy" dirty="0"/>
              <a:t>1.12</a:t>
            </a:r>
            <a:r>
              <a:rPr lang="en-US" sz="1400" dirty="0"/>
              <a:t> and do you agree that there is no requirement for specific identification to ITS in the Radio Regulations?</a:t>
            </a:r>
          </a:p>
          <a:p>
            <a:r>
              <a:rPr lang="en-US" sz="1400" dirty="0"/>
              <a:t> </a:t>
            </a:r>
          </a:p>
          <a:p>
            <a:r>
              <a:rPr lang="en-US" sz="1400" dirty="0"/>
              <a:t>Question 27: What are your views on Agenda Item </a:t>
            </a:r>
            <a:r>
              <a:rPr lang="en-US" sz="1400" u="heavy" dirty="0"/>
              <a:t>1.15</a:t>
            </a:r>
            <a:r>
              <a:rPr lang="en-US" sz="1400" dirty="0"/>
              <a:t>, particularly on the protection needs of passive services?</a:t>
            </a:r>
          </a:p>
          <a:p>
            <a:r>
              <a:rPr lang="en-US" sz="1400" dirty="0"/>
              <a:t> </a:t>
            </a:r>
          </a:p>
          <a:p>
            <a:r>
              <a:rPr lang="en-US" sz="1400" dirty="0"/>
              <a:t>Question 32: What changes to the Radio Regulations have you identified that would benefit from action at a WRC and why? Do you have any proposals regarding UK positions for future WRC agenda items or suggestions for other agenda items, needing changes to the Radio Regulations, that you would wish to see addressed by a future WRC?</a:t>
            </a:r>
          </a:p>
          <a:p>
            <a:r>
              <a:rPr lang="en-US" sz="1200" dirty="0"/>
              <a:t> </a:t>
            </a:r>
          </a:p>
          <a:p>
            <a:pPr>
              <a:buFont typeface="Arial" panose="020B0604020202020204" pitchFamily="34" charset="0"/>
              <a:buChar char="•"/>
            </a:pPr>
            <a:r>
              <a:rPr lang="en-US" sz="1200" dirty="0">
                <a:solidFill>
                  <a:schemeClr val="tx1"/>
                </a:solidFill>
              </a:rPr>
              <a:t> </a:t>
            </a:r>
          </a:p>
          <a:p>
            <a:pPr>
              <a:buFont typeface="Arial" panose="020B0604020202020204" pitchFamily="34" charset="0"/>
              <a:buChar char="•"/>
            </a:pPr>
            <a:r>
              <a:rPr lang="en-US" sz="1200" dirty="0">
                <a:solidFill>
                  <a:schemeClr val="tx1"/>
                </a:solidFill>
              </a:rPr>
              <a:t> </a:t>
            </a:r>
          </a:p>
          <a:p>
            <a:pPr marL="457200" lvl="1" indent="0"/>
            <a:r>
              <a:rPr lang="en-US" sz="1200" dirty="0">
                <a:solidFill>
                  <a:schemeClr val="tx1"/>
                </a:solidFill>
              </a:rPr>
              <a:t> </a:t>
            </a: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976621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-4</a:t>
            </a:r>
            <a:endParaRPr lang="en-US" sz="1400" dirty="0"/>
          </a:p>
        </p:txBody>
      </p:sp>
      <p:sp>
        <p:nvSpPr>
          <p:cNvPr id="3" name="Content Placeholder 2"/>
          <p:cNvSpPr>
            <a:spLocks noGrp="1"/>
          </p:cNvSpPr>
          <p:nvPr>
            <p:ph idx="1"/>
          </p:nvPr>
        </p:nvSpPr>
        <p:spPr>
          <a:xfrm>
            <a:off x="692092" y="7620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Other possible questions: </a:t>
            </a:r>
          </a:p>
          <a:p>
            <a:r>
              <a:rPr lang="en-US" sz="1400" dirty="0"/>
              <a:t>				</a:t>
            </a:r>
          </a:p>
          <a:p>
            <a:r>
              <a:rPr lang="en-US" sz="1600" dirty="0"/>
              <a:t>? Question 6: Do you agree that UK support a position of not making changes to the Radio Regulations to reference specific bands for M2M/IoT usage?</a:t>
            </a:r>
            <a:endParaRPr lang="en-US" sz="1400" dirty="0"/>
          </a:p>
          <a:p>
            <a:pPr lvl="1">
              <a:buFont typeface="Arial" panose="020B0604020202020204" pitchFamily="34" charset="0"/>
              <a:buChar char="•"/>
            </a:pPr>
            <a:r>
              <a:rPr lang="en-US" sz="1400" dirty="0"/>
              <a:t>Brought up at Sunday All chairs, Monday EC and 802.11 and 802.15 openings. </a:t>
            </a:r>
          </a:p>
          <a:p>
            <a:pPr lvl="1">
              <a:buFont typeface="Arial" panose="020B0604020202020204" pitchFamily="34" charset="0"/>
              <a:buChar char="•"/>
            </a:pPr>
            <a:r>
              <a:rPr lang="en-US" sz="1400" dirty="0"/>
              <a:t>If the other Working Groups have something they want to document, will look at it.  If not the 802.18 RR_TAG is okay not to comment. </a:t>
            </a:r>
          </a:p>
          <a:p>
            <a:pPr lvl="1">
              <a:buFont typeface="Arial" panose="020B0604020202020204" pitchFamily="34" charset="0"/>
              <a:buChar char="•"/>
            </a:pPr>
            <a:r>
              <a:rPr lang="en-US" sz="1400" dirty="0"/>
              <a:t>After Thursday’s discussion we will pass on this question. </a:t>
            </a:r>
          </a:p>
          <a:p>
            <a:r>
              <a:rPr lang="en-US" sz="1600" dirty="0"/>
              <a:t>? Question 13: Do you have any views on the bands being studied and are there any other considerations which you think should be taken into account? What are your views on the appropriateness of the current emission limits in the band 3 700 – 4 200 MHz?</a:t>
            </a:r>
          </a:p>
          <a:p>
            <a:pPr marL="628650" lvl="1" indent="-171450">
              <a:buFont typeface="Arial" panose="020B0604020202020204" pitchFamily="34" charset="0"/>
              <a:buChar char="•"/>
            </a:pPr>
            <a:r>
              <a:rPr lang="en-US" sz="1400" dirty="0"/>
              <a:t>This question we may want to comment on, as in the context there is 6GHz.  Though need to work out the IEEE 802 as a whole consensus.</a:t>
            </a:r>
          </a:p>
          <a:p>
            <a:pPr marL="628650" lvl="1" indent="-171450">
              <a:buFont typeface="Arial" panose="020B0604020202020204" pitchFamily="34" charset="0"/>
              <a:buChar char="•"/>
            </a:pPr>
            <a:r>
              <a:rPr lang="en-US" sz="1400" dirty="0"/>
              <a:t>Brought up at Sunday All chairs, Monday EC and 802.11 and 802.15 openings.</a:t>
            </a:r>
          </a:p>
          <a:p>
            <a:pPr marL="628650" lvl="1" indent="-171450">
              <a:buFont typeface="Arial" panose="020B0604020202020204" pitchFamily="34" charset="0"/>
              <a:buChar char="•"/>
            </a:pPr>
            <a:r>
              <a:rPr lang="en-US" sz="1400" dirty="0"/>
              <a:t>The RR-TAG members see this is a question we should comment on. </a:t>
            </a:r>
          </a:p>
          <a:p>
            <a:pPr marL="628650" lvl="1" indent="-171450">
              <a:buFont typeface="Arial" panose="020B0604020202020204" pitchFamily="34" charset="0"/>
              <a:buChar char="•"/>
            </a:pPr>
            <a:r>
              <a:rPr lang="en-US" sz="1400" dirty="0"/>
              <a:t>After Thursday discussion and looking at context more, this was reversed, and comments are not needed.</a:t>
            </a:r>
          </a:p>
          <a:p>
            <a:pPr>
              <a:buFont typeface="Arial" panose="020B0604020202020204" pitchFamily="34" charset="0"/>
              <a:buChar char="•"/>
            </a:pPr>
            <a:r>
              <a:rPr lang="en-US" sz="2000" dirty="0">
                <a:solidFill>
                  <a:schemeClr val="tx1"/>
                </a:solidFill>
              </a:rPr>
              <a:t>After review on Tuesday, have some initial thoughts on the 8 other questions and most we could respond on.  A marked up version of the consultation will be put on Mentor with the few notes on each question. </a:t>
            </a:r>
          </a:p>
          <a:p>
            <a:pPr>
              <a:buFont typeface="Arial" panose="020B0604020202020204" pitchFamily="34" charset="0"/>
              <a:buChar char="•"/>
            </a:pPr>
            <a:endParaRPr lang="en-US" sz="2000" dirty="0">
              <a:solidFill>
                <a:schemeClr val="tx1"/>
              </a:solidFill>
            </a:endParaRP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5528797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Uganda TVWS Consultation</a:t>
            </a:r>
            <a:endParaRPr lang="en-US" sz="1200" dirty="0"/>
          </a:p>
        </p:txBody>
      </p:sp>
      <p:sp>
        <p:nvSpPr>
          <p:cNvPr id="3" name="Content Placeholder 2"/>
          <p:cNvSpPr>
            <a:spLocks noGrp="1"/>
          </p:cNvSpPr>
          <p:nvPr>
            <p:ph idx="1"/>
          </p:nvPr>
        </p:nvSpPr>
        <p:spPr>
          <a:xfrm>
            <a:off x="685800" y="1143000"/>
            <a:ext cx="8305800" cy="5332413"/>
          </a:xfrm>
        </p:spPr>
        <p:txBody>
          <a:bodyPr/>
          <a:lstStyle/>
          <a:p>
            <a:pPr>
              <a:buFont typeface="Arial" panose="020B0604020202020204" pitchFamily="34" charset="0"/>
              <a:buChar char="•"/>
            </a:pPr>
            <a:r>
              <a:rPr lang="en-US" sz="1600" dirty="0"/>
              <a:t>The Commission has developed TV White Spaces (TVWS) guidelines to guide its management of the TVWS radio spectrum use in Uganda.</a:t>
            </a:r>
          </a:p>
          <a:p>
            <a:pPr>
              <a:buFont typeface="Arial" panose="020B0604020202020204" pitchFamily="34" charset="0"/>
              <a:buChar char="•"/>
            </a:pPr>
            <a:r>
              <a:rPr lang="en-US" sz="1600" dirty="0"/>
              <a:t>As a stakeholder in the use of the radio spectrum in Uganda, the Commission invites your comments on the proposed guidelines with reference to the topics highlighted in the guideline document. </a:t>
            </a:r>
          </a:p>
          <a:p>
            <a:pPr>
              <a:buFont typeface="Arial" panose="020B0604020202020204" pitchFamily="34" charset="0"/>
              <a:buChar char="•"/>
            </a:pPr>
            <a:r>
              <a:rPr lang="en-US" sz="1600" dirty="0"/>
              <a:t>Recommended questions have been incorporated in the TVWS guidelines. The TVWS guidelines can be accessed via: </a:t>
            </a:r>
          </a:p>
          <a:p>
            <a:pPr lvl="1">
              <a:buFont typeface="Arial" panose="020B0604020202020204" pitchFamily="34" charset="0"/>
              <a:buChar char="•"/>
            </a:pPr>
            <a:r>
              <a:rPr lang="en-US" sz="1200" u="sng" dirty="0">
                <a:hlinkClick r:id="rId2"/>
              </a:rPr>
              <a:t>http://www.ucc.co.ug/wp-content/uploads/2017/09/TVWS-Guidelines-for-Consultation-9th-July-2018_v2.pdf</a:t>
            </a:r>
            <a:endParaRPr lang="en-US" sz="1200" u="sng" dirty="0"/>
          </a:p>
          <a:p>
            <a:pPr lvl="1">
              <a:buFont typeface="Arial" panose="020B0604020202020204" pitchFamily="34" charset="0"/>
              <a:buChar char="•"/>
            </a:pPr>
            <a:r>
              <a:rPr lang="en-US" sz="1200" dirty="0">
                <a:hlinkClick r:id="rId3"/>
              </a:rPr>
              <a:t>https://mentor.ieee.org/802.18/dcn/18/18-18-0083-00-0000-uganda-tvws-guidelines-for-consultation.pdf</a:t>
            </a:r>
            <a:r>
              <a:rPr lang="en-US" sz="1200" dirty="0"/>
              <a:t> </a:t>
            </a:r>
          </a:p>
          <a:p>
            <a:pPr lvl="1">
              <a:buFont typeface="Arial" panose="020B0604020202020204" pitchFamily="34" charset="0"/>
              <a:buChar char="•"/>
            </a:pPr>
            <a:r>
              <a:rPr lang="en-US" sz="1200" dirty="0"/>
              <a:t>With our initial comments: </a:t>
            </a:r>
            <a:r>
              <a:rPr lang="en-US" sz="1050" dirty="0">
                <a:solidFill>
                  <a:srgbClr val="00B0F0"/>
                </a:solidFill>
                <a:hlinkClick r:id="rId4"/>
              </a:rPr>
              <a:t>https://mentor.ieee.org/802.18/dcn/18/18-18-0083-01-0000-uganda-tvws-guidelines-for-consultation.docx</a:t>
            </a:r>
            <a:r>
              <a:rPr lang="en-US" sz="1050" dirty="0">
                <a:solidFill>
                  <a:srgbClr val="00B0F0"/>
                </a:solidFill>
              </a:rPr>
              <a:t> </a:t>
            </a:r>
          </a:p>
          <a:p>
            <a:pPr>
              <a:buFont typeface="Arial" panose="020B0604020202020204" pitchFamily="34" charset="0"/>
              <a:buChar char="•"/>
            </a:pPr>
            <a:r>
              <a:rPr lang="en-US" sz="1600" dirty="0"/>
              <a:t>All comments should be formally submitted to the Commission by 10</a:t>
            </a:r>
            <a:r>
              <a:rPr lang="en-US" sz="1600" baseline="30000" dirty="0"/>
              <a:t>th</a:t>
            </a:r>
            <a:r>
              <a:rPr lang="en-US" sz="1600" dirty="0"/>
              <a:t> August 2018 before close of business.  </a:t>
            </a:r>
          </a:p>
          <a:p>
            <a:pPr>
              <a:buFont typeface="Arial" panose="020B0604020202020204" pitchFamily="34" charset="0"/>
              <a:buChar char="•"/>
            </a:pPr>
            <a:r>
              <a:rPr lang="en-US" sz="1600" dirty="0">
                <a:solidFill>
                  <a:srgbClr val="7030A0"/>
                </a:solidFill>
              </a:rPr>
              <a:t>We approved comments last week, 26</a:t>
            </a:r>
            <a:r>
              <a:rPr lang="en-US" sz="1600" baseline="30000" dirty="0">
                <a:solidFill>
                  <a:srgbClr val="7030A0"/>
                </a:solidFill>
              </a:rPr>
              <a:t>th</a:t>
            </a:r>
            <a:r>
              <a:rPr lang="en-US" sz="1600" dirty="0">
                <a:solidFill>
                  <a:srgbClr val="7030A0"/>
                </a:solidFill>
              </a:rPr>
              <a:t>, to meet the deadline. </a:t>
            </a:r>
          </a:p>
          <a:p>
            <a:pPr lvl="1">
              <a:buFont typeface="Arial" panose="020B0604020202020204" pitchFamily="34" charset="0"/>
              <a:buChar char="•"/>
            </a:pPr>
            <a:r>
              <a:rPr lang="en-US" sz="1200" dirty="0">
                <a:solidFill>
                  <a:schemeClr val="tx1"/>
                </a:solidFill>
                <a:hlinkClick r:id="rId5"/>
              </a:rPr>
              <a:t>https://mentor.ieee.org/802.18/dcn/18/18-18-0086-02-0000-uganda-tvws-comments-to-guidelines-for-consultation.docx</a:t>
            </a:r>
            <a:r>
              <a:rPr lang="en-US" sz="1200" dirty="0">
                <a:solidFill>
                  <a:schemeClr val="tx1"/>
                </a:solidFill>
              </a:rPr>
              <a:t> </a:t>
            </a:r>
            <a:endParaRPr lang="en-US" sz="1200" dirty="0">
              <a:solidFill>
                <a:schemeClr val="tx1"/>
              </a:solidFill>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338049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09 Aug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34987"/>
          </a:xfrm>
        </p:spPr>
        <p:txBody>
          <a:bodyPr/>
          <a:lstStyle/>
          <a:p>
            <a:r>
              <a:rPr lang="en-US" altLang="en-US" sz="2400" dirty="0"/>
              <a:t>Uganda TVWS Consultation </a:t>
            </a:r>
            <a:r>
              <a:rPr lang="en-US" altLang="en-US" sz="1600" dirty="0"/>
              <a:t>– in EC vote</a:t>
            </a:r>
            <a:endParaRPr lang="en-US" sz="2400" dirty="0"/>
          </a:p>
        </p:txBody>
      </p:sp>
      <p:sp>
        <p:nvSpPr>
          <p:cNvPr id="3" name="Content Placeholder 2"/>
          <p:cNvSpPr>
            <a:spLocks noGrp="1"/>
          </p:cNvSpPr>
          <p:nvPr>
            <p:ph idx="1"/>
          </p:nvPr>
        </p:nvSpPr>
        <p:spPr>
          <a:xfrm>
            <a:off x="836613" y="1319212"/>
            <a:ext cx="7620000" cy="4113213"/>
          </a:xfrm>
        </p:spPr>
        <p:txBody>
          <a:bodyPr/>
          <a:lstStyle/>
          <a:p>
            <a:pPr lvl="0">
              <a:buFont typeface="Arial" panose="020B0604020202020204" pitchFamily="34" charset="0"/>
              <a:buChar char="•"/>
            </a:pPr>
            <a:r>
              <a:rPr lang="en-GB" sz="2000" dirty="0"/>
              <a:t>While in EC vote, a question so far, okay to leave for now though: </a:t>
            </a:r>
          </a:p>
          <a:p>
            <a:pPr lvl="1">
              <a:buFont typeface="Arial" panose="020B0604020202020204" pitchFamily="34" charset="0"/>
              <a:buChar char="•"/>
            </a:pPr>
            <a:r>
              <a:rPr lang="en-GB" sz="1600" u="sng" dirty="0"/>
              <a:t>… … …</a:t>
            </a:r>
            <a:r>
              <a:rPr lang="en-US" sz="1600" dirty="0"/>
              <a:t>TVWS enables long distance connectivity to unserved and underserved areas. This is because these bands have a very good propagation characteristics.</a:t>
            </a:r>
          </a:p>
          <a:p>
            <a:pPr lvl="1">
              <a:buFont typeface="Arial" panose="020B0604020202020204" pitchFamily="34" charset="0"/>
              <a:buChar char="•"/>
            </a:pPr>
            <a:r>
              <a:rPr lang="en-US" sz="1600" dirty="0"/>
              <a:t>Comment – this is very ambiguous – can we provide any technical insight – what reach is served? </a:t>
            </a:r>
          </a:p>
          <a:p>
            <a:pPr>
              <a:buFont typeface="Arial" panose="020B0604020202020204" pitchFamily="34" charset="0"/>
              <a:buChar char="•"/>
            </a:pPr>
            <a:r>
              <a:rPr lang="en-US" dirty="0"/>
              <a:t>Several editorial requests,  will look at quickly. </a:t>
            </a:r>
          </a:p>
          <a:p>
            <a:pPr lvl="1">
              <a:buFont typeface="Arial" panose="020B0604020202020204" pitchFamily="34" charset="0"/>
              <a:buChar char="•"/>
            </a:pPr>
            <a:r>
              <a:rPr lang="en-US" dirty="0"/>
              <a:t> Watch for updated versions of  18-18/0086rxx.  </a:t>
            </a:r>
          </a:p>
          <a:p>
            <a:pPr lvl="0">
              <a:buFont typeface="Arial" panose="020B0604020202020204" pitchFamily="34" charset="0"/>
              <a:buChar char="•"/>
            </a:pPr>
            <a:endParaRPr lang="en-GB" sz="2000" u="sng"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09 Aug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420128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FCC – Flexible Use of the 3.7 to 4.2 GHz Band</a:t>
            </a:r>
            <a:endParaRPr lang="en-US" sz="1200" dirty="0"/>
          </a:p>
        </p:txBody>
      </p:sp>
      <p:sp>
        <p:nvSpPr>
          <p:cNvPr id="3" name="Content Placeholder 2"/>
          <p:cNvSpPr>
            <a:spLocks noGrp="1"/>
          </p:cNvSpPr>
          <p:nvPr>
            <p:ph idx="1"/>
          </p:nvPr>
        </p:nvSpPr>
        <p:spPr>
          <a:xfrm>
            <a:off x="692092" y="1447800"/>
            <a:ext cx="8451908" cy="4494213"/>
          </a:xfrm>
        </p:spPr>
        <p:txBody>
          <a:bodyPr/>
          <a:lstStyle/>
          <a:p>
            <a:pPr>
              <a:buFont typeface="Arial" panose="020B0604020202020204" pitchFamily="34" charset="0"/>
              <a:buChar char="•"/>
            </a:pPr>
            <a:r>
              <a:rPr lang="en-US" sz="2000" dirty="0"/>
              <a:t>ECFS: </a:t>
            </a:r>
            <a:r>
              <a:rPr lang="en-US" sz="1800" dirty="0">
                <a:hlinkClick r:id="rId2"/>
              </a:rPr>
              <a:t>https://www.fcc.gov/ecfs/search/filings?proceedings_name=18-122&amp;sort=date_disseminated,DESC</a:t>
            </a:r>
            <a:r>
              <a:rPr lang="en-US" sz="1800" dirty="0"/>
              <a:t>   </a:t>
            </a:r>
            <a:endParaRPr lang="en-US" sz="2000" dirty="0"/>
          </a:p>
          <a:p>
            <a:pPr>
              <a:buFont typeface="Arial" panose="020B0604020202020204" pitchFamily="34" charset="0"/>
              <a:buChar char="•"/>
            </a:pPr>
            <a:r>
              <a:rPr lang="en-US" sz="2000" dirty="0"/>
              <a:t>The NPRM was released Friday the 13</a:t>
            </a:r>
            <a:r>
              <a:rPr lang="en-US" sz="2000" baseline="30000" dirty="0"/>
              <a:t>th</a:t>
            </a:r>
            <a:r>
              <a:rPr lang="en-US" sz="2000" dirty="0"/>
              <a:t>: </a:t>
            </a:r>
          </a:p>
          <a:p>
            <a:pPr lvl="1">
              <a:buFont typeface="Arial" panose="020B0604020202020204" pitchFamily="34" charset="0"/>
              <a:buChar char="•"/>
            </a:pPr>
            <a:r>
              <a:rPr lang="en-US" sz="1800" dirty="0"/>
              <a:t>Mentor:  </a:t>
            </a:r>
            <a:r>
              <a:rPr lang="en-US" sz="1800" dirty="0">
                <a:hlinkClick r:id="rId3"/>
              </a:rPr>
              <a:t>https://mentor.ieee.org/802.18/dcn/18/18-18-0076-01-0000-nprm-3-9-4-2ghz-gn-18-122.pdf</a:t>
            </a: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Questions were brought up in 802.24 meeting at the plenary and 802.22 at the leadership meeting that Saturday,  they want to look at this more.</a:t>
            </a:r>
          </a:p>
          <a:p>
            <a:pPr>
              <a:buFont typeface="Arial" panose="020B0604020202020204" pitchFamily="34" charset="0"/>
              <a:buChar char="•"/>
            </a:pPr>
            <a:r>
              <a:rPr lang="en-US" altLang="en-US" sz="2000" dirty="0">
                <a:solidFill>
                  <a:srgbClr val="00B0F0"/>
                </a:solidFill>
              </a:rPr>
              <a:t>Next is look closer at it to see if anything for unlicensed use, for us, or not. </a:t>
            </a:r>
          </a:p>
          <a:p>
            <a:pPr>
              <a:buFont typeface="Arial" panose="020B0604020202020204" pitchFamily="34" charset="0"/>
              <a:buChar char="•"/>
            </a:pPr>
            <a:endParaRPr lang="en-US" sz="2000" dirty="0">
              <a:solidFill>
                <a:srgbClr val="00B0F0"/>
              </a:solidFill>
            </a:endParaRPr>
          </a:p>
          <a:p>
            <a:pPr>
              <a:buFont typeface="Arial" panose="020B0604020202020204" pitchFamily="34" charset="0"/>
              <a:buChar char="•"/>
            </a:pPr>
            <a:r>
              <a:rPr lang="en-US" sz="2000" dirty="0">
                <a:solidFill>
                  <a:schemeClr val="tx1"/>
                </a:solidFill>
              </a:rPr>
              <a:t>Has anyone looked through? </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A new piece this morning,  see next slide. </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3844584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5800" y="857646"/>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802.18, 802.19 and others met to discuss this.</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400" dirty="0">
                <a:hlinkClick r:id="rId2"/>
              </a:rPr>
              <a:t>https://mentor.ieee.org/802-ec/dcn/18/ec-18-0133-00-00EC-how-can-ieee-802-get-to-a-single-voice-for-6ghz-band.pptx</a:t>
            </a:r>
            <a:r>
              <a:rPr lang="en-US" sz="1400" dirty="0"/>
              <a:t>   (includes comment that in the EU (and most other countries) UWB is a lower priority than WS/RLAN usage) </a:t>
            </a:r>
          </a:p>
          <a:p>
            <a:pPr>
              <a:buFont typeface="Arial" panose="020B0604020202020204" pitchFamily="34" charset="0"/>
              <a:buChar char="•"/>
            </a:pPr>
            <a:r>
              <a:rPr lang="en-US" sz="1800" dirty="0"/>
              <a:t>Next steps </a:t>
            </a:r>
          </a:p>
          <a:p>
            <a:pPr lvl="1">
              <a:buFont typeface="Arial" panose="020B0604020202020204" pitchFamily="34" charset="0"/>
              <a:buChar char="•"/>
            </a:pPr>
            <a:r>
              <a:rPr lang="en-US" sz="1400" dirty="0"/>
              <a:t>802.19/802.11ax, will work through the 802.11ax coexistence document through the process so it is updated, passes 802.19 and can be in an upcoming 802.11ax letter ballot.   (802.18 will stay involved) </a:t>
            </a:r>
          </a:p>
          <a:p>
            <a:pPr lvl="1">
              <a:buFont typeface="Arial" panose="020B0604020202020204" pitchFamily="34" charset="0"/>
              <a:buChar char="•"/>
            </a:pPr>
            <a:r>
              <a:rPr lang="en-US" sz="1400" dirty="0"/>
              <a:t>Once the 802.11ax coexistence document is finished up, this will start next phase of defining the voice from IEEE 802 as a whole, that can be used on the NPRM. </a:t>
            </a:r>
          </a:p>
          <a:p>
            <a:pPr lvl="2">
              <a:buFont typeface="Arial" panose="020B0604020202020204" pitchFamily="34" charset="0"/>
              <a:buChar char="•"/>
            </a:pPr>
            <a:r>
              <a:rPr lang="en-US" sz="1400" dirty="0"/>
              <a:t>Until the NPRM actually comes out, we will not be sure what is in them exactly to know just how to do final comments, assuming we have a direction on voice from 802</a:t>
            </a:r>
            <a:r>
              <a:rPr lang="en-US" sz="1200" dirty="0"/>
              <a:t>.</a:t>
            </a:r>
          </a:p>
          <a:p>
            <a:pPr lvl="1">
              <a:buFont typeface="Arial" panose="020B0604020202020204" pitchFamily="34" charset="0"/>
              <a:buChar char="•"/>
            </a:pPr>
            <a:r>
              <a:rPr lang="en-US" sz="1400" dirty="0"/>
              <a:t>Timing?  Until the NPRM is published in the Federal Register, no way to speculate very close the date comments will be due.</a:t>
            </a:r>
          </a:p>
          <a:p>
            <a:pPr lvl="2">
              <a:buFont typeface="Arial" panose="020B0604020202020204" pitchFamily="34" charset="0"/>
              <a:buChar char="•"/>
            </a:pPr>
            <a:r>
              <a:rPr lang="en-US" sz="14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r>
              <a:rPr lang="en-US" sz="1800" b="0" dirty="0">
                <a:solidFill>
                  <a:srgbClr val="00B050"/>
                </a:solidFill>
              </a:rPr>
              <a:t>New feedback, </a:t>
            </a:r>
            <a:r>
              <a:rPr lang="en-US" sz="1800" dirty="0">
                <a:solidFill>
                  <a:srgbClr val="00B050"/>
                </a:solidFill>
              </a:rPr>
              <a:t>Learned this week October FCC open meeting is the latest word of when we may see the NPRM, not September as earlier indications.</a:t>
            </a:r>
          </a:p>
          <a:p>
            <a:pPr>
              <a:buFont typeface="Arial" panose="020B0604020202020204" pitchFamily="34" charset="0"/>
              <a:buChar char="•"/>
            </a:pPr>
            <a:endParaRPr lang="en-US" sz="1800" b="0" dirty="0">
              <a:solidFill>
                <a:srgbClr val="00B05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34987"/>
          </a:xfrm>
        </p:spPr>
        <p:txBody>
          <a:bodyPr/>
          <a:lstStyle/>
          <a:p>
            <a:r>
              <a:rPr lang="en-US" altLang="en-US" dirty="0"/>
              <a:t>Motion SA position statement</a:t>
            </a:r>
            <a:endParaRPr lang="en-US" dirty="0"/>
          </a:p>
        </p:txBody>
      </p:sp>
      <p:sp>
        <p:nvSpPr>
          <p:cNvPr id="3" name="Content Placeholder 2"/>
          <p:cNvSpPr>
            <a:spLocks noGrp="1"/>
          </p:cNvSpPr>
          <p:nvPr>
            <p:ph idx="1"/>
          </p:nvPr>
        </p:nvSpPr>
        <p:spPr>
          <a:xfrm>
            <a:off x="836613" y="1319212"/>
            <a:ext cx="7620000" cy="4113213"/>
          </a:xfrm>
        </p:spPr>
        <p:txBody>
          <a:bodyPr/>
          <a:lstStyle/>
          <a:p>
            <a:pPr eaLnBrk="0" hangingPunct="0">
              <a:spcBef>
                <a:spcPct val="0"/>
              </a:spcBef>
              <a:buFont typeface="Arial" panose="020B0604020202020204" pitchFamily="34" charset="0"/>
              <a:buChar char="•"/>
            </a:pPr>
            <a:r>
              <a:rPr lang="en-GB" b="0" kern="1200" dirty="0">
                <a:solidFill>
                  <a:schemeClr val="tx1"/>
                </a:solidFill>
                <a:latin typeface="Times New Roman" pitchFamily="16" charset="0"/>
                <a:ea typeface="MS Gothic" charset="-128"/>
              </a:rPr>
              <a:t>Motion: To approve revised  document </a:t>
            </a:r>
            <a:r>
              <a:rPr lang="en-US" b="0" kern="1200" dirty="0">
                <a:solidFill>
                  <a:schemeClr val="tx1"/>
                </a:solidFill>
                <a:latin typeface="Times New Roman" pitchFamily="16" charset="0"/>
                <a:ea typeface="MS Gothic" charset="-128"/>
              </a:rPr>
              <a:t>18-18/0010r0___</a:t>
            </a:r>
            <a:r>
              <a:rPr lang="en-GB" b="0" kern="1200" dirty="0">
                <a:solidFill>
                  <a:schemeClr val="tx1"/>
                </a:solidFill>
                <a:latin typeface="Times New Roman" pitchFamily="16" charset="0"/>
                <a:ea typeface="MS Gothic" charset="-128"/>
              </a:rPr>
              <a:t>, RR_TAG Marked up Draft IEEE-SA Position Statement</a:t>
            </a:r>
            <a:r>
              <a:rPr lang="en-US" b="0" kern="1200" dirty="0">
                <a:solidFill>
                  <a:schemeClr val="tx1"/>
                </a:solidFill>
                <a:latin typeface="Times New Roman" pitchFamily="16" charset="0"/>
                <a:ea typeface="MS Gothic" charset="-128"/>
              </a:rPr>
              <a:t> on “</a:t>
            </a:r>
            <a:r>
              <a:rPr lang="en-GB" b="0" kern="1200" dirty="0">
                <a:solidFill>
                  <a:schemeClr val="tx1"/>
                </a:solidFill>
                <a:latin typeface="Times New Roman" pitchFamily="16" charset="0"/>
                <a:ea typeface="MS Gothic" charset="-128"/>
              </a:rPr>
              <a:t>Additional Spectrum Needed” for review and approval by the EC for sending to the IEEE-SA. The Chair of 802.18 is authorized to make editorial changes as necessary.</a:t>
            </a:r>
            <a:r>
              <a:rPr lang="en-US" b="0" kern="1200" dirty="0">
                <a:solidFill>
                  <a:schemeClr val="tx1"/>
                </a:solidFill>
                <a:latin typeface="Times New Roman" pitchFamily="16" charset="0"/>
                <a:ea typeface="MS Gothic" charset="-128"/>
              </a:rPr>
              <a:t> </a:t>
            </a:r>
          </a:p>
          <a:p>
            <a:pPr>
              <a:buFont typeface="Arial" panose="020B0604020202020204" pitchFamily="34" charset="0"/>
              <a:buChar char="•"/>
            </a:pPr>
            <a:endParaRPr lang="en-US" b="0" dirty="0">
              <a:solidFill>
                <a:schemeClr val="tx1"/>
              </a:solidFill>
            </a:endParaRPr>
          </a:p>
          <a:p>
            <a:pPr>
              <a:buFont typeface="Arial" panose="020B0604020202020204" pitchFamily="34" charset="0"/>
              <a:buChar char="•"/>
            </a:pPr>
            <a:r>
              <a:rPr lang="en-US" b="0" dirty="0">
                <a:solidFill>
                  <a:schemeClr val="tx1"/>
                </a:solidFill>
              </a:rPr>
              <a:t>Move by:</a:t>
            </a:r>
          </a:p>
          <a:p>
            <a:pPr>
              <a:buFont typeface="Arial" panose="020B0604020202020204" pitchFamily="34" charset="0"/>
              <a:buChar char="•"/>
            </a:pPr>
            <a:r>
              <a:rPr lang="en-US" b="0" dirty="0">
                <a:solidFill>
                  <a:schemeClr val="tx1"/>
                </a:solidFill>
              </a:rPr>
              <a:t>Second by:</a:t>
            </a:r>
          </a:p>
          <a:p>
            <a:pPr>
              <a:buFont typeface="Arial" panose="020B0604020202020204" pitchFamily="34" charset="0"/>
              <a:buChar char="•"/>
            </a:pPr>
            <a:r>
              <a:rPr lang="en-US" b="0" dirty="0">
                <a:solidFill>
                  <a:schemeClr val="tx1"/>
                </a:solidFill>
              </a:rPr>
              <a:t>Discussion:         None</a:t>
            </a:r>
          </a:p>
          <a:p>
            <a:pPr>
              <a:buFont typeface="Arial" panose="020B0604020202020204" pitchFamily="34" charset="0"/>
              <a:buChar char="•"/>
            </a:pPr>
            <a:r>
              <a:rPr lang="en-US" b="0" dirty="0">
                <a:solidFill>
                  <a:schemeClr val="tx1"/>
                </a:solidFill>
              </a:rPr>
              <a:t>Vote:         	 ___ Yes        _0__ No          _0_ Abstain </a:t>
            </a:r>
          </a:p>
          <a:p>
            <a:pPr>
              <a:buFont typeface="Arial" panose="020B0604020202020204" pitchFamily="34" charset="0"/>
              <a:buChar char="•"/>
            </a:pPr>
            <a:r>
              <a:rPr lang="en-US" b="0" dirty="0">
                <a:solidFill>
                  <a:schemeClr val="tx1"/>
                </a:solidFill>
              </a:rPr>
              <a:t>Motion:</a:t>
            </a:r>
            <a:r>
              <a:rPr lang="en-US" dirty="0">
                <a:solidFill>
                  <a:schemeClr val="tx1"/>
                </a:solidFill>
              </a:rPr>
              <a:t>		 </a:t>
            </a:r>
            <a:r>
              <a:rPr lang="en-US" b="0" dirty="0">
                <a:solidFill>
                  <a:schemeClr val="tx1"/>
                </a:solidFill>
              </a:rPr>
              <a:t>Passed</a:t>
            </a:r>
          </a:p>
          <a:p>
            <a:pPr marL="0" indent="0"/>
            <a:endParaRPr lang="en-US" altLang="en-US"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09 Aug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42524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position statement on spectrum management </a:t>
            </a:r>
            <a:r>
              <a:rPr lang="en-US" sz="1400" dirty="0"/>
              <a:t>-3</a:t>
            </a:r>
            <a:endParaRPr lang="en-US" sz="1200" dirty="0"/>
          </a:p>
        </p:txBody>
      </p:sp>
      <p:sp>
        <p:nvSpPr>
          <p:cNvPr id="3" name="Content Placeholder 2"/>
          <p:cNvSpPr>
            <a:spLocks noGrp="1"/>
          </p:cNvSpPr>
          <p:nvPr>
            <p:ph idx="1"/>
          </p:nvPr>
        </p:nvSpPr>
        <p:spPr>
          <a:xfrm>
            <a:off x="685800" y="1066800"/>
            <a:ext cx="8147108" cy="4494213"/>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For the what is needed: </a:t>
            </a:r>
          </a:p>
          <a:p>
            <a:pPr lvl="2">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altLang="en-US" sz="1800" dirty="0"/>
              <a:t>Actually, do we just use the IEEE SA statement we have gone through and are okay with, to replace the EU one?</a:t>
            </a:r>
          </a:p>
          <a:p>
            <a:pPr lvl="1">
              <a:spcBef>
                <a:spcPts val="0"/>
              </a:spcBef>
              <a:buFont typeface="Arial" panose="020B0604020202020204" pitchFamily="34" charset="0"/>
              <a:buChar char="•"/>
            </a:pPr>
            <a:r>
              <a:rPr lang="en-US" altLang="en-US" sz="1800" dirty="0"/>
              <a:t>It would be nice to have one Additional Spectrum needed statement from IEEE. </a:t>
            </a:r>
          </a:p>
          <a:p>
            <a:pPr lvl="1">
              <a:spcBef>
                <a:spcPts val="0"/>
              </a:spcBef>
              <a:buFont typeface="Arial" panose="020B0604020202020204" pitchFamily="34" charset="0"/>
              <a:buChar char="•"/>
            </a:pPr>
            <a:endParaRPr lang="en-US" altLang="en-US" sz="1800" dirty="0">
              <a:solidFill>
                <a:schemeClr val="tx1"/>
              </a:solidFill>
            </a:endParaRPr>
          </a:p>
          <a:p>
            <a:pPr lvl="1">
              <a:spcBef>
                <a:spcPts val="0"/>
              </a:spcBef>
              <a:buFont typeface="Arial" panose="020B0604020202020204" pitchFamily="34" charset="0"/>
              <a:buChar char="•"/>
            </a:pPr>
            <a:r>
              <a:rPr lang="en-US" altLang="en-US" sz="1800" dirty="0">
                <a:solidFill>
                  <a:schemeClr val="tx1"/>
                </a:solidFill>
              </a:rPr>
              <a:t>Do we go this route?  Still thinking yes, though need to </a:t>
            </a:r>
            <a:r>
              <a:rPr lang="en-US" altLang="en-US" sz="1800" b="1" dirty="0">
                <a:solidFill>
                  <a:srgbClr val="00B0F0"/>
                </a:solidFill>
              </a:rPr>
              <a:t>go through SA version next week to be sure it works for the EU also.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Latest IEEE SA version (with a few added markups): </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4"/>
              </a:rPr>
              <a:t>https://mentor.ieee.org/802.18/dcn/18/18-18-0010-07-0000-sa-use-of-spectrum-draft-position-06dec17.docx</a:t>
            </a:r>
            <a:r>
              <a:rPr lang="en-US" altLang="en-US" sz="1600" dirty="0"/>
              <a:t>  </a:t>
            </a:r>
          </a:p>
          <a:p>
            <a:pPr lvl="1">
              <a:spcBef>
                <a:spcPts val="0"/>
              </a:spcBef>
              <a:buFont typeface="Arial" panose="020B0604020202020204" pitchFamily="34" charset="0"/>
              <a:buChar char="•"/>
            </a:pPr>
            <a:r>
              <a:rPr lang="en-US" altLang="en-US" sz="1800" dirty="0"/>
              <a:t>We made the next version: </a:t>
            </a:r>
          </a:p>
          <a:p>
            <a:pPr lvl="2">
              <a:spcBef>
                <a:spcPts val="0"/>
              </a:spcBef>
              <a:buFont typeface="Arial" panose="020B0604020202020204" pitchFamily="34" charset="0"/>
              <a:buChar char="•"/>
            </a:pPr>
            <a:r>
              <a:rPr lang="en-US" altLang="en-US" sz="1600" dirty="0">
                <a:hlinkClick r:id="rId5"/>
              </a:rPr>
              <a:t>https://mentor.ieee.org/802.18/dcn/18/18-18-0010-08-0000-sa-use-of-spectrum-draft-position-06dec17.docx</a:t>
            </a:r>
            <a:r>
              <a:rPr lang="en-US" altLang="en-US" sz="1600" dirty="0"/>
              <a:t>	</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Next is the .18 chair will send the paragraph on previous slide and r08 to the IEEE 802 chair, with the understanding he will send to the GPPC.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5157943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41</a:t>
            </a:fld>
            <a:endParaRPr lang="en-US" altLang="en-US" sz="1200" b="0" dirty="0"/>
          </a:p>
        </p:txBody>
      </p:sp>
      <p:sp>
        <p:nvSpPr>
          <p:cNvPr id="2" name="Date Placeholder 1"/>
          <p:cNvSpPr>
            <a:spLocks noGrp="1"/>
          </p:cNvSpPr>
          <p:nvPr>
            <p:ph type="dt" idx="15"/>
          </p:nvPr>
        </p:nvSpPr>
        <p:spPr/>
        <p:txBody>
          <a:bodyPr/>
          <a:lstStyle/>
          <a:p>
            <a:r>
              <a:rPr lang="en-US"/>
              <a:t>09 Aug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latin typeface="Times New Roman" charset="0"/>
              </a:rPr>
              <a:t>A Future For Unlicensed Spectrum-2</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sz="2000" dirty="0">
                <a:highlight>
                  <a:srgbClr val="FFFF00"/>
                </a:highlight>
              </a:rPr>
              <a:t>A presentation is being prepared for IEEE 802.11 WNG at the plenary in San Diego in July. </a:t>
            </a:r>
          </a:p>
          <a:p>
            <a:pPr lvl="1">
              <a:buFont typeface="Arial" panose="020B0604020202020204" pitchFamily="34" charset="0"/>
              <a:buChar char="•"/>
            </a:pPr>
            <a:r>
              <a:rPr lang="en-US" sz="1800" dirty="0">
                <a:hlinkClick r:id="rId2"/>
              </a:rPr>
              <a:t>https://mentor.ieee.org/802.11/dcn/18/11-18-1055-00-0wng-a-future-for-unlicensed-spectrum.pptx</a:t>
            </a:r>
            <a:r>
              <a:rPr lang="en-US" sz="1800" dirty="0"/>
              <a:t> </a:t>
            </a:r>
          </a:p>
          <a:p>
            <a:pPr lvl="1">
              <a:buFont typeface="Arial" panose="020B0604020202020204" pitchFamily="34" charset="0"/>
              <a:buChar char="•"/>
            </a:pPr>
            <a:r>
              <a:rPr lang="en-US" sz="1800" dirty="0"/>
              <a:t>This presentation is more standards based, where the 802.18 version was more regulatory based. </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9722422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a:t>
            </a:r>
          </a:p>
          <a:p>
            <a:pPr>
              <a:buFont typeface="Arial" panose="020B0604020202020204" pitchFamily="34" charset="0"/>
              <a:buChar char="•"/>
            </a:pPr>
            <a:r>
              <a:rPr lang="en-US" altLang="en-US" sz="2000" dirty="0"/>
              <a:t>The most recent document is:  11-18/1055rxx</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keep in mind for future</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altLang="en-US" sz="1800" dirty="0"/>
              <a:t>Links to EU sites: </a:t>
            </a:r>
          </a:p>
          <a:p>
            <a:pPr lvl="1">
              <a:buFont typeface="Arial" panose="020B0604020202020204" pitchFamily="34" charset="0"/>
              <a:buChar char="•"/>
            </a:pPr>
            <a:r>
              <a:rPr lang="en-US" altLang="en-US" sz="1400" dirty="0"/>
              <a:t>Bran: 		</a:t>
            </a:r>
            <a:r>
              <a:rPr lang="en-US" altLang="en-US" sz="1400" dirty="0">
                <a:hlinkClick r:id="rId2"/>
              </a:rPr>
              <a:t>https://portal.etsi.org/tb.aspx?tbid=287&amp;SubTB=287</a:t>
            </a:r>
            <a:r>
              <a:rPr lang="en-US" altLang="en-US" sz="1400" dirty="0"/>
              <a:t> </a:t>
            </a:r>
          </a:p>
          <a:p>
            <a:pPr lvl="1">
              <a:buFont typeface="Arial" panose="020B0604020202020204" pitchFamily="34" charset="0"/>
              <a:buChar char="•"/>
            </a:pPr>
            <a:r>
              <a:rPr lang="en-US" altLang="en-US" sz="1400" dirty="0"/>
              <a:t>ERM TG-11:	</a:t>
            </a:r>
            <a:r>
              <a:rPr lang="en-US" altLang="en-US" sz="1400" dirty="0">
                <a:hlinkClick r:id="rId3"/>
              </a:rPr>
              <a:t>https://portal.etsi.org/tb.aspx?tbid=442&amp;SubTB=442</a:t>
            </a:r>
            <a:r>
              <a:rPr lang="en-US" altLang="en-US" sz="1400" dirty="0"/>
              <a:t>  </a:t>
            </a:r>
          </a:p>
          <a:p>
            <a:pPr lvl="1">
              <a:buFont typeface="Arial" panose="020B0604020202020204" pitchFamily="34" charset="0"/>
              <a:buChar char="•"/>
            </a:pPr>
            <a:r>
              <a:rPr lang="en-US" altLang="en-US" sz="1400" dirty="0"/>
              <a:t>CEPT SE45:	</a:t>
            </a:r>
            <a:r>
              <a:rPr lang="en-US" altLang="en-US" sz="1400" dirty="0">
                <a:hlinkClick r:id="rId4"/>
              </a:rPr>
              <a:t>https://cept.org/ecc/groups/ecc/wg-se/se-45/client/introduction/</a:t>
            </a:r>
            <a:r>
              <a:rPr lang="en-US" altLang="en-US" sz="1400" dirty="0"/>
              <a:t>  </a:t>
            </a:r>
          </a:p>
          <a:p>
            <a:pPr lvl="1">
              <a:buFont typeface="Arial" panose="020B0604020202020204" pitchFamily="34" charset="0"/>
              <a:buChar char="•"/>
            </a:pPr>
            <a:r>
              <a:rPr lang="en-US" altLang="en-US" sz="1400" dirty="0"/>
              <a:t>CEPT FM57: </a:t>
            </a:r>
            <a:r>
              <a:rPr lang="en-US" altLang="en-US" sz="1400" dirty="0">
                <a:hlinkClick r:id="rId5"/>
              </a:rPr>
              <a:t>https://cept.org/ecc/groups/ecc/wg-fm/fm-57/client/introduction/</a:t>
            </a:r>
            <a:r>
              <a:rPr lang="en-US" altLang="en-US" sz="1400" dirty="0"/>
              <a:t> </a:t>
            </a:r>
          </a:p>
          <a:p>
            <a:pPr lvl="1">
              <a:buFont typeface="Arial" panose="020B0604020202020204" pitchFamily="34" charset="0"/>
              <a:buChar char="•"/>
            </a:pPr>
            <a:r>
              <a:rPr lang="en-US" altLang="en-US" sz="1400" dirty="0"/>
              <a:t>OJEU:		</a:t>
            </a:r>
            <a:r>
              <a:rPr lang="en-US" altLang="en-US" sz="1400" dirty="0">
                <a:hlinkClick r:id="rId6"/>
              </a:rPr>
              <a:t>https://eur-lex.europa.eu/oj/direct-access.html</a:t>
            </a:r>
            <a:r>
              <a:rPr lang="en-US" altLang="en-US" sz="1400" dirty="0"/>
              <a:t> </a:t>
            </a:r>
          </a:p>
          <a:p>
            <a:pPr lvl="1">
              <a:buFont typeface="Arial" panose="020B0604020202020204" pitchFamily="34" charset="0"/>
              <a:buChar char="•"/>
            </a:pPr>
            <a:r>
              <a:rPr lang="en-US" altLang="en-US" sz="1400" dirty="0"/>
              <a:t>HS:		</a:t>
            </a:r>
            <a:r>
              <a:rPr lang="en-US" altLang="en-US" sz="1400" dirty="0">
                <a:hlinkClick r:id="rId7"/>
              </a:rPr>
              <a:t>https://ec.europa.eu/growth/single-market/european-standards/harmonised-standards/</a:t>
            </a:r>
            <a:r>
              <a:rPr lang="en-US" altLang="en-US" sz="1400" dirty="0"/>
              <a:t>   </a:t>
            </a:r>
            <a:endParaRPr lang="en-US" altLang="en-US" sz="1600" dirty="0"/>
          </a:p>
          <a:p>
            <a:pPr>
              <a:buFont typeface="Arial" panose="020B0604020202020204" pitchFamily="34" charset="0"/>
              <a:buChar char="•"/>
            </a:pPr>
            <a:r>
              <a:rPr lang="en-US" altLang="en-US" sz="1600" dirty="0"/>
              <a:t>Ongoing / future actions: </a:t>
            </a:r>
          </a:p>
          <a:p>
            <a:pPr lvl="1">
              <a:buFont typeface="Arial" panose="020B0604020202020204" pitchFamily="34" charset="0"/>
              <a:buChar char="•"/>
            </a:pPr>
            <a:r>
              <a:rPr lang="en-US" altLang="en-US" sz="1400" dirty="0"/>
              <a:t>For WRC-19 AI 1.13 on IMT, </a:t>
            </a:r>
          </a:p>
          <a:p>
            <a:pPr lvl="2">
              <a:buFont typeface="Arial" panose="020B0604020202020204" pitchFamily="34" charset="0"/>
              <a:buChar char="•"/>
            </a:pPr>
            <a:r>
              <a:rPr lang="en-US" altLang="en-US" sz="1200" dirty="0">
                <a:solidFill>
                  <a:srgbClr val="00B0F0"/>
                </a:solidFill>
              </a:rPr>
              <a:t>all - send out additional comments to support our viewpoint to not have an IMT designation for 66 – 76 GHz, to send to regulator asking. </a:t>
            </a:r>
          </a:p>
          <a:p>
            <a:pPr lvl="1">
              <a:buFont typeface="Arial" panose="020B0604020202020204" pitchFamily="34" charset="0"/>
              <a:buChar char="•"/>
            </a:pPr>
            <a:r>
              <a:rPr lang="en-US" altLang="en-US" sz="1200" dirty="0"/>
              <a:t>Comments for the IEEE EU position paper on Spectrum Management.  </a:t>
            </a:r>
          </a:p>
          <a:p>
            <a:pPr lvl="2">
              <a:buFont typeface="Arial" panose="020B0604020202020204" pitchFamily="34" charset="0"/>
              <a:buChar char="•"/>
            </a:pPr>
            <a:r>
              <a:rPr lang="en-US" altLang="en-US" sz="1200" dirty="0">
                <a:solidFill>
                  <a:srgbClr val="00B0F0"/>
                </a:solidFill>
              </a:rPr>
              <a:t>All please continue to send proposed revisions to the .18 chair as you can.</a:t>
            </a:r>
          </a:p>
          <a:p>
            <a:pPr lvl="2">
              <a:buFont typeface="Arial" panose="020B0604020202020204" pitchFamily="34" charset="0"/>
              <a:buChar char="•"/>
            </a:pPr>
            <a:r>
              <a:rPr lang="en-US" altLang="en-US" sz="1200" dirty="0">
                <a:solidFill>
                  <a:srgbClr val="00B0F0"/>
                </a:solidFill>
              </a:rPr>
              <a:t>.18 chair will review with IEEE 802 chair. </a:t>
            </a:r>
          </a:p>
          <a:p>
            <a:pPr lvl="1">
              <a:buFont typeface="Arial" panose="020B0604020202020204" pitchFamily="34" charset="0"/>
              <a:buChar char="•"/>
            </a:pPr>
            <a:r>
              <a:rPr lang="en-US" sz="1200" dirty="0">
                <a:solidFill>
                  <a:schemeClr val="tx1"/>
                </a:solidFill>
              </a:rPr>
              <a:t>WiFi / UWB 6 and 4 GHz co-existence.  </a:t>
            </a:r>
          </a:p>
          <a:p>
            <a:pPr lvl="2">
              <a:buFont typeface="Arial" panose="020B0604020202020204" pitchFamily="34" charset="0"/>
              <a:buChar char="•"/>
            </a:pPr>
            <a:r>
              <a:rPr lang="en-US" altLang="en-US" sz="1200" dirty="0">
                <a:solidFill>
                  <a:srgbClr val="00B0F0"/>
                </a:solidFill>
              </a:rPr>
              <a:t>All please continue to send possible criteria and high level use cases to .18 chair. </a:t>
            </a:r>
          </a:p>
          <a:p>
            <a:pPr lvl="1">
              <a:buFont typeface="Arial" panose="020B0604020202020204" pitchFamily="34" charset="0"/>
              <a:buChar char="•"/>
            </a:pPr>
            <a:r>
              <a:rPr lang="en-US" sz="1200" dirty="0">
                <a:solidFill>
                  <a:schemeClr val="tx1"/>
                </a:solidFill>
              </a:rPr>
              <a:t>Teleconferences,  </a:t>
            </a:r>
            <a:r>
              <a:rPr lang="en-US" sz="1200" dirty="0">
                <a:solidFill>
                  <a:srgbClr val="00B0F0"/>
                </a:solidFill>
              </a:rPr>
              <a:t>The .18 chair will bring up in July plenary to move the teleconferences 30 mins later. </a:t>
            </a:r>
            <a:endParaRPr lang="en-US" sz="1100" dirty="0">
              <a:solidFill>
                <a:srgbClr val="00B0F0"/>
              </a:solidFill>
            </a:endParaRPr>
          </a:p>
          <a:p>
            <a:pPr lvl="1">
              <a:buFont typeface="Arial" panose="020B0604020202020204" pitchFamily="34" charset="0"/>
              <a:buChar char="•"/>
            </a:pPr>
            <a:r>
              <a:rPr lang="en-US" sz="1200" dirty="0"/>
              <a:t>IEEE 802 considering to put together a document on basic spectrum parameters that would be good for all IEEE 802 standards in general, to bring up as appropriate when doing comments, etc.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3957385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09 Aug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09 Aug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dirty="0"/>
              <a:t>Slide </a:t>
            </a:r>
            <a:fld id="{F5D8E26B-7BCF-4D25-9C89-0168A6618F18}" type="slidenum">
              <a:rPr lang="en-GB" smtClean="0"/>
              <a:pPr/>
              <a:t>49</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programme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4087263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09 Aug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3419" y="1169156"/>
            <a:ext cx="3772457" cy="5275778"/>
          </a:xfrm>
        </p:spPr>
        <p:txBody>
          <a:bodyPr/>
          <a:lstStyle/>
          <a:p>
            <a:pPr>
              <a:buFont typeface="Arial" panose="020B0604020202020204" pitchFamily="34" charset="0"/>
              <a:buChar char="•"/>
            </a:pPr>
            <a:r>
              <a:rPr lang="en-US" altLang="en-US" sz="1600" dirty="0"/>
              <a:t>Call to Order</a:t>
            </a:r>
          </a:p>
          <a:p>
            <a:pPr lvl="3">
              <a:buFont typeface="Arial" panose="020B0604020202020204" pitchFamily="34" charset="0"/>
              <a:buChar char="•"/>
            </a:pPr>
            <a:r>
              <a:rPr lang="en-US" altLang="en-US" sz="800" b="1" u="sng" dirty="0">
                <a:solidFill>
                  <a:schemeClr val="bg1"/>
                </a:solidFill>
              </a:rPr>
              <a:t>Attendance server is open</a:t>
            </a:r>
          </a:p>
          <a:p>
            <a:pPr>
              <a:buFont typeface="Arial" panose="020B0604020202020204" pitchFamily="34" charset="0"/>
              <a:buChar char="•"/>
            </a:pPr>
            <a:r>
              <a:rPr lang="en-US" altLang="en-US" sz="1600" dirty="0"/>
              <a:t>Administrative items</a:t>
            </a:r>
          </a:p>
          <a:p>
            <a:pPr lvl="3">
              <a:buFont typeface="Arial" panose="020B0604020202020204" pitchFamily="34" charset="0"/>
              <a:buChar char="•"/>
            </a:pPr>
            <a:r>
              <a:rPr lang="en-US" altLang="en-US" sz="80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lvl="3">
              <a:buFont typeface="Arial" panose="020B0604020202020204" pitchFamily="34" charset="0"/>
              <a:buChar char="•"/>
            </a:pPr>
            <a:r>
              <a:rPr lang="en-US" altLang="en-US" sz="800" dirty="0">
                <a:solidFill>
                  <a:schemeClr val="bg1"/>
                </a:solidFill>
              </a:rPr>
              <a:t>Any interest in being the 802.18 Vice-Chair?</a:t>
            </a:r>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b="1" dirty="0"/>
              <a:t>IEEE SA Additional Spectrum statement</a:t>
            </a:r>
          </a:p>
          <a:p>
            <a:pPr lvl="1">
              <a:buFont typeface="Arial" panose="020B0604020202020204" pitchFamily="34" charset="0"/>
              <a:buChar char="•"/>
            </a:pPr>
            <a:r>
              <a:rPr lang="en-US" sz="1400" dirty="0"/>
              <a:t>IEEE EU Spectrum Management statement </a:t>
            </a:r>
          </a:p>
          <a:p>
            <a:pPr lvl="1">
              <a:buFont typeface="Arial" panose="020B0604020202020204" pitchFamily="34" charset="0"/>
              <a:buChar char="•"/>
            </a:pPr>
            <a:r>
              <a:rPr lang="en-US" altLang="en-US" sz="1400" b="1" dirty="0">
                <a:solidFill>
                  <a:schemeClr val="tx1"/>
                </a:solidFill>
              </a:rPr>
              <a:t>Ofcom consultation</a:t>
            </a:r>
          </a:p>
          <a:p>
            <a:pPr lvl="1">
              <a:buFont typeface="Arial" panose="020B0604020202020204" pitchFamily="34" charset="0"/>
              <a:buChar char="•"/>
            </a:pPr>
            <a:r>
              <a:rPr lang="en-US" altLang="en-US" sz="1400" dirty="0">
                <a:solidFill>
                  <a:schemeClr val="tx1"/>
                </a:solidFill>
              </a:rPr>
              <a:t>Google waiver request</a:t>
            </a:r>
          </a:p>
          <a:p>
            <a:pPr lvl="1">
              <a:buFont typeface="Arial" panose="020B0604020202020204" pitchFamily="34" charset="0"/>
              <a:buChar char="•"/>
            </a:pPr>
            <a:r>
              <a:rPr lang="en-US" altLang="en-US" sz="1400" dirty="0">
                <a:solidFill>
                  <a:schemeClr val="tx1"/>
                </a:solidFill>
              </a:rPr>
              <a:t>General Discussion Items	</a:t>
            </a:r>
          </a:p>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Several </a:t>
            </a:r>
          </a:p>
          <a:p>
            <a:pPr>
              <a:buFont typeface="Arial" panose="020B0604020202020204" pitchFamily="34" charset="0"/>
              <a:buChar char="•"/>
            </a:pPr>
            <a:r>
              <a:rPr lang="en-US" altLang="en-US" sz="1600" dirty="0"/>
              <a:t>AOB and Adjourn</a:t>
            </a:r>
            <a:endParaRPr lang="en-US" altLang="en-US" sz="2000" dirty="0"/>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816478" y="99218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kern="0" dirty="0"/>
              <a:t>Discussion items, few more details:  </a:t>
            </a:r>
          </a:p>
          <a:p>
            <a:pPr>
              <a:spcBef>
                <a:spcPts val="0"/>
              </a:spcBef>
              <a:buFont typeface="Arial" panose="020B0604020202020204" pitchFamily="34" charset="0"/>
              <a:buChar char="•"/>
            </a:pPr>
            <a:endParaRPr lang="en-US" sz="1100" b="0" dirty="0">
              <a:solidFill>
                <a:schemeClr val="tx1"/>
              </a:solidFill>
            </a:endParaRPr>
          </a:p>
          <a:p>
            <a:pPr>
              <a:spcBef>
                <a:spcPts val="0"/>
              </a:spcBef>
              <a:buFont typeface="Arial" panose="020B0604020202020204" pitchFamily="34" charset="0"/>
              <a:buChar char="•"/>
            </a:pPr>
            <a:r>
              <a:rPr lang="en-US" sz="1200" b="0" dirty="0">
                <a:solidFill>
                  <a:schemeClr val="tx1"/>
                </a:solidFill>
              </a:rPr>
              <a:t>EU Items</a:t>
            </a:r>
          </a:p>
          <a:p>
            <a:pPr lvl="1">
              <a:spcBef>
                <a:spcPts val="0"/>
              </a:spcBef>
              <a:buFont typeface="Arial" panose="020B0604020202020204" pitchFamily="34" charset="0"/>
              <a:buChar char="•"/>
            </a:pPr>
            <a:r>
              <a:rPr lang="en-US" sz="1100" dirty="0">
                <a:solidFill>
                  <a:schemeClr val="tx1"/>
                </a:solidFill>
              </a:rPr>
              <a:t>Latest from members. Anything we should respond to?</a:t>
            </a:r>
          </a:p>
          <a:p>
            <a:pPr>
              <a:spcBef>
                <a:spcPts val="0"/>
              </a:spcBef>
              <a:buFont typeface="Arial" panose="020B0604020202020204" pitchFamily="34" charset="0"/>
              <a:buChar char="•"/>
            </a:pPr>
            <a:endParaRPr lang="en-US" sz="1200" b="0" dirty="0">
              <a:solidFill>
                <a:schemeClr val="tx1"/>
              </a:solidFill>
            </a:endParaRPr>
          </a:p>
          <a:p>
            <a:pPr>
              <a:buFont typeface="Arial" panose="020B0604020202020204" pitchFamily="34" charset="0"/>
              <a:buChar char="•"/>
            </a:pPr>
            <a:r>
              <a:rPr lang="en-US" sz="1200" b="0" dirty="0"/>
              <a:t>IEEE SA Additional Spectrum statement</a:t>
            </a:r>
          </a:p>
          <a:p>
            <a:pPr lvl="1">
              <a:spcBef>
                <a:spcPts val="0"/>
              </a:spcBef>
              <a:buFont typeface="Arial" panose="020B0604020202020204" pitchFamily="34" charset="0"/>
              <a:buChar char="•"/>
            </a:pPr>
            <a:r>
              <a:rPr lang="en-US" sz="1100" dirty="0"/>
              <a:t>Rcvd their update, have tried to combine their edits w/ours </a:t>
            </a:r>
          </a:p>
          <a:p>
            <a:pPr lvl="1">
              <a:spcBef>
                <a:spcPts val="0"/>
              </a:spcBef>
              <a:buFont typeface="Arial" panose="020B0604020202020204" pitchFamily="34" charset="0"/>
              <a:buChar char="•"/>
            </a:pPr>
            <a:r>
              <a:rPr lang="en-US" sz="1100" dirty="0"/>
              <a:t> Questions on sharing</a:t>
            </a:r>
          </a:p>
          <a:p>
            <a:pPr lvl="1">
              <a:spcBef>
                <a:spcPts val="0"/>
              </a:spcBef>
              <a:buFont typeface="Arial" panose="020B0604020202020204" pitchFamily="34" charset="0"/>
              <a:buChar char="•"/>
            </a:pPr>
            <a:endParaRPr lang="en-US" sz="1100" dirty="0"/>
          </a:p>
          <a:p>
            <a:pPr>
              <a:spcBef>
                <a:spcPts val="0"/>
              </a:spcBef>
              <a:buFont typeface="Arial" panose="020B0604020202020204" pitchFamily="34" charset="0"/>
              <a:buChar char="•"/>
            </a:pPr>
            <a:r>
              <a:rPr lang="en-US" sz="1200" b="0" dirty="0"/>
              <a:t>IEEE EU Spectrum Management statement </a:t>
            </a:r>
          </a:p>
          <a:p>
            <a:pPr lvl="1">
              <a:spcBef>
                <a:spcPts val="0"/>
              </a:spcBef>
              <a:buFont typeface="Arial" panose="020B0604020202020204" pitchFamily="34" charset="0"/>
              <a:buChar char="•"/>
            </a:pPr>
            <a:r>
              <a:rPr lang="en-US" sz="1100" dirty="0"/>
              <a:t>Next steps. </a:t>
            </a:r>
            <a:endParaRPr lang="en-US" altLang="en-US" sz="1100" kern="0" dirty="0"/>
          </a:p>
          <a:p>
            <a:pPr lvl="1">
              <a:spcBef>
                <a:spcPts val="0"/>
              </a:spcBef>
              <a:buFont typeface="Arial" panose="020B0604020202020204" pitchFamily="34" charset="0"/>
              <a:buChar char="•"/>
            </a:pPr>
            <a:endParaRPr lang="en-US" altLang="en-US" sz="1100" kern="0" dirty="0"/>
          </a:p>
          <a:p>
            <a:pPr>
              <a:spcBef>
                <a:spcPts val="0"/>
              </a:spcBef>
              <a:buFont typeface="Arial" panose="020B0604020202020204" pitchFamily="34" charset="0"/>
              <a:buChar char="•"/>
            </a:pPr>
            <a:r>
              <a:rPr lang="en-US" sz="1200" b="0" dirty="0">
                <a:solidFill>
                  <a:schemeClr val="tx1"/>
                </a:solidFill>
              </a:rPr>
              <a:t>Ofcom-consultation-on-preparations-for-wrc-19</a:t>
            </a:r>
          </a:p>
          <a:p>
            <a:pPr lvl="1">
              <a:spcBef>
                <a:spcPts val="0"/>
              </a:spcBef>
              <a:buFont typeface="Arial" panose="020B0604020202020204" pitchFamily="34" charset="0"/>
              <a:buChar char="•"/>
            </a:pPr>
            <a:r>
              <a:rPr lang="en-US" sz="1100" dirty="0">
                <a:solidFill>
                  <a:schemeClr val="tx1"/>
                </a:solidFill>
              </a:rPr>
              <a:t>Work on  IEEE 802 comments on the Ofcom questions on AIs we have view points on. </a:t>
            </a:r>
          </a:p>
          <a:p>
            <a:pPr lvl="1">
              <a:spcBef>
                <a:spcPts val="0"/>
              </a:spcBef>
              <a:buFont typeface="Arial" panose="020B0604020202020204" pitchFamily="34" charset="0"/>
              <a:buChar char="•"/>
            </a:pPr>
            <a:r>
              <a:rPr lang="en-US" sz="1100" dirty="0">
                <a:solidFill>
                  <a:schemeClr val="tx1"/>
                </a:solidFill>
              </a:rPr>
              <a:t>Due 13 Sept.(to EC by 23 or 30aug)  </a:t>
            </a:r>
          </a:p>
          <a:p>
            <a:pPr marL="0" indent="0">
              <a:spcBef>
                <a:spcPts val="0"/>
              </a:spcBef>
            </a:pPr>
            <a:endParaRPr lang="en-US" altLang="en-US" sz="1200" b="0" kern="0" dirty="0"/>
          </a:p>
          <a:p>
            <a:pPr>
              <a:spcBef>
                <a:spcPts val="0"/>
              </a:spcBef>
              <a:buFont typeface="Arial" panose="020B0604020202020204" pitchFamily="34" charset="0"/>
              <a:buChar char="•"/>
            </a:pPr>
            <a:r>
              <a:rPr lang="en-US" altLang="en-US" sz="1200" b="0" kern="0" dirty="0"/>
              <a:t>Google waiver request, NCTA feedback request</a:t>
            </a:r>
          </a:p>
          <a:p>
            <a:pPr lvl="1">
              <a:spcBef>
                <a:spcPts val="0"/>
              </a:spcBef>
              <a:buFont typeface="Arial" panose="020B0604020202020204" pitchFamily="34" charset="0"/>
              <a:buChar char="•"/>
            </a:pPr>
            <a:r>
              <a:rPr lang="en-US" altLang="en-US" sz="1100" kern="0" dirty="0"/>
              <a:t>Google had replied to our comments, </a:t>
            </a:r>
          </a:p>
          <a:p>
            <a:pPr lvl="1">
              <a:spcBef>
                <a:spcPts val="0"/>
              </a:spcBef>
              <a:buFont typeface="Arial" panose="020B0604020202020204" pitchFamily="34" charset="0"/>
              <a:buChar char="•"/>
            </a:pPr>
            <a:r>
              <a:rPr lang="en-US" altLang="en-US" sz="1100" kern="0" dirty="0"/>
              <a:t>NCTA agreed with us and will support us. </a:t>
            </a:r>
          </a:p>
          <a:p>
            <a:pPr lvl="1">
              <a:spcBef>
                <a:spcPts val="0"/>
              </a:spcBef>
              <a:buFont typeface="Arial" panose="020B0604020202020204" pitchFamily="34" charset="0"/>
              <a:buChar char="•"/>
            </a:pPr>
            <a:endParaRPr lang="en-US" sz="1100" dirty="0"/>
          </a:p>
          <a:p>
            <a:pPr>
              <a:spcBef>
                <a:spcPts val="0"/>
              </a:spcBef>
              <a:buFont typeface="Arial" panose="020B0604020202020204" pitchFamily="34" charset="0"/>
              <a:buChar char="•"/>
            </a:pPr>
            <a:r>
              <a:rPr lang="en-US" altLang="en-US" sz="1200" b="0" kern="0" dirty="0"/>
              <a:t>General Discussion Items</a:t>
            </a:r>
          </a:p>
          <a:p>
            <a:pPr lvl="1">
              <a:buFont typeface="Arial" panose="020B0604020202020204" pitchFamily="34" charset="0"/>
              <a:buChar char="•"/>
            </a:pPr>
            <a:r>
              <a:rPr lang="en-US" altLang="en-US" sz="1050" b="1" kern="0" dirty="0" err="1"/>
              <a:t>Encina</a:t>
            </a:r>
            <a:r>
              <a:rPr lang="en-US" altLang="en-US" sz="1050" b="1" kern="0" dirty="0"/>
              <a:t> 4 questions on 802.11</a:t>
            </a:r>
          </a:p>
          <a:p>
            <a:pPr lvl="1">
              <a:buFont typeface="Arial" panose="020B0604020202020204" pitchFamily="34" charset="0"/>
              <a:buChar char="•"/>
            </a:pPr>
            <a:r>
              <a:rPr lang="en-US" altLang="en-US" sz="1050" kern="0" dirty="0"/>
              <a:t>Sharing and license-exempt</a:t>
            </a:r>
          </a:p>
          <a:p>
            <a:pPr lvl="1">
              <a:buFont typeface="Arial" panose="020B0604020202020204" pitchFamily="34" charset="0"/>
              <a:buChar char="•"/>
            </a:pPr>
            <a:r>
              <a:rPr lang="en-US" sz="1050" dirty="0"/>
              <a:t>6 (5-7) GHz and single voice from IEEE 802. </a:t>
            </a:r>
          </a:p>
          <a:p>
            <a:pPr lvl="1">
              <a:buFont typeface="Arial" panose="020B0604020202020204" pitchFamily="34" charset="0"/>
              <a:buChar char="•"/>
            </a:pPr>
            <a:r>
              <a:rPr lang="en-US" sz="1050" dirty="0"/>
              <a:t>NPRM, Expanding Flexible Use of 3.7 to 4.2GHz Band</a:t>
            </a:r>
          </a:p>
          <a:p>
            <a:pPr lvl="1">
              <a:buFont typeface="Arial" panose="020B0604020202020204" pitchFamily="34" charset="0"/>
              <a:buChar char="•"/>
            </a:pPr>
            <a:r>
              <a:rPr lang="en-US" sz="1000" dirty="0"/>
              <a:t>ISED RSS 130 – Consultation, includes 600 &amp; 700MHz</a:t>
            </a:r>
          </a:p>
        </p:txBody>
      </p:sp>
    </p:spTree>
    <p:extLst>
      <p:ext uri="{BB962C8B-B14F-4D97-AF65-F5344CB8AC3E}">
        <p14:creationId xmlns:p14="http://schemas.microsoft.com/office/powerpoint/2010/main" val="27319483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09 Aug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dirty="0"/>
              <a:t>Slide </a:t>
            </a:r>
            <a:fld id="{F5D8E26B-7BCF-4D25-9C89-0168A6618F18}" type="slidenum">
              <a:rPr lang="en-GB" smtClean="0"/>
              <a:pPr/>
              <a:t>50</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187620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Motions - administrative</a:t>
            </a:r>
          </a:p>
        </p:txBody>
      </p:sp>
      <p:sp>
        <p:nvSpPr>
          <p:cNvPr id="16387" name="Content Placeholder 2"/>
          <p:cNvSpPr>
            <a:spLocks noGrp="1"/>
          </p:cNvSpPr>
          <p:nvPr>
            <p:ph idx="1"/>
          </p:nvPr>
        </p:nvSpPr>
        <p:spPr>
          <a:xfrm>
            <a:off x="761146" y="1066800"/>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accent5">
                    <a:lumMod val="40000"/>
                    <a:lumOff val="60000"/>
                  </a:schemeClr>
                </a:solidFill>
              </a:rPr>
              <a:t>Stuart Kerry (Ruckus/ARRIS) </a:t>
            </a:r>
          </a:p>
          <a:p>
            <a:pPr lvl="1"/>
            <a:r>
              <a:rPr lang="en-US" altLang="en-US" sz="1600" b="1" dirty="0"/>
              <a:t>Seconded by:  	</a:t>
            </a:r>
            <a:r>
              <a:rPr lang="en-US" altLang="en-US" sz="1600" b="1" dirty="0">
                <a:solidFill>
                  <a:schemeClr val="accent5">
                    <a:lumMod val="40000"/>
                    <a:lumOff val="60000"/>
                  </a:schemeClr>
                </a:solidFill>
              </a:rPr>
              <a:t>John Notor (Notor Research) </a:t>
            </a:r>
          </a:p>
          <a:p>
            <a:pPr lvl="1"/>
            <a:r>
              <a:rPr lang="en-US" altLang="en-US" sz="1600" b="1" dirty="0"/>
              <a:t>Discussion?  </a:t>
            </a:r>
          </a:p>
          <a:p>
            <a:pPr lvl="1"/>
            <a:r>
              <a:rPr lang="en-US" altLang="en-US" sz="1600" b="1" dirty="0"/>
              <a:t>Vote:  </a:t>
            </a:r>
            <a:r>
              <a:rPr lang="en-US" altLang="en-US" sz="1600" b="1" dirty="0">
                <a:solidFill>
                  <a:schemeClr val="accent5">
                    <a:lumMod val="40000"/>
                    <a:lumOff val="60000"/>
                  </a:schemeClr>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26 July 2018 in document: </a:t>
            </a:r>
            <a:r>
              <a:rPr lang="en-US" altLang="en-US" sz="1600" dirty="0">
                <a:hlinkClick r:id="rId2"/>
              </a:rPr>
              <a:t>https://mentor.ieee.org/802.18/dcn/18/18-18-0093-00-0000-minutes-02aug18-rr-tag-teleconference.doc</a:t>
            </a:r>
            <a:r>
              <a:rPr lang="en-US" altLang="en-US" sz="1600" dirty="0"/>
              <a:t>      </a:t>
            </a:r>
            <a:r>
              <a:rPr lang="en-US" altLang="en-US" sz="1600" b="1" dirty="0"/>
              <a:t>Posted:   </a:t>
            </a:r>
            <a:r>
              <a:rPr lang="en-US" sz="1600" b="0" dirty="0"/>
              <a:t>06-Aug-2018 13:39:40 ET</a:t>
            </a:r>
          </a:p>
          <a:p>
            <a:pPr>
              <a:buFont typeface="Arial" panose="020B0604020202020204" pitchFamily="34" charset="0"/>
              <a:buChar char="•"/>
            </a:pPr>
            <a:r>
              <a:rPr lang="en-US" altLang="en-US" sz="1600" b="0" dirty="0"/>
              <a:t>   </a:t>
            </a:r>
            <a:r>
              <a:rPr lang="en-US" altLang="en-US" sz="1600" b="1" dirty="0"/>
              <a:t>Moved by: 	</a:t>
            </a:r>
            <a:r>
              <a:rPr lang="en-US" altLang="en-US" sz="1600" b="1" dirty="0">
                <a:solidFill>
                  <a:schemeClr val="accent5">
                    <a:lumMod val="40000"/>
                    <a:lumOff val="60000"/>
                  </a:schemeClr>
                </a:solidFill>
              </a:rPr>
              <a:t>Allan Zhu  (Huawei) </a:t>
            </a:r>
          </a:p>
          <a:p>
            <a:r>
              <a:rPr lang="en-US" altLang="en-US" sz="1600" b="1" dirty="0"/>
              <a:t>		Seconded by: 	</a:t>
            </a:r>
            <a:r>
              <a:rPr lang="en-US" altLang="en-US" sz="1600" dirty="0">
                <a:solidFill>
                  <a:schemeClr val="accent5">
                    <a:lumMod val="40000"/>
                    <a:lumOff val="60000"/>
                  </a:schemeClr>
                </a:solidFill>
              </a:rPr>
              <a:t>John Notor (Notor Research) </a:t>
            </a:r>
            <a:endParaRPr lang="en-US" altLang="en-US" sz="1600" b="1" dirty="0">
              <a:solidFill>
                <a:schemeClr val="accent5">
                  <a:lumMod val="40000"/>
                  <a:lumOff val="60000"/>
                </a:schemeClr>
              </a:solidFill>
            </a:endParaRPr>
          </a:p>
          <a:p>
            <a:pPr lvl="1"/>
            <a:r>
              <a:rPr lang="en-US" altLang="en-US" sz="1600" b="1" dirty="0"/>
              <a:t>Discussion? </a:t>
            </a:r>
          </a:p>
          <a:p>
            <a:pPr lvl="1"/>
            <a:r>
              <a:rPr lang="en-US" altLang="en-US" sz="1600" b="1" dirty="0"/>
              <a:t>Vote</a:t>
            </a:r>
            <a:r>
              <a:rPr lang="en-US" altLang="en-US" sz="1600" b="1" dirty="0">
                <a:solidFill>
                  <a:schemeClr val="tx1"/>
                </a:solidFill>
              </a:rPr>
              <a:t>:  </a:t>
            </a:r>
            <a:r>
              <a:rPr lang="en-US" altLang="en-US" sz="1600" b="1" dirty="0">
                <a:solidFill>
                  <a:schemeClr val="accent5">
                    <a:lumMod val="40000"/>
                    <a:lumOff val="60000"/>
                  </a:schemeClr>
                </a:solidFill>
              </a:rPr>
              <a:t>Unanimous consent</a:t>
            </a:r>
          </a:p>
          <a:p>
            <a:pPr lvl="1"/>
            <a:r>
              <a:rPr lang="en-US" altLang="en-US" sz="1050" dirty="0"/>
              <a:t>			</a:t>
            </a:r>
          </a:p>
          <a:p>
            <a:pPr marL="1371600" lvl="3" indent="0"/>
            <a:r>
              <a:rPr lang="en-US" altLang="en-US" sz="1000" dirty="0">
                <a:solidFill>
                  <a:schemeClr val="bg1"/>
                </a:solidFill>
              </a:rPr>
              <a:t>Does anyone have an interest in being the 802.18 Vice-Chair? </a:t>
            </a:r>
          </a:p>
          <a:p>
            <a:pPr marL="1828800" lvl="4" indent="0"/>
            <a:r>
              <a:rPr lang="en-US" altLang="en-US" sz="1000" b="1" dirty="0">
                <a:solidFill>
                  <a:schemeClr val="bg1"/>
                </a:solidFill>
              </a:rPr>
              <a:t>Needs to be a member of the SA and a declaration of term commitment and affiliation letters to the EC.</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09 Aug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endParaRPr lang="en-US" sz="1200" dirty="0"/>
          </a:p>
        </p:txBody>
      </p:sp>
      <p:sp>
        <p:nvSpPr>
          <p:cNvPr id="3" name="Content Placeholder 2"/>
          <p:cNvSpPr>
            <a:spLocks noGrp="1"/>
          </p:cNvSpPr>
          <p:nvPr>
            <p:ph idx="1"/>
          </p:nvPr>
        </p:nvSpPr>
        <p:spPr>
          <a:xfrm>
            <a:off x="647671" y="1066800"/>
            <a:ext cx="8451908" cy="4494213"/>
          </a:xfrm>
        </p:spPr>
        <p:txBody>
          <a:bodyPr/>
          <a:lstStyle/>
          <a:p>
            <a:pPr>
              <a:buFont typeface="Arial" panose="020B0604020202020204" pitchFamily="34" charset="0"/>
              <a:buChar char="•"/>
            </a:pPr>
            <a:r>
              <a:rPr lang="en-US" sz="2000" dirty="0"/>
              <a:t>Anything to share on the EU front?  		</a:t>
            </a:r>
            <a:r>
              <a:rPr lang="en-US" sz="1400" dirty="0"/>
              <a:t>	</a:t>
            </a:r>
          </a:p>
          <a:p>
            <a:pPr lvl="1">
              <a:buFont typeface="Arial" panose="020B0604020202020204" pitchFamily="34" charset="0"/>
              <a:buChar char="•"/>
            </a:pPr>
            <a:r>
              <a:rPr lang="en-US" sz="1800" dirty="0">
                <a:solidFill>
                  <a:schemeClr val="tx1"/>
                </a:solidFill>
              </a:rPr>
              <a:t>ETSI – BRAN – meeting #99 – 18-21 Sept</a:t>
            </a:r>
          </a:p>
          <a:p>
            <a:pPr lvl="2">
              <a:buFont typeface="Arial" panose="020B0604020202020204" pitchFamily="34" charset="0"/>
              <a:buChar char="•"/>
            </a:pPr>
            <a:r>
              <a:rPr lang="en-US" sz="1600" dirty="0">
                <a:solidFill>
                  <a:schemeClr val="tx1"/>
                </a:solidFill>
              </a:rPr>
              <a:t> Upper 6GHz band TFES TR and BRAN TR being worked, for Sept. meeting. </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endParaRPr lang="en-US" sz="1600" dirty="0">
              <a:solidFill>
                <a:schemeClr val="tx1"/>
              </a:solidFill>
            </a:endParaRPr>
          </a:p>
          <a:p>
            <a:pPr lvl="2">
              <a:buFont typeface="Arial" panose="020B0604020202020204" pitchFamily="34" charset="0"/>
              <a:buChar char="•"/>
            </a:pPr>
            <a:endParaRPr lang="en-US" sz="1600" dirty="0">
              <a:solidFill>
                <a:schemeClr val="tx1"/>
              </a:solidFill>
            </a:endParaRPr>
          </a:p>
          <a:p>
            <a:pPr lvl="2">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800" dirty="0">
                <a:solidFill>
                  <a:schemeClr val="tx1"/>
                </a:solidFill>
              </a:rPr>
              <a:t>ETSI - ERM - TG-11</a:t>
            </a:r>
          </a:p>
          <a:p>
            <a:pPr lvl="2">
              <a:buFont typeface="Arial" panose="020B0604020202020204" pitchFamily="34" charset="0"/>
              <a:buChar char="•"/>
            </a:pPr>
            <a:r>
              <a:rPr lang="en-US" sz="1600" dirty="0">
                <a:solidFill>
                  <a:schemeClr val="tx1"/>
                </a:solidFill>
              </a:rPr>
              <a:t>They are out for national ballot, likely will not see anything until it closes. </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200" dirty="0">
                <a:solidFill>
                  <a:schemeClr val="tx1"/>
                </a:solidFill>
              </a:rPr>
              <a:t>From earlier: </a:t>
            </a:r>
          </a:p>
          <a:p>
            <a:pPr lvl="2">
              <a:buFont typeface="Arial" panose="020B0604020202020204" pitchFamily="34" charset="0"/>
              <a:buChar char="•"/>
            </a:pPr>
            <a:r>
              <a:rPr lang="en-US" sz="1200" dirty="0">
                <a:solidFill>
                  <a:schemeClr val="tx1"/>
                </a:solidFill>
              </a:rPr>
              <a:t>Previous:  EN 300 328 (v2.2.1 (2018-04)) - </a:t>
            </a:r>
            <a:r>
              <a:rPr lang="en-US" sz="1200" dirty="0"/>
              <a:t>Draft accepted by ERM and receipt by ETSI Secretariat on 07 June; </a:t>
            </a:r>
            <a:r>
              <a:rPr lang="en-US" sz="1200" dirty="0">
                <a:solidFill>
                  <a:schemeClr val="tx1"/>
                </a:solidFill>
                <a:hlinkClick r:id="rId2"/>
              </a:rPr>
              <a:t>https://portal.etsi.org/webapp/WorkProgram/Report_WorkItem.asp?WKI_ID=51206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91822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800" dirty="0"/>
              <a:t>-2</a:t>
            </a:r>
            <a:r>
              <a:rPr lang="en-US" sz="2400" dirty="0"/>
              <a:t> </a:t>
            </a:r>
            <a:endParaRPr lang="en-US" sz="1200" dirty="0"/>
          </a:p>
        </p:txBody>
      </p:sp>
      <p:sp>
        <p:nvSpPr>
          <p:cNvPr id="3" name="Content Placeholder 2"/>
          <p:cNvSpPr>
            <a:spLocks noGrp="1"/>
          </p:cNvSpPr>
          <p:nvPr>
            <p:ph idx="1"/>
          </p:nvPr>
        </p:nvSpPr>
        <p:spPr>
          <a:xfrm>
            <a:off x="647671" y="1181893"/>
            <a:ext cx="8451908" cy="4494213"/>
          </a:xfrm>
        </p:spPr>
        <p:txBody>
          <a:bodyPr/>
          <a:lstStyle/>
          <a:p>
            <a:pPr lvl="1">
              <a:buFont typeface="Arial" panose="020B0604020202020204" pitchFamily="34" charset="0"/>
              <a:buChar char="•"/>
            </a:pPr>
            <a:r>
              <a:rPr lang="en-US" sz="1800" dirty="0">
                <a:solidFill>
                  <a:schemeClr val="tx1"/>
                </a:solidFill>
              </a:rPr>
              <a:t>CEPT – ECC SE45</a:t>
            </a:r>
          </a:p>
          <a:p>
            <a:pPr lvl="2">
              <a:buFont typeface="Arial" panose="020B0604020202020204" pitchFamily="34" charset="0"/>
              <a:buChar char="•"/>
            </a:pPr>
            <a:r>
              <a:rPr lang="en-GB" sz="1600" dirty="0"/>
              <a:t>Next f2f: 13 August (afternoon) -14  August 2018, ECO, Copenhagen, Denmark</a:t>
            </a:r>
          </a:p>
          <a:p>
            <a:pPr lvl="2">
              <a:buFont typeface="Arial" panose="020B0604020202020204" pitchFamily="34" charset="0"/>
              <a:buChar char="•"/>
            </a:pPr>
            <a:r>
              <a:rPr lang="en-GB" sz="1600" dirty="0"/>
              <a:t>Lots of contributions being submitted for meeting next week.  </a:t>
            </a:r>
          </a:p>
          <a:p>
            <a:pPr lvl="2">
              <a:buFont typeface="Arial" panose="020B0604020202020204" pitchFamily="34" charset="0"/>
              <a:buChar char="•"/>
            </a:pPr>
            <a:r>
              <a:rPr lang="en-GB" sz="1600" dirty="0"/>
              <a:t> </a:t>
            </a:r>
          </a:p>
          <a:p>
            <a:pPr lvl="2">
              <a:buFont typeface="Arial" panose="020B0604020202020204" pitchFamily="34" charset="0"/>
              <a:buChar char="•"/>
            </a:pPr>
            <a:endParaRPr lang="en-GB" sz="1600" dirty="0"/>
          </a:p>
          <a:p>
            <a:pPr lvl="2">
              <a:buFont typeface="Arial" panose="020B0604020202020204" pitchFamily="34" charset="0"/>
              <a:buChar char="•"/>
            </a:pPr>
            <a:endParaRPr lang="en-GB" sz="1600" dirty="0"/>
          </a:p>
          <a:p>
            <a:pPr lvl="3">
              <a:buFont typeface="Arial" panose="020B0604020202020204" pitchFamily="34" charset="0"/>
              <a:buChar char="•"/>
            </a:pPr>
            <a:endParaRPr lang="en-US" sz="1100" dirty="0">
              <a:solidFill>
                <a:schemeClr val="tx1"/>
              </a:solidFill>
            </a:endParaRPr>
          </a:p>
          <a:p>
            <a:pPr lvl="1">
              <a:buFont typeface="Arial" panose="020B0604020202020204" pitchFamily="34" charset="0"/>
              <a:buChar char="•"/>
            </a:pPr>
            <a:r>
              <a:rPr lang="en-US" sz="1800" dirty="0">
                <a:solidFill>
                  <a:schemeClr val="tx1"/>
                </a:solidFill>
              </a:rPr>
              <a:t>CEPT – ECC FM57</a:t>
            </a:r>
          </a:p>
          <a:p>
            <a:pPr lvl="2">
              <a:buFont typeface="Arial" panose="020B0604020202020204" pitchFamily="34" charset="0"/>
              <a:buChar char="•"/>
            </a:pPr>
            <a:r>
              <a:rPr lang="en-GB" sz="1600" dirty="0"/>
              <a:t>Next web-meeting is 23 August.</a:t>
            </a:r>
          </a:p>
          <a:p>
            <a:pPr lvl="2">
              <a:buFont typeface="Arial" panose="020B0604020202020204" pitchFamily="34" charset="0"/>
              <a:buChar char="•"/>
            </a:pPr>
            <a:r>
              <a:rPr lang="en-GB" sz="1600" dirty="0"/>
              <a:t>Next meeting: 13 Dec 18; #4</a:t>
            </a:r>
          </a:p>
          <a:p>
            <a:pPr lvl="2">
              <a:buFont typeface="Arial" panose="020B0604020202020204" pitchFamily="34" charset="0"/>
              <a:buChar char="•"/>
            </a:pPr>
            <a:r>
              <a:rPr lang="en-GB" sz="1600" dirty="0"/>
              <a:t>Studies taking longer than expected, getting out of SE45. </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Any other EU news? </a:t>
            </a:r>
            <a:endParaRPr lang="en-US" sz="1400" dirty="0">
              <a:solidFill>
                <a:schemeClr val="tx1"/>
              </a:solidFill>
            </a:endParaRPr>
          </a:p>
          <a:p>
            <a:pPr lvl="2">
              <a:buFont typeface="Arial" panose="020B0604020202020204" pitchFamily="34" charset="0"/>
              <a:buChar char="•"/>
            </a:pPr>
            <a:endParaRPr lang="en-US" sz="10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3155509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IEEE SA additional spectrum position statement </a:t>
            </a:r>
            <a:endParaRPr lang="en-US" sz="1200" dirty="0"/>
          </a:p>
        </p:txBody>
      </p:sp>
      <p:sp>
        <p:nvSpPr>
          <p:cNvPr id="3" name="Content Placeholder 2"/>
          <p:cNvSpPr>
            <a:spLocks noGrp="1"/>
          </p:cNvSpPr>
          <p:nvPr>
            <p:ph idx="1"/>
          </p:nvPr>
        </p:nvSpPr>
        <p:spPr>
          <a:xfrm>
            <a:off x="685800" y="1337791"/>
            <a:ext cx="8147108" cy="5137622"/>
          </a:xfrm>
        </p:spPr>
        <p:txBody>
          <a:bodyPr/>
          <a:lstStyle/>
          <a:p>
            <a:pPr>
              <a:buFont typeface="Arial" panose="020B0604020202020204" pitchFamily="34" charset="0"/>
              <a:buChar char="•"/>
            </a:pPr>
            <a:r>
              <a:rPr lang="en-US" sz="1800" dirty="0"/>
              <a:t>The IEEE-SA BoG SPCC reviewed and discussed the draft Spectrum Use position statement we have reviewed the past months </a:t>
            </a:r>
            <a:r>
              <a:rPr lang="en-US" sz="1200" dirty="0"/>
              <a:t>(18-18/0010r0x)</a:t>
            </a:r>
            <a:r>
              <a:rPr lang="en-US" sz="1800" dirty="0"/>
              <a:t>. </a:t>
            </a:r>
            <a:r>
              <a:rPr lang="en-US" sz="1050" dirty="0"/>
              <a:t> </a:t>
            </a:r>
            <a:r>
              <a:rPr lang="en-US" sz="1800" dirty="0"/>
              <a:t>It agreed to move it forth to the BoG for its approval at the </a:t>
            </a:r>
            <a:r>
              <a:rPr lang="en-US" sz="1800" i="1" u="sng" dirty="0"/>
              <a:t>9 July </a:t>
            </a:r>
            <a:r>
              <a:rPr lang="en-US" sz="1800" dirty="0"/>
              <a:t>meeting--with the addition of text addressing shared spectrum.  </a:t>
            </a:r>
          </a:p>
          <a:p>
            <a:pPr>
              <a:buFont typeface="Arial" panose="020B0604020202020204" pitchFamily="34" charset="0"/>
              <a:buChar char="•"/>
            </a:pPr>
            <a:r>
              <a:rPr lang="en-US" sz="1800" dirty="0"/>
              <a:t>From last week our recent markups: </a:t>
            </a:r>
            <a:r>
              <a:rPr lang="en-US" sz="1400" dirty="0">
                <a:hlinkClick r:id="rId2"/>
              </a:rPr>
              <a:t>https://mentor.ieee.org/802.18/dcn/18/18-18-0010-08-0000-sa-use-of-spectrum-draft-position-06dec17.docx</a:t>
            </a:r>
            <a:r>
              <a:rPr lang="en-US" sz="1400" dirty="0"/>
              <a:t>   </a:t>
            </a:r>
            <a:endParaRPr lang="en-US" sz="1800" dirty="0"/>
          </a:p>
          <a:p>
            <a:pPr lvl="4">
              <a:buFont typeface="Arial" panose="020B0604020202020204" pitchFamily="34" charset="0"/>
              <a:buChar char="•"/>
            </a:pPr>
            <a:endParaRPr lang="en-US" sz="1100" dirty="0"/>
          </a:p>
          <a:p>
            <a:pPr>
              <a:buFont typeface="Arial" panose="020B0604020202020204" pitchFamily="34" charset="0"/>
              <a:buChar char="•"/>
            </a:pPr>
            <a:r>
              <a:rPr lang="en-US" sz="1800" dirty="0"/>
              <a:t>Heard back and they were editing also.  They would like a response by next Tuesday.  There file marked confidential. </a:t>
            </a:r>
          </a:p>
          <a:p>
            <a:pPr lvl="1">
              <a:buFont typeface="Arial" panose="020B0604020202020204" pitchFamily="34" charset="0"/>
              <a:buChar char="•"/>
            </a:pPr>
            <a:r>
              <a:rPr lang="en-US" sz="1400" dirty="0"/>
              <a:t>Also their cover email has - want it IEEE SA only, to keep separated from other IEEE Operating Units.  (like IEEE EU). </a:t>
            </a:r>
          </a:p>
          <a:p>
            <a:pPr lvl="1">
              <a:buFont typeface="Arial" panose="020B0604020202020204" pitchFamily="34" charset="0"/>
              <a:buChar char="•"/>
            </a:pPr>
            <a:r>
              <a:rPr lang="en-US" sz="1400" dirty="0"/>
              <a:t>.18 Chair getting guidance from the IEEE 802 chair.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The .18 chair attempted to show their edits from what we had, along with our edits and we will review.   </a:t>
            </a:r>
            <a:r>
              <a:rPr lang="en-US" sz="1400" dirty="0">
                <a:hlinkClick r:id="rId3"/>
              </a:rPr>
              <a:t>https://mentor.ieee.org/802.18/dcn/18/18-18-0010-09-0000-sa-use-of-spectrum-draft-position-orig06dec17.docx</a:t>
            </a:r>
            <a:r>
              <a:rPr lang="en-US" sz="14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endParaRPr lang="en-US" sz="1600" dirty="0"/>
          </a:p>
          <a:p>
            <a:pPr marL="0" indent="0"/>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0609329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27267</TotalTime>
  <Words>6763</Words>
  <Application>Microsoft Office PowerPoint</Application>
  <PresentationFormat>On-screen Show (4:3)</PresentationFormat>
  <Paragraphs>810</Paragraphs>
  <Slides>50</Slides>
  <Notes>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50</vt:i4>
      </vt:variant>
    </vt:vector>
  </HeadingPairs>
  <TitlesOfParts>
    <vt:vector size="62"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EU items </vt:lpstr>
      <vt:lpstr>EU items -2 </vt:lpstr>
      <vt:lpstr>IEEE SA additional spectrum position statement </vt:lpstr>
      <vt:lpstr>IEEE EU position statement on spectrum management -2</vt:lpstr>
      <vt:lpstr>Ofcom -  WRC-19 AIs Consultation </vt:lpstr>
      <vt:lpstr>Ofcom - WRC-19 AIs Consultation -2</vt:lpstr>
      <vt:lpstr>PowerPoint Presentation</vt:lpstr>
      <vt:lpstr>Google Wavier -1</vt:lpstr>
      <vt:lpstr>Google Wavier -2</vt:lpstr>
      <vt:lpstr>Google Wavier -3</vt:lpstr>
      <vt:lpstr>Motion - FCC Google Wavier ex parte</vt:lpstr>
      <vt:lpstr>General Discussion Items</vt:lpstr>
      <vt:lpstr>General Discussion Items -1</vt:lpstr>
      <vt:lpstr>General Discussion Items -2</vt:lpstr>
      <vt:lpstr>General Discussion Items -3</vt:lpstr>
      <vt:lpstr>Actions Required</vt:lpstr>
      <vt:lpstr>Any Other Business</vt:lpstr>
      <vt:lpstr>Adjourn</vt:lpstr>
      <vt:lpstr>PowerPoint Presentation</vt:lpstr>
      <vt:lpstr>Ofcom -  WRC-19 -2</vt:lpstr>
      <vt:lpstr>Ofcom -  WRC-19 -3</vt:lpstr>
      <vt:lpstr>Ofcom -  WRC-19 -4</vt:lpstr>
      <vt:lpstr>Uganda TVWS Consultation</vt:lpstr>
      <vt:lpstr>Uganda TVWS Consultation – in EC vote</vt:lpstr>
      <vt:lpstr>FCC – Flexible Use of the 3.7 to 4.2 GHz Band</vt:lpstr>
      <vt:lpstr>IEEE 802 – Can we get to a Single Voice on 6GHz? -1</vt:lpstr>
      <vt:lpstr>IEEE 802 – Can we get to a Single Voice on 6GHz? -2</vt:lpstr>
      <vt:lpstr>WiFi / UWB Coexistence -1</vt:lpstr>
      <vt:lpstr>WiFi / UWB Coexistence  -2</vt:lpstr>
      <vt:lpstr>Motion SA position statement</vt:lpstr>
      <vt:lpstr>IEEE EU position statement on spectrum management</vt:lpstr>
      <vt:lpstr>IEEE EU position statement on spectrum management -3</vt:lpstr>
      <vt:lpstr>IEEE EU Position Statement -1</vt:lpstr>
      <vt:lpstr>IEEE EU Position Statement -2</vt:lpstr>
      <vt:lpstr>Motion – EU Spectrum Management</vt:lpstr>
      <vt:lpstr>A Future For Unlicensed Spectrum – from last week</vt:lpstr>
      <vt:lpstr>A Future For Unlicensed Spectrum-2</vt:lpstr>
      <vt:lpstr>A Future For Unlicensed Spectrum</vt:lpstr>
      <vt:lpstr>keep in mind for future</vt:lpstr>
      <vt:lpstr>Potential reference document when doing comments</vt:lpstr>
      <vt:lpstr>Fellowship Request</vt:lpstr>
      <vt:lpstr>IEEE – not connected and underserved (from last week)</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607</cp:revision>
  <cp:lastPrinted>1601-01-01T00:00:00Z</cp:lastPrinted>
  <dcterms:created xsi:type="dcterms:W3CDTF">2016-03-03T14:54:45Z</dcterms:created>
  <dcterms:modified xsi:type="dcterms:W3CDTF">2018-08-08T20:53:01Z</dcterms:modified>
</cp:coreProperties>
</file>