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330" r:id="rId5"/>
    <p:sldId id="319" r:id="rId6"/>
    <p:sldId id="331" r:id="rId7"/>
    <p:sldId id="448" r:id="rId8"/>
    <p:sldId id="449" r:id="rId9"/>
    <p:sldId id="467" r:id="rId10"/>
    <p:sldId id="469" r:id="rId11"/>
    <p:sldId id="352" r:id="rId12"/>
    <p:sldId id="471" r:id="rId13"/>
    <p:sldId id="473" r:id="rId14"/>
    <p:sldId id="364" r:id="rId15"/>
    <p:sldId id="468" r:id="rId16"/>
    <p:sldId id="465" r:id="rId17"/>
    <p:sldId id="470" r:id="rId18"/>
    <p:sldId id="441" r:id="rId19"/>
    <p:sldId id="460" r:id="rId20"/>
    <p:sldId id="395" r:id="rId21"/>
    <p:sldId id="466" r:id="rId22"/>
    <p:sldId id="474" r:id="rId23"/>
    <p:sldId id="419" r:id="rId24"/>
    <p:sldId id="401" r:id="rId25"/>
    <p:sldId id="402" r:id="rId26"/>
    <p:sldId id="403" r:id="rId27"/>
    <p:sldId id="442" r:id="rId28"/>
    <p:sldId id="445" r:id="rId29"/>
    <p:sldId id="446" r:id="rId30"/>
    <p:sldId id="457" r:id="rId31"/>
    <p:sldId id="415" r:id="rId32"/>
    <p:sldId id="461" r:id="rId33"/>
    <p:sldId id="417" r:id="rId34"/>
    <p:sldId id="418" r:id="rId35"/>
    <p:sldId id="464" r:id="rId36"/>
    <p:sldId id="396" r:id="rId37"/>
    <p:sldId id="398" r:id="rId38"/>
    <p:sldId id="428" r:id="rId39"/>
    <p:sldId id="404" r:id="rId40"/>
    <p:sldId id="435" r:id="rId41"/>
    <p:sldId id="439" r:id="rId42"/>
    <p:sldId id="451" r:id="rId43"/>
    <p:sldId id="438" r:id="rId44"/>
    <p:sldId id="429" r:id="rId45"/>
    <p:sldId id="399" r:id="rId46"/>
    <p:sldId id="452" r:id="rId47"/>
    <p:sldId id="454" r:id="rId48"/>
    <p:sldId id="455"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92" autoAdjust="0"/>
    <p:restoredTop sz="91419" autoAdjust="0"/>
  </p:normalViewPr>
  <p:slideViewPr>
    <p:cSldViewPr>
      <p:cViewPr varScale="1">
        <p:scale>
          <a:sx n="104" d="100"/>
          <a:sy n="104" d="100"/>
        </p:scale>
        <p:origin x="101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74157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0199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cfsapi.fcc.gov/file/107200291225243/ResponseofFacebookSoliWaiverRequest7202018FINAL%20(1)%20(1).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8/18-18-0010-08-0000-sa-use-of-spectrum-draft-position-06dec17.docx" TargetMode="External"/><Relationship Id="rId4" Type="http://schemas.openxmlformats.org/officeDocument/2006/relationships/hyperlink" Target="https://mentor.ieee.org/802.18/dcn/18/18-18-0010-07-0000-sa-use-of-spectrum-draft-position-06dec17.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88-00-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rabc-cccr.ca/open-consultations/ised-radio-standards-specification-rss-130-issue-2-equipment-operating-in-the-frequency-bands-617-652-mhz-663-698-mhz-698-756-mhz-and-777-787-mhz/"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mentor.ieee.org/802-ec/dcn/18/ec-18-0155-00-00EC-push-to-bi-directional-spectrum-sharing.pptx" TargetMode="External"/><Relationship Id="rId4" Type="http://schemas.openxmlformats.org/officeDocument/2006/relationships/hyperlink" Target="https://mentor.ieee.org/802.18/dcn/18/18-18-0076-01-0000-nprm-3-9-4-2ghz-gn-18-12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055-03-0wng-a-future-for-unlicensed-spectrum.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2-00-0000-minutes-26jul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86-02-0000-uganda-tvws-comments-to-guidelines-for-consultation.docx" TargetMode="External"/><Relationship Id="rId4" Type="http://schemas.openxmlformats.org/officeDocument/2006/relationships/hyperlink" Target="https://mentor.ieee.org/802.18/dcn/18/18-18-0083-01-0000-uganda-tvws-guidelines-for-consultat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02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597"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sz="2400" dirty="0"/>
              <a:t>Uganda TVWS Consultation </a:t>
            </a:r>
            <a:r>
              <a:rPr lang="en-US" altLang="en-US" sz="1600" dirty="0"/>
              <a:t>– in EC vote</a:t>
            </a:r>
            <a:endParaRPr lang="en-US" sz="2400" dirty="0"/>
          </a:p>
        </p:txBody>
      </p:sp>
      <p:sp>
        <p:nvSpPr>
          <p:cNvPr id="3" name="Content Placeholder 2"/>
          <p:cNvSpPr>
            <a:spLocks noGrp="1"/>
          </p:cNvSpPr>
          <p:nvPr>
            <p:ph idx="1"/>
          </p:nvPr>
        </p:nvSpPr>
        <p:spPr>
          <a:xfrm>
            <a:off x="836613" y="1319212"/>
            <a:ext cx="7620000" cy="4113213"/>
          </a:xfrm>
        </p:spPr>
        <p:txBody>
          <a:bodyPr/>
          <a:lstStyle/>
          <a:p>
            <a:pPr lvl="0">
              <a:buFont typeface="Arial" panose="020B0604020202020204" pitchFamily="34" charset="0"/>
              <a:buChar char="•"/>
            </a:pPr>
            <a:r>
              <a:rPr lang="en-GB" sz="2000" dirty="0"/>
              <a:t>While in EC vote, a question so far, okay to leave for now though: </a:t>
            </a:r>
          </a:p>
          <a:p>
            <a:pPr lvl="1">
              <a:buFont typeface="Arial" panose="020B0604020202020204" pitchFamily="34" charset="0"/>
              <a:buChar char="•"/>
            </a:pPr>
            <a:r>
              <a:rPr lang="en-GB" sz="1600" u="sng" dirty="0"/>
              <a:t>… … …</a:t>
            </a:r>
            <a:r>
              <a:rPr lang="en-US" sz="1600" dirty="0"/>
              <a:t>TVWS enables long distance connectivity to unserved and underserved areas. This is because these bands have a very good propagation characteristics.</a:t>
            </a:r>
          </a:p>
          <a:p>
            <a:pPr lvl="1">
              <a:buFont typeface="Arial" panose="020B0604020202020204" pitchFamily="34" charset="0"/>
              <a:buChar char="•"/>
            </a:pPr>
            <a:r>
              <a:rPr lang="en-US" sz="1600" dirty="0"/>
              <a:t>Comment – this is very ambiguous – can we provide any technical insight – what reach is served? </a:t>
            </a:r>
          </a:p>
          <a:p>
            <a:pPr>
              <a:buFont typeface="Arial" panose="020B0604020202020204" pitchFamily="34" charset="0"/>
              <a:buChar char="•"/>
            </a:pPr>
            <a:r>
              <a:rPr lang="en-US" dirty="0"/>
              <a:t>Several editorial requests,  will look at quickly. </a:t>
            </a:r>
          </a:p>
          <a:p>
            <a:pPr lvl="1">
              <a:buFont typeface="Arial" panose="020B0604020202020204" pitchFamily="34" charset="0"/>
              <a:buChar char="•"/>
            </a:pPr>
            <a:r>
              <a:rPr lang="en-US" dirty="0"/>
              <a:t> Watch for updated versions of  18-18/0086rxx.  </a:t>
            </a:r>
          </a:p>
          <a:p>
            <a:pPr lvl="0">
              <a:buFont typeface="Arial" panose="020B0604020202020204" pitchFamily="34" charset="0"/>
              <a:buChar char="•"/>
            </a:pPr>
            <a:endParaRPr lang="en-GB" sz="20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201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chemeClr val="tx1"/>
                </a:solidFill>
              </a:rPr>
              <a:t>Heard back on 18</a:t>
            </a:r>
            <a:r>
              <a:rPr lang="en-US" sz="1600" baseline="30000" dirty="0">
                <a:solidFill>
                  <a:schemeClr val="tx1"/>
                </a:solidFill>
              </a:rPr>
              <a:t>th</a:t>
            </a:r>
            <a:r>
              <a:rPr lang="en-US" sz="1600" dirty="0">
                <a:solidFill>
                  <a:schemeClr val="tx1"/>
                </a:solidFill>
              </a:rPr>
              <a:t>, and the member is working on a contribution, still one more permission is needed.  It maybe 2-3 weeks.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85800" y="762000"/>
            <a:ext cx="8229600" cy="5611627"/>
          </a:xfrm>
        </p:spPr>
        <p:txBody>
          <a:bodyPr/>
          <a:lstStyle/>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The proceeding: </a:t>
            </a:r>
          </a:p>
          <a:p>
            <a:pPr lvl="1">
              <a:buFont typeface="Arial" panose="020B0604020202020204" pitchFamily="34" charset="0"/>
              <a:buChar char="•"/>
            </a:pPr>
            <a:r>
              <a:rPr lang="en-US" sz="1600" dirty="0"/>
              <a:t>ECFS:   </a:t>
            </a:r>
            <a:r>
              <a:rPr lang="en-US" sz="1600" dirty="0">
                <a:hlinkClick r:id="rId2"/>
              </a:rPr>
              <a:t>https://www.fcc.gov/ecfs/search/filings?proceedings_name=18-70&amp;sort=date_disseminated,DESC</a:t>
            </a:r>
            <a:r>
              <a:rPr lang="en-US" sz="1600" dirty="0"/>
              <a:t> </a:t>
            </a:r>
          </a:p>
          <a:p>
            <a:pPr lvl="4">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Will review a proposed marked up version of their response. </a:t>
            </a:r>
          </a:p>
          <a:p>
            <a:pPr lvl="1">
              <a:buFont typeface="Arial" panose="020B0604020202020204" pitchFamily="34" charset="0"/>
              <a:buChar char="•"/>
            </a:pPr>
            <a:r>
              <a:rPr lang="en-US" sz="1600" dirty="0">
                <a:solidFill>
                  <a:schemeClr val="tx1"/>
                </a:solidFill>
              </a:rPr>
              <a:t>To become 18-18/0080r01. </a:t>
            </a:r>
          </a:p>
          <a:p>
            <a:pPr lvl="4">
              <a:buFont typeface="Arial" panose="020B0604020202020204" pitchFamily="34" charset="0"/>
              <a:buChar char="•"/>
            </a:pPr>
            <a:endParaRPr lang="en-US" sz="900" b="0" dirty="0">
              <a:solidFill>
                <a:schemeClr val="tx1"/>
              </a:solidFill>
            </a:endParaRPr>
          </a:p>
          <a:p>
            <a:pPr>
              <a:buFont typeface="Arial" panose="020B0604020202020204" pitchFamily="34" charset="0"/>
              <a:buChar char="•"/>
            </a:pPr>
            <a:r>
              <a:rPr lang="en-US" sz="1800" dirty="0">
                <a:solidFill>
                  <a:schemeClr val="tx1"/>
                </a:solidFill>
              </a:rPr>
              <a:t>And review </a:t>
            </a:r>
            <a:r>
              <a:rPr lang="en-US" sz="1800" dirty="0"/>
              <a:t>input from Facebook: </a:t>
            </a:r>
          </a:p>
          <a:p>
            <a:pPr lvl="1">
              <a:buFont typeface="Arial" panose="020B0604020202020204" pitchFamily="34" charset="0"/>
              <a:buChar char="•"/>
            </a:pPr>
            <a:r>
              <a:rPr lang="en-US" sz="1600" dirty="0">
                <a:hlinkClick r:id="rId3"/>
              </a:rPr>
              <a:t>https://ecfsapi.fcc.gov/file/107200291225243/ResponseofFacebookSoliWaiverRequest7202018FINAL%20(1)%20(1).pdf</a:t>
            </a:r>
            <a:r>
              <a:rPr lang="en-US" sz="1600" dirty="0"/>
              <a:t> </a:t>
            </a:r>
          </a:p>
          <a:p>
            <a:pPr lvl="1">
              <a:buFont typeface="Arial" panose="020B0604020202020204" pitchFamily="34" charset="0"/>
              <a:buChar char="•"/>
            </a:pPr>
            <a:r>
              <a:rPr lang="en-US" sz="1600" dirty="0">
                <a:hlinkClick r:id="rId4"/>
              </a:rPr>
              <a:t>https://mentor.ieee.org/802.18/dcn/18/18-18-0089-00-0000-google-s-waiver-request-facebook-letter-after-reply-comments-motion-sensing-57-64-ghz.pdf</a:t>
            </a:r>
            <a:r>
              <a:rPr lang="en-US" sz="1600" dirty="0"/>
              <a:t> </a:t>
            </a:r>
            <a:endParaRPr lang="en-US" sz="1600" b="0" dirty="0">
              <a:solidFill>
                <a:schemeClr val="tx1"/>
              </a:solidFill>
            </a:endParaRP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How do we get an ex </a:t>
            </a:r>
            <a:r>
              <a:rPr lang="en-US" sz="1800" b="0" dirty="0" err="1">
                <a:solidFill>
                  <a:schemeClr val="tx1"/>
                </a:solidFill>
              </a:rPr>
              <a:t>parte</a:t>
            </a:r>
            <a:r>
              <a:rPr lang="en-US" sz="1800" b="0" dirty="0">
                <a:solidFill>
                  <a:schemeClr val="tx1"/>
                </a:solidFill>
              </a:rPr>
              <a:t> going, FCC may grant the waiver soon? </a:t>
            </a:r>
          </a:p>
          <a:p>
            <a:pPr lvl="1">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 </a:t>
            </a: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14</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1241822"/>
            <a:ext cx="8147108" cy="5293520"/>
          </a:xfrm>
        </p:spPr>
        <p:txBody>
          <a:bodyPr/>
          <a:lstStyle/>
          <a:p>
            <a:pPr>
              <a:spcBef>
                <a:spcPts val="0"/>
              </a:spcBef>
              <a:buFont typeface="Arial" panose="020B0604020202020204" pitchFamily="34" charset="0"/>
              <a:buChar char="•"/>
            </a:pPr>
            <a:r>
              <a:rPr lang="en-US" altLang="en-US" sz="1800" dirty="0">
                <a:solidFill>
                  <a:schemeClr val="tx1"/>
                </a:solidFill>
              </a:rPr>
              <a:t>Concern brought up at plenary: If this statement is being used it maybe presenting a premise that is out of date.   </a:t>
            </a:r>
          </a:p>
          <a:p>
            <a:pPr lvl="1">
              <a:spcBef>
                <a:spcPts val="0"/>
              </a:spcBef>
              <a:buFont typeface="Arial" panose="020B0604020202020204" pitchFamily="34" charset="0"/>
              <a:buChar char="•"/>
            </a:pPr>
            <a:r>
              <a:rPr lang="en-US" altLang="en-US" sz="1600" dirty="0">
                <a:solidFill>
                  <a:schemeClr val="tx1"/>
                </a:solidFill>
              </a:rPr>
              <a:t>Latest revision with our latest comments added: </a:t>
            </a:r>
          </a:p>
          <a:p>
            <a:pPr lvl="1">
              <a:spcBef>
                <a:spcPts val="0"/>
              </a:spcBef>
              <a:buFont typeface="Arial" panose="020B0604020202020204" pitchFamily="34" charset="0"/>
              <a:buChar char="•"/>
            </a:pPr>
            <a:r>
              <a:rPr lang="en-US" altLang="en-US" sz="1400" dirty="0">
                <a:solidFill>
                  <a:schemeClr val="tx1"/>
                </a:solidFill>
                <a:hlinkClick r:id="rId3"/>
              </a:rPr>
              <a:t>https://mentor.ieee.org/802.18/dcn/18/18-18-0028-02-0000-draft-ieee-european-public-policy-position-statement-on-spectrum-management.docx</a:t>
            </a:r>
            <a:r>
              <a:rPr lang="en-US" altLang="en-US" sz="1400" dirty="0">
                <a:solidFill>
                  <a:schemeClr val="tx1"/>
                </a:solidFill>
              </a:rPr>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The IEEE 802 chair asked for a short write up on our overall view and what is needed: </a:t>
            </a:r>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I would like to work on the few sentences toward the overall concern on the paper to send to the 802 Chair to pass on. </a:t>
            </a:r>
          </a:p>
          <a:p>
            <a:pPr lvl="2">
              <a:spcBef>
                <a:spcPts val="0"/>
              </a:spcBef>
              <a:buFont typeface="Arial" panose="020B0604020202020204" pitchFamily="34" charset="0"/>
              <a:buChar char="•"/>
            </a:pPr>
            <a:r>
              <a:rPr lang="en-US" altLang="en-US" sz="1600" dirty="0">
                <a:solidFill>
                  <a:schemeClr val="tx1"/>
                </a:solidFill>
              </a:rPr>
              <a:t>Draft, </a:t>
            </a:r>
            <a:r>
              <a:rPr lang="en-US" altLang="en-US" sz="1600" dirty="0">
                <a:solidFill>
                  <a:srgbClr val="00B0F0"/>
                </a:solidFill>
              </a:rPr>
              <a:t>looking for edits, etc.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addition, s</a:t>
            </a:r>
            <a:r>
              <a:rPr lang="en-US" sz="1600" dirty="0"/>
              <a:t>ociety’s goals are not that all spectrum is occupied in high-value locations, </a:t>
            </a:r>
            <a:r>
              <a:rPr lang="en-US" sz="1600" dirty="0">
                <a:solidFill>
                  <a:srgbClr val="0070C0"/>
                </a:solidFill>
              </a:rPr>
              <a:t>rather that services are available in high-value locations, meeting what users are expecting.</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altLang="en-US" sz="1800" dirty="0">
                <a:solidFill>
                  <a:srgbClr val="00B0F0"/>
                </a:solidFill>
              </a:rPr>
              <a:t>Will take a last look today; </a:t>
            </a:r>
            <a:r>
              <a:rPr lang="en-US" altLang="en-US" sz="1800" dirty="0"/>
              <a:t>when we review SA statement, next slide.</a:t>
            </a:r>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85800" y="1066800"/>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lvl="1">
              <a:spcBef>
                <a:spcPts val="0"/>
              </a:spcBef>
              <a:buFont typeface="Arial" panose="020B0604020202020204" pitchFamily="34" charset="0"/>
              <a:buChar char="•"/>
            </a:pPr>
            <a:r>
              <a:rPr lang="en-US" altLang="en-US" sz="1800" dirty="0"/>
              <a:t>We made the next version: </a:t>
            </a:r>
          </a:p>
          <a:p>
            <a:pPr lvl="2">
              <a:spcBef>
                <a:spcPts val="0"/>
              </a:spcBef>
              <a:buFont typeface="Arial" panose="020B0604020202020204" pitchFamily="34" charset="0"/>
              <a:buChar char="•"/>
            </a:pPr>
            <a:r>
              <a:rPr lang="en-US" altLang="en-US" sz="1600" dirty="0">
                <a:hlinkClick r:id="rId5"/>
              </a:rPr>
              <a:t>https://mentor.ieee.org/802.18/dcn/18/18-18-0010-08-0000-sa-use-of-spectrum-draft-position-06dec17.docx</a:t>
            </a:r>
            <a:r>
              <a:rPr lang="en-US" altLang="en-US" sz="160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Next is the .18 chair will send the paragraph on previous slide and r08 to the IEEE 802 chair, with the understanding he will send to the GPPC.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The draft Ofcom reply form filled out with a couple of questions: </a:t>
            </a:r>
          </a:p>
          <a:p>
            <a:pPr lvl="1">
              <a:buFont typeface="Arial" panose="020B0604020202020204" pitchFamily="34" charset="0"/>
              <a:buChar char="•"/>
            </a:pPr>
            <a:r>
              <a:rPr lang="en-US" sz="1800" dirty="0">
                <a:solidFill>
                  <a:schemeClr val="tx1"/>
                </a:solidFill>
                <a:hlinkClick r:id="rId3"/>
              </a:rPr>
              <a:t>https://mentor.ieee.org/802.18/dcn/18/18-18-0088-00-0000-ofcom-consultation-comments-on-prep-for-wrc19.docx</a:t>
            </a:r>
            <a:r>
              <a:rPr lang="en-US" sz="1800" dirty="0">
                <a:solidFill>
                  <a:schemeClr val="tx1"/>
                </a:solidFill>
              </a:rPr>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Will review and refine as soon as agenda allows.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02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49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4494213"/>
          </a:xfrm>
        </p:spPr>
        <p:txBody>
          <a:bodyPr/>
          <a:lstStyle/>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1">
              <a:spcBef>
                <a:spcPts val="0"/>
              </a:spcBef>
              <a:buFont typeface="Arial" panose="020B0604020202020204" pitchFamily="34" charset="0"/>
              <a:buChar char="•"/>
            </a:pPr>
            <a:r>
              <a:rPr lang="en-US" altLang="en-US" sz="1800" dirty="0"/>
              <a:t>  Nothing has come in yet.</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Ad-Hoc call recently, watch .11 Mentor for minutes.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2"/>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t>Comments are due no later than October 3, 2018. </a:t>
            </a:r>
            <a:endParaRPr lang="en-US" sz="1800" u="sng" dirty="0"/>
          </a:p>
          <a:p>
            <a:pPr lvl="3">
              <a:buFont typeface="Arial" panose="020B0604020202020204" pitchFamily="34" charset="0"/>
              <a:buChar char="•"/>
            </a:pPr>
            <a:endParaRPr lang="en-US" sz="105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4494213"/>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https://mentor.ieee.org/802.18/dcn/18/18-18-0076-01-0000-nprm-3-9-4-2ghz-gn-18-122.pdf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2000" dirty="0"/>
              <a:t>Bi-directional sharing </a:t>
            </a:r>
          </a:p>
          <a:p>
            <a:pPr lvl="1">
              <a:spcBef>
                <a:spcPts val="0"/>
              </a:spcBef>
              <a:buFont typeface="Arial" panose="020B0604020202020204" pitchFamily="34" charset="0"/>
              <a:buChar char="•"/>
            </a:pPr>
            <a:r>
              <a:rPr lang="en-US" altLang="en-US" sz="1800" dirty="0">
                <a:hlinkClick r:id="rId5"/>
              </a:rPr>
              <a:t>https://mentor.ieee.org/802-ec/dcn/18/ec-18-0155-00-00EC-push-to-bi-directional-spectrum-sharing.pptx</a:t>
            </a:r>
            <a:r>
              <a:rPr lang="en-US" altLang="en-US" sz="1800" dirty="0"/>
              <a:t> </a:t>
            </a:r>
          </a:p>
          <a:p>
            <a:pPr lvl="1">
              <a:spcBef>
                <a:spcPts val="0"/>
              </a:spcBef>
              <a:buFont typeface="Arial" panose="020B0604020202020204" pitchFamily="34" charset="0"/>
              <a:buChar char="•"/>
            </a:pPr>
            <a:r>
              <a:rPr lang="en-US" altLang="en-US" sz="1800" dirty="0"/>
              <a:t>This came up in the IEEE 802 </a:t>
            </a:r>
            <a:r>
              <a:rPr lang="en-US" altLang="en-US" sz="1800" dirty="0" err="1"/>
              <a:t>LeaderCon</a:t>
            </a:r>
            <a:r>
              <a:rPr lang="en-US" altLang="en-US" sz="18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368912" cy="4113213"/>
          </a:xfrm>
        </p:spPr>
        <p:txBody>
          <a:bodyPr/>
          <a:lstStyle/>
          <a:p>
            <a:pPr>
              <a:spcBef>
                <a:spcPts val="0"/>
              </a:spcBef>
              <a:buFont typeface="Arial" panose="020B0604020202020204" pitchFamily="34" charset="0"/>
              <a:buChar char="•"/>
            </a:pPr>
            <a:r>
              <a:rPr lang="en-US" altLang="en-US" sz="2000" dirty="0">
                <a:solidFill>
                  <a:srgbClr val="00B0F0"/>
                </a:solidFill>
              </a:rPr>
              <a:t>Uganda TVWS consultation on guidelines, email to UCC</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Google request for higher power at 60GHz reply comments to us, a member will list out points to consider for an IEEE 802 ex </a:t>
            </a:r>
            <a:r>
              <a:rPr lang="en-US" altLang="en-US" sz="2000" dirty="0" err="1">
                <a:solidFill>
                  <a:srgbClr val="00B0F0"/>
                </a:solidFill>
              </a:rPr>
              <a:t>parte</a:t>
            </a:r>
            <a:r>
              <a:rPr lang="en-US" altLang="en-US" sz="2000" dirty="0">
                <a:solidFill>
                  <a:srgbClr val="00B0F0"/>
                </a:solidFill>
              </a:rPr>
              <a:t>.</a:t>
            </a:r>
          </a:p>
          <a:p>
            <a:pPr lvl="1">
              <a:spcBef>
                <a:spcPts val="0"/>
              </a:spcBef>
              <a:buFont typeface="Arial" panose="020B0604020202020204" pitchFamily="34" charset="0"/>
              <a:buChar char="•"/>
            </a:pPr>
            <a:r>
              <a:rPr lang="en-US" altLang="en-US" sz="1600" dirty="0">
                <a:solidFill>
                  <a:srgbClr val="00B0F0"/>
                </a:solidFill>
              </a:rPr>
              <a:t>All should review the Facebook letter, document 18-18/0089.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solidFill>
                  <a:srgbClr val="00B0F0"/>
                </a:solidFill>
              </a:rPr>
              <a:t>IEEE EU position statement</a:t>
            </a:r>
          </a:p>
          <a:p>
            <a:pPr lvl="1">
              <a:spcBef>
                <a:spcPts val="0"/>
              </a:spcBef>
              <a:buFont typeface="Arial" panose="020B0604020202020204" pitchFamily="34" charset="0"/>
              <a:buChar char="•"/>
            </a:pPr>
            <a:r>
              <a:rPr lang="en-US" altLang="en-US" sz="1600" b="0" dirty="0">
                <a:solidFill>
                  <a:srgbClr val="00B0F0"/>
                </a:solidFill>
              </a:rPr>
              <a:t>any further inputs on overall concern to pass up and ideas on what to do next?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Ofcom consultation questions; further inputs to our comments?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IEEE SA edits coming on their Position Statement on Additional Spectrum for our review</a:t>
            </a:r>
            <a:endParaRPr lang="en-US" altLang="en-US" sz="1200" dirty="0"/>
          </a:p>
          <a:p>
            <a:pPr lvl="1">
              <a:spcBef>
                <a:spcPts val="0"/>
              </a:spcBef>
              <a:buFont typeface="Arial" panose="020B0604020202020204" pitchFamily="34" charset="0"/>
              <a:buChar char="•"/>
            </a:pPr>
            <a:r>
              <a:rPr lang="en-US" altLang="en-US" sz="1600" dirty="0"/>
              <a:t>Monitor 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NPRM on 3.7-4.2 GHz, any inputs</a:t>
            </a:r>
            <a:endParaRPr lang="en-US" altLang="en-US" sz="100" dirty="0">
              <a:solidFill>
                <a:schemeClr val="tx1"/>
              </a:solidFill>
            </a:endParaRPr>
          </a:p>
          <a:p>
            <a:pPr lvl="1">
              <a:spcBef>
                <a:spcPts val="0"/>
              </a:spcBef>
              <a:buFont typeface="Arial" panose="020B0604020202020204" pitchFamily="34" charset="0"/>
              <a:buChar char="•"/>
            </a:pPr>
            <a:r>
              <a:rPr lang="en-US" altLang="en-US" sz="1600" dirty="0"/>
              <a:t>Monitor 802.11 WNG proposal on Future of Unlicensed Spectrum </a:t>
            </a:r>
            <a:r>
              <a:rPr lang="en-US" altLang="en-US" sz="1600" dirty="0">
                <a:hlinkClick r:id="rId3"/>
              </a:rPr>
              <a:t>&lt;doc&gt;</a:t>
            </a:r>
            <a:r>
              <a:rPr lang="en-US" altLang="en-US" sz="1600" dirty="0"/>
              <a:t> </a:t>
            </a:r>
          </a:p>
          <a:p>
            <a:pPr lvl="2">
              <a:spcBef>
                <a:spcPts val="0"/>
              </a:spcBef>
              <a:buFont typeface="Arial" panose="020B0604020202020204" pitchFamily="34" charset="0"/>
              <a:buChar char="•"/>
            </a:pPr>
            <a:r>
              <a:rPr lang="en-US" altLang="en-US" sz="1600" dirty="0"/>
              <a:t>Including push to bi-directional sharing </a:t>
            </a:r>
            <a:r>
              <a:rPr lang="en-US" altLang="en-US" sz="1600" dirty="0">
                <a:hlinkClick r:id="rId4"/>
              </a:rPr>
              <a:t>&lt;doc&gt;</a:t>
            </a:r>
            <a:r>
              <a:rPr lang="en-US" alt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On LinkedIn Rich posted a document on Next Generation Spectrum Management.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02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02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02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02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02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Uganda: TVWS consultation</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altLang="en-US" sz="1200" b="0" kern="0" dirty="0"/>
              <a:t>Uganda TVWS Consultation</a:t>
            </a:r>
          </a:p>
          <a:p>
            <a:pPr lvl="1">
              <a:spcBef>
                <a:spcPts val="0"/>
              </a:spcBef>
              <a:buFont typeface="Arial" panose="020B0604020202020204" pitchFamily="34" charset="0"/>
              <a:buChar char="•"/>
            </a:pPr>
            <a:r>
              <a:rPr lang="en-US" sz="1100" dirty="0"/>
              <a:t>In EC vote, some editorials to share.</a:t>
            </a:r>
            <a:endParaRPr lang="en-US" altLang="en-US" sz="1100" kern="0" dirty="0"/>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 </a:t>
            </a: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and will support us.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100" b="0" dirty="0"/>
              <a:t>IEEE EU Spectrum Management statement </a:t>
            </a:r>
          </a:p>
          <a:p>
            <a:pPr lvl="1">
              <a:spcBef>
                <a:spcPts val="0"/>
              </a:spcBef>
              <a:buFont typeface="Arial" panose="020B0604020202020204" pitchFamily="34" charset="0"/>
              <a:buChar char="•"/>
            </a:pPr>
            <a:r>
              <a:rPr lang="en-US" sz="1100" dirty="0"/>
              <a:t>Work on feedback on concern with this statement.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0" indent="0">
              <a:spcBef>
                <a:spcPts val="0"/>
              </a:spcBef>
            </a:pPr>
            <a:endParaRPr lang="en-US" altLang="en-US" sz="1200" b="0" kern="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IEEE SA Additional Spectrum statement</a:t>
            </a: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ISED RSS 130 – Consultation, includes 600 &amp; 700MHz</a:t>
            </a:r>
          </a:p>
          <a:p>
            <a:pPr lvl="1">
              <a:buFont typeface="Arial" panose="020B0604020202020204" pitchFamily="34" charset="0"/>
              <a:buChar char="•"/>
            </a:pPr>
            <a:r>
              <a:rPr lang="en-US" sz="1000" dirty="0"/>
              <a:t>NPRM, Expanding Flexible Use of 3.7 to 4.2GHz Band</a:t>
            </a:r>
          </a:p>
          <a:p>
            <a:pPr lvl="1">
              <a:buFont typeface="Arial" panose="020B0604020202020204" pitchFamily="34" charset="0"/>
              <a:buChar char="•"/>
            </a:pPr>
            <a:endParaRPr lang="en-US" sz="100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Stuart Kerry (Ruckus/ARRIS) </a:t>
            </a:r>
          </a:p>
          <a:p>
            <a:pPr lvl="1"/>
            <a:r>
              <a:rPr lang="en-US" altLang="en-US" sz="1600" b="1" dirty="0"/>
              <a:t>Seconded by:  	</a:t>
            </a:r>
            <a:r>
              <a:rPr lang="en-US" altLang="en-US" sz="1600" b="1" dirty="0">
                <a:solidFill>
                  <a:schemeClr val="tx1"/>
                </a:solidFill>
              </a:rPr>
              <a:t>John Notor (Notor Research)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26 July 2018 in document: </a:t>
            </a:r>
            <a:r>
              <a:rPr lang="en-US" altLang="en-US" sz="1600" dirty="0">
                <a:hlinkClick r:id="rId2"/>
              </a:rPr>
              <a:t>https://mentor.ieee.org/802.18/dcn/18/18-18-0092-00-0000-minutes-26july18-rr-tag-teleconference.doc</a:t>
            </a:r>
            <a:r>
              <a:rPr lang="en-US" altLang="en-US" sz="1600" dirty="0"/>
              <a:t>     </a:t>
            </a:r>
            <a:r>
              <a:rPr lang="en-US" altLang="en-US" sz="1600" b="1" dirty="0"/>
              <a:t>Posted:   </a:t>
            </a:r>
            <a:r>
              <a:rPr lang="en-US" sz="1600" b="0" dirty="0"/>
              <a:t>01-Aug-2018 13:17:21 ET</a:t>
            </a:r>
            <a:endParaRPr lang="en-US" sz="1400" dirty="0"/>
          </a:p>
          <a:p>
            <a:pPr lvl="1"/>
            <a:r>
              <a:rPr lang="en-US" altLang="en-US" sz="1600" b="1" dirty="0"/>
              <a:t>Moved by: 	Allan Zhu  (Huawei)</a:t>
            </a:r>
            <a:r>
              <a:rPr lang="en-US" altLang="en-US" sz="1600" b="1" dirty="0">
                <a:solidFill>
                  <a:schemeClr val="bg1">
                    <a:lumMod val="85000"/>
                  </a:schemeClr>
                </a:solidFill>
              </a:rPr>
              <a:t> </a:t>
            </a:r>
          </a:p>
          <a:p>
            <a:r>
              <a:rPr lang="en-US" altLang="en-US" sz="1600" b="1" dirty="0"/>
              <a:t>		Seconded by: 	</a:t>
            </a:r>
            <a:r>
              <a:rPr lang="en-US" altLang="en-US" sz="1600" dirty="0">
                <a:solidFill>
                  <a:schemeClr val="tx1"/>
                </a:solidFill>
              </a:rPr>
              <a:t>John Notor (Notor Research)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02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050" dirty="0">
                <a:solidFill>
                  <a:schemeClr val="tx1"/>
                </a:solidFill>
              </a:rPr>
              <a:t>From Plenary: </a:t>
            </a:r>
          </a:p>
          <a:p>
            <a:pPr lvl="2">
              <a:buFont typeface="Arial" panose="020B0604020202020204" pitchFamily="34" charset="0"/>
              <a:buChar char="•"/>
            </a:pPr>
            <a:r>
              <a:rPr lang="en-US" sz="105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0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200" dirty="0" err="1"/>
              <a:t>SRDoc</a:t>
            </a:r>
            <a:r>
              <a:rPr lang="en-US" sz="1200" dirty="0"/>
              <a:t> draft on 60GHz is posted, some clarity needed on it purpose for some.  Getting close to finalizing. </a:t>
            </a:r>
          </a:p>
          <a:p>
            <a:pPr lvl="2">
              <a:buFont typeface="Arial" panose="020B0604020202020204" pitchFamily="34" charset="0"/>
              <a:buChar char="•"/>
            </a:pPr>
            <a:r>
              <a:rPr lang="en-GB" sz="1200" dirty="0"/>
              <a:t>The new work item in BRAN(18)098002 was adopted.</a:t>
            </a:r>
          </a:p>
          <a:p>
            <a:pPr lvl="3">
              <a:buFont typeface="Arial" panose="020B0604020202020204" pitchFamily="34" charset="0"/>
              <a:buChar char="•"/>
            </a:pPr>
            <a:r>
              <a:rPr lang="en-US" sz="1000" dirty="0"/>
              <a:t>Technical Report on WAS/RLANs in the band 6 725 MHz to 7 125 MHz</a:t>
            </a:r>
          </a:p>
          <a:p>
            <a:pPr lvl="3">
              <a:buFont typeface="Arial" panose="020B0604020202020204" pitchFamily="34" charset="0"/>
              <a:buChar char="•"/>
            </a:pPr>
            <a:r>
              <a:rPr lang="en-US" sz="1000"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From earlier: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rPr>
              <a:t>Now to National vote. ERM(18)065022r3;   Any news? no</a:t>
            </a:r>
          </a:p>
          <a:p>
            <a:pPr lvl="2">
              <a:buFont typeface="Arial" panose="020B0604020202020204" pitchFamily="34" charset="0"/>
              <a:buChar char="•"/>
            </a:pP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Contribution deadline is on Monday.</a:t>
            </a:r>
          </a:p>
          <a:p>
            <a:pPr lvl="2">
              <a:buFont typeface="Arial" panose="020B0604020202020204" pitchFamily="34" charset="0"/>
              <a:buChar char="•"/>
            </a:pPr>
            <a:r>
              <a:rPr lang="en-GB" sz="1600" dirty="0"/>
              <a:t>Do the simulations line up, is a main goal of the meeting.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r>
              <a:rPr lang="en-GB" sz="1600" dirty="0"/>
              <a:t>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GB" sz="1600" dirty="0"/>
              <a:t>Nothing New.</a:t>
            </a:r>
            <a:r>
              <a:rPr lang="en-US" sz="1600" dirty="0">
                <a:solidFill>
                  <a:schemeClr val="tx1"/>
                </a:solidFill>
              </a:rPr>
              <a:t> </a:t>
            </a:r>
            <a:r>
              <a:rPr lang="en-US" sz="10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5332413"/>
          </a:xfrm>
        </p:spPr>
        <p:txBody>
          <a:bodyPr/>
          <a:lstStyle/>
          <a:p>
            <a:pPr>
              <a:buFont typeface="Arial" panose="020B0604020202020204" pitchFamily="34" charset="0"/>
              <a:buChar char="•"/>
            </a:pPr>
            <a:r>
              <a:rPr lang="en-US" sz="1600" dirty="0"/>
              <a:t>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lvl="1">
              <a:buFont typeface="Arial" panose="020B0604020202020204" pitchFamily="34" charset="0"/>
              <a:buChar char="•"/>
            </a:pPr>
            <a:r>
              <a:rPr lang="en-US" sz="1200" dirty="0"/>
              <a:t>With our initial comments: </a:t>
            </a:r>
            <a:r>
              <a:rPr lang="en-US" sz="1050" dirty="0">
                <a:solidFill>
                  <a:srgbClr val="00B0F0"/>
                </a:solidFill>
                <a:hlinkClick r:id="rId4"/>
              </a:rPr>
              <a:t>https://mentor.ieee.org/802.18/dcn/18/18-18-0083-01-0000-uganda-tvws-guidelines-for-consultation.docx</a:t>
            </a:r>
            <a:r>
              <a:rPr lang="en-US" sz="1050" dirty="0">
                <a:solidFill>
                  <a:srgbClr val="00B0F0"/>
                </a:solidFill>
              </a:rPr>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solidFill>
                  <a:srgbClr val="7030A0"/>
                </a:solidFill>
              </a:rPr>
              <a:t>We approved comments last week, 26</a:t>
            </a:r>
            <a:r>
              <a:rPr lang="en-US" sz="1600" baseline="30000" dirty="0">
                <a:solidFill>
                  <a:srgbClr val="7030A0"/>
                </a:solidFill>
              </a:rPr>
              <a:t>th</a:t>
            </a:r>
            <a:r>
              <a:rPr lang="en-US" sz="1600" dirty="0">
                <a:solidFill>
                  <a:srgbClr val="7030A0"/>
                </a:solidFill>
              </a:rPr>
              <a:t>, to meet the deadline. </a:t>
            </a:r>
          </a:p>
          <a:p>
            <a:pPr lvl="1">
              <a:buFont typeface="Arial" panose="020B0604020202020204" pitchFamily="34" charset="0"/>
              <a:buChar char="•"/>
            </a:pPr>
            <a:r>
              <a:rPr lang="en-US" sz="1200" dirty="0">
                <a:solidFill>
                  <a:schemeClr val="tx1"/>
                </a:solidFill>
                <a:hlinkClick r:id="rId5"/>
              </a:rPr>
              <a:t>https://mentor.ieee.org/802.18/dcn/18/18-18-0086-02-0000-uganda-tvws-comments-to-guidelines-for-consultation.docx</a:t>
            </a:r>
            <a:r>
              <a:rPr lang="en-US" sz="1200" dirty="0">
                <a:solidFill>
                  <a:schemeClr val="tx1"/>
                </a:solidFill>
              </a:rPr>
              <a:t> </a:t>
            </a:r>
            <a:endParaRPr lang="en-US" sz="1200" dirty="0">
              <a:solidFill>
                <a:schemeClr val="tx1"/>
              </a:solidFill>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Aug 2018</a:t>
            </a:r>
            <a:endParaRPr lang="en-GB" dirty="0"/>
          </a:p>
        </p:txBody>
      </p:sp>
    </p:spTree>
    <p:extLst>
      <p:ext uri="{BB962C8B-B14F-4D97-AF65-F5344CB8AC3E}">
        <p14:creationId xmlns:p14="http://schemas.microsoft.com/office/powerpoint/2010/main" val="233804917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27162</TotalTime>
  <Words>6636</Words>
  <Application>Microsoft Office PowerPoint</Application>
  <PresentationFormat>On-screen Show (4:3)</PresentationFormat>
  <Paragraphs>780</Paragraphs>
  <Slides>48</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6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Uganda TVWS Consultation</vt:lpstr>
      <vt:lpstr>Uganda TVWS Consultation – in EC vote</vt:lpstr>
      <vt:lpstr>Google Wavier -1</vt:lpstr>
      <vt:lpstr>Google Wavier -2</vt:lpstr>
      <vt:lpstr>Google Wavier -3</vt:lpstr>
      <vt:lpstr>Motion - FCC Google Wavier ex parte</vt:lpstr>
      <vt:lpstr>IEEE EU position statement on spectrum management</vt:lpstr>
      <vt:lpstr>IEEE EU position statement on spectrum management -2</vt:lpstr>
      <vt:lpstr>IEEE EU position statement on spectrum management -3</vt:lpstr>
      <vt:lpstr>Ofcom -  WRC-19 AIs Consultation </vt:lpstr>
      <vt:lpstr>Ofcom - WRC-19 AIs Consultation -2</vt:lpstr>
      <vt:lpstr>PowerPoint Presentation</vt:lpstr>
      <vt:lpstr>General Discussion Items</vt:lpstr>
      <vt:lpstr>General Discussion Items -2</vt:lpstr>
      <vt:lpstr>Actions Required</vt:lpstr>
      <vt:lpstr>Any Other Business</vt:lpstr>
      <vt:lpstr>Adjourn</vt:lpstr>
      <vt:lpstr>PowerPoint Presentation</vt:lpstr>
      <vt:lpstr>Ofcom -  WRC-19 -2</vt:lpstr>
      <vt:lpstr>Ofcom -  WRC-19 -3</vt:lpstr>
      <vt:lpstr>Ofcom -  WRC-19 -4</vt:lpstr>
      <vt:lpstr>FCC – Flexible Use of the 3.7 to 4.2 GHz Band</vt:lpstr>
      <vt:lpstr>IEEE 802 – Can we get to a Single Voice on 6GHz? -1</vt:lpstr>
      <vt:lpstr>IEEE 802 – Can we get to a Single Voice on 6GHz? -2</vt:lpstr>
      <vt:lpstr>WiFi / UWB Coexistence -1</vt:lpstr>
      <vt:lpstr>WiFi / UWB Coexistence  -2</vt:lpstr>
      <vt:lpstr>IEEE SA additional spectrum position statement </vt:lpstr>
      <vt:lpstr>Motion SA position statement</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592</cp:revision>
  <cp:lastPrinted>1601-01-01T00:00:00Z</cp:lastPrinted>
  <dcterms:created xsi:type="dcterms:W3CDTF">2016-03-03T14:54:45Z</dcterms:created>
  <dcterms:modified xsi:type="dcterms:W3CDTF">2018-08-03T12:38:06Z</dcterms:modified>
</cp:coreProperties>
</file>