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341" r:id="rId3"/>
    <p:sldId id="329" r:id="rId4"/>
    <p:sldId id="330" r:id="rId5"/>
    <p:sldId id="319" r:id="rId6"/>
    <p:sldId id="331" r:id="rId7"/>
    <p:sldId id="448" r:id="rId8"/>
    <p:sldId id="449" r:id="rId9"/>
    <p:sldId id="467" r:id="rId10"/>
    <p:sldId id="469" r:id="rId11"/>
    <p:sldId id="352" r:id="rId12"/>
    <p:sldId id="471" r:id="rId13"/>
    <p:sldId id="379" r:id="rId14"/>
    <p:sldId id="364" r:id="rId15"/>
    <p:sldId id="468" r:id="rId16"/>
    <p:sldId id="465" r:id="rId17"/>
    <p:sldId id="470" r:id="rId18"/>
    <p:sldId id="441" r:id="rId19"/>
    <p:sldId id="460" r:id="rId20"/>
    <p:sldId id="395" r:id="rId21"/>
    <p:sldId id="457" r:id="rId22"/>
    <p:sldId id="472" r:id="rId23"/>
    <p:sldId id="466" r:id="rId24"/>
    <p:sldId id="419" r:id="rId25"/>
    <p:sldId id="401" r:id="rId26"/>
    <p:sldId id="402" r:id="rId27"/>
    <p:sldId id="403" r:id="rId28"/>
    <p:sldId id="442" r:id="rId29"/>
    <p:sldId id="445" r:id="rId30"/>
    <p:sldId id="446" r:id="rId31"/>
    <p:sldId id="415" r:id="rId32"/>
    <p:sldId id="461" r:id="rId33"/>
    <p:sldId id="417" r:id="rId34"/>
    <p:sldId id="418" r:id="rId35"/>
    <p:sldId id="464" r:id="rId36"/>
    <p:sldId id="396" r:id="rId37"/>
    <p:sldId id="398" r:id="rId38"/>
    <p:sldId id="428" r:id="rId39"/>
    <p:sldId id="404" r:id="rId40"/>
    <p:sldId id="435" r:id="rId41"/>
    <p:sldId id="439" r:id="rId42"/>
    <p:sldId id="451" r:id="rId43"/>
    <p:sldId id="438" r:id="rId44"/>
    <p:sldId id="429" r:id="rId45"/>
    <p:sldId id="399" r:id="rId46"/>
    <p:sldId id="452" r:id="rId47"/>
    <p:sldId id="454" r:id="rId48"/>
    <p:sldId id="455"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50" autoAdjust="0"/>
    <p:restoredTop sz="94932" autoAdjust="0"/>
  </p:normalViewPr>
  <p:slideViewPr>
    <p:cSldViewPr>
      <p:cViewPr varScale="1">
        <p:scale>
          <a:sx n="110" d="100"/>
          <a:sy n="110" d="100"/>
        </p:scale>
        <p:origin x="106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222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26-Jul-18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974157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July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26 July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26 July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802.18-18/0087r01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8/dcn/18/18-18-0086-02-0000-uganda-tvws-comments-to-guidelines-for-consultation.docx"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32-05-0000-google-s-waiver-request-ieee-802-comments-motion-sensing-57-64-ghz.pdf" TargetMode="External"/><Relationship Id="rId2" Type="http://schemas.openxmlformats.org/officeDocument/2006/relationships/hyperlink" Target="https://mentor.ieee.org/802.18/dcn/18/18-18-0080-00-0000-google-s-waiver-request-supplement-to-coexist-with-802-11-with-motion-sensing-57-64ghz.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ecfsapi.fcc.gov/file/107200291225243/ResponseofFacebookSoliWaiverRequest7202018FINAL%20(1)%20(1).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10-06-0000-sa-use-of-spectrum-draft-position-06dec17.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mentor.ieee.org/802.18/dcn/18/18-18-0010-07-0000-sa-use-of-spectrum-draft-position-06dec17.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8/18-18-0088-00-0000-ofcom-consultation-comments-on-prep-for-wrc19.docx" TargetMode="External"/><Relationship Id="rId2" Type="http://schemas.openxmlformats.org/officeDocument/2006/relationships/hyperlink" Target="https://mentor.ieee.org/802.18/dcn/18/18-18-0069-01-0000-ofcom-consultation-on-preparations-for-wrc-19.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076-01-0000-nprm-3-9-4-2ghz-gn-18-122.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proofpoint.com/v2/url?u=https-3A__www.federalregister.gov_documents_2018_07_26_2018-2D15969_notice-2Dof-2D90-2Dday-2Dfiling-2Dwindow-2Dextension-2Dfor-2Dearth-2Dstations-2Dcurrently-2Doperating-2Din-2Dthe-2D37-2D42-2Dghz-3Futm-5Fcampaign-3Dsubscription-2520mailing-2520list-26utm-5Fsource-3Dfederalregister.gov-26utm-5Fmedium-3Demail&amp;d=DwMFaQ&amp;c=pqcuzKEN_84c78MOSc5_fw&amp;r=z8R-nWJ8GIxwjOjNKhEFByb-tZ6XE3GZXWSggNdVo-w&amp;m=9wuKCqszvbYN1H9UPwpWEHJfZAeCnYRs2ExIUr_muj4&amp;s=xNeM376akZ-cxV5xK8IVqv2mSyV-Vv2XxpfXD-3Wgug&amp;e=" TargetMode="External"/><Relationship Id="rId2" Type="http://schemas.openxmlformats.org/officeDocument/2006/relationships/hyperlink" Target="https://urldefense.proofpoint.com/v2/url?u=https-3A__www.federalregister.gov_agencies_federal-2Dcommunications-2Dcommission-3Futm-5Fcampaign-3Dsubscription-2520mailing-2520list-26utm-5Fsource-3Dfederalregister.gov-26utm-5Fmedium-3Demail&amp;d=DwMFaQ&amp;c=pqcuzKEN_84c78MOSc5_fw&amp;r=z8R-nWJ8GIxwjOjNKhEFByb-tZ6XE3GZXWSggNdVo-w&amp;m=9wuKCqszvbYN1H9UPwpWEHJfZAeCnYRs2ExIUr_muj4&amp;s=GvaSVKoDnz0uLBrQf97bKLWTF6w61jW5Qq_pP7lhUN4&amp;e=" TargetMode="External"/><Relationship Id="rId1" Type="http://schemas.openxmlformats.org/officeDocument/2006/relationships/slideLayout" Target="../slideLayouts/slideLayout1.xml"/><Relationship Id="rId5" Type="http://schemas.openxmlformats.org/officeDocument/2006/relationships/hyperlink" Target="https://urldefense.proofpoint.com/v2/url?u=https-3A__www.federalregister.gov_d_2018-2D15969-3Futm-5Fcampaign-3Dsubscription-2520mailing-2520list-26utm-5Fsource-3Dfederalregister.gov-26utm-5Fmedium-3Demail&amp;d=DwMFaQ&amp;c=pqcuzKEN_84c78MOSc5_fw&amp;r=z8R-nWJ8GIxwjOjNKhEFByb-tZ6XE3GZXWSggNdVo-w&amp;m=9wuKCqszvbYN1H9UPwpWEHJfZAeCnYRs2ExIUr_muj4&amp;s=2gMyHM10wh_mqsystflqT6Vt7KA2SbOmObbJeL60Fmo&amp;e=" TargetMode="External"/><Relationship Id="rId4" Type="http://schemas.openxmlformats.org/officeDocument/2006/relationships/hyperlink" Target="https://urldefense.proofpoint.com/v2/url?u=https-3A__www.gpo.gov_fdsys_pkg_FR-2D2018-2D07-2D26_pdf_2018-2D15969.pdf-3Futm-5Fcampaign-3Dsubscription-2520mailing-2520list-26utm-5Fsource-3Dfederalregister.gov-26utm-5Fmedium-3Demail&amp;d=DwMFaQ&amp;c=pqcuzKEN_84c78MOSc5_fw&amp;r=z8R-nWJ8GIxwjOjNKhEFByb-tZ6XE3GZXWSggNdVo-w&amp;m=9wuKCqszvbYN1H9UPwpWEHJfZAeCnYRs2ExIUr_muj4&amp;s=BGOtU4Jg57i3AX2GgvO6Pxi76Jk_BNcpaMdAZv04dwE&amp;e="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1055-03-0wng-a-future-for-unlicensed-spectrum.pptx" TargetMode="External"/><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 Id="rId4" Type="http://schemas.openxmlformats.org/officeDocument/2006/relationships/hyperlink" Target="https://mentor.ieee.org/802-ec/dcn/18/ec-18-0155-00-00EC-push-to-bi-directional-spectrum-sharing.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8/dcn/18/18-18-0010-06-0000-sa-use-of-spectrum-draft-position-06dec17.docx" TargetMode="Externa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85-00-0000-minutes-19july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83-00-0000-uganda-tvws-guidelines-for-consultation.pdf" TargetMode="External"/><Relationship Id="rId2" Type="http://schemas.openxmlformats.org/officeDocument/2006/relationships/hyperlink" Target="http://www.ucc.co.ug/wp-content/uploads/2017/09/TVWS-Guidelines-for-Consultation-9th-July-2018_v2.pdf" TargetMode="External"/><Relationship Id="rId1" Type="http://schemas.openxmlformats.org/officeDocument/2006/relationships/slideLayout" Target="../slideLayouts/slideLayout1.xml"/><Relationship Id="rId5" Type="http://schemas.openxmlformats.org/officeDocument/2006/relationships/hyperlink" Target="https://mentor.ieee.org/802.18/dcn/18/18-18-0086-00-0000-uganda-tvws-comments-to-guidelines-for-consultation.docx" TargetMode="External"/><Relationship Id="rId4" Type="http://schemas.openxmlformats.org/officeDocument/2006/relationships/hyperlink" Target="https://mentor.ieee.org/802.18/dcn/18/18-18-0083-01-0000-uganda-tvws-guidelines-for-consultatio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26 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26 July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000073424"/>
              </p:ext>
            </p:extLst>
          </p:nvPr>
        </p:nvGraphicFramePr>
        <p:xfrm>
          <a:off x="552450" y="3600450"/>
          <a:ext cx="8001000" cy="2552700"/>
        </p:xfrm>
        <a:graphic>
          <a:graphicData uri="http://schemas.openxmlformats.org/presentationml/2006/ole">
            <mc:AlternateContent xmlns:mc="http://schemas.openxmlformats.org/markup-compatibility/2006">
              <mc:Choice xmlns:v="urn:schemas-microsoft-com:vml" Requires="v">
                <p:oleObj spid="_x0000_s3571"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52450" y="3600450"/>
                        <a:ext cx="8001000" cy="2552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sz="2400" dirty="0"/>
              <a:t>Motion - Uganda Consultation</a:t>
            </a:r>
            <a:endParaRPr lang="en-US" sz="2400" dirty="0"/>
          </a:p>
        </p:txBody>
      </p:sp>
      <p:sp>
        <p:nvSpPr>
          <p:cNvPr id="3" name="Content Placeholder 2"/>
          <p:cNvSpPr>
            <a:spLocks noGrp="1"/>
          </p:cNvSpPr>
          <p:nvPr>
            <p:ph idx="1"/>
          </p:nvPr>
        </p:nvSpPr>
        <p:spPr>
          <a:xfrm>
            <a:off x="836613" y="1319212"/>
            <a:ext cx="7620000" cy="4113213"/>
          </a:xfrm>
        </p:spPr>
        <p:txBody>
          <a:bodyPr/>
          <a:lstStyle/>
          <a:p>
            <a:pPr lvl="0">
              <a:buFont typeface="Arial" panose="020B0604020202020204" pitchFamily="34" charset="0"/>
              <a:buChar char="•"/>
            </a:pPr>
            <a:r>
              <a:rPr lang="en-GB" sz="2000" u="sng" dirty="0"/>
              <a:t>Motion:</a:t>
            </a:r>
            <a:r>
              <a:rPr lang="en-GB" sz="2000" dirty="0"/>
              <a:t> </a:t>
            </a:r>
            <a:r>
              <a:rPr lang="en-GB" sz="2000" b="0" dirty="0"/>
              <a:t>Move to approve comments in </a:t>
            </a:r>
            <a:r>
              <a:rPr lang="en-US" sz="2000" b="0" dirty="0">
                <a:hlinkClick r:id="rId2"/>
              </a:rPr>
              <a:t>https://mentor.ieee.org/802.18/dcn/18/18-18-0086-02-0000-uganda-tvws-comments-to-guidelines-for-consultation.docx</a:t>
            </a:r>
            <a:r>
              <a:rPr lang="en-US" sz="2000" b="0" dirty="0"/>
              <a:t>,</a:t>
            </a:r>
            <a:r>
              <a:rPr lang="en-GB" sz="2000" b="0" dirty="0"/>
              <a:t> response to Uganda consultation guidelines on use of TV White Spaces. For review and approval by the EC for sending to the Uganda Communication Commission by 09 August 2018. The Chair of 802.18 is authorized to make editorial changes as necessary.</a:t>
            </a:r>
            <a:r>
              <a:rPr lang="en-US" sz="2000" b="0" dirty="0"/>
              <a:t>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Move by:		John Notor (Notor Research)</a:t>
            </a:r>
          </a:p>
          <a:p>
            <a:pPr>
              <a:buFont typeface="Arial" panose="020B0604020202020204" pitchFamily="34" charset="0"/>
              <a:buChar char="•"/>
            </a:pPr>
            <a:r>
              <a:rPr lang="en-US" sz="2000" b="0" dirty="0">
                <a:solidFill>
                  <a:schemeClr val="tx1"/>
                </a:solidFill>
              </a:rPr>
              <a:t>Second by:	Allan Zhu (Huawei)</a:t>
            </a:r>
          </a:p>
          <a:p>
            <a:pPr>
              <a:buFont typeface="Arial" panose="020B0604020202020204" pitchFamily="34" charset="0"/>
              <a:buChar char="•"/>
            </a:pPr>
            <a:r>
              <a:rPr lang="en-US" sz="2000" b="0" dirty="0">
                <a:solidFill>
                  <a:schemeClr val="tx1"/>
                </a:solidFill>
              </a:rPr>
              <a:t>Discussion:    None</a:t>
            </a:r>
          </a:p>
          <a:p>
            <a:pPr>
              <a:buFont typeface="Arial" panose="020B0604020202020204" pitchFamily="34" charset="0"/>
              <a:buChar char="•"/>
            </a:pPr>
            <a:r>
              <a:rPr lang="en-US" sz="2000" b="0" dirty="0">
                <a:solidFill>
                  <a:schemeClr val="tx1"/>
                </a:solidFill>
              </a:rPr>
              <a:t>Vote:         	 _6_ Yes        _0_ No          _0_ Abstain </a:t>
            </a:r>
          </a:p>
          <a:p>
            <a:pPr>
              <a:buFont typeface="Arial" panose="020B0604020202020204" pitchFamily="34" charset="0"/>
              <a:buChar char="•"/>
            </a:pPr>
            <a:r>
              <a:rPr lang="en-US" sz="2000" b="0" dirty="0">
                <a:solidFill>
                  <a:schemeClr val="tx1"/>
                </a:solidFill>
              </a:rPr>
              <a:t>Motion:</a:t>
            </a:r>
            <a:r>
              <a:rPr lang="en-US" sz="2000" dirty="0">
                <a:solidFill>
                  <a:schemeClr val="tx1"/>
                </a:solidFill>
              </a:rPr>
              <a:t>		 </a:t>
            </a:r>
            <a:r>
              <a:rPr lang="en-US" sz="2000" b="0" dirty="0">
                <a:solidFill>
                  <a:schemeClr val="tx1"/>
                </a:solidFill>
              </a:rPr>
              <a:t>Passed</a:t>
            </a:r>
          </a:p>
          <a:p>
            <a:pPr>
              <a:buFont typeface="Arial" panose="020B0604020202020204" pitchFamily="34" charset="0"/>
              <a:buChar char="•"/>
            </a:pPr>
            <a:r>
              <a:rPr lang="en-US" sz="2000" b="0" dirty="0">
                <a:solidFill>
                  <a:schemeClr val="tx1"/>
                </a:solidFill>
              </a:rPr>
              <a:t>On the call</a:t>
            </a:r>
            <a:r>
              <a:rPr lang="en-US" sz="2000" b="0">
                <a:solidFill>
                  <a:schemeClr val="tx1"/>
                </a:solidFill>
              </a:rPr>
              <a:t>: 10</a:t>
            </a:r>
            <a:endParaRPr lang="en-US" sz="2000" b="0" dirty="0">
              <a:solidFill>
                <a:schemeClr val="tx1"/>
              </a:solidFill>
            </a:endParaRP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26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42012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2000" dirty="0"/>
              <a:t>Latest Google submission did attempt to answer some of our questions.  </a:t>
            </a:r>
          </a:p>
          <a:p>
            <a:pPr lvl="1">
              <a:buFont typeface="Arial" panose="020B0604020202020204" pitchFamily="34" charset="0"/>
              <a:buChar char="•"/>
            </a:pPr>
            <a:r>
              <a:rPr lang="en-US" sz="1600" dirty="0">
                <a:hlinkClick r:id="rId2"/>
              </a:rPr>
              <a:t>https://mentor.ieee.org/802.18/dcn/18/18-18-0080-00-0000-</a:t>
            </a:r>
            <a:r>
              <a:rPr lang="en-US" sz="1600" b="1" dirty="0">
                <a:hlinkClick r:id="rId2"/>
              </a:rPr>
              <a:t>google-</a:t>
            </a:r>
            <a:r>
              <a:rPr lang="en-US" sz="1600" dirty="0">
                <a:hlinkClick r:id="rId2"/>
              </a:rPr>
              <a:t>s-waiver-request-supplement-to-coexist-with-802-11-with-motion-sensing-57-64ghz.pdf</a:t>
            </a:r>
            <a:r>
              <a:rPr lang="en-US" sz="1600" dirty="0"/>
              <a:t> </a:t>
            </a:r>
          </a:p>
          <a:p>
            <a:pPr lvl="1">
              <a:buFont typeface="Arial" panose="020B0604020202020204" pitchFamily="34" charset="0"/>
              <a:buChar char="•"/>
            </a:pPr>
            <a:r>
              <a:rPr lang="en-US" sz="1600" dirty="0">
                <a:solidFill>
                  <a:schemeClr val="tx1"/>
                </a:solidFill>
              </a:rPr>
              <a:t>Note:  The waiver is to allow the marketing and certification of equipment / production.  </a:t>
            </a:r>
          </a:p>
          <a:p>
            <a:pPr lvl="4">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Reminder on our 4 Points</a:t>
            </a:r>
          </a:p>
          <a:p>
            <a:pPr lvl="1">
              <a:buFont typeface="Arial" panose="020B0604020202020204" pitchFamily="34" charset="0"/>
              <a:buChar char="•"/>
            </a:pPr>
            <a:r>
              <a:rPr lang="en-US" sz="1600" dirty="0">
                <a:solidFill>
                  <a:schemeClr val="tx1"/>
                </a:solidFill>
              </a:rPr>
              <a:t>Our comments;  </a:t>
            </a:r>
            <a:r>
              <a:rPr lang="en-US" sz="1600" dirty="0">
                <a:hlinkClick r:id="rId3"/>
              </a:rPr>
              <a:t>https://mentor.ieee.org/802.18/dcn/18/18-18-0032-05-0000-google-s-waiver-request-ieee-802-comments-motion-sensing-57-64-ghz.pdf</a:t>
            </a:r>
            <a:r>
              <a:rPr lang="en-US" sz="1600" dirty="0"/>
              <a:t> </a:t>
            </a:r>
          </a:p>
          <a:p>
            <a:pPr lvl="4">
              <a:buFont typeface="Arial" panose="020B0604020202020204" pitchFamily="34" charset="0"/>
              <a:buChar char="•"/>
            </a:pPr>
            <a:endParaRPr lang="en-US" sz="1200" dirty="0"/>
          </a:p>
          <a:p>
            <a:pPr marL="800100" lvl="1" indent="-342900">
              <a:buFont typeface="+mj-lt"/>
              <a:buAutoNum type="arabicPeriod"/>
            </a:pPr>
            <a:r>
              <a:rPr lang="en-US" sz="1800" dirty="0"/>
              <a:t>Sharing is not clear with 100% duty cycle, it is a 10x e.i.r.p. level, 802.11 has LBT, etc.</a:t>
            </a:r>
          </a:p>
          <a:p>
            <a:pPr lvl="2">
              <a:buFont typeface="Arial" panose="020B0604020202020204" pitchFamily="34" charset="0"/>
              <a:buChar char="•"/>
            </a:pPr>
            <a:r>
              <a:rPr lang="en-US" sz="1600" dirty="0"/>
              <a:t>Google says 10% now, where the new analysis was done with negligible degradation, along with 100% duty cycle showing 8% degradation.  Also, the Soli is out side the WiFi channel 75% of the time.   </a:t>
            </a:r>
          </a:p>
          <a:p>
            <a:pPr lvl="4">
              <a:buFont typeface="Arial" panose="020B0604020202020204" pitchFamily="34" charset="0"/>
              <a:buChar char="•"/>
            </a:pPr>
            <a:endParaRPr lang="en-US" sz="1400" dirty="0"/>
          </a:p>
          <a:p>
            <a:pPr marL="800100" lvl="1" indent="-342900">
              <a:buFont typeface="+mj-lt"/>
              <a:buAutoNum type="arabicPeriod"/>
            </a:pPr>
            <a:r>
              <a:rPr lang="en-US" sz="18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600" dirty="0"/>
              <a:t> In the new analysis,  they did with single carrier.  </a:t>
            </a:r>
          </a:p>
          <a:p>
            <a:pPr lvl="4">
              <a:buFont typeface="Arial" panose="020B0604020202020204" pitchFamily="34" charset="0"/>
              <a:buChar char="•"/>
            </a:pPr>
            <a:endParaRPr lang="en-US" dirty="0"/>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-2</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solidFill>
                  <a:schemeClr val="tx1"/>
                </a:solidFill>
              </a:rPr>
              <a:t>Reminder on our 4 Points – cont. </a:t>
            </a:r>
          </a:p>
          <a:p>
            <a:pPr lvl="4">
              <a:buFont typeface="Arial" panose="020B0604020202020204" pitchFamily="34" charset="0"/>
              <a:buChar char="•"/>
            </a:pPr>
            <a:endParaRPr lang="en-US" sz="1200" dirty="0"/>
          </a:p>
          <a:p>
            <a:pPr marL="457200" lvl="1" indent="0"/>
            <a:r>
              <a:rPr lang="en-US" sz="1600" dirty="0"/>
              <a:t>3.    </a:t>
            </a:r>
            <a:r>
              <a:rPr lang="en-US" sz="1800" dirty="0"/>
              <a:t>Didn’t test in the same device, like a phone.</a:t>
            </a:r>
          </a:p>
          <a:p>
            <a:pPr lvl="2">
              <a:buFont typeface="Arial" panose="020B0604020202020204" pitchFamily="34" charset="0"/>
              <a:buChar char="•"/>
            </a:pPr>
            <a:r>
              <a:rPr lang="en-US" sz="1600" dirty="0"/>
              <a:t>In the new analysis they did what they say is atypical close proximity to WiFi client and again with 10% duty cycle there was no negative affects.  With 100% duty cycle no harm on Wi-Fi through put 80% to 95% of the time. </a:t>
            </a:r>
          </a:p>
          <a:p>
            <a:pPr lvl="4">
              <a:buFont typeface="Arial" panose="020B0604020202020204" pitchFamily="34" charset="0"/>
              <a:buChar char="•"/>
            </a:pPr>
            <a:endParaRPr lang="en-US" sz="1200" dirty="0"/>
          </a:p>
          <a:p>
            <a:pPr marL="457200" lvl="1" indent="0"/>
            <a:r>
              <a:rPr lang="en-US" sz="1600" dirty="0"/>
              <a:t>4.    </a:t>
            </a:r>
            <a:r>
              <a:rPr lang="en-US" sz="1800" dirty="0"/>
              <a:t>Didn’t test with 802.15.3e (which is different from 3c which Google mentions). </a:t>
            </a:r>
            <a:endParaRPr lang="en-US" sz="1600" dirty="0"/>
          </a:p>
          <a:p>
            <a:pPr lvl="2">
              <a:buFont typeface="Arial" panose="020B0604020202020204" pitchFamily="34" charset="0"/>
              <a:buChar char="•"/>
            </a:pPr>
            <a:r>
              <a:rPr lang="en-US" sz="1600" dirty="0"/>
              <a:t>IEEE 802.15.3e made some footnotes that it has a closer intended range than the 11ad so concerns are less likely to materialize. </a:t>
            </a:r>
          </a:p>
          <a:p>
            <a:pPr lvl="4">
              <a:buFont typeface="Arial" panose="020B0604020202020204" pitchFamily="34" charset="0"/>
              <a:buChar char="•"/>
            </a:pPr>
            <a:endParaRPr lang="en-US" sz="1000" dirty="0"/>
          </a:p>
          <a:p>
            <a:pPr>
              <a:buFont typeface="Arial" panose="020B0604020202020204" pitchFamily="34" charset="0"/>
              <a:buChar char="•"/>
            </a:pPr>
            <a:r>
              <a:rPr lang="en-US" sz="2000" b="0" dirty="0">
                <a:solidFill>
                  <a:schemeClr val="tx1"/>
                </a:solidFill>
              </a:rPr>
              <a:t>Asked to check if we said anything on RF exposure </a:t>
            </a:r>
            <a:r>
              <a:rPr lang="en-US" sz="1800" b="0" dirty="0"/>
              <a:t>and Goggle responded? </a:t>
            </a:r>
          </a:p>
          <a:p>
            <a:pPr lvl="1">
              <a:buFont typeface="Arial" panose="020B0604020202020204" pitchFamily="34" charset="0"/>
              <a:buChar char="•"/>
            </a:pPr>
            <a:r>
              <a:rPr lang="en-US" sz="1600" dirty="0"/>
              <a:t>Looked and we did not say anything about RF exposure. </a:t>
            </a:r>
          </a:p>
          <a:p>
            <a:pPr lvl="4">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-3</a:t>
            </a:r>
            <a:endParaRPr lang="en-US" sz="1200" dirty="0"/>
          </a:p>
        </p:txBody>
      </p:sp>
      <p:sp>
        <p:nvSpPr>
          <p:cNvPr id="3" name="Content Placeholder 2"/>
          <p:cNvSpPr>
            <a:spLocks noGrp="1"/>
          </p:cNvSpPr>
          <p:nvPr>
            <p:ph idx="1"/>
          </p:nvPr>
        </p:nvSpPr>
        <p:spPr>
          <a:xfrm>
            <a:off x="381000" y="1097149"/>
            <a:ext cx="8534400" cy="5378264"/>
          </a:xfrm>
        </p:spPr>
        <p:txBody>
          <a:bodyPr/>
          <a:lstStyle/>
          <a:p>
            <a:pPr>
              <a:buFont typeface="Arial" panose="020B0604020202020204" pitchFamily="34" charset="0"/>
              <a:buChar char="•"/>
            </a:pPr>
            <a:r>
              <a:rPr lang="en-US" sz="1800" dirty="0"/>
              <a:t>In our view, does it resolve some of the concerns that IEEE 802 raised?</a:t>
            </a:r>
          </a:p>
          <a:p>
            <a:pPr>
              <a:buFont typeface="Arial" panose="020B0604020202020204" pitchFamily="34" charset="0"/>
              <a:buChar char="•"/>
            </a:pPr>
            <a:r>
              <a:rPr lang="en-US" sz="1800" b="0" dirty="0">
                <a:solidFill>
                  <a:schemeClr val="tx1"/>
                </a:solidFill>
              </a:rPr>
              <a:t>We reviewed at the Plenary, and some excellent feedback from a member on behind the scenes, as on the surface seems Google is providing answers to some of our concerns, though looking deeper, there are ways around some of what they say.    e.g. if limited duty should that be in the waiver?</a:t>
            </a:r>
          </a:p>
          <a:p>
            <a:pPr lvl="1">
              <a:buFont typeface="Arial" panose="020B0604020202020204" pitchFamily="34" charset="0"/>
              <a:buChar char="•"/>
            </a:pPr>
            <a:r>
              <a:rPr lang="en-US" sz="1400" dirty="0">
                <a:solidFill>
                  <a:schemeClr val="tx1"/>
                </a:solidFill>
              </a:rPr>
              <a:t>H</a:t>
            </a:r>
            <a:r>
              <a:rPr lang="en-US" sz="1400" b="0" dirty="0">
                <a:solidFill>
                  <a:schemeClr val="tx1"/>
                </a:solidFill>
              </a:rPr>
              <a:t>eard back on 18</a:t>
            </a:r>
            <a:r>
              <a:rPr lang="en-US" sz="1400" b="0" baseline="30000" dirty="0">
                <a:solidFill>
                  <a:schemeClr val="tx1"/>
                </a:solidFill>
              </a:rPr>
              <a:t>th</a:t>
            </a:r>
            <a:r>
              <a:rPr lang="en-US" sz="1400" b="0" dirty="0">
                <a:solidFill>
                  <a:schemeClr val="tx1"/>
                </a:solidFill>
              </a:rPr>
              <a:t>, and the member is working on a contribution, still one more permission is needed.  It maybe 2-3 weeks. </a:t>
            </a: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After additional discussion at Plenary, the RR-TAG does want to look more seriously at an ex </a:t>
            </a:r>
            <a:r>
              <a:rPr lang="en-US" sz="1800" b="0" dirty="0" err="1">
                <a:solidFill>
                  <a:schemeClr val="tx1"/>
                </a:solidFill>
              </a:rPr>
              <a:t>parte</a:t>
            </a:r>
            <a:r>
              <a:rPr lang="en-US" sz="1800" b="0" dirty="0">
                <a:solidFill>
                  <a:schemeClr val="tx1"/>
                </a:solidFill>
              </a:rPr>
              <a:t>, and NCTA will likely support what we are seeing.  </a:t>
            </a:r>
            <a:endParaRPr lang="en-US" sz="1000" b="0" dirty="0">
              <a:solidFill>
                <a:schemeClr val="tx1"/>
              </a:solidFill>
            </a:endParaRP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2000" dirty="0">
                <a:solidFill>
                  <a:schemeClr val="tx1"/>
                </a:solidFill>
              </a:rPr>
              <a:t>Will review a proposed marked up version of their response. </a:t>
            </a:r>
          </a:p>
          <a:p>
            <a:pPr lvl="1">
              <a:buFont typeface="Arial" panose="020B0604020202020204" pitchFamily="34" charset="0"/>
              <a:buChar char="•"/>
            </a:pPr>
            <a:r>
              <a:rPr lang="en-US" sz="1800" dirty="0">
                <a:solidFill>
                  <a:schemeClr val="tx1"/>
                </a:solidFill>
              </a:rPr>
              <a:t>To become 18-18/0080r01. </a:t>
            </a:r>
          </a:p>
          <a:p>
            <a:pPr>
              <a:buFont typeface="Arial" panose="020B0604020202020204" pitchFamily="34" charset="0"/>
              <a:buChar char="•"/>
            </a:pPr>
            <a:r>
              <a:rPr lang="en-US" sz="1800" b="0" dirty="0">
                <a:solidFill>
                  <a:schemeClr val="tx1"/>
                </a:solidFill>
              </a:rPr>
              <a:t> </a:t>
            </a:r>
            <a:r>
              <a:rPr lang="en-US" sz="1800" dirty="0">
                <a:solidFill>
                  <a:schemeClr val="tx1"/>
                </a:solidFill>
              </a:rPr>
              <a:t>However,  n</a:t>
            </a:r>
            <a:r>
              <a:rPr lang="en-US" sz="1800" dirty="0"/>
              <a:t>ew input just in from Facebook that </a:t>
            </a:r>
            <a:r>
              <a:rPr lang="en-US" sz="1800" dirty="0">
                <a:solidFill>
                  <a:srgbClr val="00B0F0"/>
                </a:solidFill>
              </a:rPr>
              <a:t>we need to review (next week)</a:t>
            </a:r>
            <a:r>
              <a:rPr lang="en-US" sz="1800" dirty="0"/>
              <a:t>: </a:t>
            </a:r>
          </a:p>
          <a:p>
            <a:pPr lvl="1">
              <a:buFont typeface="Arial" panose="020B0604020202020204" pitchFamily="34" charset="0"/>
              <a:buChar char="•"/>
            </a:pPr>
            <a:r>
              <a:rPr lang="en-US" sz="1400" dirty="0"/>
              <a:t>ECFS:   </a:t>
            </a:r>
            <a:r>
              <a:rPr lang="en-US" sz="1200" dirty="0">
                <a:hlinkClick r:id="rId2"/>
              </a:rPr>
              <a:t>https://www.fcc.gov/ecfs/search/filings?proceedings_name=18-70&amp;sort=date_disseminated,DESC</a:t>
            </a:r>
            <a:r>
              <a:rPr lang="en-US" sz="1200" dirty="0"/>
              <a:t> </a:t>
            </a:r>
            <a:endParaRPr lang="en-US" sz="1400" dirty="0"/>
          </a:p>
          <a:p>
            <a:pPr lvl="1">
              <a:buFont typeface="Arial" panose="020B0604020202020204" pitchFamily="34" charset="0"/>
              <a:buChar char="•"/>
            </a:pPr>
            <a:r>
              <a:rPr lang="en-US" sz="1400" dirty="0"/>
              <a:t>Facebook: </a:t>
            </a:r>
            <a:r>
              <a:rPr lang="en-US" sz="1200" dirty="0">
                <a:hlinkClick r:id="rId3"/>
              </a:rPr>
              <a:t>https://ecfsapi.fcc.gov/file/107200291225243/ResponseofFacebookSoliWaiverRequest7202018FINAL%20(1)%20(1).pdf</a:t>
            </a:r>
            <a:r>
              <a:rPr lang="en-US" sz="1200" dirty="0"/>
              <a:t> </a:t>
            </a:r>
          </a:p>
          <a:p>
            <a:pPr lvl="1">
              <a:buFont typeface="Arial" panose="020B0604020202020204" pitchFamily="34" charset="0"/>
              <a:buChar char="•"/>
            </a:pPr>
            <a:r>
              <a:rPr lang="en-US" sz="1200" dirty="0">
                <a:hlinkClick r:id="rId4"/>
              </a:rPr>
              <a:t>https://mentor.ieee.org/802.18/dcn/18/18-18-0089-00-0000-google-s-waiver-request-facebook-letter-after-reply-comments-motion-sensing-57-64-ghz.pdf</a:t>
            </a:r>
            <a:r>
              <a:rPr lang="en-US" sz="1200" dirty="0"/>
              <a:t> </a:t>
            </a:r>
            <a:endParaRPr lang="en-US" sz="1200" b="0" dirty="0">
              <a:solidFill>
                <a:schemeClr val="tx1"/>
              </a:solidFill>
            </a:endParaRPr>
          </a:p>
          <a:p>
            <a:pPr>
              <a:buFont typeface="Arial" panose="020B0604020202020204" pitchFamily="34" charset="0"/>
              <a:buChar char="•"/>
            </a:pPr>
            <a:endParaRPr lang="en-US" sz="2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3700996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14</a:t>
            </a:fld>
            <a:endParaRPr lang="en-US" altLang="en-US" sz="1200" b="0" dirty="0"/>
          </a:p>
        </p:txBody>
      </p:sp>
      <p:sp>
        <p:nvSpPr>
          <p:cNvPr id="2" name="Date Placeholder 1"/>
          <p:cNvSpPr>
            <a:spLocks noGrp="1"/>
          </p:cNvSpPr>
          <p:nvPr>
            <p:ph type="dt" idx="15"/>
          </p:nvPr>
        </p:nvSpPr>
        <p:spPr/>
        <p:txBody>
          <a:bodyPr/>
          <a:lstStyle/>
          <a:p>
            <a:r>
              <a:rPr lang="en-US"/>
              <a:t>26 July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-2</a:t>
            </a:r>
            <a:endParaRPr lang="en-US" sz="1200" dirty="0"/>
          </a:p>
        </p:txBody>
      </p:sp>
      <p:sp>
        <p:nvSpPr>
          <p:cNvPr id="3" name="Content Placeholder 2"/>
          <p:cNvSpPr>
            <a:spLocks noGrp="1"/>
          </p:cNvSpPr>
          <p:nvPr>
            <p:ph idx="1"/>
          </p:nvPr>
        </p:nvSpPr>
        <p:spPr>
          <a:xfrm>
            <a:off x="685800" y="1241822"/>
            <a:ext cx="8147108" cy="5293520"/>
          </a:xfrm>
        </p:spPr>
        <p:txBody>
          <a:bodyPr/>
          <a:lstStyle/>
          <a:p>
            <a:pPr>
              <a:spcBef>
                <a:spcPts val="0"/>
              </a:spcBef>
              <a:buFont typeface="Arial" panose="020B0604020202020204" pitchFamily="34" charset="0"/>
              <a:buChar char="•"/>
            </a:pPr>
            <a:r>
              <a:rPr lang="en-US" altLang="en-US" sz="1800" dirty="0">
                <a:solidFill>
                  <a:schemeClr val="tx1"/>
                </a:solidFill>
              </a:rPr>
              <a:t>Concern brought up at plenary: If this statement is being used it maybe presenting a premise that is out of date.   </a:t>
            </a:r>
          </a:p>
          <a:p>
            <a:pPr lvl="1">
              <a:spcBef>
                <a:spcPts val="0"/>
              </a:spcBef>
              <a:buFont typeface="Arial" panose="020B0604020202020204" pitchFamily="34" charset="0"/>
              <a:buChar char="•"/>
            </a:pPr>
            <a:r>
              <a:rPr lang="en-US" altLang="en-US" sz="1600" dirty="0">
                <a:solidFill>
                  <a:schemeClr val="tx1"/>
                </a:solidFill>
              </a:rPr>
              <a:t>Latest revision with our latest comments added: </a:t>
            </a:r>
          </a:p>
          <a:p>
            <a:pPr lvl="1">
              <a:spcBef>
                <a:spcPts val="0"/>
              </a:spcBef>
              <a:buFont typeface="Arial" panose="020B0604020202020204" pitchFamily="34" charset="0"/>
              <a:buChar char="•"/>
            </a:pPr>
            <a:r>
              <a:rPr lang="en-US" altLang="en-US" sz="1400" dirty="0">
                <a:solidFill>
                  <a:schemeClr val="tx1"/>
                </a:solidFill>
                <a:hlinkClick r:id="rId3"/>
              </a:rPr>
              <a:t>https://mentor.ieee.org/802.18/dcn/18/18-18-0028-02-0000-draft-ieee-european-public-policy-position-statement-on-spectrum-management.docx</a:t>
            </a:r>
            <a:r>
              <a:rPr lang="en-US" altLang="en-US" sz="1400" dirty="0">
                <a:solidFill>
                  <a:schemeClr val="tx1"/>
                </a:solidFill>
              </a:rPr>
              <a:t> </a:t>
            </a:r>
          </a:p>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The IEEE 802 chair asked for a short write up on our overall view and what is needed: </a:t>
            </a:r>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I would like to work on the few sentences toward the overall concern on the paper to send to the 802 Chair to pass on. </a:t>
            </a:r>
          </a:p>
          <a:p>
            <a:pPr lvl="2">
              <a:spcBef>
                <a:spcPts val="0"/>
              </a:spcBef>
              <a:buFont typeface="Arial" panose="020B0604020202020204" pitchFamily="34" charset="0"/>
              <a:buChar char="•"/>
            </a:pPr>
            <a:r>
              <a:rPr lang="en-US" altLang="en-US" sz="1600" dirty="0">
                <a:solidFill>
                  <a:schemeClr val="tx1"/>
                </a:solidFill>
              </a:rPr>
              <a:t>Draft, </a:t>
            </a:r>
            <a:r>
              <a:rPr lang="en-US" altLang="en-US" sz="1600" dirty="0">
                <a:solidFill>
                  <a:srgbClr val="00B0F0"/>
                </a:solidFill>
              </a:rPr>
              <a:t>looking for edits, etc.  </a:t>
            </a:r>
          </a:p>
          <a:p>
            <a:pPr lvl="5">
              <a:spcBef>
                <a:spcPts val="0"/>
              </a:spcBef>
              <a:buFont typeface="Arial" panose="020B0604020202020204" pitchFamily="34" charset="0"/>
              <a:buChar char="•"/>
            </a:pPr>
            <a:endParaRPr lang="en-US" altLang="en-US" sz="14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addition, s</a:t>
            </a:r>
            <a:r>
              <a:rPr lang="en-US" sz="1600" dirty="0"/>
              <a:t>ociety’s goals are not that all spectrum is occupied in high-value locations, that expected services and performance are available in high-value locations, rather that the user experiences satisfactory services. </a:t>
            </a:r>
          </a:p>
          <a:p>
            <a:pPr lvl="5">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altLang="en-US" sz="1800" dirty="0">
                <a:solidFill>
                  <a:srgbClr val="00B0F0"/>
                </a:solidFill>
              </a:rPr>
              <a:t>Will take a last look next week, 2</a:t>
            </a:r>
            <a:r>
              <a:rPr lang="en-US" altLang="en-US" sz="1800" baseline="30000" dirty="0">
                <a:solidFill>
                  <a:srgbClr val="00B0F0"/>
                </a:solidFill>
              </a:rPr>
              <a:t>nd</a:t>
            </a:r>
            <a:r>
              <a:rPr lang="en-US" altLang="en-US" sz="1800" dirty="0">
                <a:solidFill>
                  <a:srgbClr val="00B0F0"/>
                </a:solidFill>
              </a:rPr>
              <a:t>; </a:t>
            </a:r>
            <a:r>
              <a:rPr lang="en-US" altLang="en-US" sz="1800" dirty="0"/>
              <a:t>when we review SA statement, next slide.</a:t>
            </a:r>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-3</a:t>
            </a:r>
            <a:endParaRPr lang="en-US" sz="1200" dirty="0"/>
          </a:p>
        </p:txBody>
      </p:sp>
      <p:sp>
        <p:nvSpPr>
          <p:cNvPr id="3" name="Content Placeholder 2"/>
          <p:cNvSpPr>
            <a:spLocks noGrp="1"/>
          </p:cNvSpPr>
          <p:nvPr>
            <p:ph idx="1"/>
          </p:nvPr>
        </p:nvSpPr>
        <p:spPr>
          <a:xfrm>
            <a:off x="692092" y="1181893"/>
            <a:ext cx="8147108" cy="4494213"/>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For the what is needed: </a:t>
            </a:r>
          </a:p>
          <a:p>
            <a:pPr lvl="2">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altLang="en-US" sz="1800" dirty="0"/>
              <a:t>Actually, do we just use the IEEE SA statement we have gone through and are okay with, to replace the EU one?</a:t>
            </a:r>
          </a:p>
          <a:p>
            <a:pPr lvl="1">
              <a:spcBef>
                <a:spcPts val="0"/>
              </a:spcBef>
              <a:buFont typeface="Arial" panose="020B0604020202020204" pitchFamily="34" charset="0"/>
              <a:buChar char="•"/>
            </a:pPr>
            <a:r>
              <a:rPr lang="en-US" altLang="en-US" sz="1800" dirty="0"/>
              <a:t>It would be nice to have one Additional Spectrum needed statement from IEEE. </a:t>
            </a: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r>
              <a:rPr lang="en-US" altLang="en-US" sz="1800" dirty="0">
                <a:solidFill>
                  <a:schemeClr val="tx1"/>
                </a:solidFill>
              </a:rPr>
              <a:t>Do we go this route?  Still thinking yes, though need to </a:t>
            </a:r>
            <a:r>
              <a:rPr lang="en-US" altLang="en-US" sz="1800" b="1" dirty="0">
                <a:solidFill>
                  <a:srgbClr val="00B0F0"/>
                </a:solidFill>
              </a:rPr>
              <a:t>go through SA version next week to be sure it works for the EU also.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Latest IEEE SA version (with a few added markups): </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4"/>
              </a:rPr>
              <a:t>https://mentor.ieee.org/802.18/dcn/18/18-18-0010-07-0000-sa-use-of-spectrum-draft-position-06dec17.docx</a:t>
            </a:r>
            <a:r>
              <a:rPr lang="en-US" altLang="en-US" sz="1600" dirty="0"/>
              <a:t>  </a:t>
            </a:r>
          </a:p>
          <a:p>
            <a:pPr>
              <a:spcBef>
                <a:spcPts val="0"/>
              </a:spcBef>
              <a:buFont typeface="Arial" panose="020B0604020202020204" pitchFamily="34" charset="0"/>
              <a:buChar char="•"/>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515794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Had a good and more detailed discussion on several of the questions, Thursday of the plenary, see:</a:t>
            </a:r>
          </a:p>
          <a:p>
            <a:pPr lvl="1">
              <a:buFont typeface="Arial" panose="020B0604020202020204" pitchFamily="34" charset="0"/>
              <a:buChar char="•"/>
            </a:pPr>
            <a:r>
              <a:rPr lang="en-US" sz="1800" dirty="0">
                <a:hlinkClick r:id="rId2"/>
              </a:rPr>
              <a:t>https://mentor.ieee.org/802.18/dcn/18/18-18-0069-01-0000-ofcom-consultation-on-preparations-for-wrc-19.pdf</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2000" dirty="0">
                <a:solidFill>
                  <a:schemeClr val="tx1"/>
                </a:solidFill>
              </a:rPr>
              <a:t>The draft Ofcom reply form filled out with a couple of questions: </a:t>
            </a:r>
          </a:p>
          <a:p>
            <a:pPr lvl="1">
              <a:buFont typeface="Arial" panose="020B0604020202020204" pitchFamily="34" charset="0"/>
              <a:buChar char="•"/>
            </a:pPr>
            <a:r>
              <a:rPr lang="en-US" sz="1800" dirty="0">
                <a:solidFill>
                  <a:schemeClr val="tx1"/>
                </a:solidFill>
                <a:hlinkClick r:id="rId3"/>
              </a:rPr>
              <a:t>https://mentor.ieee.org/802.18/dcn/18/18-18-0088-00-0000-ofcom-consultation-comments-on-prep-for-wrc19.docx</a:t>
            </a:r>
            <a:r>
              <a:rPr lang="en-US" sz="1800" dirty="0">
                <a:solidFill>
                  <a:schemeClr val="tx1"/>
                </a:solidFill>
              </a:rPr>
              <a:t> </a:t>
            </a:r>
          </a:p>
          <a:p>
            <a:pPr lvl="1">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00B0F0"/>
                </a:solidFill>
              </a:rPr>
              <a:t>Will review and refine next week.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a:t>
            </a:r>
            <a:r>
              <a:rPr lang="en-US" altLang="en-US" sz="1100" dirty="0">
                <a:solidFill>
                  <a:schemeClr val="tx1"/>
                </a:solidFill>
              </a:rPr>
              <a:t>(start of  July plenary)</a:t>
            </a:r>
            <a:r>
              <a:rPr lang="en-US" altLang="en-US" sz="2000" dirty="0"/>
              <a:t>:  </a:t>
            </a:r>
            <a:r>
              <a:rPr lang="en-US" altLang="en-US" sz="1800" dirty="0"/>
              <a:t>42 (8 on EC)</a:t>
            </a:r>
            <a:r>
              <a:rPr lang="en-US" altLang="en-US" sz="1800" dirty="0">
                <a:solidFill>
                  <a:schemeClr val="tx1"/>
                </a:solidFill>
              </a:rPr>
              <a:t>;  Aspirant members: 9 </a:t>
            </a:r>
          </a:p>
          <a:p>
            <a:pPr lvl="1">
              <a:buFont typeface="Arial" panose="020B0604020202020204" pitchFamily="34" charset="0"/>
              <a:buChar char="•"/>
            </a:pPr>
            <a:r>
              <a:rPr lang="en-US" sz="1400" dirty="0">
                <a:solidFill>
                  <a:schemeClr val="tx1"/>
                </a:solidFill>
              </a:rPr>
              <a:t>With teleconferences approval on 08 March 2018, quorum is met.</a:t>
            </a:r>
            <a:r>
              <a:rPr lang="en-US" sz="1400" dirty="0">
                <a:solidFill>
                  <a:schemeClr val="bg1"/>
                </a:solidFill>
              </a:rPr>
              <a:t>8</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26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469"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B7175-CC0F-4711-8A15-C67190AF2D1F}"/>
              </a:ext>
            </a:extLst>
          </p:cNvPr>
          <p:cNvSpPr>
            <a:spLocks noGrp="1"/>
          </p:cNvSpPr>
          <p:nvPr>
            <p:ph type="dt" idx="10"/>
          </p:nvPr>
        </p:nvSpPr>
        <p:spPr>
          <a:xfrm>
            <a:off x="683394" y="304800"/>
            <a:ext cx="2211387" cy="273050"/>
          </a:xfrm>
        </p:spPr>
        <p:txBody>
          <a:bodyPr/>
          <a:lstStyle/>
          <a:p>
            <a:r>
              <a:rPr lang="en-US" dirty="0"/>
              <a:t>26 July 2018</a:t>
            </a:r>
            <a:endParaRPr lang="en-GB" dirty="0"/>
          </a:p>
        </p:txBody>
      </p:sp>
      <p:sp>
        <p:nvSpPr>
          <p:cNvPr id="3" name="Footer Placeholder 2">
            <a:extLst>
              <a:ext uri="{FF2B5EF4-FFF2-40B4-BE49-F238E27FC236}">
                <a16:creationId xmlns:a16="http://schemas.microsoft.com/office/drawing/2014/main" id="{EA6DA760-5081-4D61-A400-5202945F75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81603579-5A86-4453-88C1-62481DB71570}"/>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5" name="Rectangle 4">
            <a:extLst>
              <a:ext uri="{FF2B5EF4-FFF2-40B4-BE49-F238E27FC236}">
                <a16:creationId xmlns:a16="http://schemas.microsoft.com/office/drawing/2014/main" id="{66BAABA8-F4F4-4D1D-82F4-87B8A491C161}"/>
              </a:ext>
            </a:extLst>
          </p:cNvPr>
          <p:cNvSpPr/>
          <p:nvPr/>
        </p:nvSpPr>
        <p:spPr>
          <a:xfrm>
            <a:off x="928693" y="1371600"/>
            <a:ext cx="7527920" cy="3477875"/>
          </a:xfrm>
          <a:prstGeom prst="rect">
            <a:avLst/>
          </a:prstGeom>
        </p:spPr>
        <p:txBody>
          <a:bodyPr wrap="square">
            <a:spAutoFit/>
          </a:bodyPr>
          <a:lstStyle/>
          <a:p>
            <a:pPr marL="342900" lvl="0" indent="-342900">
              <a:buFont typeface="Arial" panose="020B0604020202020204" pitchFamily="34" charset="0"/>
              <a:buChar char="•"/>
            </a:pPr>
            <a:r>
              <a:rPr lang="en-US" sz="2000" b="1" u="sng" dirty="0">
                <a:solidFill>
                  <a:schemeClr val="bg1">
                    <a:lumMod val="75000"/>
                  </a:schemeClr>
                </a:solidFill>
              </a:rPr>
              <a:t>Motion:</a:t>
            </a:r>
            <a:r>
              <a:rPr lang="en-US" sz="2000" b="1" dirty="0">
                <a:solidFill>
                  <a:schemeClr val="bg1">
                    <a:lumMod val="75000"/>
                  </a:schemeClr>
                </a:solidFill>
              </a:rPr>
              <a:t> </a:t>
            </a:r>
            <a:r>
              <a:rPr lang="en-US" sz="2000" dirty="0">
                <a:solidFill>
                  <a:schemeClr val="bg1">
                    <a:lumMod val="75000"/>
                  </a:schemeClr>
                </a:solidFill>
              </a:rPr>
              <a:t>Move to approve the comments in 18-18/00___r___; response to Ofcom plans on WRC-19 Agenda Items. </a:t>
            </a:r>
            <a:r>
              <a:rPr lang="en-GB" sz="2000" dirty="0">
                <a:solidFill>
                  <a:schemeClr val="bg1">
                    <a:lumMod val="75000"/>
                  </a:schemeClr>
                </a:solidFill>
              </a:rPr>
              <a:t>For review and approval by the EC for sending to the FCC by 10 September 2018. The Chair of 802.18 is authorized to make editorial changes as necessary.</a:t>
            </a:r>
            <a:endParaRPr lang="en-US" sz="2000" dirty="0">
              <a:solidFill>
                <a:schemeClr val="bg1">
                  <a:lumMod val="75000"/>
                </a:schemeClr>
              </a:solidFill>
            </a:endParaRPr>
          </a:p>
          <a:p>
            <a:pPr>
              <a:buFont typeface="Arial" panose="020B0604020202020204" pitchFamily="34" charset="0"/>
              <a:buChar char="•"/>
            </a:pPr>
            <a:endParaRPr lang="en-US" sz="1200" dirty="0">
              <a:solidFill>
                <a:schemeClr val="bg1">
                  <a:lumMod val="75000"/>
                </a:schemeClr>
              </a:solidFill>
            </a:endParaRPr>
          </a:p>
          <a:p>
            <a:pPr marL="342900" indent="-342900">
              <a:buFont typeface="Arial" panose="020B0604020202020204" pitchFamily="34" charset="0"/>
              <a:buChar char="•"/>
            </a:pPr>
            <a:r>
              <a:rPr lang="en-US" sz="2000" dirty="0">
                <a:solidFill>
                  <a:schemeClr val="bg1">
                    <a:lumMod val="75000"/>
                  </a:schemeClr>
                </a:solidFill>
              </a:rPr>
              <a:t>Move by:		.</a:t>
            </a:r>
          </a:p>
          <a:p>
            <a:pPr marL="342900" indent="-342900">
              <a:buFont typeface="Arial" panose="020B0604020202020204" pitchFamily="34" charset="0"/>
              <a:buChar char="•"/>
            </a:pPr>
            <a:r>
              <a:rPr lang="en-US" sz="2000" dirty="0">
                <a:solidFill>
                  <a:schemeClr val="bg1">
                    <a:lumMod val="75000"/>
                  </a:schemeClr>
                </a:solidFill>
              </a:rPr>
              <a:t>Second by:	.</a:t>
            </a:r>
          </a:p>
          <a:p>
            <a:pPr marL="342900" indent="-342900">
              <a:buFont typeface="Arial" panose="020B0604020202020204" pitchFamily="34" charset="0"/>
              <a:buChar char="•"/>
            </a:pPr>
            <a:r>
              <a:rPr lang="en-US" sz="2000" dirty="0">
                <a:solidFill>
                  <a:schemeClr val="bg1">
                    <a:lumMod val="75000"/>
                  </a:schemeClr>
                </a:solidFill>
              </a:rPr>
              <a:t>Discussion:         None</a:t>
            </a:r>
          </a:p>
          <a:p>
            <a:pPr marL="342900" indent="-342900">
              <a:buFont typeface="Arial" panose="020B0604020202020204" pitchFamily="34" charset="0"/>
              <a:buChar char="•"/>
            </a:pPr>
            <a:r>
              <a:rPr lang="en-US" sz="2000" dirty="0">
                <a:solidFill>
                  <a:schemeClr val="bg1">
                    <a:lumMod val="75000"/>
                  </a:schemeClr>
                </a:solidFill>
              </a:rPr>
              <a:t>Vote:         	 ___ Yes        ___ No          ___ Abstain </a:t>
            </a:r>
          </a:p>
          <a:p>
            <a:pPr marL="342900" indent="-342900">
              <a:buFont typeface="Arial" panose="020B0604020202020204" pitchFamily="34" charset="0"/>
              <a:buChar char="•"/>
            </a:pPr>
            <a:r>
              <a:rPr lang="en-US" sz="2000" dirty="0">
                <a:solidFill>
                  <a:schemeClr val="bg1">
                    <a:lumMod val="75000"/>
                  </a:schemeClr>
                </a:solidFill>
              </a:rPr>
              <a:t>Motion:		 Passed</a:t>
            </a:r>
          </a:p>
        </p:txBody>
      </p:sp>
      <p:sp>
        <p:nvSpPr>
          <p:cNvPr id="6" name="Title 1">
            <a:extLst>
              <a:ext uri="{FF2B5EF4-FFF2-40B4-BE49-F238E27FC236}">
                <a16:creationId xmlns:a16="http://schemas.microsoft.com/office/drawing/2014/main" id="{22A1FCA8-AFC5-4FC3-AFEB-97B1CF111DF1}"/>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400" kern="0" dirty="0">
                <a:solidFill>
                  <a:schemeClr val="bg1">
                    <a:lumMod val="75000"/>
                  </a:schemeClr>
                </a:solidFill>
              </a:rPr>
              <a:t>Motion - Ofcom Consultation on WRC-19 AIs</a:t>
            </a:r>
            <a:endParaRPr lang="en-US" sz="2400" kern="0" dirty="0">
              <a:solidFill>
                <a:schemeClr val="bg1">
                  <a:lumMod val="75000"/>
                </a:schemeClr>
              </a:solidFill>
            </a:endParaRPr>
          </a:p>
        </p:txBody>
      </p:sp>
    </p:spTree>
    <p:extLst>
      <p:ext uri="{BB962C8B-B14F-4D97-AF65-F5344CB8AC3E}">
        <p14:creationId xmlns:p14="http://schemas.microsoft.com/office/powerpoint/2010/main" val="1143189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 Flexible Use of the 3.7 to 4.2 GHz Band</a:t>
            </a:r>
            <a:endParaRPr lang="en-US" sz="12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ECFS: </a:t>
            </a:r>
            <a:r>
              <a:rPr lang="en-US" sz="1800" dirty="0">
                <a:hlinkClick r:id="rId2"/>
              </a:rPr>
              <a:t>https://www.fcc.gov/ecfs/search/filings?proceedings_name=18-122&amp;sort=date_disseminated,DESC</a:t>
            </a:r>
            <a:r>
              <a:rPr lang="en-US" sz="1800" dirty="0"/>
              <a:t>   </a:t>
            </a:r>
            <a:endParaRPr lang="en-US" sz="2000" dirty="0"/>
          </a:p>
          <a:p>
            <a:pPr>
              <a:buFont typeface="Arial" panose="020B0604020202020204" pitchFamily="34" charset="0"/>
              <a:buChar char="•"/>
            </a:pPr>
            <a:r>
              <a:rPr lang="en-US" sz="2000" dirty="0"/>
              <a:t>The NPRM was released Friday the 13</a:t>
            </a:r>
            <a:r>
              <a:rPr lang="en-US" sz="2000" baseline="30000" dirty="0"/>
              <a:t>th</a:t>
            </a:r>
            <a:r>
              <a:rPr lang="en-US" sz="2000" dirty="0"/>
              <a:t>: </a:t>
            </a:r>
          </a:p>
          <a:p>
            <a:pPr lvl="1">
              <a:buFont typeface="Arial" panose="020B0604020202020204" pitchFamily="34" charset="0"/>
              <a:buChar char="•"/>
            </a:pPr>
            <a:r>
              <a:rPr lang="en-US" sz="1800" dirty="0"/>
              <a:t>Mentor:  </a:t>
            </a:r>
            <a:r>
              <a:rPr lang="en-US" sz="1800" dirty="0">
                <a:hlinkClick r:id="rId3"/>
              </a:rPr>
              <a:t>https://mentor.ieee.org/802.18/dcn/18/18-18-0076-01-0000-nprm-3-9-4-2ghz-gn-18-122.pdf</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Questions were brought up in 802.24 meeting at the plenary and 802.22 at the leadership meeting that Saturday,  they want to look at this more.</a:t>
            </a:r>
          </a:p>
          <a:p>
            <a:pPr>
              <a:buFont typeface="Arial" panose="020B0604020202020204" pitchFamily="34" charset="0"/>
              <a:buChar char="•"/>
            </a:pPr>
            <a:r>
              <a:rPr lang="en-US" altLang="en-US" sz="2000" dirty="0">
                <a:solidFill>
                  <a:srgbClr val="00B0F0"/>
                </a:solidFill>
              </a:rPr>
              <a:t>Next is look closer at it to see if anything for unlicensed use, for us, or not.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chemeClr val="tx1"/>
                </a:solidFill>
              </a:rPr>
              <a:t>Has anyone looked through?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A new piece this morning,  see next slide.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 Flexible Use of the 3.7 to 4.2 GHz Band </a:t>
            </a:r>
            <a:r>
              <a:rPr lang="en-US" sz="1400" dirty="0"/>
              <a:t>-2</a:t>
            </a:r>
            <a:endParaRPr lang="en-US" sz="1200" dirty="0"/>
          </a:p>
        </p:txBody>
      </p:sp>
      <p:sp>
        <p:nvSpPr>
          <p:cNvPr id="3" name="Content Placeholder 2"/>
          <p:cNvSpPr>
            <a:spLocks noGrp="1"/>
          </p:cNvSpPr>
          <p:nvPr>
            <p:ph idx="1"/>
          </p:nvPr>
        </p:nvSpPr>
        <p:spPr>
          <a:xfrm>
            <a:off x="692092" y="1447800"/>
            <a:ext cx="8299508" cy="4494213"/>
          </a:xfrm>
        </p:spPr>
        <p:txBody>
          <a:bodyPr/>
          <a:lstStyle/>
          <a:p>
            <a:pPr>
              <a:buFont typeface="Arial" panose="020B0604020202020204" pitchFamily="34" charset="0"/>
              <a:buChar char="•"/>
            </a:pPr>
            <a:r>
              <a:rPr lang="en-US" sz="2000" dirty="0"/>
              <a:t>From the Federal Register, today 26 July: </a:t>
            </a:r>
          </a:p>
          <a:p>
            <a:pPr lvl="1"/>
            <a:r>
              <a:rPr lang="en-US" sz="1600" u="sng" dirty="0">
                <a:hlinkClick r:id="rId2"/>
              </a:rPr>
              <a:t>Federal Communications Commission</a:t>
            </a:r>
            <a:r>
              <a:rPr lang="en-US" sz="1600" dirty="0"/>
              <a:t> </a:t>
            </a:r>
          </a:p>
          <a:p>
            <a:pPr lvl="1"/>
            <a:r>
              <a:rPr lang="en-US" sz="1600" dirty="0"/>
              <a:t>Proposed Rule  				Earth Stations Currently Operating in the 3.7-4.2 GHz Band; Filing Options for Operators with Multiple Earth Station Antennas</a:t>
            </a:r>
            <a:endParaRPr lang="en-US" sz="1200" dirty="0"/>
          </a:p>
          <a:p>
            <a:pPr lvl="1"/>
            <a:r>
              <a:rPr lang="en-US" sz="1600" dirty="0"/>
              <a:t>FR Document: </a:t>
            </a:r>
            <a:r>
              <a:rPr lang="en-US" sz="1600" u="sng" dirty="0">
                <a:hlinkClick r:id="rId3"/>
              </a:rPr>
              <a:t>2018-15969</a:t>
            </a:r>
            <a:r>
              <a:rPr lang="en-US" sz="1600" dirty="0"/>
              <a:t> 	Citation: 83 FR 35454 </a:t>
            </a:r>
            <a:endParaRPr lang="en-US" sz="1200" dirty="0"/>
          </a:p>
          <a:p>
            <a:pPr lvl="1"/>
            <a:r>
              <a:rPr lang="en-US" sz="1600" u="sng" dirty="0">
                <a:hlinkClick r:id="rId4"/>
              </a:rPr>
              <a:t>PDF</a:t>
            </a:r>
            <a:r>
              <a:rPr lang="en-US" sz="1600" dirty="0"/>
              <a:t> Page 35454 </a:t>
            </a:r>
            <a:r>
              <a:rPr lang="en-US" sz="1600" i="1" dirty="0"/>
              <a:t>(1 page)</a:t>
            </a:r>
            <a:r>
              <a:rPr lang="en-US" sz="1600" dirty="0"/>
              <a:t> 		</a:t>
            </a:r>
            <a:r>
              <a:rPr lang="en-US" sz="1600" u="sng" dirty="0">
                <a:hlinkClick r:id="rId5"/>
              </a:rPr>
              <a:t>Permalink</a:t>
            </a:r>
            <a:r>
              <a:rPr lang="en-US" sz="1600" dirty="0"/>
              <a:t> </a:t>
            </a:r>
            <a:endParaRPr lang="en-US" sz="1200" dirty="0"/>
          </a:p>
          <a:p>
            <a:pPr lvl="1"/>
            <a:r>
              <a:rPr lang="en-US" sz="1600" dirty="0"/>
              <a:t>Abstract: In this document, the International Bureau (Bureau) announces a 90-day extension to the filing window for fixed-satellite service (FSS) earth stations currently operating in the 3.7-4.2 GHz frequency band announced in the Public Notice (Freeze PN), </a:t>
            </a:r>
            <a:r>
              <a:rPr lang="en-US" sz="1600" b="1" dirty="0"/>
              <a:t>DA 18-398</a:t>
            </a:r>
            <a:r>
              <a:rPr lang="en-US" sz="1600" dirty="0"/>
              <a:t>. The Bureau also clarifies that applications to register multiple FSS antennas operating in this band that are located at the same address or geographic location may be filed in the International Bureau Filing System (IBFS) by using a... </a:t>
            </a:r>
          </a:p>
          <a:p>
            <a:pPr>
              <a:buFont typeface="Arial" panose="020B0604020202020204" pitchFamily="34" charset="0"/>
              <a:buChar char="•"/>
            </a:pPr>
            <a:endParaRPr lang="en-US" sz="2000" dirty="0"/>
          </a:p>
          <a:p>
            <a:pPr>
              <a:buFont typeface="Arial" panose="020B0604020202020204" pitchFamily="34" charset="0"/>
              <a:buChar char="•"/>
            </a:pPr>
            <a:r>
              <a:rPr lang="en-US" sz="2000" dirty="0"/>
              <a:t>Note, SES willing to put up the application $s to get everyone to register to update the database so it is as complete as possible.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768144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181893"/>
            <a:ext cx="7770813" cy="4494213"/>
          </a:xfrm>
        </p:spPr>
        <p:txBody>
          <a:bodyPr/>
          <a:lstStyle/>
          <a:p>
            <a:pPr>
              <a:spcBef>
                <a:spcPts val="0"/>
              </a:spcBef>
              <a:buFont typeface="Arial" panose="020B0604020202020204" pitchFamily="34" charset="0"/>
              <a:buChar char="•"/>
            </a:pPr>
            <a:r>
              <a:rPr lang="en-US" altLang="en-US" sz="2000" dirty="0"/>
              <a:t>IEEE SA has more edits coming on their Position Statement on Additional Spectrum for us to review.</a:t>
            </a:r>
          </a:p>
          <a:p>
            <a:pPr lvl="1">
              <a:spcBef>
                <a:spcPts val="0"/>
              </a:spcBef>
              <a:buFont typeface="Arial" panose="020B0604020202020204" pitchFamily="34" charset="0"/>
              <a:buChar char="•"/>
            </a:pPr>
            <a:r>
              <a:rPr lang="en-US" altLang="en-US" sz="1600" dirty="0"/>
              <a:t>  Nothing has come in yet.</a:t>
            </a:r>
          </a:p>
          <a:p>
            <a:pPr marL="457200" lvl="1" indent="0">
              <a:spcBef>
                <a:spcPts val="0"/>
              </a:spcBef>
            </a:pPr>
            <a:endParaRPr lang="en-US" altLang="en-US" sz="16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600" dirty="0"/>
              <a:t>Next is where the 11ax CoEx document goes.</a:t>
            </a:r>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Time could be quick to come up with a single voice from IEEE 802 for the NPRM?  </a:t>
            </a:r>
          </a:p>
          <a:p>
            <a:pPr lvl="1">
              <a:spcBef>
                <a:spcPts val="0"/>
              </a:spcBef>
              <a:buFont typeface="Arial" panose="020B0604020202020204" pitchFamily="34" charset="0"/>
              <a:buChar char="•"/>
            </a:pPr>
            <a:r>
              <a:rPr lang="en-US" altLang="en-US" sz="1600" dirty="0"/>
              <a:t>Should see the ‘draft’ text 3 weeks before the FCC Open meeting this is on the agenda.  (Open meeting dates:  26 Sept, 23 Oct, 15 Nov) </a:t>
            </a:r>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1541688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066800"/>
            <a:ext cx="8368912" cy="4113213"/>
          </a:xfrm>
        </p:spPr>
        <p:txBody>
          <a:bodyPr/>
          <a:lstStyle/>
          <a:p>
            <a:pPr>
              <a:spcBef>
                <a:spcPts val="0"/>
              </a:spcBef>
              <a:buFont typeface="Arial" panose="020B0604020202020204" pitchFamily="34" charset="0"/>
              <a:buChar char="•"/>
            </a:pPr>
            <a:r>
              <a:rPr lang="en-US" altLang="en-US" sz="2000" dirty="0">
                <a:solidFill>
                  <a:srgbClr val="00B0F0"/>
                </a:solidFill>
              </a:rPr>
              <a:t>Uganda TVWS consultation on guidelines, the chair to start EC ballot. </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Google request for higher power at 60GHz reply comments to us, a member will list out points to consider for an IEEE 802 ex </a:t>
            </a:r>
            <a:r>
              <a:rPr lang="en-US" altLang="en-US" sz="2000" dirty="0" err="1">
                <a:solidFill>
                  <a:srgbClr val="00B0F0"/>
                </a:solidFill>
              </a:rPr>
              <a:t>parte</a:t>
            </a:r>
            <a:r>
              <a:rPr lang="en-US" altLang="en-US" sz="2000" dirty="0">
                <a:solidFill>
                  <a:srgbClr val="00B0F0"/>
                </a:solidFill>
              </a:rPr>
              <a:t>.</a:t>
            </a:r>
          </a:p>
          <a:p>
            <a:pPr lvl="1">
              <a:spcBef>
                <a:spcPts val="0"/>
              </a:spcBef>
              <a:buFont typeface="Arial" panose="020B0604020202020204" pitchFamily="34" charset="0"/>
              <a:buChar char="•"/>
            </a:pPr>
            <a:r>
              <a:rPr lang="en-US" altLang="en-US" sz="1600" dirty="0">
                <a:solidFill>
                  <a:srgbClr val="00B0F0"/>
                </a:solidFill>
              </a:rPr>
              <a:t>All should review the Facebook letter, document 18-18/0089.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solidFill>
                  <a:srgbClr val="00B0F0"/>
                </a:solidFill>
              </a:rPr>
              <a:t>IEEE EU position statement</a:t>
            </a:r>
          </a:p>
          <a:p>
            <a:pPr lvl="1">
              <a:spcBef>
                <a:spcPts val="0"/>
              </a:spcBef>
              <a:buFont typeface="Arial" panose="020B0604020202020204" pitchFamily="34" charset="0"/>
              <a:buChar char="•"/>
            </a:pPr>
            <a:r>
              <a:rPr lang="en-US" altLang="en-US" sz="1600" b="0" dirty="0">
                <a:solidFill>
                  <a:srgbClr val="00B0F0"/>
                </a:solidFill>
              </a:rPr>
              <a:t>any further inputs on overall concern to pass up and ideas on what to do next? </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Ofcom consultation questions; further inputs to our comments? </a:t>
            </a:r>
          </a:p>
          <a:p>
            <a:pPr>
              <a:spcBef>
                <a:spcPts val="0"/>
              </a:spcBef>
              <a:buFont typeface="Arial" panose="020B0604020202020204" pitchFamily="34" charset="0"/>
              <a:buChar char="•"/>
            </a:pPr>
            <a:endParaRPr lang="en-US" altLang="en-US" sz="2000" dirty="0">
              <a:solidFill>
                <a:srgbClr val="00B0F0"/>
              </a:solidFill>
            </a:endParaRPr>
          </a:p>
          <a:p>
            <a:pPr>
              <a:spcBef>
                <a:spcPts val="0"/>
              </a:spcBef>
              <a:buFont typeface="Arial" panose="020B0604020202020204" pitchFamily="34" charset="0"/>
              <a:buChar char="•"/>
            </a:pPr>
            <a:r>
              <a:rPr lang="en-US" altLang="en-US" sz="2000" dirty="0">
                <a:solidFill>
                  <a:srgbClr val="00B0F0"/>
                </a:solidFill>
              </a:rPr>
              <a:t>NPRM on 3.7-4.2 GHz, any inputs?</a:t>
            </a:r>
            <a:endParaRPr lang="en-US" altLang="en-US" sz="100" dirty="0">
              <a:solidFill>
                <a:srgbClr val="00B0F0"/>
              </a:solidFill>
            </a:endParaRP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Monitor: </a:t>
            </a:r>
          </a:p>
          <a:p>
            <a:pPr lvl="1">
              <a:spcBef>
                <a:spcPts val="0"/>
              </a:spcBef>
              <a:buFont typeface="Arial" panose="020B0604020202020204" pitchFamily="34" charset="0"/>
              <a:buChar char="•"/>
            </a:pPr>
            <a:r>
              <a:rPr lang="en-US" altLang="en-US" sz="1600" dirty="0"/>
              <a:t>IEEE SA edits coming on their Position Statement on Additional Spectrum for our review</a:t>
            </a:r>
            <a:endParaRPr lang="en-US" altLang="en-US" sz="1200" dirty="0"/>
          </a:p>
          <a:p>
            <a:pPr lvl="1">
              <a:spcBef>
                <a:spcPts val="0"/>
              </a:spcBef>
              <a:buFont typeface="Arial" panose="020B0604020202020204" pitchFamily="34" charset="0"/>
              <a:buChar char="•"/>
            </a:pPr>
            <a:r>
              <a:rPr lang="en-US" altLang="en-US" sz="1600" dirty="0"/>
              <a:t>Monitor 6 (5-7) GHz and single voice from IEEE 802. </a:t>
            </a:r>
            <a:r>
              <a:rPr lang="en-US" altLang="en-US" sz="1600" dirty="0">
                <a:hlinkClick r:id="rId2"/>
              </a:rPr>
              <a:t>&lt;doc&gt;</a:t>
            </a:r>
            <a:endParaRPr lang="en-US" altLang="en-US" sz="1600" dirty="0"/>
          </a:p>
          <a:p>
            <a:pPr lvl="1">
              <a:spcBef>
                <a:spcPts val="0"/>
              </a:spcBef>
              <a:buFont typeface="Arial" panose="020B0604020202020204" pitchFamily="34" charset="0"/>
              <a:buChar char="•"/>
            </a:pPr>
            <a:r>
              <a:rPr lang="en-US" altLang="en-US" sz="1600" dirty="0"/>
              <a:t>Monitor 802.11 WNG proposal on Future of Unlicensed Spectrum </a:t>
            </a:r>
            <a:r>
              <a:rPr lang="en-US" altLang="en-US" sz="1600" dirty="0">
                <a:hlinkClick r:id="rId3"/>
              </a:rPr>
              <a:t>&lt;doc&gt;</a:t>
            </a:r>
            <a:r>
              <a:rPr lang="en-US" altLang="en-US" sz="16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4"/>
              </a:rPr>
              <a:t>&lt;doc&gt;</a:t>
            </a:r>
            <a:r>
              <a:rPr lang="en-US" altLang="en-US" sz="14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26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26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02 Aug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 this one is updated)</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15:54</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26 July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prioritisation of the agenda items, as shown in Annex 5, and if not why</a:t>
            </a:r>
          </a:p>
          <a:p>
            <a:r>
              <a:rPr lang="en-US" sz="1400" dirty="0"/>
              <a:t> </a:t>
            </a:r>
          </a:p>
          <a:p>
            <a:r>
              <a:rPr lang="en-US" sz="1400" dirty="0"/>
              <a:t>Question 2: Ofcom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Recognising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Ofcom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26 July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-4</a:t>
            </a:r>
            <a:endParaRPr lang="en-US" sz="1400" dirty="0"/>
          </a:p>
        </p:txBody>
      </p:sp>
      <p:sp>
        <p:nvSpPr>
          <p:cNvPr id="3" name="Content Placeholder 2"/>
          <p:cNvSpPr>
            <a:spLocks noGrp="1"/>
          </p:cNvSpPr>
          <p:nvPr>
            <p:ph idx="1"/>
          </p:nvPr>
        </p:nvSpPr>
        <p:spPr>
          <a:xfrm>
            <a:off x="692092" y="7620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Brought up at Sunday All chairs, Monday EC and 802.11 and 802.15 openings. </a:t>
            </a:r>
          </a:p>
          <a:p>
            <a:pPr lvl="1">
              <a:buFont typeface="Arial" panose="020B0604020202020204" pitchFamily="34" charset="0"/>
              <a:buChar char="•"/>
            </a:pPr>
            <a:r>
              <a:rPr lang="en-US" sz="1400" dirty="0"/>
              <a:t>If the other Working Groups have something they want to document, will look at it.  If not the 802.18 RR_TAG is okay not to comment. </a:t>
            </a:r>
          </a:p>
          <a:p>
            <a:pPr lvl="1">
              <a:buFont typeface="Arial" panose="020B0604020202020204" pitchFamily="34" charset="0"/>
              <a:buChar char="•"/>
            </a:pPr>
            <a:r>
              <a:rPr lang="en-US" sz="1400" dirty="0"/>
              <a:t>After Thursday’s discussion we will pass on this question. </a:t>
            </a:r>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400" dirty="0"/>
              <a:t>This question we may want to comment on, as in the context there is 6GHz.  Though need to work out the IEEE 802 as a whole consensus.</a:t>
            </a:r>
          </a:p>
          <a:p>
            <a:pPr marL="628650" lvl="1" indent="-171450">
              <a:buFont typeface="Arial" panose="020B0604020202020204" pitchFamily="34" charset="0"/>
              <a:buChar char="•"/>
            </a:pPr>
            <a:r>
              <a:rPr lang="en-US" sz="1400" dirty="0"/>
              <a:t>Brought up at Sunday All chairs, Monday EC and 802.11 and 802.15 openings.</a:t>
            </a:r>
          </a:p>
          <a:p>
            <a:pPr marL="628650" lvl="1" indent="-171450">
              <a:buFont typeface="Arial" panose="020B0604020202020204" pitchFamily="34" charset="0"/>
              <a:buChar char="•"/>
            </a:pPr>
            <a:r>
              <a:rPr lang="en-US" sz="1400" dirty="0"/>
              <a:t>The RR-TAG members see this is a question we should comment on. </a:t>
            </a:r>
          </a:p>
          <a:p>
            <a:pPr marL="628650" lvl="1" indent="-171450">
              <a:buFont typeface="Arial" panose="020B0604020202020204" pitchFamily="34" charset="0"/>
              <a:buChar char="•"/>
            </a:pPr>
            <a:r>
              <a:rPr lang="en-US" sz="1400" dirty="0"/>
              <a:t>After Thursday discussion and looking at context more, this was reversed, and comments are not needed.</a:t>
            </a:r>
          </a:p>
          <a:p>
            <a:pPr>
              <a:buFont typeface="Arial" panose="020B0604020202020204" pitchFamily="34" charset="0"/>
              <a:buChar char="•"/>
            </a:pPr>
            <a:r>
              <a:rPr lang="en-US" sz="2000" dirty="0">
                <a:solidFill>
                  <a:schemeClr val="tx1"/>
                </a:solidFill>
              </a:rPr>
              <a:t>After review on Tuesday, have some initial thoughts on the 8 other questions and most we could respond on.  A marked up version of the consultation will be put on Mentor with the few notes on each question.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SA additional spectrum position statement </a:t>
            </a:r>
            <a:endParaRPr lang="en-US" sz="1200" dirty="0"/>
          </a:p>
        </p:txBody>
      </p:sp>
      <p:sp>
        <p:nvSpPr>
          <p:cNvPr id="3" name="Content Placeholder 2"/>
          <p:cNvSpPr>
            <a:spLocks noGrp="1"/>
          </p:cNvSpPr>
          <p:nvPr>
            <p:ph idx="1"/>
          </p:nvPr>
        </p:nvSpPr>
        <p:spPr>
          <a:xfrm>
            <a:off x="692092" y="1181893"/>
            <a:ext cx="8147108" cy="4494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The IEEE-SA BoG SPCC reviewed and discussed the draft Spectrum Use position statement we have reviewed the past months </a:t>
            </a:r>
            <a:r>
              <a:rPr lang="en-US" sz="1400" dirty="0"/>
              <a:t>(18-18/0010r0x)</a:t>
            </a:r>
            <a:r>
              <a:rPr lang="en-US" sz="2000" dirty="0"/>
              <a:t>. </a:t>
            </a:r>
            <a:r>
              <a:rPr lang="en-US" sz="1100" dirty="0"/>
              <a:t> </a:t>
            </a:r>
            <a:r>
              <a:rPr lang="en-US" sz="2000" dirty="0"/>
              <a:t>It agreed to move it forth to the BoG for its approval at the </a:t>
            </a:r>
            <a:r>
              <a:rPr lang="en-US" sz="2000" i="1" u="sng" dirty="0"/>
              <a:t>9 July </a:t>
            </a:r>
            <a:r>
              <a:rPr lang="en-US" sz="2000" dirty="0"/>
              <a:t>meeting--with the addition of text addressing shared spectrum.  </a:t>
            </a:r>
          </a:p>
          <a:p>
            <a:pPr>
              <a:buFont typeface="Arial" panose="020B0604020202020204" pitchFamily="34" charset="0"/>
              <a:buChar char="•"/>
            </a:pPr>
            <a:r>
              <a:rPr lang="en-US" sz="2000" dirty="0"/>
              <a:t>The latest from us: </a:t>
            </a:r>
            <a:r>
              <a:rPr lang="en-US" sz="2000" dirty="0">
                <a:hlinkClick r:id="rId2"/>
              </a:rPr>
              <a:t>https://mentor.ieee.org/802.18/dcn/18/18-18-0010-06-0000-sa-use-of-spectrum-draft-position-06dec17.docx</a:t>
            </a:r>
            <a:r>
              <a:rPr lang="en-US" sz="2000" dirty="0"/>
              <a:t>   </a:t>
            </a:r>
          </a:p>
          <a:p>
            <a:pPr lvl="1">
              <a:buFont typeface="Arial" panose="020B0604020202020204" pitchFamily="34" charset="0"/>
              <a:buChar char="•"/>
            </a:pPr>
            <a:r>
              <a:rPr lang="en-US" sz="1800" dirty="0"/>
              <a:t>Note: the IEEE 802 chair had asked for clarity on how the different IEEE 802 standards and projects are stated. </a:t>
            </a:r>
          </a:p>
          <a:p>
            <a:pPr>
              <a:buFont typeface="Arial" panose="020B0604020202020204" pitchFamily="34" charset="0"/>
              <a:buChar char="•"/>
            </a:pPr>
            <a:endParaRPr lang="en-US" sz="2000" dirty="0"/>
          </a:p>
          <a:p>
            <a:pPr>
              <a:buFont typeface="Arial" panose="020B0604020202020204" pitchFamily="34" charset="0"/>
              <a:buChar char="•"/>
            </a:pPr>
            <a:r>
              <a:rPr lang="en-US" sz="2000" dirty="0"/>
              <a:t>Have heard we may see more updates after their 09 July meeting, for us to review. </a:t>
            </a:r>
          </a:p>
          <a:p>
            <a:pPr>
              <a:buFont typeface="Arial" panose="020B0604020202020204" pitchFamily="34" charset="0"/>
              <a:buChar char="•"/>
            </a:pPr>
            <a:r>
              <a:rPr lang="en-US" sz="2000" dirty="0"/>
              <a:t>Nothing has come in yet.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1060932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26 July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39</a:t>
            </a:fld>
            <a:endParaRPr lang="en-US" altLang="en-US" sz="1200" b="0" dirty="0"/>
          </a:p>
        </p:txBody>
      </p:sp>
      <p:sp>
        <p:nvSpPr>
          <p:cNvPr id="2" name="Date Placeholder 1"/>
          <p:cNvSpPr>
            <a:spLocks noGrp="1"/>
          </p:cNvSpPr>
          <p:nvPr>
            <p:ph type="dt" idx="15"/>
          </p:nvPr>
        </p:nvSpPr>
        <p:spPr/>
        <p:txBody>
          <a:bodyPr/>
          <a:lstStyle/>
          <a:p>
            <a:r>
              <a:rPr lang="en-US"/>
              <a:t>26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26 July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26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47</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programme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26 July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48</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26 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3419" y="1169156"/>
            <a:ext cx="3772457" cy="5275778"/>
          </a:xfrm>
        </p:spPr>
        <p:txBody>
          <a:bodyPr/>
          <a:lstStyle/>
          <a:p>
            <a:pPr>
              <a:buFont typeface="Arial" panose="020B0604020202020204" pitchFamily="34" charset="0"/>
              <a:buChar char="•"/>
            </a:pPr>
            <a:r>
              <a:rPr lang="en-US" altLang="en-US" sz="1600" dirty="0"/>
              <a:t>Call to Order</a:t>
            </a:r>
          </a:p>
          <a:p>
            <a:pPr lvl="3">
              <a:buFont typeface="Arial" panose="020B0604020202020204" pitchFamily="34" charset="0"/>
              <a:buChar char="•"/>
            </a:pPr>
            <a:r>
              <a:rPr lang="en-US" altLang="en-US" sz="8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3">
              <a:buFont typeface="Arial" panose="020B0604020202020204" pitchFamily="34" charset="0"/>
              <a:buChar char="•"/>
            </a:pPr>
            <a:r>
              <a:rPr lang="en-US" altLang="en-US" sz="80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altLang="en-US" sz="1400" dirty="0">
                <a:solidFill>
                  <a:schemeClr val="tx1"/>
                </a:solidFill>
              </a:rPr>
              <a:t>Uganda: TVWS consultation</a:t>
            </a:r>
          </a:p>
          <a:p>
            <a:pPr lvl="1">
              <a:buFont typeface="Arial" panose="020B0604020202020204" pitchFamily="34" charset="0"/>
              <a:buChar char="•"/>
            </a:pPr>
            <a:r>
              <a:rPr lang="en-US" altLang="en-US" sz="1400" dirty="0">
                <a:solidFill>
                  <a:schemeClr val="tx1"/>
                </a:solidFill>
              </a:rPr>
              <a:t>Google waiver request</a:t>
            </a:r>
          </a:p>
          <a:p>
            <a:pPr lvl="1">
              <a:buFont typeface="Arial" panose="020B0604020202020204" pitchFamily="34" charset="0"/>
              <a:buChar char="•"/>
            </a:pPr>
            <a:r>
              <a:rPr lang="en-US" sz="1400" dirty="0"/>
              <a:t>IEEE EU Spectrum Management statement </a:t>
            </a:r>
          </a:p>
          <a:p>
            <a:pPr lvl="1">
              <a:buFont typeface="Arial" panose="020B0604020202020204" pitchFamily="34" charset="0"/>
              <a:buChar char="•"/>
            </a:pPr>
            <a:r>
              <a:rPr lang="en-US" altLang="en-US" sz="1400" dirty="0">
                <a:solidFill>
                  <a:schemeClr val="tx1"/>
                </a:solidFill>
              </a:rPr>
              <a:t>Ofcom consultation</a:t>
            </a:r>
          </a:p>
          <a:p>
            <a:pPr lvl="1">
              <a:buFont typeface="Arial" panose="020B0604020202020204" pitchFamily="34" charset="0"/>
              <a:buChar char="•"/>
            </a:pPr>
            <a:r>
              <a:rPr lang="en-US" altLang="en-US" sz="1400" dirty="0">
                <a:solidFill>
                  <a:schemeClr val="tx1"/>
                </a:solidFill>
              </a:rPr>
              <a:t>NPRM </a:t>
            </a:r>
            <a:r>
              <a:rPr lang="en-US" sz="1400" dirty="0"/>
              <a:t>on 3.7 to 4.2 GHz Band</a:t>
            </a:r>
          </a:p>
          <a:p>
            <a:pPr lvl="1">
              <a:buFont typeface="Arial" panose="020B0604020202020204" pitchFamily="34" charset="0"/>
              <a:buChar char="•"/>
            </a:pPr>
            <a:r>
              <a:rPr lang="en-US" altLang="en-US" sz="1400" dirty="0">
                <a:solidFill>
                  <a:schemeClr val="tx1"/>
                </a:solidFill>
              </a:rPr>
              <a:t>General Discussion Items	</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Several </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16478" y="99218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100" dirty="0">
                <a:solidFill>
                  <a:schemeClr val="tx1"/>
                </a:solidFill>
              </a:rPr>
              <a:t>Latest from members. Anything we should respond to?</a:t>
            </a:r>
          </a:p>
          <a:p>
            <a:pPr>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altLang="en-US" sz="1200" b="0" kern="0" dirty="0"/>
              <a:t>Uganda TVWS Consultation</a:t>
            </a:r>
          </a:p>
          <a:p>
            <a:pPr lvl="1">
              <a:spcBef>
                <a:spcPts val="0"/>
              </a:spcBef>
              <a:buFont typeface="Arial" panose="020B0604020202020204" pitchFamily="34" charset="0"/>
              <a:buChar char="•"/>
            </a:pPr>
            <a:r>
              <a:rPr lang="en-US" sz="1100" dirty="0"/>
              <a:t>Guidelines for management of the TVWS radio spectrum use in Uganda</a:t>
            </a:r>
            <a:r>
              <a:rPr lang="en-US" altLang="en-US" sz="1100" kern="0" dirty="0"/>
              <a:t> </a:t>
            </a:r>
          </a:p>
          <a:p>
            <a:pPr lvl="1">
              <a:spcBef>
                <a:spcPts val="0"/>
              </a:spcBef>
              <a:buFont typeface="Arial" panose="020B0604020202020204" pitchFamily="34" charset="0"/>
              <a:buChar char="•"/>
            </a:pPr>
            <a:r>
              <a:rPr lang="en-US" altLang="en-US" sz="1100" kern="0" dirty="0"/>
              <a:t>Due 10 Aug (to EC by 27Jul) </a:t>
            </a:r>
          </a:p>
          <a:p>
            <a:pPr lvl="1">
              <a:spcBef>
                <a:spcPts val="0"/>
              </a:spcBef>
              <a:buFont typeface="Arial" panose="020B0604020202020204" pitchFamily="34" charset="0"/>
              <a:buChar char="•"/>
            </a:pPr>
            <a:endParaRPr lang="en-US" altLang="en-US" sz="1100" kern="0" dirty="0"/>
          </a:p>
          <a:p>
            <a:pPr>
              <a:spcBef>
                <a:spcPts val="0"/>
              </a:spcBef>
              <a:buFont typeface="Arial" panose="020B0604020202020204" pitchFamily="34" charset="0"/>
              <a:buChar char="•"/>
            </a:pPr>
            <a:r>
              <a:rPr lang="en-US" sz="1200" b="0" dirty="0">
                <a:solidFill>
                  <a:schemeClr val="tx1"/>
                </a:solidFill>
              </a:rPr>
              <a:t> </a:t>
            </a:r>
            <a:r>
              <a:rPr lang="en-US" altLang="en-US" sz="1200" b="0" kern="0" dirty="0"/>
              <a:t>Google waiver request, NCTA feedback request</a:t>
            </a:r>
          </a:p>
          <a:p>
            <a:pPr lvl="1">
              <a:spcBef>
                <a:spcPts val="0"/>
              </a:spcBef>
              <a:buFont typeface="Arial" panose="020B0604020202020204" pitchFamily="34" charset="0"/>
              <a:buChar char="•"/>
            </a:pPr>
            <a:r>
              <a:rPr lang="en-US" altLang="en-US" sz="1100" kern="0" dirty="0"/>
              <a:t>Google had replied to our comments, </a:t>
            </a:r>
          </a:p>
          <a:p>
            <a:pPr lvl="1">
              <a:spcBef>
                <a:spcPts val="0"/>
              </a:spcBef>
              <a:buFont typeface="Arial" panose="020B0604020202020204" pitchFamily="34" charset="0"/>
              <a:buChar char="•"/>
            </a:pPr>
            <a:r>
              <a:rPr lang="en-US" altLang="en-US" sz="1100" kern="0" dirty="0"/>
              <a:t>NCTA agreed with us in and will support us. </a:t>
            </a:r>
          </a:p>
          <a:p>
            <a:pPr lvl="1">
              <a:spcBef>
                <a:spcPts val="0"/>
              </a:spcBef>
              <a:buFont typeface="Arial" panose="020B0604020202020204" pitchFamily="34" charset="0"/>
              <a:buChar char="•"/>
            </a:pPr>
            <a:endParaRPr lang="en-US" altLang="en-US" sz="1100" kern="0" dirty="0"/>
          </a:p>
          <a:p>
            <a:pPr>
              <a:spcBef>
                <a:spcPts val="0"/>
              </a:spcBef>
              <a:buFont typeface="Arial" panose="020B0604020202020204" pitchFamily="34" charset="0"/>
              <a:buChar char="•"/>
            </a:pPr>
            <a:r>
              <a:rPr lang="en-US" sz="1100" b="0" dirty="0"/>
              <a:t>IEEE EU Spectrum Management statement </a:t>
            </a:r>
          </a:p>
          <a:p>
            <a:pPr lvl="1">
              <a:spcBef>
                <a:spcPts val="0"/>
              </a:spcBef>
              <a:buFont typeface="Arial" panose="020B0604020202020204" pitchFamily="34" charset="0"/>
              <a:buChar char="•"/>
            </a:pPr>
            <a:r>
              <a:rPr lang="en-US" sz="1100" dirty="0"/>
              <a:t>Work on feedback on concern with this statement. </a:t>
            </a:r>
          </a:p>
          <a:p>
            <a:pPr lvl="1">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sz="1200" b="0" dirty="0">
                <a:solidFill>
                  <a:schemeClr val="tx1"/>
                </a:solidFill>
              </a:rPr>
              <a:t>Ofcom-consultation-on-preparations-for-wrc-19</a:t>
            </a:r>
          </a:p>
          <a:p>
            <a:pPr lvl="1">
              <a:spcBef>
                <a:spcPts val="0"/>
              </a:spcBef>
              <a:buFont typeface="Arial" panose="020B0604020202020204" pitchFamily="34" charset="0"/>
              <a:buChar char="•"/>
            </a:pPr>
            <a:r>
              <a:rPr lang="en-US" sz="1100" dirty="0">
                <a:solidFill>
                  <a:schemeClr val="tx1"/>
                </a:solidFill>
              </a:rPr>
              <a:t>Work on  IEEE 802 comments on the Ofcom questions on AIs we have view points on. </a:t>
            </a:r>
          </a:p>
          <a:p>
            <a:pPr lvl="1">
              <a:spcBef>
                <a:spcPts val="0"/>
              </a:spcBef>
              <a:buFont typeface="Arial" panose="020B0604020202020204" pitchFamily="34" charset="0"/>
              <a:buChar char="•"/>
            </a:pPr>
            <a:r>
              <a:rPr lang="en-US" sz="1100" dirty="0">
                <a:solidFill>
                  <a:schemeClr val="tx1"/>
                </a:solidFill>
              </a:rPr>
              <a:t>Due 13 Sept.(to EC by 23 or 30aug)  </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sz="1200" b="0" dirty="0"/>
              <a:t>NPRM, Expanding Flexible Use of 3.7 to 4.2GHz Band</a:t>
            </a:r>
          </a:p>
          <a:p>
            <a:pPr lvl="1">
              <a:spcBef>
                <a:spcPts val="0"/>
              </a:spcBef>
              <a:buFont typeface="Arial" panose="020B0604020202020204" pitchFamily="34" charset="0"/>
              <a:buChar char="•"/>
            </a:pPr>
            <a:r>
              <a:rPr lang="en-US" altLang="en-US" sz="1100" kern="0" dirty="0"/>
              <a:t>Final NPRM is out. . </a:t>
            </a:r>
          </a:p>
          <a:p>
            <a:pPr>
              <a:spcBef>
                <a:spcPts val="0"/>
              </a:spcBef>
              <a:buFont typeface="Arial" panose="020B0604020202020204" pitchFamily="34" charset="0"/>
              <a:buChar char="•"/>
            </a:pPr>
            <a:endParaRPr lang="en-US" altLang="en-US" sz="1200" b="0" kern="0" dirty="0"/>
          </a:p>
          <a:p>
            <a:pPr>
              <a:spcBef>
                <a:spcPts val="0"/>
              </a:spcBef>
              <a:buFont typeface="Arial" panose="020B0604020202020204" pitchFamily="34" charset="0"/>
              <a:buChar char="•"/>
            </a:pPr>
            <a:r>
              <a:rPr lang="en-US" altLang="en-US" sz="1200" b="0" kern="0" dirty="0"/>
              <a:t>General Discussion Items</a:t>
            </a:r>
          </a:p>
          <a:p>
            <a:pPr lvl="1">
              <a:buFont typeface="Arial" panose="020B0604020202020204" pitchFamily="34" charset="0"/>
              <a:buChar char="•"/>
            </a:pPr>
            <a:r>
              <a:rPr lang="en-US" sz="1000" dirty="0"/>
              <a:t>IEEE SA Additional Spectrum statement</a:t>
            </a:r>
          </a:p>
          <a:p>
            <a:pPr lvl="1">
              <a:buFont typeface="Arial" panose="020B0604020202020204" pitchFamily="34" charset="0"/>
              <a:buChar char="•"/>
            </a:pPr>
            <a:r>
              <a:rPr lang="en-US" sz="1000" dirty="0"/>
              <a:t>6 (5-7) GHz and single voice from IEEE 802.   </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Stuart Kerry (Ruckus/ARRIS) </a:t>
            </a:r>
            <a:endParaRPr lang="en-US" altLang="en-US" sz="1600" dirty="0">
              <a:solidFill>
                <a:schemeClr val="bg1">
                  <a:lumMod val="85000"/>
                </a:schemeClr>
              </a:solidFill>
            </a:endParaRPr>
          </a:p>
          <a:p>
            <a:pPr lvl="1"/>
            <a:r>
              <a:rPr lang="en-US" altLang="en-US" sz="1600" b="1" dirty="0"/>
              <a:t>Seconded by:  	</a:t>
            </a:r>
            <a:r>
              <a:rPr lang="en-US" altLang="en-US" sz="1600" b="1" dirty="0">
                <a:solidFill>
                  <a:schemeClr val="tx1"/>
                </a:solidFill>
              </a:rPr>
              <a:t>John Notor (Notor Research) </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19 July 2018 in document:   </a:t>
            </a:r>
            <a:r>
              <a:rPr lang="en-US" altLang="en-US" sz="1600" dirty="0">
                <a:hlinkClick r:id="rId2"/>
              </a:rPr>
              <a:t>https://mentor.ieee.org/802.18/dcn/18/18-18-0085-00-0000-minutes-19july18-rr-tag-teleconference.doc</a:t>
            </a:r>
            <a:r>
              <a:rPr lang="en-US" altLang="en-US" sz="1600" dirty="0"/>
              <a:t> 	 </a:t>
            </a:r>
            <a:r>
              <a:rPr lang="en-US" altLang="en-US" sz="1600" b="1" dirty="0"/>
              <a:t>Posted:   </a:t>
            </a:r>
            <a:r>
              <a:rPr lang="en-US" sz="1600" b="0" dirty="0"/>
              <a:t>23-Jul-2018 21:18:57 ET</a:t>
            </a:r>
            <a:endParaRPr lang="en-US" sz="1400" dirty="0"/>
          </a:p>
          <a:p>
            <a:pPr lvl="1"/>
            <a:r>
              <a:rPr lang="en-US" altLang="en-US" sz="1600" b="1" dirty="0"/>
              <a:t>Moved by: 	</a:t>
            </a:r>
            <a:r>
              <a:rPr lang="en-US" altLang="en-US" sz="1600" b="1" dirty="0">
                <a:solidFill>
                  <a:schemeClr val="tx1"/>
                </a:solidFill>
              </a:rPr>
              <a:t>John Notor (Notor Research) </a:t>
            </a:r>
          </a:p>
          <a:p>
            <a:r>
              <a:rPr lang="en-US" altLang="en-US" sz="1600" b="1" dirty="0"/>
              <a:t>		Seconded by: 	Hassan Yaghoobi  (Intel Corp.) </a:t>
            </a:r>
            <a:endParaRPr lang="en-US" altLang="en-US" sz="1600" b="1" dirty="0">
              <a:solidFill>
                <a:schemeClr val="bg1">
                  <a:lumMod val="85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1"/>
            <a:r>
              <a:rPr lang="en-US" altLang="en-US" sz="1050" dirty="0"/>
              <a:t>			</a:t>
            </a:r>
          </a:p>
          <a:p>
            <a:pPr marL="1371600" lvl="3" indent="0"/>
            <a:r>
              <a:rPr lang="en-US" altLang="en-US" sz="1000" dirty="0">
                <a:solidFill>
                  <a:schemeClr val="bg1"/>
                </a:solidFill>
              </a:rPr>
              <a:t>Does anyone have an interest in being the 802.18 Vice-Chair? </a:t>
            </a:r>
          </a:p>
          <a:p>
            <a:pPr marL="1828800" lvl="4" indent="0"/>
            <a:r>
              <a:rPr lang="en-US" altLang="en-US" sz="1000" b="1" dirty="0">
                <a:solidFill>
                  <a:schemeClr val="bg1"/>
                </a:solidFill>
              </a:rPr>
              <a:t>Needs to be a member of the SA and a declaration of term commitment and affiliation letters to the EC.</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26 July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endParaRPr lang="en-US" sz="1200" dirty="0"/>
          </a:p>
        </p:txBody>
      </p:sp>
      <p:sp>
        <p:nvSpPr>
          <p:cNvPr id="3" name="Content Placeholder 2"/>
          <p:cNvSpPr>
            <a:spLocks noGrp="1"/>
          </p:cNvSpPr>
          <p:nvPr>
            <p:ph idx="1"/>
          </p:nvPr>
        </p:nvSpPr>
        <p:spPr>
          <a:xfrm>
            <a:off x="647671" y="1066800"/>
            <a:ext cx="84519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 Nothing new.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050" dirty="0">
                <a:solidFill>
                  <a:schemeClr val="tx1"/>
                </a:solidFill>
              </a:rPr>
              <a:t>From Plenary: </a:t>
            </a:r>
          </a:p>
          <a:p>
            <a:pPr lvl="2">
              <a:buFont typeface="Arial" panose="020B0604020202020204" pitchFamily="34" charset="0"/>
              <a:buChar char="•"/>
            </a:pPr>
            <a:r>
              <a:rPr lang="en-US" sz="1050" dirty="0">
                <a:solidFill>
                  <a:schemeClr val="tx1"/>
                </a:solidFill>
              </a:rPr>
              <a:t>EN 302 567, 60 GHz, new draft has been released.   2 details to work out on short range devices, anticipated to be finalized for September meeting.  </a:t>
            </a:r>
          </a:p>
          <a:p>
            <a:pPr lvl="3">
              <a:buFont typeface="Arial" panose="020B0604020202020204" pitchFamily="34" charset="0"/>
              <a:buChar char="•"/>
            </a:pPr>
            <a:r>
              <a:rPr lang="en-US" sz="1000" dirty="0">
                <a:solidFill>
                  <a:schemeClr val="tx1"/>
                </a:solidFill>
              </a:rPr>
              <a:t>For now still have to go to Notified Bodies, with the rcve performance issue, could change tomorrow. </a:t>
            </a:r>
          </a:p>
          <a:p>
            <a:pPr lvl="2">
              <a:buFont typeface="Arial" panose="020B0604020202020204" pitchFamily="34" charset="0"/>
              <a:buChar char="•"/>
            </a:pPr>
            <a:r>
              <a:rPr lang="en-US" sz="1200" dirty="0" err="1"/>
              <a:t>SRDoc</a:t>
            </a:r>
            <a:r>
              <a:rPr lang="en-US" sz="1200" dirty="0"/>
              <a:t> draft on 60GHz is posted, some clarity needed on it purpose for some.  Getting close to finalizing. </a:t>
            </a:r>
          </a:p>
          <a:p>
            <a:pPr lvl="2">
              <a:buFont typeface="Arial" panose="020B0604020202020204" pitchFamily="34" charset="0"/>
              <a:buChar char="•"/>
            </a:pPr>
            <a:r>
              <a:rPr lang="en-GB" sz="1200" dirty="0"/>
              <a:t>The new work item in BRAN(18)098002 was adopted.</a:t>
            </a:r>
          </a:p>
          <a:p>
            <a:pPr lvl="3">
              <a:buFont typeface="Arial" panose="020B0604020202020204" pitchFamily="34" charset="0"/>
              <a:buChar char="•"/>
            </a:pPr>
            <a:r>
              <a:rPr lang="en-US" sz="1000" dirty="0"/>
              <a:t>Technical Report on WAS/RLANs in the band 6 725 MHz to 7 125 MHz</a:t>
            </a:r>
          </a:p>
          <a:p>
            <a:pPr lvl="3">
              <a:buFont typeface="Arial" panose="020B0604020202020204" pitchFamily="34" charset="0"/>
              <a:buChar char="•"/>
            </a:pPr>
            <a:r>
              <a:rPr lang="en-US" sz="1000" dirty="0"/>
              <a:t>A draft is due in the next month. </a:t>
            </a:r>
          </a:p>
          <a:p>
            <a:pPr lvl="3">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They are out for national ballot, likely will not see anything until it closes.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r>
              <a:rPr lang="en-US" sz="1200" dirty="0">
                <a:solidFill>
                  <a:schemeClr val="tx1"/>
                </a:solidFill>
              </a:rPr>
              <a:t>From earlier: </a:t>
            </a:r>
          </a:p>
          <a:p>
            <a:pPr lvl="2">
              <a:buFont typeface="Arial" panose="020B0604020202020204" pitchFamily="34" charset="0"/>
              <a:buChar char="•"/>
            </a:pPr>
            <a:r>
              <a:rPr lang="en-US" sz="1200" dirty="0">
                <a:solidFill>
                  <a:schemeClr val="tx1"/>
                </a:solidFill>
              </a:rPr>
              <a:t>Previous:  EN 300 328 (v2.2.1 (2018-04)) - </a:t>
            </a:r>
            <a:r>
              <a:rPr lang="en-US" sz="1200" dirty="0"/>
              <a:t>Draft accepted by ERM and receipt by ETSI Secretariat on 07 June; </a:t>
            </a:r>
            <a:r>
              <a:rPr lang="en-US" sz="1200" dirty="0">
                <a:solidFill>
                  <a:schemeClr val="tx1"/>
                </a:solidFill>
              </a:rPr>
              <a:t>Now to National vote. ERM(18)065022r3;   Any news? no</a:t>
            </a:r>
          </a:p>
          <a:p>
            <a:pPr lvl="2">
              <a:buFont typeface="Arial" panose="020B0604020202020204" pitchFamily="34" charset="0"/>
              <a:buChar char="•"/>
            </a:pPr>
            <a:r>
              <a:rPr lang="en-US" sz="1200" dirty="0">
                <a:solidFill>
                  <a:schemeClr val="tx1"/>
                </a:solidFill>
                <a:hlinkClick r:id="rId2"/>
              </a:rPr>
              <a:t>https://portal.etsi.org/webapp/WorkProgram/Report_WorkItem.asp?WKI_ID=51206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800" dirty="0"/>
              <a:t>-2</a:t>
            </a:r>
            <a:r>
              <a:rPr lang="en-US" sz="2400" dirty="0"/>
              <a:t> </a:t>
            </a:r>
            <a:endParaRPr lang="en-US" sz="1200" dirty="0"/>
          </a:p>
        </p:txBody>
      </p:sp>
      <p:sp>
        <p:nvSpPr>
          <p:cNvPr id="3" name="Content Placeholder 2"/>
          <p:cNvSpPr>
            <a:spLocks noGrp="1"/>
          </p:cNvSpPr>
          <p:nvPr>
            <p:ph idx="1"/>
          </p:nvPr>
        </p:nvSpPr>
        <p:spPr>
          <a:xfrm>
            <a:off x="647671" y="1181893"/>
            <a:ext cx="8451908" cy="4494213"/>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Nothing New. </a:t>
            </a:r>
          </a:p>
          <a:p>
            <a:pPr lvl="2">
              <a:buFont typeface="Arial" panose="020B0604020202020204" pitchFamily="34" charset="0"/>
              <a:buChar char="•"/>
            </a:pPr>
            <a:endParaRPr lang="en-US" sz="1600" dirty="0"/>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GB" sz="1600" dirty="0"/>
              <a:t>Next meeting: 13 Dec 18; #4</a:t>
            </a:r>
          </a:p>
          <a:p>
            <a:pPr lvl="2">
              <a:buFont typeface="Arial" panose="020B0604020202020204" pitchFamily="34" charset="0"/>
              <a:buChar char="•"/>
            </a:pPr>
            <a:r>
              <a:rPr lang="en-GB" sz="1600" dirty="0"/>
              <a:t>Nothing New. </a:t>
            </a:r>
          </a:p>
          <a:p>
            <a:pPr lvl="2">
              <a:buFont typeface="Arial" panose="020B0604020202020204" pitchFamily="34" charset="0"/>
              <a:buChar char="•"/>
            </a:pPr>
            <a:r>
              <a:rPr lang="en-US" sz="1600" dirty="0">
                <a:solidFill>
                  <a:schemeClr val="tx1"/>
                </a:solidFill>
              </a:rPr>
              <a:t> </a:t>
            </a: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GB" sz="1600" dirty="0"/>
              <a:t>Nothing New.</a:t>
            </a:r>
            <a:r>
              <a:rPr lang="en-US" sz="1600" dirty="0">
                <a:solidFill>
                  <a:schemeClr val="tx1"/>
                </a:solidFill>
              </a:rPr>
              <a:t> </a:t>
            </a:r>
            <a:r>
              <a:rPr lang="en-US" sz="10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Uganda TVWS Consultation</a:t>
            </a:r>
            <a:endParaRPr lang="en-US" sz="1200" dirty="0"/>
          </a:p>
        </p:txBody>
      </p:sp>
      <p:sp>
        <p:nvSpPr>
          <p:cNvPr id="3" name="Content Placeholder 2"/>
          <p:cNvSpPr>
            <a:spLocks noGrp="1"/>
          </p:cNvSpPr>
          <p:nvPr>
            <p:ph idx="1"/>
          </p:nvPr>
        </p:nvSpPr>
        <p:spPr>
          <a:xfrm>
            <a:off x="685800" y="1143000"/>
            <a:ext cx="8305800" cy="5332413"/>
          </a:xfrm>
        </p:spPr>
        <p:txBody>
          <a:bodyPr/>
          <a:lstStyle/>
          <a:p>
            <a:pPr>
              <a:buFont typeface="Arial" panose="020B0604020202020204" pitchFamily="34" charset="0"/>
              <a:buChar char="•"/>
            </a:pPr>
            <a:r>
              <a:rPr lang="en-US" sz="1600" dirty="0"/>
              <a:t>The Commission has developed TV White Spaces (TVWS) guidelines to guide its management of the TVWS radio spectrum use in Uganda.</a:t>
            </a:r>
          </a:p>
          <a:p>
            <a:pPr>
              <a:buFont typeface="Arial" panose="020B0604020202020204" pitchFamily="34" charset="0"/>
              <a:buChar char="•"/>
            </a:pPr>
            <a:r>
              <a:rPr lang="en-US" sz="1600" dirty="0"/>
              <a:t>As a stakeholder in the use of the radio spectrum in Uganda, the Commission invites your comments on the proposed guidelines with reference to the topics highlighted in the guideline document. </a:t>
            </a:r>
          </a:p>
          <a:p>
            <a:pPr>
              <a:buFont typeface="Arial" panose="020B0604020202020204" pitchFamily="34" charset="0"/>
              <a:buChar char="•"/>
            </a:pPr>
            <a:r>
              <a:rPr lang="en-US" sz="1600" dirty="0"/>
              <a:t>Recommended questions have been incorporated in the TVWS guidelines. The TVWS guidelines can be accessed via: </a:t>
            </a:r>
          </a:p>
          <a:p>
            <a:pPr lvl="1">
              <a:buFont typeface="Arial" panose="020B0604020202020204" pitchFamily="34" charset="0"/>
              <a:buChar char="•"/>
            </a:pPr>
            <a:r>
              <a:rPr lang="en-US" sz="1200" u="sng" dirty="0">
                <a:hlinkClick r:id="rId2"/>
              </a:rPr>
              <a:t>http://www.ucc.co.ug/wp-content/uploads/2017/09/TVWS-Guidelines-for-Consultation-9th-July-2018_v2.pdf</a:t>
            </a:r>
            <a:endParaRPr lang="en-US" sz="1200" u="sng" dirty="0"/>
          </a:p>
          <a:p>
            <a:pPr lvl="1">
              <a:buFont typeface="Arial" panose="020B0604020202020204" pitchFamily="34" charset="0"/>
              <a:buChar char="•"/>
            </a:pPr>
            <a:r>
              <a:rPr lang="en-US" sz="1200" dirty="0">
                <a:hlinkClick r:id="rId3"/>
              </a:rPr>
              <a:t>https://mentor.ieee.org/802.18/dcn/18/18-18-0083-00-0000-uganda-tvws-guidelines-for-consultation.pdf</a:t>
            </a:r>
            <a:r>
              <a:rPr lang="en-US" sz="1200" dirty="0"/>
              <a:t> </a:t>
            </a:r>
          </a:p>
          <a:p>
            <a:pPr lvl="1">
              <a:buFont typeface="Arial" panose="020B0604020202020204" pitchFamily="34" charset="0"/>
              <a:buChar char="•"/>
            </a:pPr>
            <a:r>
              <a:rPr lang="en-US" sz="1200" dirty="0"/>
              <a:t>With our initial comments: </a:t>
            </a:r>
            <a:r>
              <a:rPr lang="en-US" sz="1050" dirty="0">
                <a:solidFill>
                  <a:srgbClr val="00B0F0"/>
                </a:solidFill>
                <a:hlinkClick r:id="rId4"/>
              </a:rPr>
              <a:t>https://mentor.ieee.org/802.18/dcn/18/18-18-0083-01-0000-uganda-tvws-guidelines-for-consultation.docx</a:t>
            </a:r>
            <a:r>
              <a:rPr lang="en-US" sz="1050" dirty="0">
                <a:solidFill>
                  <a:srgbClr val="00B0F0"/>
                </a:solidFill>
              </a:rPr>
              <a:t> </a:t>
            </a:r>
          </a:p>
          <a:p>
            <a:pPr>
              <a:buFont typeface="Arial" panose="020B0604020202020204" pitchFamily="34" charset="0"/>
              <a:buChar char="•"/>
            </a:pPr>
            <a:r>
              <a:rPr lang="en-US" sz="1600" dirty="0"/>
              <a:t>All comments should be formally submitted to the Commission by 10</a:t>
            </a:r>
            <a:r>
              <a:rPr lang="en-US" sz="1600" baseline="30000" dirty="0"/>
              <a:t>th</a:t>
            </a:r>
            <a:r>
              <a:rPr lang="en-US" sz="1600" dirty="0"/>
              <a:t> August 2018 before close of business.  </a:t>
            </a:r>
          </a:p>
          <a:p>
            <a:pPr>
              <a:buFont typeface="Arial" panose="020B0604020202020204" pitchFamily="34" charset="0"/>
              <a:buChar char="•"/>
            </a:pPr>
            <a:r>
              <a:rPr lang="en-US" sz="1600" dirty="0">
                <a:solidFill>
                  <a:srgbClr val="7030A0"/>
                </a:solidFill>
              </a:rPr>
              <a:t>We need to approve comments this week, 26</a:t>
            </a:r>
            <a:r>
              <a:rPr lang="en-US" sz="1600" baseline="30000" dirty="0">
                <a:solidFill>
                  <a:srgbClr val="7030A0"/>
                </a:solidFill>
              </a:rPr>
              <a:t>th</a:t>
            </a:r>
            <a:r>
              <a:rPr lang="en-US" sz="1600" dirty="0">
                <a:solidFill>
                  <a:srgbClr val="7030A0"/>
                </a:solidFill>
              </a:rPr>
              <a:t>, to meet the deadline. </a:t>
            </a:r>
          </a:p>
          <a:p>
            <a:pPr lvl="4">
              <a:buFont typeface="Arial" panose="020B0604020202020204" pitchFamily="34" charset="0"/>
              <a:buChar char="•"/>
            </a:pPr>
            <a:endParaRPr lang="en-US" sz="800" dirty="0">
              <a:solidFill>
                <a:schemeClr val="tx1"/>
              </a:solidFill>
            </a:endParaRPr>
          </a:p>
          <a:p>
            <a:pPr>
              <a:buFont typeface="Arial" panose="020B0604020202020204" pitchFamily="34" charset="0"/>
              <a:buChar char="•"/>
            </a:pPr>
            <a:r>
              <a:rPr lang="en-US" sz="1600" dirty="0">
                <a:solidFill>
                  <a:schemeClr val="tx1"/>
                </a:solidFill>
              </a:rPr>
              <a:t>Our responses from last week have been put into letter to send: </a:t>
            </a:r>
          </a:p>
          <a:p>
            <a:pPr lvl="1">
              <a:buFont typeface="Arial" panose="020B0604020202020204" pitchFamily="34" charset="0"/>
              <a:buChar char="•"/>
            </a:pPr>
            <a:r>
              <a:rPr lang="en-US" sz="1200" dirty="0">
                <a:solidFill>
                  <a:schemeClr val="tx1"/>
                </a:solidFill>
                <a:hlinkClick r:id="rId5"/>
              </a:rPr>
              <a:t>https://mentor.ieee.org/802.18/dcn/18/18-18-0086-00-0000-uganda-tvws-comments-to-guidelines-for-consultation.docx</a:t>
            </a:r>
            <a:r>
              <a:rPr lang="en-US" sz="1200" dirty="0">
                <a:solidFill>
                  <a:schemeClr val="tx1"/>
                </a:solidFill>
              </a:rPr>
              <a:t> </a:t>
            </a:r>
            <a:endParaRPr lang="en-US" sz="1200" dirty="0">
              <a:solidFill>
                <a:schemeClr val="tx1"/>
              </a:solidFill>
              <a:highlight>
                <a:srgbClr val="FFFF00"/>
              </a:highlight>
            </a:endParaRPr>
          </a:p>
          <a:p>
            <a:pPr>
              <a:buFont typeface="Arial" panose="020B0604020202020204" pitchFamily="34" charset="0"/>
              <a:buChar char="•"/>
            </a:pPr>
            <a:r>
              <a:rPr lang="en-US" sz="1600" dirty="0">
                <a:solidFill>
                  <a:schemeClr val="tx1"/>
                </a:solidFill>
              </a:rPr>
              <a:t>Have received some additional input, we need to review, edit, and approve today; we did.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26 July 2018</a:t>
            </a:r>
            <a:endParaRPr lang="en-GB" dirty="0"/>
          </a:p>
        </p:txBody>
      </p:sp>
    </p:spTree>
    <p:extLst>
      <p:ext uri="{BB962C8B-B14F-4D97-AF65-F5344CB8AC3E}">
        <p14:creationId xmlns:p14="http://schemas.microsoft.com/office/powerpoint/2010/main" val="233804917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26961</TotalTime>
  <Words>6359</Words>
  <Application>Microsoft Office PowerPoint</Application>
  <PresentationFormat>On-screen Show (4:3)</PresentationFormat>
  <Paragraphs>758</Paragraphs>
  <Slides>48</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60"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-2 </vt:lpstr>
      <vt:lpstr>Uganda TVWS Consultation</vt:lpstr>
      <vt:lpstr>Motion - Uganda Consultation</vt:lpstr>
      <vt:lpstr>Google Wavier -1</vt:lpstr>
      <vt:lpstr>Google Wavier -2</vt:lpstr>
      <vt:lpstr>Google Wavier -3</vt:lpstr>
      <vt:lpstr>Motion - FCC Google Wavier ex parte</vt:lpstr>
      <vt:lpstr>IEEE EU position statement on spectrum management</vt:lpstr>
      <vt:lpstr>IEEE EU position statement on spectrum management -2</vt:lpstr>
      <vt:lpstr>IEEE EU position statement on spectrum management -3</vt:lpstr>
      <vt:lpstr>Ofcom -  WRC-19 AIs Consultation </vt:lpstr>
      <vt:lpstr>Ofcom - WRC-19 AIs Consultation -2</vt:lpstr>
      <vt:lpstr>PowerPoint Presentation</vt:lpstr>
      <vt:lpstr>FCC – Flexible Use of the 3.7 to 4.2 GHz Band</vt:lpstr>
      <vt:lpstr>FCC – Flexible Use of the 3.7 to 4.2 GHz Band -2</vt:lpstr>
      <vt:lpstr>General Discussion Items</vt:lpstr>
      <vt:lpstr>Actions Required</vt:lpstr>
      <vt:lpstr>Any Other Business</vt:lpstr>
      <vt:lpstr>Adjourn</vt:lpstr>
      <vt:lpstr>PowerPoint Presentation</vt:lpstr>
      <vt:lpstr>Ofcom -  WRC-19 -2</vt:lpstr>
      <vt:lpstr>Ofcom -  WRC-19 -3</vt:lpstr>
      <vt:lpstr>Ofcom -  WRC-19 -4</vt:lpstr>
      <vt:lpstr>IEEE 802 – Can we get to a Single Voice on 6GHz? -1</vt:lpstr>
      <vt:lpstr>IEEE 802 – Can we get to a Single Voice on 6GHz? -2</vt:lpstr>
      <vt:lpstr>WiFi / UWB Coexistence -1</vt:lpstr>
      <vt:lpstr>WiFi / UWB Coexistence  -2</vt:lpstr>
      <vt:lpstr>IEEE SA additional spectrum position statement </vt:lpstr>
      <vt:lpstr>Motion SA position statement</vt:lpstr>
      <vt:lpstr>IEEE EU Position Statement -1</vt:lpstr>
      <vt:lpstr>IEEE EU Position Statement -2</vt:lpstr>
      <vt:lpstr>Motion – EU Spectrum Management</vt:lpstr>
      <vt:lpstr>A Future For Unlicensed Spectrum – from last week</vt:lpstr>
      <vt:lpstr>A Future For Unlicensed Spectrum-2</vt:lpstr>
      <vt:lpstr>A Future For Unlicensed Spectrum</vt:lpstr>
      <vt:lpstr>keep in mind for future</vt:lpstr>
      <vt:lpstr>Potential reference document when doing comments</vt:lpstr>
      <vt:lpstr>Fellowship Request</vt:lpstr>
      <vt:lpstr>IEEE – not connected and underserved (from last week)</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563</cp:revision>
  <cp:lastPrinted>1601-01-01T00:00:00Z</cp:lastPrinted>
  <dcterms:created xsi:type="dcterms:W3CDTF">2016-03-03T14:54:45Z</dcterms:created>
  <dcterms:modified xsi:type="dcterms:W3CDTF">2018-07-26T23:55:17Z</dcterms:modified>
</cp:coreProperties>
</file>