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341" r:id="rId3"/>
    <p:sldId id="329" r:id="rId4"/>
    <p:sldId id="330" r:id="rId5"/>
    <p:sldId id="319" r:id="rId6"/>
    <p:sldId id="331" r:id="rId7"/>
    <p:sldId id="448" r:id="rId8"/>
    <p:sldId id="449" r:id="rId9"/>
    <p:sldId id="441" r:id="rId10"/>
    <p:sldId id="460" r:id="rId11"/>
    <p:sldId id="457" r:id="rId12"/>
    <p:sldId id="352" r:id="rId13"/>
    <p:sldId id="379" r:id="rId14"/>
    <p:sldId id="467" r:id="rId15"/>
    <p:sldId id="468" r:id="rId16"/>
    <p:sldId id="465" r:id="rId17"/>
    <p:sldId id="466" r:id="rId18"/>
    <p:sldId id="419" r:id="rId19"/>
    <p:sldId id="401" r:id="rId20"/>
    <p:sldId id="402" r:id="rId21"/>
    <p:sldId id="403" r:id="rId22"/>
    <p:sldId id="442" r:id="rId23"/>
    <p:sldId id="445" r:id="rId24"/>
    <p:sldId id="446" r:id="rId25"/>
    <p:sldId id="415" r:id="rId26"/>
    <p:sldId id="461" r:id="rId27"/>
    <p:sldId id="417" r:id="rId28"/>
    <p:sldId id="418" r:id="rId29"/>
    <p:sldId id="464" r:id="rId30"/>
    <p:sldId id="396" r:id="rId31"/>
    <p:sldId id="398" r:id="rId32"/>
    <p:sldId id="428" r:id="rId33"/>
    <p:sldId id="404" r:id="rId34"/>
    <p:sldId id="435" r:id="rId35"/>
    <p:sldId id="439" r:id="rId36"/>
    <p:sldId id="451" r:id="rId37"/>
    <p:sldId id="438" r:id="rId38"/>
    <p:sldId id="429" r:id="rId39"/>
    <p:sldId id="399" r:id="rId40"/>
    <p:sldId id="452" r:id="rId41"/>
    <p:sldId id="454" r:id="rId42"/>
    <p:sldId id="455"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50" autoAdjust="0"/>
    <p:restoredTop sz="94932" autoAdjust="0"/>
  </p:normalViewPr>
  <p:slideViewPr>
    <p:cSldViewPr>
      <p:cViewPr varScale="1">
        <p:scale>
          <a:sx n="109" d="100"/>
          <a:sy n="109" d="100"/>
        </p:scale>
        <p:origin x="108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4686"/>
    </p:cViewPr>
  </p:sorterViewPr>
  <p:notesViewPr>
    <p:cSldViewPr>
      <p:cViewPr varScale="1">
        <p:scale>
          <a:sx n="81" d="100"/>
          <a:sy n="81" d="100"/>
        </p:scale>
        <p:origin x="222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19-Jul-18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65712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 July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19 July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 July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802.18-18/0084r01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8/18-18-0069-01-0000-ofcom-consultation-on-preparations-for-wrc-19.pd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076-01-0000-nprm-3-9-4-2ghz-gn-18-122.pdf" TargetMode="External"/><Relationship Id="rId2" Type="http://schemas.openxmlformats.org/officeDocument/2006/relationships/hyperlink" Target="https://www.fcc.gov/ecfs/search/filings?proceedings_name=18-122&amp;sort=date_disseminated,DESC"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8/18-18-0080-00-0000-google-s-waiver-request-supplement-to-coexist-with-802-11-with-motion-sensing-57-64ghz.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8/18-18-0083-00-0000-uganda-tvws-guidelines-for-consultation.pdf" TargetMode="External"/><Relationship Id="rId2" Type="http://schemas.openxmlformats.org/officeDocument/2006/relationships/hyperlink" Target="http://www.ucc.co.ug/wp-content/uploads/2017/09/TVWS-Guidelines-for-Consultation-9th-July-2018_v2.pdf"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3-01-0000-uganda-tvws-guidelines-for-consultation.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028-02-0000-draft-ieee-european-public-policy-position-statement-on-spectrum-management.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mentor.ieee.org/802.18/dcn/18/18-18-0010-07-0000-sa-use-of-spectrum-draft-position-06dec17.docx" TargetMode="External"/><Relationship Id="rId4" Type="http://schemas.openxmlformats.org/officeDocument/2006/relationships/hyperlink" Target="https://mentor.ieee.org/802.18/dcn/18/18-18-0010-06-0000-sa-use-of-spectrum-draft-position-06dec17.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ec/dcn/18/ec-18-0155-00-00EC-push-to-bi-directional-spectrum-sharing.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8/dcn/18/18-18-0010-06-0000-sa-use-of-spectrum-draft-position-06dec17.doc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78-00-0000-minutes-05july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etsi.org/webapp/workProgram/Report_Schedule.asp?WKI_ID=51206"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19 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19 July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000073424"/>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539"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t>
            </a:r>
            <a:r>
              <a:rPr lang="en-US" sz="1400" dirty="0"/>
              <a:t>-2</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Had a good and more detailed discussion on several of the questions, Thursday of the plenary, see:</a:t>
            </a:r>
          </a:p>
          <a:p>
            <a:pPr>
              <a:buFont typeface="Arial" panose="020B0604020202020204" pitchFamily="34" charset="0"/>
              <a:buChar char="•"/>
            </a:pPr>
            <a:r>
              <a:rPr lang="en-US" sz="1800" dirty="0">
                <a:hlinkClick r:id="rId2"/>
              </a:rPr>
              <a:t>https://mentor.ieee.org/802.18/dcn/18/18-18-0069-01-0000-ofcom-consultation-on-preparations-for-wrc-19.pdf</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00B0F0"/>
                </a:solidFill>
              </a:rPr>
              <a:t>Next is write up the bullets into comment form to review.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FCC – Flexible Use of the 3.7 to 4.2 GHz Band</a:t>
            </a:r>
            <a:endParaRPr lang="en-US" sz="1200" dirty="0"/>
          </a:p>
        </p:txBody>
      </p:sp>
      <p:sp>
        <p:nvSpPr>
          <p:cNvPr id="3" name="Content Placeholder 2"/>
          <p:cNvSpPr>
            <a:spLocks noGrp="1"/>
          </p:cNvSpPr>
          <p:nvPr>
            <p:ph idx="1"/>
          </p:nvPr>
        </p:nvSpPr>
        <p:spPr>
          <a:xfrm>
            <a:off x="692092" y="1447800"/>
            <a:ext cx="8451908" cy="4494213"/>
          </a:xfrm>
        </p:spPr>
        <p:txBody>
          <a:bodyPr/>
          <a:lstStyle/>
          <a:p>
            <a:pPr>
              <a:buFont typeface="Arial" panose="020B0604020202020204" pitchFamily="34" charset="0"/>
              <a:buChar char="•"/>
            </a:pPr>
            <a:r>
              <a:rPr lang="en-US" sz="2000" dirty="0"/>
              <a:t>ECFS: </a:t>
            </a:r>
            <a:r>
              <a:rPr lang="en-US" sz="1800" dirty="0">
                <a:hlinkClick r:id="rId2"/>
              </a:rPr>
              <a:t>https://www.fcc.gov/ecfs/search/filings?proceedings_name=18-122&amp;sort=date_disseminated,DESC</a:t>
            </a:r>
            <a:r>
              <a:rPr lang="en-US" sz="1800" dirty="0"/>
              <a:t>   </a:t>
            </a:r>
            <a:endParaRPr lang="en-US" sz="2000" dirty="0"/>
          </a:p>
          <a:p>
            <a:pPr>
              <a:buFont typeface="Arial" panose="020B0604020202020204" pitchFamily="34" charset="0"/>
              <a:buChar char="•"/>
            </a:pPr>
            <a:r>
              <a:rPr lang="en-US" sz="2000" dirty="0"/>
              <a:t>The NPRM was released Friday the 13</a:t>
            </a:r>
            <a:r>
              <a:rPr lang="en-US" sz="2000" baseline="30000" dirty="0"/>
              <a:t>th</a:t>
            </a:r>
            <a:r>
              <a:rPr lang="en-US" sz="2000" dirty="0"/>
              <a:t>: </a:t>
            </a:r>
          </a:p>
          <a:p>
            <a:pPr lvl="1">
              <a:buFont typeface="Arial" panose="020B0604020202020204" pitchFamily="34" charset="0"/>
              <a:buChar char="•"/>
            </a:pPr>
            <a:r>
              <a:rPr lang="en-US" sz="1800" dirty="0"/>
              <a:t>Mentor:  </a:t>
            </a:r>
            <a:r>
              <a:rPr lang="en-US" sz="1800" dirty="0">
                <a:hlinkClick r:id="rId3"/>
              </a:rPr>
              <a:t>https://mentor.ieee.org/802.18/dcn/18/18-18-0076-01-0000-nprm-3-9-4-2ghz-gn-18-122.pdf</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Questions were brought up in 802.24 meeting at the plenary and 802.22 at the leadership meeting that Saturday,  they want to look at this more.</a:t>
            </a:r>
          </a:p>
          <a:p>
            <a:pPr>
              <a:buFont typeface="Arial" panose="020B0604020202020204" pitchFamily="34" charset="0"/>
              <a:buChar char="•"/>
            </a:pPr>
            <a:r>
              <a:rPr lang="en-US" altLang="en-US" sz="2000" dirty="0">
                <a:solidFill>
                  <a:srgbClr val="00B0F0"/>
                </a:solidFill>
              </a:rPr>
              <a:t>Next is look closer at it to see if anything for unlicensed use, for us, or not. </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2000" dirty="0">
                <a:solidFill>
                  <a:schemeClr val="tx1"/>
                </a:solidFill>
              </a:rPr>
              <a:t>Has anyone looked through? Not yet.</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384458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-1</a:t>
            </a:r>
            <a:endParaRPr lang="en-US" sz="1200" dirty="0"/>
          </a:p>
        </p:txBody>
      </p:sp>
      <p:sp>
        <p:nvSpPr>
          <p:cNvPr id="3" name="Content Placeholder 2"/>
          <p:cNvSpPr>
            <a:spLocks noGrp="1"/>
          </p:cNvSpPr>
          <p:nvPr>
            <p:ph idx="1"/>
          </p:nvPr>
        </p:nvSpPr>
        <p:spPr>
          <a:xfrm>
            <a:off x="685800" y="1181893"/>
            <a:ext cx="8306595" cy="4494213"/>
          </a:xfrm>
        </p:spPr>
        <p:txBody>
          <a:bodyPr/>
          <a:lstStyle/>
          <a:p>
            <a:pPr>
              <a:buFont typeface="Arial" panose="020B0604020202020204" pitchFamily="34" charset="0"/>
              <a:buChar char="•"/>
            </a:pPr>
            <a:r>
              <a:rPr lang="en-US" sz="2000" dirty="0">
                <a:solidFill>
                  <a:schemeClr val="tx1"/>
                </a:solidFill>
              </a:rPr>
              <a:t>Reminder on our 4 Points – from 26 April agenda.</a:t>
            </a:r>
          </a:p>
          <a:p>
            <a:pPr lvl="1">
              <a:buFont typeface="Arial" panose="020B0604020202020204" pitchFamily="34" charset="0"/>
              <a:buChar char="•"/>
            </a:pPr>
            <a:r>
              <a:rPr lang="en-US" sz="1800" dirty="0"/>
              <a:t>Sharing is not clear with 100% duty cycle, it is a 10x e.i.r.p. level, 802.11 has LBT, etc.</a:t>
            </a:r>
          </a:p>
          <a:p>
            <a:pPr lvl="2">
              <a:buFont typeface="Arial" panose="020B0604020202020204" pitchFamily="34" charset="0"/>
              <a:buChar char="•"/>
            </a:pPr>
            <a:r>
              <a:rPr lang="en-US" sz="1600" dirty="0"/>
              <a:t>Google says not a 100% duty cycle, gave an example, but not obvious what duty cycle they will use.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600" dirty="0"/>
              <a:t>Didn’t really respond to our input, but did talk to WiGi OFDM symbol duration, etc.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in the same device, like a phone.</a:t>
            </a:r>
          </a:p>
          <a:p>
            <a:pPr lvl="2">
              <a:buFont typeface="Arial" panose="020B0604020202020204" pitchFamily="34" charset="0"/>
              <a:buChar char="•"/>
            </a:pPr>
            <a:r>
              <a:rPr lang="en-US" sz="1600" dirty="0"/>
              <a:t>They say it will only be Google devices.</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802.15.3e (which is different from 3c which Google mentions). </a:t>
            </a:r>
          </a:p>
          <a:p>
            <a:pPr lvl="2">
              <a:buFont typeface="Arial" panose="020B0604020202020204" pitchFamily="34" charset="0"/>
              <a:buChar char="•"/>
            </a:pPr>
            <a:r>
              <a:rPr lang="en-US" sz="1600" dirty="0"/>
              <a:t>Google did not respond to this.  </a:t>
            </a:r>
          </a:p>
          <a:p>
            <a:pPr marL="457200" lvl="1" indent="0"/>
            <a:r>
              <a:rPr lang="en-US" sz="1200" dirty="0"/>
              <a:t> 			</a:t>
            </a:r>
          </a:p>
          <a:p>
            <a:pPr lvl="1">
              <a:buFont typeface="Arial" panose="020B0604020202020204" pitchFamily="34" charset="0"/>
              <a:buChar char="•"/>
            </a:pPr>
            <a:r>
              <a:rPr lang="en-US" sz="1800" dirty="0">
                <a:solidFill>
                  <a:srgbClr val="00B0F0"/>
                </a:solidFill>
              </a:rPr>
              <a:t>Need to check if we said anything on RF exposure</a:t>
            </a:r>
            <a:r>
              <a:rPr lang="en-US" sz="1800" dirty="0"/>
              <a:t> and Goggle responded? </a:t>
            </a:r>
          </a:p>
          <a:p>
            <a:pPr marL="0"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-2</a:t>
            </a:r>
            <a:endParaRPr lang="en-US" sz="1200" dirty="0"/>
          </a:p>
        </p:txBody>
      </p:sp>
      <p:sp>
        <p:nvSpPr>
          <p:cNvPr id="3" name="Content Placeholder 2"/>
          <p:cNvSpPr>
            <a:spLocks noGrp="1"/>
          </p:cNvSpPr>
          <p:nvPr>
            <p:ph idx="1"/>
          </p:nvPr>
        </p:nvSpPr>
        <p:spPr>
          <a:xfrm>
            <a:off x="685800" y="1301750"/>
            <a:ext cx="8305800" cy="4494213"/>
          </a:xfrm>
        </p:spPr>
        <p:txBody>
          <a:bodyPr/>
          <a:lstStyle/>
          <a:p>
            <a:pPr>
              <a:buFont typeface="Arial" panose="020B0604020202020204" pitchFamily="34" charset="0"/>
              <a:buChar char="•"/>
            </a:pPr>
            <a:r>
              <a:rPr lang="en-US" sz="1800" dirty="0"/>
              <a:t>Latest Google submission did attempt to answer some of our questions.  </a:t>
            </a:r>
          </a:p>
          <a:p>
            <a:pPr lvl="1">
              <a:buFont typeface="Arial" panose="020B0604020202020204" pitchFamily="34" charset="0"/>
              <a:buChar char="•"/>
            </a:pPr>
            <a:r>
              <a:rPr lang="en-US" sz="1100" dirty="0">
                <a:hlinkClick r:id="rId2"/>
              </a:rPr>
              <a:t>https://mentor.ieee.org/802.18/dcn/18/18-18-0080-00-0000-</a:t>
            </a:r>
            <a:r>
              <a:rPr lang="en-US" sz="1100" b="1" dirty="0">
                <a:hlinkClick r:id="rId2"/>
              </a:rPr>
              <a:t>google-</a:t>
            </a:r>
            <a:r>
              <a:rPr lang="en-US" sz="1100" dirty="0">
                <a:hlinkClick r:id="rId2"/>
              </a:rPr>
              <a:t>s-waiver-request-supplement-to-coexist-with-802-11-with-motion-sensing-57-64ghz.pdf</a:t>
            </a:r>
            <a:r>
              <a:rPr lang="en-US" sz="1100" dirty="0"/>
              <a:t> </a:t>
            </a:r>
          </a:p>
          <a:p>
            <a:pPr>
              <a:buFont typeface="Arial" panose="020B0604020202020204" pitchFamily="34" charset="0"/>
              <a:buChar char="•"/>
            </a:pPr>
            <a:r>
              <a:rPr lang="en-US" sz="1800" dirty="0"/>
              <a:t>In our view, does it resolve some of the concerns that IEEE 802 raised?</a:t>
            </a:r>
          </a:p>
          <a:p>
            <a:pPr>
              <a:buFont typeface="Arial" panose="020B0604020202020204" pitchFamily="34" charset="0"/>
              <a:buChar char="•"/>
            </a:pPr>
            <a:r>
              <a:rPr lang="en-US" sz="1800" b="0" dirty="0">
                <a:solidFill>
                  <a:schemeClr val="tx1"/>
                </a:solidFill>
              </a:rPr>
              <a:t>We reviewed at the Plenary, and some excellent feedback from a member on behind the scenes, as on the surface seems Google is providing answers to some of our concerns, though looking deeper, there are ways around some of what they say.    e.g. if limited duty should that be in the waiver?</a:t>
            </a:r>
          </a:p>
          <a:p>
            <a:pPr lvl="1">
              <a:buFont typeface="Arial" panose="020B0604020202020204" pitchFamily="34" charset="0"/>
              <a:buChar char="•"/>
            </a:pPr>
            <a:r>
              <a:rPr lang="en-US" sz="1600" b="1" dirty="0">
                <a:solidFill>
                  <a:srgbClr val="00B0F0"/>
                </a:solidFill>
              </a:rPr>
              <a:t>The .18 (.11)  member will provide the chair with many of these points. </a:t>
            </a:r>
          </a:p>
          <a:p>
            <a:pPr>
              <a:buFont typeface="Arial" panose="020B0604020202020204" pitchFamily="34" charset="0"/>
              <a:buChar char="•"/>
            </a:pPr>
            <a:r>
              <a:rPr lang="en-US" sz="1800" b="0" dirty="0">
                <a:solidFill>
                  <a:schemeClr val="tx1"/>
                </a:solidFill>
              </a:rPr>
              <a:t>After additional discussion at Plenary, the RR-TAG does want to look more seriously at an ex </a:t>
            </a:r>
            <a:r>
              <a:rPr lang="en-US" sz="1800" b="0" dirty="0" err="1">
                <a:solidFill>
                  <a:schemeClr val="tx1"/>
                </a:solidFill>
              </a:rPr>
              <a:t>parte</a:t>
            </a:r>
            <a:r>
              <a:rPr lang="en-US" sz="1800" b="0" dirty="0">
                <a:solidFill>
                  <a:schemeClr val="tx1"/>
                </a:solidFill>
              </a:rPr>
              <a:t>, and NCTA will likely support what we are seeing.   </a:t>
            </a:r>
          </a:p>
          <a:p>
            <a:pPr lvl="3">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Have heard back and the member is working on a contribution, still one more permission is needed.  It maybe 2-3 weeks. </a:t>
            </a:r>
          </a:p>
          <a:p>
            <a:pPr>
              <a:buFont typeface="Arial" panose="020B0604020202020204" pitchFamily="34" charset="0"/>
              <a:buChar char="•"/>
            </a:pPr>
            <a:r>
              <a:rPr lang="en-US" sz="1800" b="0" dirty="0">
                <a:solidFill>
                  <a:srgbClr val="00B0F0"/>
                </a:solidFill>
              </a:rPr>
              <a:t>If any one has inputs to consider, please send by next Tuesday and we will look closer at the points Google replied to. </a:t>
            </a:r>
            <a:r>
              <a:rPr lang="en-US" sz="1800" b="0" dirty="0">
                <a:solidFill>
                  <a:schemeClr val="tx1"/>
                </a:solidFill>
              </a:rPr>
              <a:t>(Not sure how fast the FCC may act on this.) </a:t>
            </a:r>
          </a:p>
          <a:p>
            <a:pPr lvl="1">
              <a:buFont typeface="Arial" panose="020B0604020202020204" pitchFamily="34" charset="0"/>
              <a:buChar char="•"/>
            </a:pPr>
            <a:r>
              <a:rPr lang="en-US" sz="1400" dirty="0">
                <a:solidFill>
                  <a:schemeClr val="tx1"/>
                </a:solidFill>
              </a:rPr>
              <a:t>Note:  The waiver is to allow the marketing and certification of equipment / production.  </a:t>
            </a:r>
            <a:endParaRPr lang="en-US" sz="1400" b="0" dirty="0">
              <a:solidFill>
                <a:schemeClr val="tx1"/>
              </a:solidFill>
            </a:endParaRPr>
          </a:p>
          <a:p>
            <a:pPr>
              <a:buFont typeface="Arial" panose="020B0604020202020204" pitchFamily="34" charset="0"/>
              <a:buChar char="•"/>
            </a:pPr>
            <a:endParaRPr lang="en-US" sz="2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3700996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Uganda TVWS Consultation</a:t>
            </a:r>
            <a:endParaRPr lang="en-US" sz="1200" dirty="0"/>
          </a:p>
        </p:txBody>
      </p:sp>
      <p:sp>
        <p:nvSpPr>
          <p:cNvPr id="3" name="Content Placeholder 2"/>
          <p:cNvSpPr>
            <a:spLocks noGrp="1"/>
          </p:cNvSpPr>
          <p:nvPr>
            <p:ph idx="1"/>
          </p:nvPr>
        </p:nvSpPr>
        <p:spPr>
          <a:xfrm>
            <a:off x="685800" y="1143000"/>
            <a:ext cx="8305800" cy="4494213"/>
          </a:xfrm>
        </p:spPr>
        <p:txBody>
          <a:bodyPr/>
          <a:lstStyle/>
          <a:p>
            <a:pPr>
              <a:buFont typeface="Arial" panose="020B0604020202020204" pitchFamily="34" charset="0"/>
              <a:buChar char="•"/>
            </a:pPr>
            <a:r>
              <a:rPr lang="en-US" sz="1600" b="0" dirty="0"/>
              <a:t>Section 5(1) of the Uganda Communications Act of 2013 requires Uganda Communications Commission (the Commission) to, among others,</a:t>
            </a:r>
          </a:p>
          <a:p>
            <a:pPr lvl="1">
              <a:buFont typeface="Arial" panose="020B0604020202020204" pitchFamily="34" charset="0"/>
              <a:buChar char="•"/>
            </a:pPr>
            <a:r>
              <a:rPr lang="en-US" sz="1200" dirty="0"/>
              <a:t>(a)  Implement the objectives of the Act - to develop a modern communications sector, which includes telecommunications, broadcasting communications, radio communications, postal communications, data communications and infrastructure;</a:t>
            </a:r>
          </a:p>
          <a:p>
            <a:pPr lvl="1">
              <a:buFont typeface="Arial" panose="020B0604020202020204" pitchFamily="34" charset="0"/>
              <a:buChar char="•"/>
            </a:pPr>
            <a:r>
              <a:rPr lang="en-US" sz="1200" dirty="0"/>
              <a:t>(b)  Allocate, license, standardize and manage the use of the radio frequency spectrum resources in a manner that ensures widest variety of programming and optimal utilization of radio spectrum resources;</a:t>
            </a:r>
            <a:endParaRPr lang="en-US" sz="600" dirty="0"/>
          </a:p>
          <a:p>
            <a:pPr>
              <a:buFont typeface="Arial" panose="020B0604020202020204" pitchFamily="34" charset="0"/>
              <a:buChar char="•"/>
            </a:pPr>
            <a:r>
              <a:rPr lang="en-US" sz="1400" dirty="0"/>
              <a:t>In this vain, the Commission has developed TV White Spaces (TVWS) guidelines to guide its management of the TVWS radio spectrum use in Uganda.</a:t>
            </a:r>
          </a:p>
          <a:p>
            <a:pPr>
              <a:buFont typeface="Arial" panose="020B0604020202020204" pitchFamily="34" charset="0"/>
              <a:buChar char="•"/>
            </a:pPr>
            <a:r>
              <a:rPr lang="en-US" sz="1400" dirty="0"/>
              <a:t>As a stakeholder in the use of the radio spectrum in Uganda, the Commission invites your comments on the proposed guidelines with reference to the topics highlighted in the guideline document. </a:t>
            </a:r>
          </a:p>
          <a:p>
            <a:pPr>
              <a:buFont typeface="Arial" panose="020B0604020202020204" pitchFamily="34" charset="0"/>
              <a:buChar char="•"/>
            </a:pPr>
            <a:r>
              <a:rPr lang="en-US" sz="1400" dirty="0"/>
              <a:t>Recommended questions have been incorporated in the TVWS guidelines. The TVWS guidelines can be accessed via: </a:t>
            </a:r>
          </a:p>
          <a:p>
            <a:pPr lvl="1">
              <a:buFont typeface="Arial" panose="020B0604020202020204" pitchFamily="34" charset="0"/>
              <a:buChar char="•"/>
            </a:pPr>
            <a:r>
              <a:rPr lang="en-US" sz="1100" u="sng" dirty="0">
                <a:hlinkClick r:id="rId2"/>
              </a:rPr>
              <a:t>http://www.ucc.co.ug/wp-content/uploads/2017/09/TVWS-Guidelines-for-Consultation-9th-July-2018_v2.pdf</a:t>
            </a:r>
            <a:endParaRPr lang="en-US" sz="1100" u="sng" dirty="0"/>
          </a:p>
          <a:p>
            <a:pPr lvl="1">
              <a:buFont typeface="Arial" panose="020B0604020202020204" pitchFamily="34" charset="0"/>
              <a:buChar char="•"/>
            </a:pPr>
            <a:r>
              <a:rPr lang="en-US" sz="1100" dirty="0">
                <a:hlinkClick r:id="rId3"/>
              </a:rPr>
              <a:t>https://mentor.ieee.org/802.18/dcn/18/18-18-0083-00-0000-uganda-tvws-guidelines-for-consultation.pdf</a:t>
            </a:r>
            <a:r>
              <a:rPr lang="en-US" sz="1100" dirty="0"/>
              <a:t> </a:t>
            </a:r>
          </a:p>
          <a:p>
            <a:pPr>
              <a:buFont typeface="Arial" panose="020B0604020202020204" pitchFamily="34" charset="0"/>
              <a:buChar char="•"/>
            </a:pPr>
            <a:r>
              <a:rPr lang="en-US" sz="1400" dirty="0"/>
              <a:t>All comments should be formally submitted to the Commission by 10</a:t>
            </a:r>
            <a:r>
              <a:rPr lang="en-US" sz="1400" baseline="30000" dirty="0"/>
              <a:t>th</a:t>
            </a:r>
            <a:r>
              <a:rPr lang="en-US" sz="1400" dirty="0"/>
              <a:t> August 2018 before close of business.  </a:t>
            </a:r>
          </a:p>
          <a:p>
            <a:pPr>
              <a:buFont typeface="Arial" panose="020B0604020202020204" pitchFamily="34" charset="0"/>
              <a:buChar char="•"/>
            </a:pPr>
            <a:r>
              <a:rPr lang="en-US" sz="1400" dirty="0">
                <a:solidFill>
                  <a:srgbClr val="7030A0"/>
                </a:solidFill>
              </a:rPr>
              <a:t>We would need to approve comments next week, 26</a:t>
            </a:r>
            <a:r>
              <a:rPr lang="en-US" sz="1400" baseline="30000" dirty="0">
                <a:solidFill>
                  <a:srgbClr val="7030A0"/>
                </a:solidFill>
              </a:rPr>
              <a:t>th</a:t>
            </a:r>
            <a:r>
              <a:rPr lang="en-US" sz="1400" dirty="0">
                <a:solidFill>
                  <a:srgbClr val="7030A0"/>
                </a:solidFill>
              </a:rPr>
              <a:t>, to meet the deadline. </a:t>
            </a:r>
          </a:p>
          <a:p>
            <a:pPr>
              <a:buFont typeface="Arial" panose="020B0604020202020204" pitchFamily="34" charset="0"/>
              <a:buChar char="•"/>
            </a:pPr>
            <a:r>
              <a:rPr lang="en-US" sz="1400" dirty="0"/>
              <a:t>There are seven questions, will review them today</a:t>
            </a:r>
            <a:r>
              <a:rPr lang="en-US" sz="1400" dirty="0">
                <a:solidFill>
                  <a:srgbClr val="00B0F0"/>
                </a:solidFill>
              </a:rPr>
              <a:t>.   See 18/0083r01 for the draft feedback points. </a:t>
            </a:r>
          </a:p>
          <a:p>
            <a:pPr>
              <a:buFont typeface="Arial" panose="020B0604020202020204" pitchFamily="34" charset="0"/>
              <a:buChar char="•"/>
            </a:pPr>
            <a:r>
              <a:rPr lang="en-US" sz="1400" dirty="0">
                <a:solidFill>
                  <a:srgbClr val="00B0F0"/>
                </a:solidFill>
                <a:hlinkClick r:id="rId4"/>
              </a:rPr>
              <a:t>https://mentor.ieee.org/802.18/dcn/18/18-18-0083-01-0000-uganda-tvws-guidelines-for-consultation.docx</a:t>
            </a:r>
            <a:r>
              <a:rPr lang="en-US" sz="1400" dirty="0">
                <a:solidFill>
                  <a:srgbClr val="00B0F0"/>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338049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 _</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6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6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600" i="1" dirty="0"/>
          </a:p>
          <a:p>
            <a:pPr>
              <a:spcBef>
                <a:spcPts val="0"/>
              </a:spcBef>
              <a:buFont typeface="Arial" panose="020B0604020202020204" pitchFamily="34" charset="0"/>
              <a:buChar char="•"/>
            </a:pPr>
            <a:r>
              <a:rPr lang="en-US" sz="2000" dirty="0"/>
              <a:t>Considering the question on older premise, it has on the statement: </a:t>
            </a:r>
          </a:p>
          <a:p>
            <a:pPr lvl="1">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200" dirty="0"/>
          </a:p>
          <a:p>
            <a:pPr lvl="1">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position statement on spectrum management_ </a:t>
            </a:r>
            <a:r>
              <a:rPr lang="en-US" sz="1400" dirty="0"/>
              <a:t>-2</a:t>
            </a:r>
            <a:endParaRPr lang="en-US" sz="1200" dirty="0"/>
          </a:p>
        </p:txBody>
      </p:sp>
      <p:sp>
        <p:nvSpPr>
          <p:cNvPr id="3" name="Content Placeholder 2"/>
          <p:cNvSpPr>
            <a:spLocks noGrp="1"/>
          </p:cNvSpPr>
          <p:nvPr>
            <p:ph idx="1"/>
          </p:nvPr>
        </p:nvSpPr>
        <p:spPr>
          <a:xfrm>
            <a:off x="692092" y="1181893"/>
            <a:ext cx="8147108" cy="4494213"/>
          </a:xfrm>
        </p:spPr>
        <p:txBody>
          <a:bodyPr/>
          <a:lstStyle/>
          <a:p>
            <a:pPr>
              <a:spcBef>
                <a:spcPts val="0"/>
              </a:spcBef>
              <a:buFont typeface="Arial" panose="020B0604020202020204" pitchFamily="34" charset="0"/>
              <a:buChar char="•"/>
            </a:pPr>
            <a:r>
              <a:rPr lang="en-US" altLang="en-US" sz="1600" dirty="0">
                <a:solidFill>
                  <a:schemeClr val="tx1"/>
                </a:solidFill>
              </a:rPr>
              <a:t>Concern brought up at plenary: If this statement is being used it maybe presenting a premise that is out of date.   Latest revision with new comments added: </a:t>
            </a:r>
          </a:p>
          <a:p>
            <a:pPr lvl="1">
              <a:spcBef>
                <a:spcPts val="0"/>
              </a:spcBef>
              <a:buFont typeface="Arial" panose="020B0604020202020204" pitchFamily="34" charset="0"/>
              <a:buChar char="•"/>
            </a:pPr>
            <a:r>
              <a:rPr lang="en-US" altLang="en-US" sz="1400" dirty="0">
                <a:solidFill>
                  <a:schemeClr val="tx1"/>
                </a:solidFill>
                <a:hlinkClick r:id="rId3"/>
              </a:rPr>
              <a:t>https://mentor.ieee.org/802.18/dcn/18/18-18-0028-02-0000-draft-ieee-european-public-policy-position-statement-on-spectrum-management.docx</a:t>
            </a:r>
            <a:r>
              <a:rPr lang="en-US" altLang="en-US" sz="1400" dirty="0">
                <a:solidFill>
                  <a:schemeClr val="tx1"/>
                </a:solidFill>
              </a:rPr>
              <a:t> </a:t>
            </a:r>
          </a:p>
          <a:p>
            <a:pPr>
              <a:spcBef>
                <a:spcPts val="0"/>
              </a:spcBef>
              <a:buFont typeface="Arial" panose="020B0604020202020204" pitchFamily="34" charset="0"/>
              <a:buChar char="•"/>
            </a:pPr>
            <a:r>
              <a:rPr lang="en-US" altLang="en-US" sz="1600" dirty="0"/>
              <a:t>The IEEE 802 chair asked for a short write up, our overall view and what is needed: </a:t>
            </a:r>
          </a:p>
          <a:p>
            <a:pPr lvl="1">
              <a:spcBef>
                <a:spcPts val="0"/>
              </a:spcBef>
              <a:buFont typeface="Arial" panose="020B0604020202020204" pitchFamily="34" charset="0"/>
              <a:buChar char="•"/>
            </a:pPr>
            <a:r>
              <a:rPr lang="en-US" altLang="en-US" sz="1600" dirty="0"/>
              <a:t>Will do a quick review of the latest inputs.  </a:t>
            </a:r>
          </a:p>
          <a:p>
            <a:pPr lvl="1">
              <a:spcBef>
                <a:spcPts val="0"/>
              </a:spcBef>
              <a:buFont typeface="Arial" panose="020B0604020202020204" pitchFamily="34" charset="0"/>
              <a:buChar char="•"/>
            </a:pPr>
            <a:r>
              <a:rPr lang="en-US" altLang="en-US" sz="1600" dirty="0"/>
              <a:t>I would like the to get a few sentences today toward the  overall concern on the paper. </a:t>
            </a:r>
          </a:p>
          <a:p>
            <a:pPr lvl="2">
              <a:spcBef>
                <a:spcPts val="0"/>
              </a:spcBef>
              <a:buFont typeface="Arial" panose="020B0604020202020204" pitchFamily="34" charset="0"/>
              <a:buChar char="•"/>
            </a:pPr>
            <a:r>
              <a:rPr lang="en-US" altLang="en-US" sz="1600" dirty="0">
                <a:solidFill>
                  <a:srgbClr val="00B0F0"/>
                </a:solidFill>
              </a:rPr>
              <a:t>Draft, looking for edits, etc.  </a:t>
            </a: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addition, s</a:t>
            </a:r>
            <a:r>
              <a:rPr lang="en-US" sz="1600" dirty="0"/>
              <a:t>ociety’s goals are not that all spectrum is occupied in high-value locations, that expected services and performance are available in high-value locations. </a:t>
            </a:r>
            <a:endParaRPr lang="en-US" altLang="en-US" sz="1600" dirty="0"/>
          </a:p>
          <a:p>
            <a:pPr lvl="2">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altLang="en-US" sz="1600" dirty="0"/>
              <a:t>What is needed?</a:t>
            </a:r>
          </a:p>
          <a:p>
            <a:pPr lvl="2">
              <a:spcBef>
                <a:spcPts val="0"/>
              </a:spcBef>
              <a:buFont typeface="Arial" panose="020B0604020202020204" pitchFamily="34" charset="0"/>
              <a:buChar char="•"/>
            </a:pPr>
            <a:r>
              <a:rPr lang="en-US" altLang="en-US" sz="1400" dirty="0"/>
              <a:t>Actually, do we just use the IEEE SA statement we have gone through and are okay with, to replace this one.   </a:t>
            </a:r>
          </a:p>
          <a:p>
            <a:pPr lvl="2">
              <a:spcBef>
                <a:spcPts val="0"/>
              </a:spcBef>
              <a:buFont typeface="Arial" panose="020B0604020202020204" pitchFamily="34" charset="0"/>
              <a:buChar char="•"/>
            </a:pPr>
            <a:r>
              <a:rPr lang="en-US" altLang="en-US" sz="1400" dirty="0"/>
              <a:t>It would be nice to have one Additional Spectrum needed statement from IEEE. </a:t>
            </a:r>
          </a:p>
          <a:p>
            <a:pPr lvl="2">
              <a:spcBef>
                <a:spcPts val="0"/>
              </a:spcBef>
              <a:buFont typeface="Arial" panose="020B0604020202020204" pitchFamily="34" charset="0"/>
              <a:buChar char="•"/>
            </a:pPr>
            <a:r>
              <a:rPr lang="en-US" altLang="en-US" sz="1400" dirty="0"/>
              <a:t>Latest version (with a few markups): </a:t>
            </a:r>
            <a:endParaRPr lang="en-US" altLang="en-US" sz="1400" dirty="0">
              <a:hlinkClick r:id="rId4"/>
            </a:endParaRPr>
          </a:p>
          <a:p>
            <a:pPr lvl="2">
              <a:spcBef>
                <a:spcPts val="0"/>
              </a:spcBef>
              <a:buFont typeface="Arial" panose="020B0604020202020204" pitchFamily="34" charset="0"/>
              <a:buChar char="•"/>
            </a:pPr>
            <a:r>
              <a:rPr lang="en-US" altLang="en-US" sz="1400" dirty="0">
                <a:hlinkClick r:id="rId5"/>
              </a:rPr>
              <a:t>https://mentor.ieee.org/802.18/dcn/18/18-18-0010-07-0000-sa-use-of-spectrum-draft-position-06dec17.docx</a:t>
            </a:r>
            <a:r>
              <a:rPr lang="en-US" altLang="en-US" sz="1400" dirty="0"/>
              <a:t>  </a:t>
            </a:r>
          </a:p>
          <a:p>
            <a:pPr lvl="1">
              <a:spcBef>
                <a:spcPts val="0"/>
              </a:spcBef>
              <a:buFont typeface="Arial" panose="020B0604020202020204" pitchFamily="34" charset="0"/>
              <a:buChar char="•"/>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a:t>
            </a:r>
            <a:endParaRPr lang="en-US" sz="1200" dirty="0"/>
          </a:p>
        </p:txBody>
      </p:sp>
      <p:sp>
        <p:nvSpPr>
          <p:cNvPr id="3" name="Content Placeholder 2"/>
          <p:cNvSpPr>
            <a:spLocks noGrp="1"/>
          </p:cNvSpPr>
          <p:nvPr>
            <p:ph idx="1"/>
          </p:nvPr>
        </p:nvSpPr>
        <p:spPr>
          <a:xfrm>
            <a:off x="685800" y="1181893"/>
            <a:ext cx="7770813" cy="4494213"/>
          </a:xfrm>
        </p:spPr>
        <p:txBody>
          <a:bodyPr/>
          <a:lstStyle/>
          <a:p>
            <a:pPr>
              <a:spcBef>
                <a:spcPts val="0"/>
              </a:spcBef>
              <a:buFont typeface="Arial" panose="020B0604020202020204" pitchFamily="34" charset="0"/>
              <a:buChar char="•"/>
            </a:pPr>
            <a:r>
              <a:rPr lang="en-US" altLang="en-US" sz="2000" dirty="0"/>
              <a:t>IEEE SA has more edits coming on their Position Statement on Additional Spectrum for us to review.</a:t>
            </a:r>
          </a:p>
          <a:p>
            <a:pPr lvl="1">
              <a:spcBef>
                <a:spcPts val="0"/>
              </a:spcBef>
              <a:buFont typeface="Arial" panose="020B0604020202020204" pitchFamily="34" charset="0"/>
              <a:buChar char="•"/>
            </a:pPr>
            <a:r>
              <a:rPr lang="en-US" altLang="en-US" sz="1600" dirty="0"/>
              <a:t>  Nothing has come in yet.</a:t>
            </a:r>
          </a:p>
          <a:p>
            <a:pPr marL="457200" lvl="1" indent="0">
              <a:spcBef>
                <a:spcPts val="0"/>
              </a:spcBef>
            </a:pPr>
            <a:endParaRPr lang="en-US" altLang="en-US" sz="1600" dirty="0"/>
          </a:p>
          <a:p>
            <a:pPr>
              <a:spcBef>
                <a:spcPts val="0"/>
              </a:spcBef>
              <a:buFont typeface="Arial" panose="020B0604020202020204" pitchFamily="34" charset="0"/>
              <a:buChar char="•"/>
            </a:pPr>
            <a:r>
              <a:rPr lang="en-US" altLang="en-US" sz="2000" dirty="0"/>
              <a:t>6 (5-7) GHz and single voice from IEEE 802.   </a:t>
            </a:r>
          </a:p>
          <a:p>
            <a:pPr lvl="1">
              <a:spcBef>
                <a:spcPts val="0"/>
              </a:spcBef>
              <a:buFont typeface="Arial" panose="020B0604020202020204" pitchFamily="34" charset="0"/>
              <a:buChar char="•"/>
            </a:pPr>
            <a:r>
              <a:rPr lang="en-US" altLang="en-US" sz="1600" dirty="0"/>
              <a:t>Next is where the 11ax CoEx document goes.</a:t>
            </a:r>
          </a:p>
          <a:p>
            <a:pPr lvl="1">
              <a:spcBef>
                <a:spcPts val="0"/>
              </a:spcBef>
              <a:buFont typeface="Arial" panose="020B0604020202020204" pitchFamily="34" charset="0"/>
              <a:buChar char="•"/>
            </a:pPr>
            <a:r>
              <a:rPr lang="en-US" altLang="en-US" sz="1600" dirty="0"/>
              <a:t>Time could be quick to come up with a single voice from IEEE 802 for the NPRM?  </a:t>
            </a:r>
          </a:p>
          <a:p>
            <a:pPr lvl="1">
              <a:spcBef>
                <a:spcPts val="0"/>
              </a:spcBef>
              <a:buFont typeface="Arial" panose="020B0604020202020204" pitchFamily="34" charset="0"/>
              <a:buChar char="•"/>
            </a:pPr>
            <a:r>
              <a:rPr lang="en-US" altLang="en-US" sz="1600" dirty="0"/>
              <a:t>Should see the ‘draft’ text 3 weeks before the FCC Open meeting this is on the agenda.  (Open meeting dates:  26 Sept, 23 Oct, 15 Nov) </a:t>
            </a:r>
          </a:p>
          <a:p>
            <a:pPr lvl="1">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2000" dirty="0"/>
              <a:t>802.11 WNG proposal on Future of Unlicensed Spectrum</a:t>
            </a:r>
          </a:p>
          <a:p>
            <a:pPr lvl="1">
              <a:spcBef>
                <a:spcPts val="0"/>
              </a:spcBef>
              <a:buFont typeface="Arial" panose="020B0604020202020204" pitchFamily="34" charset="0"/>
              <a:buChar char="•"/>
            </a:pPr>
            <a:r>
              <a:rPr lang="en-US" sz="1400" dirty="0"/>
              <a:t>A piece of this was touched in the leadership meeting from 802.22 also, FYI. </a:t>
            </a:r>
          </a:p>
          <a:p>
            <a:pPr lvl="1">
              <a:spcBef>
                <a:spcPts val="0"/>
              </a:spcBef>
              <a:buFont typeface="Arial" panose="020B0604020202020204" pitchFamily="34" charset="0"/>
              <a:buChar char="•"/>
            </a:pPr>
            <a:r>
              <a:rPr lang="en-US" sz="1400" dirty="0"/>
              <a:t>See: </a:t>
            </a:r>
            <a:r>
              <a:rPr lang="en-US" sz="1400" dirty="0">
                <a:hlinkClick r:id="rId2"/>
              </a:rPr>
              <a:t>https://mentor.ieee.org/802-ec/dcn/18/ec-18-0155-00-00EC-push-to-bi-directional-spectrum-sharing.pptx</a:t>
            </a:r>
            <a:r>
              <a:rPr lang="en-US" sz="14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541688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066800"/>
            <a:ext cx="8368912" cy="4113213"/>
          </a:xfrm>
        </p:spPr>
        <p:txBody>
          <a:bodyPr/>
          <a:lstStyle/>
          <a:p>
            <a:pPr>
              <a:buFont typeface="Arial" panose="020B0604020202020204" pitchFamily="34" charset="0"/>
              <a:buChar char="•"/>
            </a:pPr>
            <a:r>
              <a:rPr lang="en-US" altLang="en-US" sz="2000" dirty="0">
                <a:solidFill>
                  <a:srgbClr val="00B0F0"/>
                </a:solidFill>
              </a:rPr>
              <a:t>Ofcom consultation questions, further inputs from all. </a:t>
            </a:r>
          </a:p>
          <a:p>
            <a:pPr lvl="4">
              <a:buFont typeface="Arial" panose="020B0604020202020204" pitchFamily="34" charset="0"/>
              <a:buChar char="•"/>
            </a:pPr>
            <a:endParaRPr lang="en-US" altLang="en-US" sz="1200" dirty="0">
              <a:solidFill>
                <a:srgbClr val="00B0F0"/>
              </a:solidFill>
            </a:endParaRPr>
          </a:p>
          <a:p>
            <a:pPr>
              <a:buFont typeface="Arial" panose="020B0604020202020204" pitchFamily="34" charset="0"/>
              <a:buChar char="•"/>
            </a:pPr>
            <a:r>
              <a:rPr lang="en-US" altLang="en-US" sz="2000" dirty="0">
                <a:solidFill>
                  <a:srgbClr val="00B0F0"/>
                </a:solidFill>
              </a:rPr>
              <a:t>NPRM on 3.7-4.2 GHz, review in more detail, e.g. 802.22 and 802.24</a:t>
            </a:r>
            <a:endParaRPr lang="en-US" altLang="en-US" sz="100" dirty="0">
              <a:solidFill>
                <a:srgbClr val="00B0F0"/>
              </a:solidFill>
            </a:endParaRPr>
          </a:p>
          <a:p>
            <a:pPr lvl="4">
              <a:buFont typeface="Arial" panose="020B0604020202020204" pitchFamily="34" charset="0"/>
              <a:buChar char="•"/>
            </a:pPr>
            <a:endParaRPr lang="en-US" altLang="en-US" sz="1200" dirty="0">
              <a:solidFill>
                <a:srgbClr val="00B0F0"/>
              </a:solidFill>
            </a:endParaRPr>
          </a:p>
          <a:p>
            <a:pPr>
              <a:buFont typeface="Arial" panose="020B0604020202020204" pitchFamily="34" charset="0"/>
              <a:buChar char="•"/>
            </a:pPr>
            <a:r>
              <a:rPr lang="en-US" altLang="en-US" sz="2000" dirty="0">
                <a:solidFill>
                  <a:srgbClr val="00B0F0"/>
                </a:solidFill>
              </a:rPr>
              <a:t>Google request for higher power at 60GHz reply comments to us, a member will list out points to consider for an IEEE 802 ex </a:t>
            </a:r>
            <a:r>
              <a:rPr lang="en-US" altLang="en-US" sz="2000" dirty="0" err="1">
                <a:solidFill>
                  <a:srgbClr val="00B0F0"/>
                </a:solidFill>
              </a:rPr>
              <a:t>parte</a:t>
            </a:r>
            <a:r>
              <a:rPr lang="en-US" altLang="en-US" sz="2000" dirty="0">
                <a:solidFill>
                  <a:srgbClr val="00B0F0"/>
                </a:solidFill>
              </a:rPr>
              <a:t>.</a:t>
            </a:r>
          </a:p>
          <a:p>
            <a:pPr lvl="4">
              <a:buFont typeface="Arial" panose="020B0604020202020204" pitchFamily="34" charset="0"/>
              <a:buChar char="•"/>
            </a:pPr>
            <a:endParaRPr lang="en-US" altLang="en-US" sz="1200" dirty="0">
              <a:solidFill>
                <a:srgbClr val="00B0F0"/>
              </a:solidFill>
            </a:endParaRPr>
          </a:p>
          <a:p>
            <a:pPr>
              <a:spcBef>
                <a:spcPts val="0"/>
              </a:spcBef>
              <a:buFont typeface="Arial" panose="020B0604020202020204" pitchFamily="34" charset="0"/>
              <a:buChar char="•"/>
            </a:pPr>
            <a:r>
              <a:rPr lang="en-US" altLang="en-US" sz="2000" dirty="0">
                <a:solidFill>
                  <a:srgbClr val="00B0F0"/>
                </a:solidFill>
              </a:rPr>
              <a:t>Uganda TVWS consultation on guidelines, need inputs from all.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solidFill>
                  <a:srgbClr val="00B0F0"/>
                </a:solidFill>
              </a:rPr>
              <a:t>IEEE EU position statement, further inputs from all on overall concern and ideas on how to update it</a:t>
            </a:r>
            <a:r>
              <a:rPr lang="en-US" altLang="en-US" sz="2000" b="0" dirty="0">
                <a:solidFill>
                  <a:srgbClr val="00B0F0"/>
                </a:solidFill>
              </a:rPr>
              <a:t>, and feedback on statement on overall.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Monitor: </a:t>
            </a:r>
          </a:p>
          <a:p>
            <a:pPr lvl="1">
              <a:spcBef>
                <a:spcPts val="0"/>
              </a:spcBef>
              <a:buFont typeface="Arial" panose="020B0604020202020204" pitchFamily="34" charset="0"/>
              <a:buChar char="•"/>
            </a:pPr>
            <a:r>
              <a:rPr lang="en-US" altLang="en-US" sz="1600" dirty="0"/>
              <a:t>IEEE SA has more edits coming on their Position Statement on Additional Spectrum for us to review.</a:t>
            </a:r>
          </a:p>
          <a:p>
            <a:pPr marL="1828800" lvl="4" indent="0">
              <a:spcBef>
                <a:spcPts val="0"/>
              </a:spcBef>
            </a:pPr>
            <a:endParaRPr lang="en-US" altLang="en-US" sz="1200" dirty="0"/>
          </a:p>
          <a:p>
            <a:pPr lvl="1">
              <a:spcBef>
                <a:spcPts val="0"/>
              </a:spcBef>
              <a:buFont typeface="Arial" panose="020B0604020202020204" pitchFamily="34" charset="0"/>
              <a:buChar char="•"/>
            </a:pPr>
            <a:r>
              <a:rPr lang="en-US" altLang="en-US" sz="1600" dirty="0"/>
              <a:t>Monitor 6 (5-7) GHz and single voice from IEEE 802.   </a:t>
            </a:r>
          </a:p>
          <a:p>
            <a:pPr lvl="4">
              <a:spcBef>
                <a:spcPts val="0"/>
              </a:spcBef>
              <a:buFont typeface="Arial" panose="020B0604020202020204" pitchFamily="34" charset="0"/>
              <a:buChar char="•"/>
            </a:pPr>
            <a:endParaRPr lang="en-US" altLang="en-US" sz="1200" dirty="0"/>
          </a:p>
          <a:p>
            <a:pPr lvl="1">
              <a:spcBef>
                <a:spcPts val="0"/>
              </a:spcBef>
              <a:buFont typeface="Arial" panose="020B0604020202020204" pitchFamily="34" charset="0"/>
              <a:buChar char="•"/>
            </a:pPr>
            <a:r>
              <a:rPr lang="en-US" altLang="en-US" sz="1600" dirty="0"/>
              <a:t>Monitor 802.11 WNG proposal on Future of Unlicensed Spectrum.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19 July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19 July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a:t>
            </a:r>
            <a:r>
              <a:rPr lang="en-US" altLang="en-US" sz="1100" dirty="0">
                <a:solidFill>
                  <a:schemeClr val="tx1"/>
                </a:solidFill>
              </a:rPr>
              <a:t>(start of plenary)</a:t>
            </a:r>
            <a:r>
              <a:rPr lang="en-US" altLang="en-US" sz="2000" dirty="0"/>
              <a:t>:  </a:t>
            </a:r>
            <a:r>
              <a:rPr lang="en-US" altLang="en-US" sz="1800" dirty="0"/>
              <a:t>42 (8 on EC)</a:t>
            </a:r>
            <a:r>
              <a:rPr lang="en-US" altLang="en-US" sz="1800" dirty="0">
                <a:solidFill>
                  <a:schemeClr val="tx1"/>
                </a:solidFill>
              </a:rPr>
              <a:t>;  Aspirant members: 9 </a:t>
            </a:r>
          </a:p>
          <a:p>
            <a:pPr lvl="1">
              <a:buFont typeface="Arial" panose="020B0604020202020204" pitchFamily="34" charset="0"/>
              <a:buChar char="•"/>
            </a:pPr>
            <a:r>
              <a:rPr lang="en-US" sz="1400" dirty="0">
                <a:solidFill>
                  <a:schemeClr val="tx1"/>
                </a:solidFill>
              </a:rPr>
              <a:t>With teleconferences approval on 08 March 2018, quorum is met.</a:t>
            </a:r>
            <a:r>
              <a:rPr lang="en-US" sz="1400" dirty="0">
                <a:solidFill>
                  <a:schemeClr val="bg1"/>
                </a:solidFill>
              </a:rPr>
              <a:t>8</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19 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43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26 July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 this one is updated)</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15:54</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  </a:t>
            </a:r>
          </a:p>
          <a:p>
            <a:pPr>
              <a:buFont typeface="Arial" panose="020B0604020202020204" pitchFamily="34" charset="0"/>
              <a:buChar char="•"/>
            </a:pPr>
            <a:r>
              <a:rPr lang="en-US" sz="1800" b="0" dirty="0"/>
              <a:t>The next face to face meeting of the 802.18 RR-TAG will be at the IEEE 802 Wireless Interim 11-13 Sept 2018 at the Hilton Waikoloa Village, Kona, HI, USA</a:t>
            </a:r>
          </a:p>
          <a:p>
            <a:pPr lvl="1">
              <a:buFont typeface="Arial" panose="020B0604020202020204" pitchFamily="34" charset="0"/>
              <a:buChar char="•"/>
            </a:pPr>
            <a:r>
              <a:rPr lang="en-US" sz="1600" dirty="0"/>
              <a:t>Usual time slots, Tuesday AM2 and Thursday AM1 (-2)</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19 July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-2</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endParaRPr lang="en-US" sz="1400" dirty="0"/>
          </a:p>
          <a:p>
            <a:r>
              <a:rPr lang="en-US" sz="1400" dirty="0"/>
              <a:t>Question 1: Do you agree with the prioritisation of the agenda items, as shown in Annex 5, and if not why</a:t>
            </a:r>
          </a:p>
          <a:p>
            <a:r>
              <a:rPr lang="en-US" sz="1400" dirty="0"/>
              <a:t> </a:t>
            </a:r>
          </a:p>
          <a:p>
            <a:r>
              <a:rPr lang="en-US" sz="1400" dirty="0"/>
              <a:t>Question 2: Ofcom is supporting the following three priority bands for IMT identification in the RRs: 24.25 – 27.5 GHz 40.5-43.5 GHz (as part of a wider global 37-43.5 GHz tuning range) 66 – 71 GHz If you don’t agree with any of these bands, or think we should be promoting other bands, please provide justification for your views.</a:t>
            </a:r>
            <a:endParaRPr lang="en-US" sz="1800" dirty="0"/>
          </a:p>
          <a:p>
            <a:r>
              <a:rPr lang="en-US" sz="1400" dirty="0"/>
              <a:t> </a:t>
            </a:r>
          </a:p>
          <a:p>
            <a:r>
              <a:rPr lang="en-US" sz="1400" dirty="0"/>
              <a:t>Question 3: What are your views on the suitability of the currently identified bands for HAPs and do you think there is a requirement for additional spectrum? Recognising that we support 26 GHz as a global band for IMT under agenda item </a:t>
            </a:r>
            <a:r>
              <a:rPr lang="en-US" sz="1400" u="heavy" dirty="0"/>
              <a:t>1.13</a:t>
            </a:r>
            <a:r>
              <a:rPr lang="en-US" sz="1400" dirty="0"/>
              <a:t>, what are your views on the bands currently under study for HAPs, both globally and in ITU-R Regions?</a:t>
            </a:r>
            <a:endParaRPr lang="en-US" sz="1800" dirty="0"/>
          </a:p>
          <a:p>
            <a:r>
              <a:rPr lang="en-US" sz="1400" dirty="0"/>
              <a:t> </a:t>
            </a:r>
          </a:p>
          <a:p>
            <a:r>
              <a:rPr lang="en-US" sz="1400" dirty="0"/>
              <a:t>Question 4: What are your views on the bands within scope of Agenda Item </a:t>
            </a:r>
            <a:r>
              <a:rPr lang="en-US" sz="1400" u="heavy" dirty="0"/>
              <a:t>1.16</a:t>
            </a:r>
            <a:r>
              <a:rPr lang="en-US" sz="1400" dirty="0"/>
              <a:t> and their suitability for Wi-Fi and Wi-Fi like services? Do you agree that Ofcom should support the CEPT position of No Change? If not, please provide evidence to support your view.</a:t>
            </a:r>
            <a:endParaRPr lang="en-US" sz="1800" dirty="0"/>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239787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-3</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r>
              <a:rPr lang="en-US" sz="1400" dirty="0"/>
              <a:t>				</a:t>
            </a:r>
          </a:p>
          <a:p>
            <a:r>
              <a:rPr lang="en-US" sz="1400" dirty="0"/>
              <a:t>Question 5: Do you agree that UK support the inclusion of the updated Recommendation M.1849-1 (“Technical and operational aspects of ground-based meteorological radars”) in footnote No.5450A? What are your views on the requirement to include a reference to ITU-R Recommendation ITU R M.1638 1 in footnotes No.5447A and 5.450A and the potential impact upon Wi-Fi (and similar technologies)?</a:t>
            </a:r>
          </a:p>
          <a:p>
            <a:pPr>
              <a:buFont typeface="Arial" panose="020B0604020202020204" pitchFamily="34" charset="0"/>
              <a:buChar char="•"/>
            </a:pPr>
            <a:endParaRPr lang="en-US" sz="1400" dirty="0">
              <a:solidFill>
                <a:schemeClr val="tx1"/>
              </a:solidFill>
            </a:endParaRPr>
          </a:p>
          <a:p>
            <a:r>
              <a:rPr lang="en-US" sz="1400" dirty="0"/>
              <a:t>Question 21: What are you views on Agenda Item </a:t>
            </a:r>
            <a:r>
              <a:rPr lang="en-US" sz="1400" u="heavy" dirty="0"/>
              <a:t>1.12</a:t>
            </a:r>
            <a:r>
              <a:rPr lang="en-US" sz="1400" dirty="0"/>
              <a:t> and do you agree that there is no requirement for specific identification to ITS in the Radio Regulations?</a:t>
            </a:r>
          </a:p>
          <a:p>
            <a:r>
              <a:rPr lang="en-US" sz="1400" dirty="0"/>
              <a:t> </a:t>
            </a:r>
          </a:p>
          <a:p>
            <a:r>
              <a:rPr lang="en-US" sz="1400" dirty="0"/>
              <a:t>Question 27: What are your views on Agenda Item </a:t>
            </a:r>
            <a:r>
              <a:rPr lang="en-US" sz="1400" u="heavy" dirty="0"/>
              <a:t>1.15</a:t>
            </a:r>
            <a:r>
              <a:rPr lang="en-US" sz="1400" dirty="0"/>
              <a:t>, particularly on the protection needs of passive services?</a:t>
            </a:r>
          </a:p>
          <a:p>
            <a:r>
              <a:rPr lang="en-US" sz="1400" dirty="0"/>
              <a:t> </a:t>
            </a:r>
          </a:p>
          <a:p>
            <a:r>
              <a:rPr lang="en-US" sz="1400" dirty="0"/>
              <a:t>Question 32: What changes to the Radio Regulations have you identified that would benefit from action at a WRC and why? Do you have any proposals regarding UK positions for future WRC agenda items or suggestions for other agenda items, needing changes to the Radio Regulations, that you would wish to see addressed by a future WRC?</a:t>
            </a:r>
          </a:p>
          <a:p>
            <a:r>
              <a:rPr lang="en-US" sz="1200" dirty="0"/>
              <a:t> </a:t>
            </a:r>
          </a:p>
          <a:p>
            <a:pPr>
              <a:buFont typeface="Arial" panose="020B0604020202020204" pitchFamily="34" charset="0"/>
              <a:buChar char="•"/>
            </a:pPr>
            <a:r>
              <a:rPr lang="en-US" sz="1200" dirty="0">
                <a:solidFill>
                  <a:schemeClr val="tx1"/>
                </a:solidFill>
              </a:rPr>
              <a:t> </a:t>
            </a:r>
          </a:p>
          <a:p>
            <a:pPr>
              <a:buFont typeface="Arial" panose="020B0604020202020204" pitchFamily="34" charset="0"/>
              <a:buChar char="•"/>
            </a:pPr>
            <a:r>
              <a:rPr lang="en-US" sz="1200" dirty="0">
                <a:solidFill>
                  <a:schemeClr val="tx1"/>
                </a:solidFill>
              </a:rPr>
              <a:t> </a:t>
            </a:r>
          </a:p>
          <a:p>
            <a:pPr marL="457200" lvl="1" indent="0"/>
            <a:r>
              <a:rPr lang="en-US" sz="1200" dirty="0">
                <a:solidFill>
                  <a:schemeClr val="tx1"/>
                </a:solidFill>
              </a:rPr>
              <a:t> </a:t>
            </a: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97662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-4</a:t>
            </a:r>
            <a:endParaRPr lang="en-US" sz="1400" dirty="0"/>
          </a:p>
        </p:txBody>
      </p:sp>
      <p:sp>
        <p:nvSpPr>
          <p:cNvPr id="3" name="Content Placeholder 2"/>
          <p:cNvSpPr>
            <a:spLocks noGrp="1"/>
          </p:cNvSpPr>
          <p:nvPr>
            <p:ph idx="1"/>
          </p:nvPr>
        </p:nvSpPr>
        <p:spPr>
          <a:xfrm>
            <a:off x="692092" y="7620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Other possible questions: </a:t>
            </a:r>
          </a:p>
          <a:p>
            <a:r>
              <a:rPr lang="en-US" sz="1400" dirty="0"/>
              <a:t>				</a:t>
            </a:r>
          </a:p>
          <a:p>
            <a:r>
              <a:rPr lang="en-US" sz="1600" dirty="0"/>
              <a:t>? Question 6: Do you agree that UK support a position of not making changes to the Radio Regulations to reference specific bands for M2M/IoT usage?</a:t>
            </a:r>
            <a:endParaRPr lang="en-US" sz="1400" dirty="0"/>
          </a:p>
          <a:p>
            <a:pPr lvl="1">
              <a:buFont typeface="Arial" panose="020B0604020202020204" pitchFamily="34" charset="0"/>
              <a:buChar char="•"/>
            </a:pPr>
            <a:r>
              <a:rPr lang="en-US" sz="1400" dirty="0"/>
              <a:t>Brought up at Sunday All chairs, Monday EC and 802.11 and 802.15 openings. </a:t>
            </a:r>
          </a:p>
          <a:p>
            <a:pPr lvl="1">
              <a:buFont typeface="Arial" panose="020B0604020202020204" pitchFamily="34" charset="0"/>
              <a:buChar char="•"/>
            </a:pPr>
            <a:r>
              <a:rPr lang="en-US" sz="1400" dirty="0"/>
              <a:t>If the other Working Groups have something they want to document, will look at it.  If not the 802.18 RR_TAG is okay not to comment. </a:t>
            </a:r>
          </a:p>
          <a:p>
            <a:pPr lvl="1">
              <a:buFont typeface="Arial" panose="020B0604020202020204" pitchFamily="34" charset="0"/>
              <a:buChar char="•"/>
            </a:pPr>
            <a:r>
              <a:rPr lang="en-US" sz="1400" dirty="0"/>
              <a:t>After Thursday’s discussion we will pass on this question. </a:t>
            </a:r>
          </a:p>
          <a:p>
            <a:r>
              <a:rPr lang="en-US" sz="1600" dirty="0"/>
              <a:t>? Question 13: Do you have any views on the bands being studied and are there any other considerations which you think should be taken into account? What are your views on the appropriateness of the current emission limits in the band 3 700 – 4 200 MHz?</a:t>
            </a:r>
          </a:p>
          <a:p>
            <a:pPr marL="628650" lvl="1" indent="-171450">
              <a:buFont typeface="Arial" panose="020B0604020202020204" pitchFamily="34" charset="0"/>
              <a:buChar char="•"/>
            </a:pPr>
            <a:r>
              <a:rPr lang="en-US" sz="1400" dirty="0"/>
              <a:t>This question we may want to comment on, as in the context there is 6GHz.  Though need to work out the IEEE 802 as a whole consensus.</a:t>
            </a:r>
          </a:p>
          <a:p>
            <a:pPr marL="628650" lvl="1" indent="-171450">
              <a:buFont typeface="Arial" panose="020B0604020202020204" pitchFamily="34" charset="0"/>
              <a:buChar char="•"/>
            </a:pPr>
            <a:r>
              <a:rPr lang="en-US" sz="1400" dirty="0"/>
              <a:t>Brought up at Sunday All chairs, Monday EC and 802.11 and 802.15 openings.</a:t>
            </a:r>
          </a:p>
          <a:p>
            <a:pPr marL="628650" lvl="1" indent="-171450">
              <a:buFont typeface="Arial" panose="020B0604020202020204" pitchFamily="34" charset="0"/>
              <a:buChar char="•"/>
            </a:pPr>
            <a:r>
              <a:rPr lang="en-US" sz="1400" dirty="0"/>
              <a:t>The RR-TAG members see this is a question we should comment on. </a:t>
            </a:r>
          </a:p>
          <a:p>
            <a:pPr marL="628650" lvl="1" indent="-171450">
              <a:buFont typeface="Arial" panose="020B0604020202020204" pitchFamily="34" charset="0"/>
              <a:buChar char="•"/>
            </a:pPr>
            <a:r>
              <a:rPr lang="en-US" sz="1400" dirty="0"/>
              <a:t>After Thursday discussion and looking at context more, this was reversed, and comments are not needed.</a:t>
            </a:r>
          </a:p>
          <a:p>
            <a:pPr>
              <a:buFont typeface="Arial" panose="020B0604020202020204" pitchFamily="34" charset="0"/>
              <a:buChar char="•"/>
            </a:pPr>
            <a:r>
              <a:rPr lang="en-US" sz="2000" dirty="0">
                <a:solidFill>
                  <a:schemeClr val="tx1"/>
                </a:solidFill>
              </a:rPr>
              <a:t>After review on Tuesday, have some initial thoughts on the 8 other questions and most we could respond on.  A marked up version of the consultation will be put on Mentor with the few notes on each question. </a:t>
            </a:r>
          </a:p>
          <a:p>
            <a:pPr>
              <a:buFont typeface="Arial" panose="020B0604020202020204" pitchFamily="34" charset="0"/>
              <a:buChar char="•"/>
            </a:pPr>
            <a:endParaRPr lang="en-US" sz="2000" dirty="0">
              <a:solidFill>
                <a:schemeClr val="tx1"/>
              </a:solidFill>
            </a:endParaRP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552879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IEEE SA additional spectrum position statement </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IEEE-SA BoG SPCC reviewed and discussed the draft Spectrum Use position statement we have reviewed the past months </a:t>
            </a:r>
            <a:r>
              <a:rPr lang="en-US" sz="1400" dirty="0"/>
              <a:t>(18-18/0010r0x)</a:t>
            </a:r>
            <a:r>
              <a:rPr lang="en-US" sz="2000" dirty="0"/>
              <a:t>. </a:t>
            </a:r>
            <a:r>
              <a:rPr lang="en-US" sz="1100" dirty="0"/>
              <a:t> </a:t>
            </a:r>
            <a:r>
              <a:rPr lang="en-US" sz="2000" dirty="0"/>
              <a:t>It agreed to move it forth to the BoG for its approval at the </a:t>
            </a:r>
            <a:r>
              <a:rPr lang="en-US" sz="2000" i="1" u="sng" dirty="0"/>
              <a:t>9 July </a:t>
            </a:r>
            <a:r>
              <a:rPr lang="en-US" sz="2000" dirty="0"/>
              <a:t>meeting--with the addition of text addressing shared spectrum.  </a:t>
            </a:r>
          </a:p>
          <a:p>
            <a:pPr>
              <a:buFont typeface="Arial" panose="020B0604020202020204" pitchFamily="34" charset="0"/>
              <a:buChar char="•"/>
            </a:pPr>
            <a:r>
              <a:rPr lang="en-US" sz="2000" dirty="0"/>
              <a:t>The latest from us: </a:t>
            </a:r>
            <a:r>
              <a:rPr lang="en-US" sz="2000" dirty="0">
                <a:hlinkClick r:id="rId2"/>
              </a:rPr>
              <a:t>https://mentor.ieee.org/802.18/dcn/18/18-18-0010-06-0000-sa-use-of-spectrum-draft-position-06dec17.docx</a:t>
            </a:r>
            <a:r>
              <a:rPr lang="en-US" sz="2000" dirty="0"/>
              <a:t>   </a:t>
            </a:r>
          </a:p>
          <a:p>
            <a:pPr lvl="1">
              <a:buFont typeface="Arial" panose="020B0604020202020204" pitchFamily="34" charset="0"/>
              <a:buChar char="•"/>
            </a:pPr>
            <a:r>
              <a:rPr lang="en-US" sz="1800" dirty="0"/>
              <a:t>Note: the IEEE 802 chair had asked for clarity on how the different IEEE 802 standards and projects are stated. </a:t>
            </a:r>
          </a:p>
          <a:p>
            <a:pPr>
              <a:buFont typeface="Arial" panose="020B0604020202020204" pitchFamily="34" charset="0"/>
              <a:buChar char="•"/>
            </a:pPr>
            <a:endParaRPr lang="en-US" sz="2000" dirty="0"/>
          </a:p>
          <a:p>
            <a:pPr>
              <a:buFont typeface="Arial" panose="020B0604020202020204" pitchFamily="34" charset="0"/>
              <a:buChar char="•"/>
            </a:pPr>
            <a:r>
              <a:rPr lang="en-US" sz="2000" dirty="0"/>
              <a:t>Have heard we may see more updates after their 09 July meeting, for us to review. </a:t>
            </a:r>
          </a:p>
          <a:p>
            <a:pPr>
              <a:buFont typeface="Arial" panose="020B0604020202020204" pitchFamily="34" charset="0"/>
              <a:buChar char="•"/>
            </a:pPr>
            <a:r>
              <a:rPr lang="en-US" sz="2000" dirty="0"/>
              <a:t>Nothing has come in yet.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060932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19 July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SA position statement</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18-18/0010r0___</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of 802.18 is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a:t>
            </a:r>
          </a:p>
          <a:p>
            <a:pPr>
              <a:buFont typeface="Arial" panose="020B0604020202020204" pitchFamily="34" charset="0"/>
              <a:buChar char="•"/>
            </a:pPr>
            <a:r>
              <a:rPr lang="en-US" b="0" dirty="0">
                <a:solidFill>
                  <a:schemeClr val="tx1"/>
                </a:solidFill>
              </a:rPr>
              <a:t>Second by:</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19 July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33</a:t>
            </a:fld>
            <a:endParaRPr lang="en-US" altLang="en-US" sz="1200" b="0" dirty="0"/>
          </a:p>
        </p:txBody>
      </p:sp>
      <p:sp>
        <p:nvSpPr>
          <p:cNvPr id="2" name="Date Placeholder 1"/>
          <p:cNvSpPr>
            <a:spLocks noGrp="1"/>
          </p:cNvSpPr>
          <p:nvPr>
            <p:ph type="dt" idx="15"/>
          </p:nvPr>
        </p:nvSpPr>
        <p:spPr/>
        <p:txBody>
          <a:bodyPr/>
          <a:lstStyle/>
          <a:p>
            <a:r>
              <a:rPr lang="en-US"/>
              <a:t>19 July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a:t>
            </a:r>
          </a:p>
          <a:p>
            <a:pPr>
              <a:buFont typeface="Arial" panose="020B0604020202020204" pitchFamily="34" charset="0"/>
              <a:buChar char="•"/>
            </a:pPr>
            <a:r>
              <a:rPr lang="en-US" altLang="en-US" sz="2000" dirty="0"/>
              <a:t>The most recent document is:  11-18/1055rxx</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altLang="en-US" sz="1800" dirty="0"/>
              <a:t>Links to EU sites: </a:t>
            </a:r>
          </a:p>
          <a:p>
            <a:pPr lvl="1">
              <a:buFont typeface="Arial" panose="020B0604020202020204" pitchFamily="34" charset="0"/>
              <a:buChar char="•"/>
            </a:pPr>
            <a:r>
              <a:rPr lang="en-US" altLang="en-US" sz="1400" dirty="0"/>
              <a:t>Bran: 		</a:t>
            </a:r>
            <a:r>
              <a:rPr lang="en-US" altLang="en-US" sz="1400" dirty="0">
                <a:hlinkClick r:id="rId2"/>
              </a:rPr>
              <a:t>https://portal.etsi.org/tb.aspx?tbid=287&amp;SubTB=287</a:t>
            </a:r>
            <a:r>
              <a:rPr lang="en-US" altLang="en-US" sz="1400" dirty="0"/>
              <a:t> </a:t>
            </a:r>
          </a:p>
          <a:p>
            <a:pPr lvl="1">
              <a:buFont typeface="Arial" panose="020B0604020202020204" pitchFamily="34" charset="0"/>
              <a:buChar char="•"/>
            </a:pPr>
            <a:r>
              <a:rPr lang="en-US" altLang="en-US" sz="1400" dirty="0"/>
              <a:t>ERM TG-11:	</a:t>
            </a:r>
            <a:r>
              <a:rPr lang="en-US" altLang="en-US" sz="1400" dirty="0">
                <a:hlinkClick r:id="rId3"/>
              </a:rPr>
              <a:t>https://portal.etsi.org/tb.aspx?tbid=442&amp;SubTB=442</a:t>
            </a:r>
            <a:r>
              <a:rPr lang="en-US" altLang="en-US" sz="1400" dirty="0"/>
              <a:t>  </a:t>
            </a:r>
          </a:p>
          <a:p>
            <a:pPr lvl="1">
              <a:buFont typeface="Arial" panose="020B0604020202020204" pitchFamily="34" charset="0"/>
              <a:buChar char="•"/>
            </a:pPr>
            <a:r>
              <a:rPr lang="en-US" altLang="en-US" sz="1400" dirty="0"/>
              <a:t>CEPT SE45:	</a:t>
            </a:r>
            <a:r>
              <a:rPr lang="en-US" altLang="en-US" sz="1400" dirty="0">
                <a:hlinkClick r:id="rId4"/>
              </a:rPr>
              <a:t>https://cept.org/ecc/groups/ecc/wg-se/se-45/client/introduction/</a:t>
            </a:r>
            <a:r>
              <a:rPr lang="en-US" altLang="en-US" sz="1400" dirty="0"/>
              <a:t>  </a:t>
            </a:r>
          </a:p>
          <a:p>
            <a:pPr lvl="1">
              <a:buFont typeface="Arial" panose="020B0604020202020204" pitchFamily="34" charset="0"/>
              <a:buChar char="•"/>
            </a:pPr>
            <a:r>
              <a:rPr lang="en-US" altLang="en-US" sz="1400" dirty="0"/>
              <a:t>CEPT FM57: </a:t>
            </a:r>
            <a:r>
              <a:rPr lang="en-US" altLang="en-US" sz="1400" dirty="0">
                <a:hlinkClick r:id="rId5"/>
              </a:rPr>
              <a:t>https://cept.org/ecc/groups/ecc/wg-fm/fm-57/client/introduction/</a:t>
            </a:r>
            <a:r>
              <a:rPr lang="en-US" altLang="en-US" sz="1400" dirty="0"/>
              <a:t> </a:t>
            </a:r>
          </a:p>
          <a:p>
            <a:pPr lvl="1">
              <a:buFont typeface="Arial" panose="020B0604020202020204" pitchFamily="34" charset="0"/>
              <a:buChar char="•"/>
            </a:pPr>
            <a:r>
              <a:rPr lang="en-US" altLang="en-US" sz="1400" dirty="0"/>
              <a:t>OJEU:		</a:t>
            </a:r>
            <a:r>
              <a:rPr lang="en-US" altLang="en-US" sz="1400" dirty="0">
                <a:hlinkClick r:id="rId6"/>
              </a:rPr>
              <a:t>https://eur-lex.europa.eu/oj/direct-access.html</a:t>
            </a:r>
            <a:r>
              <a:rPr lang="en-US" altLang="en-US" sz="1400" dirty="0"/>
              <a:t> </a:t>
            </a:r>
          </a:p>
          <a:p>
            <a:pPr lvl="1">
              <a:buFont typeface="Arial" panose="020B0604020202020204" pitchFamily="34" charset="0"/>
              <a:buChar char="•"/>
            </a:pPr>
            <a:r>
              <a:rPr lang="en-US" altLang="en-US" sz="1400" dirty="0"/>
              <a:t>HS:		</a:t>
            </a:r>
            <a:r>
              <a:rPr lang="en-US" altLang="en-US" sz="1400" dirty="0">
                <a:hlinkClick r:id="rId7"/>
              </a:rPr>
              <a:t>https://ec.europa.eu/growth/single-market/european-standards/harmonised-standards/</a:t>
            </a:r>
            <a:r>
              <a:rPr lang="en-US" altLang="en-US" sz="1400" dirty="0"/>
              <a:t>   </a:t>
            </a: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19 July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19 July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41</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programme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4087263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19 July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42</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18762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19 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3419" y="1169156"/>
            <a:ext cx="3772457" cy="5275778"/>
          </a:xfrm>
        </p:spPr>
        <p:txBody>
          <a:bodyPr/>
          <a:lstStyle/>
          <a:p>
            <a:pPr>
              <a:buFont typeface="Arial" panose="020B0604020202020204" pitchFamily="34" charset="0"/>
              <a:buChar char="•"/>
            </a:pPr>
            <a:r>
              <a:rPr lang="en-US" altLang="en-US" sz="1600" dirty="0"/>
              <a:t>Call to Order</a:t>
            </a:r>
          </a:p>
          <a:p>
            <a:pPr lvl="3">
              <a:buFont typeface="Arial" panose="020B0604020202020204" pitchFamily="34" charset="0"/>
              <a:buChar char="•"/>
            </a:pPr>
            <a:r>
              <a:rPr lang="en-US" altLang="en-US" sz="800" b="1" u="sng" dirty="0">
                <a:solidFill>
                  <a:schemeClr val="bg1"/>
                </a:solidFill>
              </a:rPr>
              <a:t>Attendance server is open</a:t>
            </a:r>
          </a:p>
          <a:p>
            <a:pPr>
              <a:buFont typeface="Arial" panose="020B0604020202020204" pitchFamily="34" charset="0"/>
              <a:buChar char="•"/>
            </a:pPr>
            <a:r>
              <a:rPr lang="en-US" altLang="en-US" sz="1600" dirty="0"/>
              <a:t>Administrative items</a:t>
            </a:r>
          </a:p>
          <a:p>
            <a:pPr lvl="3">
              <a:buFont typeface="Arial" panose="020B0604020202020204" pitchFamily="34" charset="0"/>
              <a:buChar char="•"/>
            </a:pPr>
            <a:r>
              <a:rPr lang="en-US" altLang="en-US" sz="80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a:solidFill>
                  <a:schemeClr val="tx1"/>
                </a:solidFill>
              </a:rPr>
              <a:t>Ofcom consultation</a:t>
            </a:r>
          </a:p>
          <a:p>
            <a:pPr lvl="1">
              <a:buFont typeface="Arial" panose="020B0604020202020204" pitchFamily="34" charset="0"/>
              <a:buChar char="•"/>
            </a:pPr>
            <a:r>
              <a:rPr lang="en-US" altLang="en-US" sz="1400" dirty="0">
                <a:solidFill>
                  <a:schemeClr val="tx1"/>
                </a:solidFill>
              </a:rPr>
              <a:t>NPRM </a:t>
            </a:r>
            <a:r>
              <a:rPr lang="en-US" sz="1400" dirty="0"/>
              <a:t>on 3.7 to 4.2 GHz Band</a:t>
            </a:r>
          </a:p>
          <a:p>
            <a:pPr lvl="1">
              <a:buFont typeface="Arial" panose="020B0604020202020204" pitchFamily="34" charset="0"/>
              <a:buChar char="•"/>
            </a:pPr>
            <a:r>
              <a:rPr lang="en-US" altLang="en-US" sz="1400" dirty="0">
                <a:solidFill>
                  <a:schemeClr val="tx1"/>
                </a:solidFill>
              </a:rPr>
              <a:t>Google waiver request</a:t>
            </a:r>
          </a:p>
          <a:p>
            <a:pPr lvl="1">
              <a:buFont typeface="Arial" panose="020B0604020202020204" pitchFamily="34" charset="0"/>
              <a:buChar char="•"/>
            </a:pPr>
            <a:r>
              <a:rPr lang="en-US" altLang="en-US" sz="1400" dirty="0">
                <a:solidFill>
                  <a:schemeClr val="tx1"/>
                </a:solidFill>
              </a:rPr>
              <a:t>Uganda: TVWS consultation</a:t>
            </a:r>
          </a:p>
          <a:p>
            <a:pPr lvl="1">
              <a:buFont typeface="Arial" panose="020B0604020202020204" pitchFamily="34" charset="0"/>
              <a:buChar char="•"/>
            </a:pPr>
            <a:r>
              <a:rPr lang="en-US" sz="1400" dirty="0"/>
              <a:t>IEEE EU Spectrum Management statement </a:t>
            </a:r>
          </a:p>
          <a:p>
            <a:pPr lvl="1">
              <a:buFont typeface="Arial" panose="020B0604020202020204" pitchFamily="34" charset="0"/>
              <a:buChar char="•"/>
            </a:pPr>
            <a:r>
              <a:rPr lang="en-US" altLang="en-US" sz="1400" dirty="0">
                <a:solidFill>
                  <a:schemeClr val="tx1"/>
                </a:solidFill>
              </a:rPr>
              <a:t>General Discussion Items	</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Several </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816478" y="99218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kern="0" dirty="0"/>
              <a:t>Discussion items, few more details:  </a:t>
            </a:r>
          </a:p>
          <a:p>
            <a:pPr>
              <a:spcBef>
                <a:spcPts val="0"/>
              </a:spcBef>
              <a:buFont typeface="Arial" panose="020B0604020202020204" pitchFamily="34" charset="0"/>
              <a:buChar char="•"/>
            </a:pPr>
            <a:endParaRPr lang="en-US" sz="1100" b="0" dirty="0">
              <a:solidFill>
                <a:schemeClr val="tx1"/>
              </a:solidFill>
            </a:endParaRPr>
          </a:p>
          <a:p>
            <a:pPr>
              <a:spcBef>
                <a:spcPts val="0"/>
              </a:spcBef>
              <a:buFont typeface="Arial" panose="020B0604020202020204" pitchFamily="34" charset="0"/>
              <a:buChar char="•"/>
            </a:pPr>
            <a:r>
              <a:rPr lang="en-US" sz="1200" b="0" dirty="0">
                <a:solidFill>
                  <a:schemeClr val="tx1"/>
                </a:solidFill>
              </a:rPr>
              <a:t>EU Items</a:t>
            </a:r>
          </a:p>
          <a:p>
            <a:pPr lvl="1">
              <a:spcBef>
                <a:spcPts val="0"/>
              </a:spcBef>
              <a:buFont typeface="Arial" panose="020B0604020202020204" pitchFamily="34" charset="0"/>
              <a:buChar char="•"/>
            </a:pPr>
            <a:r>
              <a:rPr lang="en-US" sz="1100" dirty="0">
                <a:solidFill>
                  <a:schemeClr val="tx1"/>
                </a:solidFill>
              </a:rPr>
              <a:t>Latest from members. Anything we should respond to?</a:t>
            </a:r>
          </a:p>
          <a:p>
            <a:pPr>
              <a:spcBef>
                <a:spcPts val="0"/>
              </a:spcBef>
              <a:buFont typeface="Arial" panose="020B0604020202020204" pitchFamily="34" charset="0"/>
              <a:buChar char="•"/>
            </a:pPr>
            <a:endParaRPr lang="en-US" sz="1200" b="0" dirty="0">
              <a:solidFill>
                <a:schemeClr val="tx1"/>
              </a:solidFill>
            </a:endParaRPr>
          </a:p>
          <a:p>
            <a:pPr>
              <a:spcBef>
                <a:spcPts val="0"/>
              </a:spcBef>
              <a:buFont typeface="Arial" panose="020B0604020202020204" pitchFamily="34" charset="0"/>
              <a:buChar char="•"/>
            </a:pPr>
            <a:r>
              <a:rPr lang="en-US" sz="1200" b="0" dirty="0">
                <a:solidFill>
                  <a:schemeClr val="tx1"/>
                </a:solidFill>
              </a:rPr>
              <a:t> Ofcom-consultation-on-preparations-for-wrc-19</a:t>
            </a:r>
          </a:p>
          <a:p>
            <a:pPr lvl="1">
              <a:spcBef>
                <a:spcPts val="0"/>
              </a:spcBef>
              <a:buFont typeface="Arial" panose="020B0604020202020204" pitchFamily="34" charset="0"/>
              <a:buChar char="•"/>
            </a:pPr>
            <a:r>
              <a:rPr lang="en-US" sz="1100" dirty="0">
                <a:solidFill>
                  <a:schemeClr val="tx1"/>
                </a:solidFill>
              </a:rPr>
              <a:t>Work on  IEEE 802 comments on the Ofcom questions on AIs we have view points on. </a:t>
            </a:r>
          </a:p>
          <a:p>
            <a:pPr lvl="1">
              <a:spcBef>
                <a:spcPts val="0"/>
              </a:spcBef>
              <a:buFont typeface="Arial" panose="020B0604020202020204" pitchFamily="34" charset="0"/>
              <a:buChar char="•"/>
            </a:pPr>
            <a:r>
              <a:rPr lang="en-US" sz="1100" dirty="0">
                <a:solidFill>
                  <a:schemeClr val="tx1"/>
                </a:solidFill>
              </a:rPr>
              <a:t>Due 13 Sept.(to EC by 23 or 30aug)  </a:t>
            </a:r>
          </a:p>
          <a:p>
            <a:pPr marL="457200" lvl="1" indent="0">
              <a:spcBef>
                <a:spcPts val="0"/>
              </a:spcBef>
            </a:pPr>
            <a:endParaRPr lang="en-US" sz="1100" dirty="0"/>
          </a:p>
          <a:p>
            <a:pPr>
              <a:spcBef>
                <a:spcPts val="0"/>
              </a:spcBef>
              <a:buFont typeface="Arial" panose="020B0604020202020204" pitchFamily="34" charset="0"/>
              <a:buChar char="•"/>
            </a:pPr>
            <a:r>
              <a:rPr lang="en-US" sz="1200" b="0" dirty="0"/>
              <a:t>NPRM, Expanding Flexible Use of 3.7 to 4.2GHz Band</a:t>
            </a:r>
          </a:p>
          <a:p>
            <a:pPr lvl="1">
              <a:spcBef>
                <a:spcPts val="0"/>
              </a:spcBef>
              <a:buFont typeface="Arial" panose="020B0604020202020204" pitchFamily="34" charset="0"/>
              <a:buChar char="•"/>
            </a:pPr>
            <a:r>
              <a:rPr lang="en-US" altLang="en-US" sz="1100" kern="0" dirty="0"/>
              <a:t>Final NPRM is out. . </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200" b="0" kern="0" dirty="0"/>
              <a:t>Google waiver request, NCTA feedback request</a:t>
            </a:r>
          </a:p>
          <a:p>
            <a:pPr lvl="1">
              <a:spcBef>
                <a:spcPts val="0"/>
              </a:spcBef>
              <a:buFont typeface="Arial" panose="020B0604020202020204" pitchFamily="34" charset="0"/>
              <a:buChar char="•"/>
            </a:pPr>
            <a:r>
              <a:rPr lang="en-US" altLang="en-US" sz="1100" kern="0" dirty="0"/>
              <a:t>Google had replied to our comments, </a:t>
            </a:r>
          </a:p>
          <a:p>
            <a:pPr lvl="1">
              <a:spcBef>
                <a:spcPts val="0"/>
              </a:spcBef>
              <a:buFont typeface="Arial" panose="020B0604020202020204" pitchFamily="34" charset="0"/>
              <a:buChar char="•"/>
            </a:pPr>
            <a:r>
              <a:rPr lang="en-US" altLang="en-US" sz="1100" kern="0" dirty="0"/>
              <a:t>NCTA agreed with us in places and will support us. </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200" b="0" kern="0" dirty="0"/>
              <a:t>Uganda TVWS Consultation</a:t>
            </a:r>
          </a:p>
          <a:p>
            <a:pPr lvl="1">
              <a:spcBef>
                <a:spcPts val="0"/>
              </a:spcBef>
              <a:buFont typeface="Arial" panose="020B0604020202020204" pitchFamily="34" charset="0"/>
              <a:buChar char="•"/>
            </a:pPr>
            <a:r>
              <a:rPr lang="en-US" sz="1100" dirty="0"/>
              <a:t>Guidelines for management of the TVWS radio spectrum use in Uganda</a:t>
            </a:r>
            <a:r>
              <a:rPr lang="en-US" altLang="en-US" sz="1100" kern="0" dirty="0"/>
              <a:t> </a:t>
            </a:r>
          </a:p>
          <a:p>
            <a:pPr lvl="1">
              <a:spcBef>
                <a:spcPts val="0"/>
              </a:spcBef>
              <a:buFont typeface="Arial" panose="020B0604020202020204" pitchFamily="34" charset="0"/>
              <a:buChar char="•"/>
            </a:pPr>
            <a:r>
              <a:rPr lang="en-US" altLang="en-US" sz="1100" kern="0" dirty="0"/>
              <a:t>Due 10 Aug (to EC by 27Jul) </a:t>
            </a:r>
            <a:endParaRPr lang="en-US" altLang="en-US" sz="1100" b="0" kern="0" dirty="0"/>
          </a:p>
          <a:p>
            <a:pPr>
              <a:spcBef>
                <a:spcPts val="0"/>
              </a:spcBef>
              <a:buFont typeface="Arial" panose="020B0604020202020204" pitchFamily="34" charset="0"/>
              <a:buChar char="•"/>
            </a:pPr>
            <a:endParaRPr lang="en-US" sz="1100" dirty="0"/>
          </a:p>
          <a:p>
            <a:pPr>
              <a:spcBef>
                <a:spcPts val="0"/>
              </a:spcBef>
              <a:buFont typeface="Arial" panose="020B0604020202020204" pitchFamily="34" charset="0"/>
              <a:buChar char="•"/>
            </a:pPr>
            <a:r>
              <a:rPr lang="en-US" sz="1100" b="0" dirty="0"/>
              <a:t>IEEE EU Spectrum Management statement </a:t>
            </a:r>
          </a:p>
          <a:p>
            <a:pPr lvl="1">
              <a:spcBef>
                <a:spcPts val="0"/>
              </a:spcBef>
              <a:buFont typeface="Arial" panose="020B0604020202020204" pitchFamily="34" charset="0"/>
              <a:buChar char="•"/>
            </a:pPr>
            <a:r>
              <a:rPr lang="en-US" sz="1100" dirty="0"/>
              <a:t>Work on feedback on concern with this statement. </a:t>
            </a:r>
            <a:endParaRPr lang="en-US" sz="1100" b="0" dirty="0"/>
          </a:p>
          <a:p>
            <a:pPr>
              <a:spcBef>
                <a:spcPts val="0"/>
              </a:spcBef>
              <a:buFont typeface="Arial" panose="020B0604020202020204" pitchFamily="34" charset="0"/>
              <a:buChar char="•"/>
            </a:pPr>
            <a:endParaRPr lang="en-US" altLang="en-US" sz="1100" b="0" kern="0" dirty="0"/>
          </a:p>
          <a:p>
            <a:pPr>
              <a:spcBef>
                <a:spcPts val="0"/>
              </a:spcBef>
              <a:buFont typeface="Arial" panose="020B0604020202020204" pitchFamily="34" charset="0"/>
              <a:buChar char="•"/>
            </a:pPr>
            <a:r>
              <a:rPr lang="en-US" altLang="en-US" sz="1200" b="0" kern="0" dirty="0"/>
              <a:t>General Discussion Items</a:t>
            </a:r>
          </a:p>
          <a:p>
            <a:pPr lvl="1">
              <a:buFont typeface="Arial" panose="020B0604020202020204" pitchFamily="34" charset="0"/>
              <a:buChar char="•"/>
            </a:pPr>
            <a:r>
              <a:rPr lang="en-US" sz="1000" dirty="0"/>
              <a:t>IEEE SA Additional Spectrum statement</a:t>
            </a:r>
          </a:p>
          <a:p>
            <a:pPr lvl="1">
              <a:buFont typeface="Arial" panose="020B0604020202020204" pitchFamily="34" charset="0"/>
              <a:buChar char="•"/>
            </a:pPr>
            <a:r>
              <a:rPr lang="en-US" sz="1000" dirty="0"/>
              <a:t>6 (5-7) GHz and single voice from IEEE 802.   </a:t>
            </a:r>
          </a:p>
          <a:p>
            <a:pPr lvl="1">
              <a:buFont typeface="Arial" panose="020B0604020202020204" pitchFamily="34" charset="0"/>
              <a:buChar char="•"/>
            </a:pPr>
            <a:r>
              <a:rPr lang="en-US" sz="1000" dirty="0"/>
              <a:t>802.11 WNG proposal on Future of </a:t>
            </a:r>
            <a:r>
              <a:rPr lang="en-US" sz="700" dirty="0"/>
              <a:t>Unlicensed Spectrum </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Motions - administrative</a:t>
            </a:r>
          </a:p>
        </p:txBody>
      </p:sp>
      <p:sp>
        <p:nvSpPr>
          <p:cNvPr id="16387" name="Content Placeholder 2"/>
          <p:cNvSpPr>
            <a:spLocks noGrp="1"/>
          </p:cNvSpPr>
          <p:nvPr>
            <p:ph idx="1"/>
          </p:nvPr>
        </p:nvSpPr>
        <p:spPr>
          <a:xfrm>
            <a:off x="761146"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Peter Ecclesine (Cisco)</a:t>
            </a:r>
            <a:endParaRPr lang="en-US" altLang="en-US" sz="1600" dirty="0">
              <a:solidFill>
                <a:schemeClr val="bg1">
                  <a:lumMod val="85000"/>
                </a:schemeClr>
              </a:solidFill>
            </a:endParaRPr>
          </a:p>
          <a:p>
            <a:pPr lvl="1"/>
            <a:r>
              <a:rPr lang="en-US" altLang="en-US" sz="1600" b="1" dirty="0"/>
              <a:t>Seconded by:  	Hassan Yaghoobi (Intel) </a:t>
            </a:r>
            <a:endParaRPr lang="en-US" altLang="en-US" sz="1600" b="1" dirty="0">
              <a:solidFill>
                <a:schemeClr val="tx1"/>
              </a:solidFill>
            </a:endParaRP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05 July 2018 in document:  </a:t>
            </a:r>
            <a:r>
              <a:rPr lang="en-US" altLang="en-US" sz="1600" dirty="0">
                <a:hlinkClick r:id="rId2"/>
              </a:rPr>
              <a:t>https://mentor.ieee.org/802.18/dcn/18/18-18-0078-00-0000-minutes-05july18-rr-tag-teleconference.doc</a:t>
            </a:r>
            <a:r>
              <a:rPr lang="en-US" altLang="en-US" sz="1600" dirty="0"/>
              <a:t>   </a:t>
            </a:r>
            <a:r>
              <a:rPr lang="en-US" altLang="en-US" sz="1600" b="1" dirty="0"/>
              <a:t>Posted: </a:t>
            </a:r>
            <a:r>
              <a:rPr lang="en-US" sz="1600" b="0" dirty="0"/>
              <a:t>  18-Jul-2018 13:53:47 ET</a:t>
            </a:r>
            <a:endParaRPr lang="en-US" sz="1600" dirty="0"/>
          </a:p>
          <a:p>
            <a:pPr lvl="1"/>
            <a:r>
              <a:rPr lang="en-US" altLang="en-US" sz="1600" b="1" dirty="0"/>
              <a:t>Moved by: 	John Notor (Notor Research) </a:t>
            </a:r>
            <a:endParaRPr lang="en-US" altLang="en-US" sz="1600" b="1" dirty="0">
              <a:solidFill>
                <a:schemeClr val="tx1"/>
              </a:solidFill>
            </a:endParaRPr>
          </a:p>
          <a:p>
            <a:r>
              <a:rPr lang="en-US" altLang="en-US" sz="1600" b="1" dirty="0"/>
              <a:t>		Seconded by: 	</a:t>
            </a:r>
            <a:r>
              <a:rPr lang="en-US" altLang="en-US" sz="1600" b="1" dirty="0">
                <a:solidFill>
                  <a:schemeClr val="tx1"/>
                </a:solidFill>
              </a:rPr>
              <a:t>Mike Lynch (</a:t>
            </a:r>
            <a:r>
              <a:rPr lang="en-US" altLang="en-US" sz="1600" b="1" dirty="0" err="1">
                <a:solidFill>
                  <a:schemeClr val="tx1"/>
                </a:solidFill>
              </a:rPr>
              <a:t>MJLynch</a:t>
            </a:r>
            <a:r>
              <a:rPr lang="en-US" altLang="en-US" sz="1600" b="1" dirty="0">
                <a:solidFill>
                  <a:schemeClr val="tx1"/>
                </a:solidFill>
              </a:rPr>
              <a:t> Assoc.)</a:t>
            </a:r>
            <a:r>
              <a:rPr lang="en-US" altLang="en-US" sz="1600" b="1" dirty="0">
                <a:solidFill>
                  <a:schemeClr val="bg1">
                    <a:lumMod val="85000"/>
                  </a:schemeClr>
                </a:solidFill>
              </a:rPr>
              <a:t> </a:t>
            </a: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lvl="1"/>
            <a:r>
              <a:rPr lang="en-US" altLang="en-US" sz="1050" dirty="0"/>
              <a:t>			</a:t>
            </a:r>
          </a:p>
          <a:p>
            <a:pPr marL="1371600" lvl="3" indent="0"/>
            <a:r>
              <a:rPr lang="en-US" altLang="en-US" sz="1000" dirty="0">
                <a:solidFill>
                  <a:schemeClr val="bg1"/>
                </a:solidFill>
              </a:rPr>
              <a:t>Does anyone have an interest in being the 802.18 Vice-Chair? </a:t>
            </a:r>
          </a:p>
          <a:p>
            <a:pPr marL="1828800" lvl="4" indent="0"/>
            <a:r>
              <a:rPr lang="en-US" altLang="en-US" sz="1000" b="1" dirty="0">
                <a:solidFill>
                  <a:schemeClr val="bg1"/>
                </a:solidFill>
              </a:rPr>
              <a:t>Needs to be a member of the SA and a declaration of term commitment and affiliation letters to the EC.</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19 July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endParaRPr lang="en-US" sz="1200" dirty="0"/>
          </a:p>
        </p:txBody>
      </p:sp>
      <p:sp>
        <p:nvSpPr>
          <p:cNvPr id="3" name="Content Placeholder 2"/>
          <p:cNvSpPr>
            <a:spLocks noGrp="1"/>
          </p:cNvSpPr>
          <p:nvPr>
            <p:ph idx="1"/>
          </p:nvPr>
        </p:nvSpPr>
        <p:spPr>
          <a:xfrm>
            <a:off x="647671" y="1066800"/>
            <a:ext cx="8451908" cy="4494213"/>
          </a:xfrm>
        </p:spPr>
        <p:txBody>
          <a:bodyPr/>
          <a:lstStyle/>
          <a:p>
            <a:pPr>
              <a:buFont typeface="Arial" panose="020B0604020202020204" pitchFamily="34" charset="0"/>
              <a:buChar char="•"/>
            </a:pPr>
            <a:r>
              <a:rPr lang="en-US" sz="2000" dirty="0"/>
              <a:t>Anything to share on the EU front?  		</a:t>
            </a:r>
            <a:r>
              <a:rPr lang="en-US" sz="1400" dirty="0"/>
              <a:t>	</a:t>
            </a:r>
          </a:p>
          <a:p>
            <a:pPr lvl="1">
              <a:buFont typeface="Arial" panose="020B0604020202020204" pitchFamily="34" charset="0"/>
              <a:buChar char="•"/>
            </a:pPr>
            <a:r>
              <a:rPr lang="en-US" sz="1800" dirty="0">
                <a:solidFill>
                  <a:schemeClr val="tx1"/>
                </a:solidFill>
              </a:rPr>
              <a:t>ETSI – BRAN – meeting #99 – 18-21 Sept</a:t>
            </a:r>
          </a:p>
          <a:p>
            <a:pPr lvl="2">
              <a:buFont typeface="Arial" panose="020B0604020202020204" pitchFamily="34" charset="0"/>
              <a:buChar char="•"/>
            </a:pPr>
            <a:r>
              <a:rPr lang="en-US" sz="1600" dirty="0">
                <a:solidFill>
                  <a:schemeClr val="tx1"/>
                </a:solidFill>
              </a:rPr>
              <a:t> Nothing new has been posted.</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050" dirty="0">
                <a:solidFill>
                  <a:schemeClr val="tx1"/>
                </a:solidFill>
              </a:rPr>
              <a:t>Last week: </a:t>
            </a:r>
          </a:p>
          <a:p>
            <a:pPr lvl="2">
              <a:buFont typeface="Arial" panose="020B0604020202020204" pitchFamily="34" charset="0"/>
              <a:buChar char="•"/>
            </a:pPr>
            <a:r>
              <a:rPr lang="en-US" sz="1050" dirty="0">
                <a:solidFill>
                  <a:schemeClr val="tx1"/>
                </a:solidFill>
              </a:rPr>
              <a:t>EN 302 567, 60 GHz, new draft has been released.   2 details to work out on short range devices, anticipated to be finalized for September meeting.  </a:t>
            </a:r>
          </a:p>
          <a:p>
            <a:pPr lvl="3">
              <a:buFont typeface="Arial" panose="020B0604020202020204" pitchFamily="34" charset="0"/>
              <a:buChar char="•"/>
            </a:pPr>
            <a:r>
              <a:rPr lang="en-US" sz="1000" dirty="0">
                <a:solidFill>
                  <a:schemeClr val="tx1"/>
                </a:solidFill>
              </a:rPr>
              <a:t>For now still have to go to Notified Bodies, with the rcve performance issue, could change tomorrow. </a:t>
            </a:r>
          </a:p>
          <a:p>
            <a:pPr lvl="2">
              <a:buFont typeface="Arial" panose="020B0604020202020204" pitchFamily="34" charset="0"/>
              <a:buChar char="•"/>
            </a:pPr>
            <a:r>
              <a:rPr lang="en-US" sz="1200" dirty="0" err="1"/>
              <a:t>SRDoc</a:t>
            </a:r>
            <a:r>
              <a:rPr lang="en-US" sz="1200" dirty="0"/>
              <a:t> draft on 60GHz is posted, some clarity needed on it purpose for some.  Getting close to finalizing. </a:t>
            </a:r>
          </a:p>
          <a:p>
            <a:pPr lvl="2">
              <a:buFont typeface="Arial" panose="020B0604020202020204" pitchFamily="34" charset="0"/>
              <a:buChar char="•"/>
            </a:pPr>
            <a:r>
              <a:rPr lang="en-GB" sz="1200" dirty="0"/>
              <a:t>The new work item in BRAN(18)098002 was adopted.</a:t>
            </a:r>
          </a:p>
          <a:p>
            <a:pPr lvl="3">
              <a:buFont typeface="Arial" panose="020B0604020202020204" pitchFamily="34" charset="0"/>
              <a:buChar char="•"/>
            </a:pPr>
            <a:r>
              <a:rPr lang="en-US" sz="1000" dirty="0"/>
              <a:t>Technical Report on WAS/RLANs in the band 6 725 MHz to 7 125 MHz</a:t>
            </a:r>
          </a:p>
          <a:p>
            <a:pPr lvl="3">
              <a:buFont typeface="Arial" panose="020B0604020202020204" pitchFamily="34" charset="0"/>
              <a:buChar char="•"/>
            </a:pPr>
            <a:r>
              <a:rPr lang="en-US" sz="1000" dirty="0"/>
              <a:t>A draft is due in the next month. </a:t>
            </a:r>
          </a:p>
          <a:p>
            <a:pPr lvl="3">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800" dirty="0">
                <a:solidFill>
                  <a:schemeClr val="tx1"/>
                </a:solidFill>
              </a:rPr>
              <a:t>ETSI - ERM - TG-11</a:t>
            </a:r>
          </a:p>
          <a:p>
            <a:pPr lvl="2">
              <a:buFont typeface="Arial" panose="020B0604020202020204" pitchFamily="34" charset="0"/>
              <a:buChar char="•"/>
            </a:pPr>
            <a:r>
              <a:rPr lang="en-US" sz="1600" dirty="0">
                <a:solidFill>
                  <a:schemeClr val="tx1"/>
                </a:solidFill>
              </a:rPr>
              <a:t>They are out for national ballot, likely will not see anything until it closes.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200" dirty="0">
                <a:solidFill>
                  <a:schemeClr val="tx1"/>
                </a:solidFill>
              </a:rPr>
              <a:t>Last week: </a:t>
            </a:r>
          </a:p>
          <a:p>
            <a:pPr lvl="2">
              <a:buFont typeface="Arial" panose="020B0604020202020204" pitchFamily="34" charset="0"/>
              <a:buChar char="•"/>
            </a:pPr>
            <a:r>
              <a:rPr lang="en-US" sz="1200" dirty="0">
                <a:solidFill>
                  <a:schemeClr val="tx1"/>
                </a:solidFill>
              </a:rPr>
              <a:t>Previous:  EN 300 328 (v2.2.1 (2018-04)) - </a:t>
            </a:r>
            <a:r>
              <a:rPr lang="en-US" sz="1200" dirty="0"/>
              <a:t>Draft accepted by ERM and receipt by ETSI Secretariat on 07 June; </a:t>
            </a:r>
            <a:r>
              <a:rPr lang="en-US" sz="1200" dirty="0">
                <a:solidFill>
                  <a:schemeClr val="tx1"/>
                </a:solidFill>
              </a:rPr>
              <a:t>Now to National vote. ERM(18)065022r3;   Any news? no</a:t>
            </a:r>
          </a:p>
          <a:p>
            <a:pPr lvl="2">
              <a:buFont typeface="Arial" panose="020B0604020202020204" pitchFamily="34" charset="0"/>
              <a:buChar char="•"/>
            </a:pPr>
            <a:r>
              <a:rPr lang="en-US" sz="1200" dirty="0">
                <a:solidFill>
                  <a:schemeClr val="tx1"/>
                </a:solidFill>
                <a:hlinkClick r:id="rId2"/>
              </a:rPr>
              <a:t>https://portal.etsi.org/webapp/WorkProgram/Report_WorkItem.asp?WKI_ID=51206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800" dirty="0"/>
              <a:t>-2</a:t>
            </a:r>
            <a:r>
              <a:rPr lang="en-US" sz="2400" dirty="0"/>
              <a:t> </a:t>
            </a:r>
            <a:endParaRPr lang="en-US" sz="1200" dirty="0"/>
          </a:p>
        </p:txBody>
      </p:sp>
      <p:sp>
        <p:nvSpPr>
          <p:cNvPr id="3" name="Content Placeholder 2"/>
          <p:cNvSpPr>
            <a:spLocks noGrp="1"/>
          </p:cNvSpPr>
          <p:nvPr>
            <p:ph idx="1"/>
          </p:nvPr>
        </p:nvSpPr>
        <p:spPr>
          <a:xfrm>
            <a:off x="647671" y="1181893"/>
            <a:ext cx="8451908" cy="4494213"/>
          </a:xfrm>
        </p:spPr>
        <p:txBody>
          <a:bodyPr/>
          <a:lstStyle/>
          <a:p>
            <a:pPr lvl="1">
              <a:buFont typeface="Arial" panose="020B0604020202020204" pitchFamily="34" charset="0"/>
              <a:buChar char="•"/>
            </a:pPr>
            <a:r>
              <a:rPr lang="en-US" sz="1800" dirty="0">
                <a:solidFill>
                  <a:schemeClr val="tx1"/>
                </a:solidFill>
              </a:rPr>
              <a:t>CEPT – ECC SE45</a:t>
            </a:r>
          </a:p>
          <a:p>
            <a:pPr lvl="2">
              <a:buFont typeface="Arial" panose="020B0604020202020204" pitchFamily="34" charset="0"/>
              <a:buChar char="•"/>
            </a:pPr>
            <a:r>
              <a:rPr lang="en-GB" sz="1600" dirty="0"/>
              <a:t>Next f2f: 13 August (afternoon) -14  August 2018, ECO, Copenhagen, Denmark</a:t>
            </a:r>
          </a:p>
          <a:p>
            <a:pPr lvl="2">
              <a:buFont typeface="Arial" panose="020B0604020202020204" pitchFamily="34" charset="0"/>
              <a:buChar char="•"/>
            </a:pPr>
            <a:r>
              <a:rPr lang="en-GB" sz="1600" dirty="0"/>
              <a:t>The draft report is a little behind. </a:t>
            </a:r>
          </a:p>
          <a:p>
            <a:pPr lvl="2">
              <a:buFont typeface="Arial" panose="020B0604020202020204" pitchFamily="34" charset="0"/>
              <a:buChar char="•"/>
            </a:pPr>
            <a:r>
              <a:rPr lang="en-GB" sz="1600" dirty="0"/>
              <a:t>RLAN activity parameters has a goal to be defined by the August meeting. </a:t>
            </a:r>
          </a:p>
          <a:p>
            <a:pPr lvl="2">
              <a:buFont typeface="Arial" panose="020B0604020202020204" pitchFamily="34" charset="0"/>
              <a:buChar char="•"/>
            </a:pPr>
            <a:endParaRPr lang="en-US" sz="1600" dirty="0"/>
          </a:p>
          <a:p>
            <a:pPr lvl="3">
              <a:buFont typeface="Arial" panose="020B0604020202020204" pitchFamily="34" charset="0"/>
              <a:buChar char="•"/>
            </a:pPr>
            <a:endParaRPr lang="en-US" sz="1100" dirty="0">
              <a:solidFill>
                <a:schemeClr val="tx1"/>
              </a:solidFill>
            </a:endParaRPr>
          </a:p>
          <a:p>
            <a:pPr lvl="1">
              <a:buFont typeface="Arial" panose="020B0604020202020204" pitchFamily="34" charset="0"/>
              <a:buChar char="•"/>
            </a:pPr>
            <a:r>
              <a:rPr lang="en-US" sz="1800" dirty="0">
                <a:solidFill>
                  <a:schemeClr val="tx1"/>
                </a:solidFill>
              </a:rPr>
              <a:t>CEPT – ECC FM57</a:t>
            </a:r>
          </a:p>
          <a:p>
            <a:pPr lvl="2">
              <a:buFont typeface="Arial" panose="020B0604020202020204" pitchFamily="34" charset="0"/>
              <a:buChar char="•"/>
            </a:pPr>
            <a:r>
              <a:rPr lang="en-US" sz="1600" dirty="0">
                <a:solidFill>
                  <a:schemeClr val="tx1"/>
                </a:solidFill>
              </a:rPr>
              <a:t>Anything from web-meeting?</a:t>
            </a:r>
          </a:p>
          <a:p>
            <a:pPr lvl="2">
              <a:buFont typeface="Arial" panose="020B0604020202020204" pitchFamily="34" charset="0"/>
              <a:buChar char="•"/>
            </a:pPr>
            <a:r>
              <a:rPr lang="en-US" sz="1600" dirty="0">
                <a:solidFill>
                  <a:schemeClr val="tx1"/>
                </a:solidFill>
              </a:rPr>
              <a:t>Yes, The draft interim report text is available.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Any other EU news? </a:t>
            </a:r>
            <a:endParaRPr lang="en-US" sz="1400" dirty="0">
              <a:solidFill>
                <a:schemeClr val="tx1"/>
              </a:solidFill>
            </a:endParaRPr>
          </a:p>
          <a:p>
            <a:pPr lvl="2">
              <a:buFont typeface="Arial" panose="020B0604020202020204" pitchFamily="34" charset="0"/>
              <a:buChar char="•"/>
            </a:pPr>
            <a:r>
              <a:rPr lang="en-US" sz="1600" dirty="0">
                <a:solidFill>
                  <a:schemeClr val="tx1"/>
                </a:solidFill>
              </a:rPr>
              <a:t> Nothing else of note.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200" dirty="0">
                <a:solidFill>
                  <a:schemeClr val="tx1"/>
                </a:solidFill>
              </a:rPr>
              <a:t>Last week:</a:t>
            </a:r>
          </a:p>
          <a:p>
            <a:pPr lvl="2">
              <a:buFont typeface="Arial" panose="020B0604020202020204" pitchFamily="34" charset="0"/>
              <a:buChar char="•"/>
            </a:pPr>
            <a:r>
              <a:rPr lang="en-US" sz="1200" dirty="0">
                <a:solidFill>
                  <a:schemeClr val="tx1"/>
                </a:solidFill>
              </a:rPr>
              <a:t>ITS difficult discussions going on, e.g. between rail and ITS users,</a:t>
            </a:r>
          </a:p>
          <a:p>
            <a:pPr lvl="3">
              <a:buFont typeface="Arial" panose="020B0604020202020204" pitchFamily="34" charset="0"/>
              <a:buChar char="•"/>
            </a:pPr>
            <a:r>
              <a:rPr lang="en-US" sz="1000" dirty="0">
                <a:solidFill>
                  <a:schemeClr val="tx1"/>
                </a:solidFill>
              </a:rPr>
              <a:t>802.11p is in these discussions. </a:t>
            </a:r>
          </a:p>
          <a:p>
            <a:pPr lvl="3">
              <a:buFont typeface="Arial" panose="020B0604020202020204" pitchFamily="34" charset="0"/>
              <a:buChar char="•"/>
            </a:pPr>
            <a:r>
              <a:rPr lang="en-US" sz="1000" dirty="0">
                <a:solidFill>
                  <a:schemeClr val="tx1"/>
                </a:solidFill>
              </a:rPr>
              <a:t>Working toward agreement by the end of year.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a:t>
            </a:r>
            <a:endParaRPr lang="en-US" sz="12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Ofcom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Ofcom is asking.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411079077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26520</TotalTime>
  <Words>5642</Words>
  <Application>Microsoft Office PowerPoint</Application>
  <PresentationFormat>On-screen Show (4:3)</PresentationFormat>
  <Paragraphs>673</Paragraphs>
  <Slides>42</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4"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EU items </vt:lpstr>
      <vt:lpstr>EU items -2 </vt:lpstr>
      <vt:lpstr>Ofcom -  WRC-19</vt:lpstr>
      <vt:lpstr>Ofcom -  WRC-19 -2</vt:lpstr>
      <vt:lpstr>FCC – Flexible Use of the 3.7 to 4.2 GHz Band</vt:lpstr>
      <vt:lpstr>Google Wavier -1</vt:lpstr>
      <vt:lpstr>Google Wavier -2</vt:lpstr>
      <vt:lpstr>Uganda TVWS Consultation</vt:lpstr>
      <vt:lpstr>IEEE EU position statement on spectrum management _</vt:lpstr>
      <vt:lpstr>IEEE EU position statement on spectrum management_ -2</vt:lpstr>
      <vt:lpstr>General Discussion Items</vt:lpstr>
      <vt:lpstr>Actions Required</vt:lpstr>
      <vt:lpstr>Any Other Business</vt:lpstr>
      <vt:lpstr>Adjourn</vt:lpstr>
      <vt:lpstr>PowerPoint Presentation</vt:lpstr>
      <vt:lpstr>Ofcom -  WRC-19 -2</vt:lpstr>
      <vt:lpstr>Ofcom -  WRC-19 -3</vt:lpstr>
      <vt:lpstr>Ofcom -  WRC-19 -4</vt:lpstr>
      <vt:lpstr>IEEE 802 – Can we get to a Single Voice on 6GHz? -1</vt:lpstr>
      <vt:lpstr>IEEE 802 – Can we get to a Single Voice on 6GHz? -2</vt:lpstr>
      <vt:lpstr>WiFi / UWB Coexistence -1</vt:lpstr>
      <vt:lpstr>WiFi / UWB Coexistence  -2</vt:lpstr>
      <vt:lpstr>IEEE SA additional spectrum position statement </vt:lpstr>
      <vt:lpstr>Motion SA position statement</vt:lpstr>
      <vt:lpstr>IEEE EU Position Statement -1</vt:lpstr>
      <vt:lpstr>IEEE EU Position Statement -2</vt:lpstr>
      <vt:lpstr>Motion – EU Spectrum Management</vt:lpstr>
      <vt:lpstr>A Future For Unlicensed Spectrum – from last week</vt:lpstr>
      <vt:lpstr>A Future For Unlicensed Spectrum-2</vt:lpstr>
      <vt:lpstr>A Future For Unlicensed Spectrum</vt:lpstr>
      <vt:lpstr>keep in mind for future</vt:lpstr>
      <vt:lpstr>Potential reference document when doing comments</vt:lpstr>
      <vt:lpstr>Fellowship Request</vt:lpstr>
      <vt:lpstr>IEEE – not connected and underserved (from last week)</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520</cp:revision>
  <cp:lastPrinted>1601-01-01T00:00:00Z</cp:lastPrinted>
  <dcterms:created xsi:type="dcterms:W3CDTF">2016-03-03T14:54:45Z</dcterms:created>
  <dcterms:modified xsi:type="dcterms:W3CDTF">2018-07-20T02:20:51Z</dcterms:modified>
</cp:coreProperties>
</file>