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41" r:id="rId3"/>
    <p:sldId id="329" r:id="rId4"/>
    <p:sldId id="330" r:id="rId5"/>
    <p:sldId id="319" r:id="rId6"/>
    <p:sldId id="331" r:id="rId7"/>
    <p:sldId id="448" r:id="rId8"/>
    <p:sldId id="449" r:id="rId9"/>
    <p:sldId id="441" r:id="rId10"/>
    <p:sldId id="460" r:id="rId11"/>
    <p:sldId id="457" r:id="rId12"/>
    <p:sldId id="352" r:id="rId13"/>
    <p:sldId id="379" r:id="rId14"/>
    <p:sldId id="467" r:id="rId15"/>
    <p:sldId id="468" r:id="rId16"/>
    <p:sldId id="465" r:id="rId17"/>
    <p:sldId id="466" r:id="rId18"/>
    <p:sldId id="419" r:id="rId19"/>
    <p:sldId id="401" r:id="rId20"/>
    <p:sldId id="402" r:id="rId21"/>
    <p:sldId id="403" r:id="rId22"/>
    <p:sldId id="442" r:id="rId23"/>
    <p:sldId id="445" r:id="rId24"/>
    <p:sldId id="446" r:id="rId25"/>
    <p:sldId id="415" r:id="rId26"/>
    <p:sldId id="461" r:id="rId27"/>
    <p:sldId id="417" r:id="rId28"/>
    <p:sldId id="418" r:id="rId29"/>
    <p:sldId id="464" r:id="rId30"/>
    <p:sldId id="396" r:id="rId31"/>
    <p:sldId id="398" r:id="rId32"/>
    <p:sldId id="428" r:id="rId33"/>
    <p:sldId id="404" r:id="rId34"/>
    <p:sldId id="435" r:id="rId35"/>
    <p:sldId id="439" r:id="rId36"/>
    <p:sldId id="451" r:id="rId37"/>
    <p:sldId id="438" r:id="rId38"/>
    <p:sldId id="429" r:id="rId39"/>
    <p:sldId id="399" r:id="rId40"/>
    <p:sldId id="452" r:id="rId41"/>
    <p:sldId id="454" r:id="rId42"/>
    <p:sldId id="455"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50" autoAdjust="0"/>
    <p:restoredTop sz="94932" autoAdjust="0"/>
  </p:normalViewPr>
  <p:slideViewPr>
    <p:cSldViewPr>
      <p:cViewPr varScale="1">
        <p:scale>
          <a:sx n="109" d="100"/>
          <a:sy n="109" d="100"/>
        </p:scale>
        <p:origin x="108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686"/>
    </p:cViewPr>
  </p:sorterViewPr>
  <p:notesViewPr>
    <p:cSldViewPr>
      <p:cViewPr varScale="1">
        <p:scale>
          <a:sx n="81" d="100"/>
          <a:sy n="81" d="100"/>
        </p:scale>
        <p:origin x="222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571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July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802.18-18/0084r01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8/18-18-0080-00-0000-google-s-waiver-request-supplement-to-coexist-with-802-11-with-motion-sensing-57-64ghz.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3-01-0000-uganda-tvws-guidelines-for-consultation.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8/18-18-0010-07-0000-sa-use-of-spectrum-draft-position-06dec17.docx" TargetMode="External"/><Relationship Id="rId4" Type="http://schemas.openxmlformats.org/officeDocument/2006/relationships/hyperlink" Target="https://mentor.ieee.org/802.18/dcn/18/18-18-0010-06-0000-sa-use-of-spectrum-draft-position-06dec17.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8/ec-18-0155-00-00EC-push-to-bi-directional-spectrum-sharing.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8-00-0000-minutes-05jul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19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19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3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Next is write up the bullets into comment form to review.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Not yet.</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685800" y="1181893"/>
            <a:ext cx="8306595" cy="4494213"/>
          </a:xfrm>
        </p:spPr>
        <p:txBody>
          <a:bodyPr/>
          <a:lstStyle/>
          <a:p>
            <a:pPr>
              <a:buFont typeface="Arial" panose="020B0604020202020204" pitchFamily="34" charset="0"/>
              <a:buChar char="•"/>
            </a:pPr>
            <a:r>
              <a:rPr lang="en-US" sz="2000" dirty="0">
                <a:solidFill>
                  <a:schemeClr val="tx1"/>
                </a:solidFill>
              </a:rPr>
              <a:t>Reminder on our 4 Points – from 26 April agenda.</a:t>
            </a:r>
          </a:p>
          <a:p>
            <a:pPr lvl="1">
              <a:buFont typeface="Arial" panose="020B0604020202020204" pitchFamily="34" charset="0"/>
              <a:buChar char="•"/>
            </a:pPr>
            <a:r>
              <a:rPr lang="en-US" sz="1800" dirty="0"/>
              <a:t>Sharing is not clear with 100% duty cycle, it is a 10x e.i.r.p.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WiGi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marL="457200" lvl="1" indent="0"/>
            <a:r>
              <a:rPr lang="en-US" sz="1200" dirty="0"/>
              <a:t> 			</a:t>
            </a:r>
          </a:p>
          <a:p>
            <a:pPr lvl="1">
              <a:buFont typeface="Arial" panose="020B0604020202020204" pitchFamily="34" charset="0"/>
              <a:buChar char="•"/>
            </a:pPr>
            <a:r>
              <a:rPr lang="en-US" sz="1800" dirty="0">
                <a:solidFill>
                  <a:srgbClr val="00B0F0"/>
                </a:solidFill>
              </a:rPr>
              <a:t>Need to check if we said anything on RF exposure</a:t>
            </a:r>
            <a:r>
              <a:rPr lang="en-US" sz="1800" dirty="0"/>
              <a:t> and Goggle responded?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685800" y="1301750"/>
            <a:ext cx="8305800" cy="44942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100" dirty="0">
                <a:hlinkClick r:id="rId2"/>
              </a:rPr>
              <a:t>https://mentor.ieee.org/802.18/dcn/18/18-18-0080-00-0000-</a:t>
            </a:r>
            <a:r>
              <a:rPr lang="en-US" sz="1100" b="1" dirty="0">
                <a:hlinkClick r:id="rId2"/>
              </a:rPr>
              <a:t>google-</a:t>
            </a:r>
            <a:r>
              <a:rPr lang="en-US" sz="1100" dirty="0">
                <a:hlinkClick r:id="rId2"/>
              </a:rPr>
              <a:t>s-waiver-request-supplement-to-coexist-with-802-11-with-motion-sensing-57-64ghz.pdf</a:t>
            </a:r>
            <a:r>
              <a:rPr lang="en-US" sz="1100" dirty="0"/>
              <a:t> </a:t>
            </a:r>
          </a:p>
          <a:p>
            <a:pPr>
              <a:buFont typeface="Arial" panose="020B0604020202020204" pitchFamily="34" charset="0"/>
              <a:buChar char="•"/>
            </a:pPr>
            <a:r>
              <a:rPr lang="en-US" sz="1800" dirty="0"/>
              <a:t>In our view, does it resolve some of the concerns that IEEE 802 raised?</a:t>
            </a:r>
          </a:p>
          <a:p>
            <a:pPr>
              <a:buFont typeface="Arial" panose="020B0604020202020204" pitchFamily="34" charset="0"/>
              <a:buChar char="•"/>
            </a:pPr>
            <a:r>
              <a:rPr lang="en-US" sz="18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b="1" dirty="0">
                <a:solidFill>
                  <a:srgbClr val="00B0F0"/>
                </a:solidFill>
              </a:rPr>
              <a:t>The .18 (.11)  member will provide the chair with many of these points. </a:t>
            </a: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p>
          <a:p>
            <a:pPr lvl="3">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Have heard back and the member is working on a contribution, still one more permission is needed.  It maybe 2-3 weeks. </a:t>
            </a:r>
          </a:p>
          <a:p>
            <a:pPr>
              <a:buFont typeface="Arial" panose="020B0604020202020204" pitchFamily="34" charset="0"/>
              <a:buChar char="•"/>
            </a:pPr>
            <a:r>
              <a:rPr lang="en-US" sz="1800" b="0" dirty="0">
                <a:solidFill>
                  <a:srgbClr val="00B0F0"/>
                </a:solidFill>
              </a:rPr>
              <a:t>If any one has inputs to consider, please send by next Tuesday and we will look closer at the points Google replied to. </a:t>
            </a:r>
            <a:r>
              <a:rPr lang="en-US" sz="1800" b="0" dirty="0">
                <a:solidFill>
                  <a:schemeClr val="tx1"/>
                </a:solidFill>
              </a:rPr>
              <a:t>(Not sure how fast the FCC may act on this.)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400" b="0" dirty="0">
              <a:solidFill>
                <a:schemeClr val="tx1"/>
              </a:solidFill>
            </a:endParaRPr>
          </a:p>
          <a:p>
            <a:pPr>
              <a:buFont typeface="Arial" panose="020B0604020202020204" pitchFamily="34" charset="0"/>
              <a:buChar char="•"/>
            </a:pPr>
            <a:endParaRPr lang="en-US" sz="2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600" b="0" dirty="0"/>
              <a:t>Section 5(1) of the Uganda Communications Act of 2013 requires Uganda Communications Commission (the Commission) to, among others,</a:t>
            </a:r>
          </a:p>
          <a:p>
            <a:pPr lvl="1">
              <a:buFont typeface="Arial" panose="020B0604020202020204" pitchFamily="34" charset="0"/>
              <a:buChar char="•"/>
            </a:pPr>
            <a:r>
              <a:rPr lang="en-US" sz="1200" dirty="0"/>
              <a:t>(a)  Implement the objectives of the Act - to develop a modern communications sector, which includes telecommunications, broadcasting communications, radio communications, postal communications, data communications and infrastructure;</a:t>
            </a:r>
          </a:p>
          <a:p>
            <a:pPr lvl="1">
              <a:buFont typeface="Arial" panose="020B0604020202020204" pitchFamily="34" charset="0"/>
              <a:buChar char="•"/>
            </a:pPr>
            <a:r>
              <a:rPr lang="en-US" sz="1200" dirty="0"/>
              <a:t>(b)  Allocate, license, standardize and manage the use of the radio frequency spectrum resources in a manner that ensures widest variety of programming and optimal utilization of radio spectrum resources;</a:t>
            </a:r>
            <a:endParaRPr lang="en-US" sz="600" dirty="0"/>
          </a:p>
          <a:p>
            <a:pPr>
              <a:buFont typeface="Arial" panose="020B0604020202020204" pitchFamily="34" charset="0"/>
              <a:buChar char="•"/>
            </a:pPr>
            <a:r>
              <a:rPr lang="en-US" sz="1400" dirty="0"/>
              <a:t>In this vain, the Commission has developed TV White Spaces (TVWS) guidelines to guide its management of the TVWS radio spectrum use in Uganda.</a:t>
            </a:r>
          </a:p>
          <a:p>
            <a:pPr>
              <a:buFont typeface="Arial" panose="020B0604020202020204" pitchFamily="34" charset="0"/>
              <a:buChar char="•"/>
            </a:pPr>
            <a:r>
              <a:rPr lang="en-US" sz="14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400" dirty="0"/>
              <a:t>Recommended questions have been incorporated in the TVWS guidelines. The TVWS guidelines can be accessed via: </a:t>
            </a:r>
          </a:p>
          <a:p>
            <a:pPr lvl="1">
              <a:buFont typeface="Arial" panose="020B0604020202020204" pitchFamily="34" charset="0"/>
              <a:buChar char="•"/>
            </a:pPr>
            <a:r>
              <a:rPr lang="en-US" sz="1100" u="sng" dirty="0">
                <a:hlinkClick r:id="rId2"/>
              </a:rPr>
              <a:t>http://www.ucc.co.ug/wp-content/uploads/2017/09/TVWS-Guidelines-for-Consultation-9th-July-2018_v2.pdf</a:t>
            </a:r>
            <a:endParaRPr lang="en-US" sz="1100" u="sng" dirty="0"/>
          </a:p>
          <a:p>
            <a:pPr lvl="1">
              <a:buFont typeface="Arial" panose="020B0604020202020204" pitchFamily="34" charset="0"/>
              <a:buChar char="•"/>
            </a:pPr>
            <a:r>
              <a:rPr lang="en-US" sz="1100" dirty="0">
                <a:hlinkClick r:id="rId3"/>
              </a:rPr>
              <a:t>https://mentor.ieee.org/802.18/dcn/18/18-18-0083-00-0000-uganda-tvws-guidelines-for-consultation.pdf</a:t>
            </a:r>
            <a:r>
              <a:rPr lang="en-US" sz="1100" dirty="0"/>
              <a:t> </a:t>
            </a:r>
          </a:p>
          <a:p>
            <a:pPr>
              <a:buFont typeface="Arial" panose="020B0604020202020204" pitchFamily="34" charset="0"/>
              <a:buChar char="•"/>
            </a:pPr>
            <a:r>
              <a:rPr lang="en-US" sz="1400" dirty="0"/>
              <a:t>All comments should be formally submitted to the Commission by 10</a:t>
            </a:r>
            <a:r>
              <a:rPr lang="en-US" sz="1400" baseline="30000" dirty="0"/>
              <a:t>th</a:t>
            </a:r>
            <a:r>
              <a:rPr lang="en-US" sz="1400" dirty="0"/>
              <a:t> August 2018 before close of business.  </a:t>
            </a:r>
          </a:p>
          <a:p>
            <a:pPr>
              <a:buFont typeface="Arial" panose="020B0604020202020204" pitchFamily="34" charset="0"/>
              <a:buChar char="•"/>
            </a:pPr>
            <a:r>
              <a:rPr lang="en-US" sz="1400" dirty="0">
                <a:solidFill>
                  <a:srgbClr val="7030A0"/>
                </a:solidFill>
              </a:rPr>
              <a:t>We would need to approve comments next week, 26</a:t>
            </a:r>
            <a:r>
              <a:rPr lang="en-US" sz="1400" baseline="30000" dirty="0">
                <a:solidFill>
                  <a:srgbClr val="7030A0"/>
                </a:solidFill>
              </a:rPr>
              <a:t>th</a:t>
            </a:r>
            <a:r>
              <a:rPr lang="en-US" sz="1400" dirty="0">
                <a:solidFill>
                  <a:srgbClr val="7030A0"/>
                </a:solidFill>
              </a:rPr>
              <a:t>, to meet the deadline. </a:t>
            </a:r>
          </a:p>
          <a:p>
            <a:pPr>
              <a:buFont typeface="Arial" panose="020B0604020202020204" pitchFamily="34" charset="0"/>
              <a:buChar char="•"/>
            </a:pPr>
            <a:r>
              <a:rPr lang="en-US" sz="1400" dirty="0"/>
              <a:t>There are seven questions, will review them today</a:t>
            </a:r>
            <a:r>
              <a:rPr lang="en-US" sz="1400" dirty="0">
                <a:solidFill>
                  <a:srgbClr val="00B0F0"/>
                </a:solidFill>
              </a:rPr>
              <a:t>.   See 18/0083r01 for the draft feedback points. </a:t>
            </a:r>
          </a:p>
          <a:p>
            <a:pPr>
              <a:buFont typeface="Arial" panose="020B0604020202020204" pitchFamily="34" charset="0"/>
              <a:buChar char="•"/>
            </a:pPr>
            <a:r>
              <a:rPr lang="en-US" sz="1400" dirty="0">
                <a:solidFill>
                  <a:srgbClr val="00B0F0"/>
                </a:solidFill>
                <a:hlinkClick r:id="rId4"/>
              </a:rPr>
              <a:t>https://mentor.ieee.org/802.18/dcn/18/18-18-0083-01-0000-uganda-tvws-guidelines-for-consultation.docx</a:t>
            </a:r>
            <a:r>
              <a:rPr lang="en-US" sz="1400" dirty="0">
                <a:solidFill>
                  <a:srgbClr val="00B0F0"/>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338049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 _</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6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6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2000" dirty="0"/>
              <a:t>Considering the question on older premise, it has on the statement: </a:t>
            </a:r>
          </a:p>
          <a:p>
            <a:pPr lvl="1">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200" dirty="0"/>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management_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spcBef>
                <a:spcPts val="0"/>
              </a:spcBef>
              <a:buFont typeface="Arial" panose="020B0604020202020204" pitchFamily="34" charset="0"/>
              <a:buChar char="•"/>
            </a:pPr>
            <a:r>
              <a:rPr lang="en-US" altLang="en-US" sz="1600" dirty="0">
                <a:solidFill>
                  <a:schemeClr val="tx1"/>
                </a:solidFill>
              </a:rPr>
              <a:t>Concern brought up at plenary: If this statement is being used it maybe presenting a premise that is out of date.   Latest revision with new comments added: </a:t>
            </a:r>
          </a:p>
          <a:p>
            <a:pPr lvl="1">
              <a:spcBef>
                <a:spcPts val="0"/>
              </a:spcBef>
              <a:buFont typeface="Arial" panose="020B0604020202020204" pitchFamily="34" charset="0"/>
              <a:buChar char="•"/>
            </a:pPr>
            <a:r>
              <a:rPr lang="en-US" altLang="en-US" sz="1400" dirty="0">
                <a:solidFill>
                  <a:schemeClr val="tx1"/>
                </a:solidFill>
                <a:hlinkClick r:id="rId3"/>
              </a:rPr>
              <a:t>https://mentor.ieee.org/802.18/dcn/18/18-18-0028-02-0000-draft-ieee-european-public-policy-position-statement-on-spectrum-management.docx</a:t>
            </a:r>
            <a:r>
              <a:rPr lang="en-US" altLang="en-US" sz="1400" dirty="0">
                <a:solidFill>
                  <a:schemeClr val="tx1"/>
                </a:solidFill>
              </a:rPr>
              <a:t> </a:t>
            </a:r>
          </a:p>
          <a:p>
            <a:pPr>
              <a:spcBef>
                <a:spcPts val="0"/>
              </a:spcBef>
              <a:buFont typeface="Arial" panose="020B0604020202020204" pitchFamily="34" charset="0"/>
              <a:buChar char="•"/>
            </a:pPr>
            <a:r>
              <a:rPr lang="en-US" altLang="en-US" sz="1600" dirty="0"/>
              <a:t>The IEEE 802 chair asked for a short write up, our overall view and what is needed: </a:t>
            </a:r>
          </a:p>
          <a:p>
            <a:pPr lvl="1">
              <a:spcBef>
                <a:spcPts val="0"/>
              </a:spcBef>
              <a:buFont typeface="Arial" panose="020B0604020202020204" pitchFamily="34" charset="0"/>
              <a:buChar char="•"/>
            </a:pPr>
            <a:r>
              <a:rPr lang="en-US" altLang="en-US" sz="1600" dirty="0"/>
              <a:t>Will do a quick review of the latest inputs.  </a:t>
            </a:r>
          </a:p>
          <a:p>
            <a:pPr lvl="1">
              <a:spcBef>
                <a:spcPts val="0"/>
              </a:spcBef>
              <a:buFont typeface="Arial" panose="020B0604020202020204" pitchFamily="34" charset="0"/>
              <a:buChar char="•"/>
            </a:pPr>
            <a:r>
              <a:rPr lang="en-US" altLang="en-US" sz="1600" dirty="0"/>
              <a:t>I would like the to get a few sentences today toward the  overall concern on the paper. </a:t>
            </a:r>
          </a:p>
          <a:p>
            <a:pPr lvl="2">
              <a:spcBef>
                <a:spcPts val="0"/>
              </a:spcBef>
              <a:buFont typeface="Arial" panose="020B0604020202020204" pitchFamily="34" charset="0"/>
              <a:buChar char="•"/>
            </a:pPr>
            <a:r>
              <a:rPr lang="en-US" altLang="en-US" sz="1600" dirty="0">
                <a:solidFill>
                  <a:srgbClr val="00B0F0"/>
                </a:solidFill>
              </a:rPr>
              <a:t>Draft, looking for edits, etc.  </a:t>
            </a: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addition, s</a:t>
            </a:r>
            <a:r>
              <a:rPr lang="en-US" sz="1600" dirty="0"/>
              <a:t>ociety’s goals are not that all spectrum is occupied in high-value locations, that expected services and performance are available in high-value locations. </a:t>
            </a:r>
            <a:endParaRPr lang="en-US" altLang="en-US" sz="1600" dirty="0"/>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600" dirty="0"/>
              <a:t>What is needed?</a:t>
            </a:r>
          </a:p>
          <a:p>
            <a:pPr lvl="2">
              <a:spcBef>
                <a:spcPts val="0"/>
              </a:spcBef>
              <a:buFont typeface="Arial" panose="020B0604020202020204" pitchFamily="34" charset="0"/>
              <a:buChar char="•"/>
            </a:pPr>
            <a:r>
              <a:rPr lang="en-US" altLang="en-US" sz="1400" dirty="0"/>
              <a:t>Actually, do we just use the IEEE SA statement we have gone through and are okay with, to replace this one.   </a:t>
            </a:r>
          </a:p>
          <a:p>
            <a:pPr lvl="2">
              <a:spcBef>
                <a:spcPts val="0"/>
              </a:spcBef>
              <a:buFont typeface="Arial" panose="020B0604020202020204" pitchFamily="34" charset="0"/>
              <a:buChar char="•"/>
            </a:pPr>
            <a:r>
              <a:rPr lang="en-US" altLang="en-US" sz="1400" dirty="0"/>
              <a:t>It would be nice to have one Additional Spectrum needed statement from IEEE. </a:t>
            </a:r>
          </a:p>
          <a:p>
            <a:pPr lvl="2">
              <a:spcBef>
                <a:spcPts val="0"/>
              </a:spcBef>
              <a:buFont typeface="Arial" panose="020B0604020202020204" pitchFamily="34" charset="0"/>
              <a:buChar char="•"/>
            </a:pPr>
            <a:r>
              <a:rPr lang="en-US" altLang="en-US" sz="1400" dirty="0"/>
              <a:t>Latest version (with a few markups): </a:t>
            </a:r>
            <a:endParaRPr lang="en-US" altLang="en-US" sz="1400" dirty="0">
              <a:hlinkClick r:id="rId4"/>
            </a:endParaRPr>
          </a:p>
          <a:p>
            <a:pPr lvl="2">
              <a:spcBef>
                <a:spcPts val="0"/>
              </a:spcBef>
              <a:buFont typeface="Arial" panose="020B0604020202020204" pitchFamily="34" charset="0"/>
              <a:buChar char="•"/>
            </a:pPr>
            <a:r>
              <a:rPr lang="en-US" altLang="en-US" sz="1400" dirty="0">
                <a:hlinkClick r:id="rId5"/>
              </a:rPr>
              <a:t>https://mentor.ieee.org/802.18/dcn/18/18-18-0010-07-0000-sa-use-of-spectrum-draft-position-06dec17.docx</a:t>
            </a:r>
            <a:r>
              <a:rPr lang="en-US" altLang="en-US" sz="1400" dirty="0"/>
              <a:t>  </a:t>
            </a:r>
          </a:p>
          <a:p>
            <a:pPr lvl="1">
              <a:spcBef>
                <a:spcPts val="0"/>
              </a:spcBef>
              <a:buFont typeface="Arial" panose="020B0604020202020204" pitchFamily="34" charset="0"/>
              <a:buChar char="•"/>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4494213"/>
          </a:xfrm>
        </p:spPr>
        <p:txBody>
          <a:bodyPr/>
          <a:lstStyle/>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1">
              <a:spcBef>
                <a:spcPts val="0"/>
              </a:spcBef>
              <a:buFont typeface="Arial" panose="020B0604020202020204" pitchFamily="34" charset="0"/>
              <a:buChar char="•"/>
            </a:pPr>
            <a:r>
              <a:rPr lang="en-US" altLang="en-US" sz="1600" dirty="0"/>
              <a:t>  Nothing has come in yet.</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600" dirty="0"/>
              <a:t>Next is where the 11ax CoEx document goes.</a:t>
            </a:r>
          </a:p>
          <a:p>
            <a:pPr lvl="1">
              <a:spcBef>
                <a:spcPts val="0"/>
              </a:spcBef>
              <a:buFont typeface="Arial" panose="020B0604020202020204" pitchFamily="34" charset="0"/>
              <a:buChar char="•"/>
            </a:pPr>
            <a:r>
              <a:rPr lang="en-US" altLang="en-US" sz="1600" dirty="0"/>
              <a:t>Time could be quick to come up with a single voice from IEEE 802 for the NPRM?  </a:t>
            </a:r>
          </a:p>
          <a:p>
            <a:pPr lvl="1">
              <a:spcBef>
                <a:spcPts val="0"/>
              </a:spcBef>
              <a:buFont typeface="Arial" panose="020B0604020202020204" pitchFamily="34" charset="0"/>
              <a:buChar char="•"/>
            </a:pPr>
            <a:r>
              <a:rPr lang="en-US" altLang="en-US" sz="1600" dirty="0"/>
              <a:t>Should see the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2000" dirty="0"/>
              <a:t>802.11 WNG proposal on Future of Unlicensed Spectrum</a:t>
            </a:r>
          </a:p>
          <a:p>
            <a:pPr lvl="1">
              <a:spcBef>
                <a:spcPts val="0"/>
              </a:spcBef>
              <a:buFont typeface="Arial" panose="020B0604020202020204" pitchFamily="34" charset="0"/>
              <a:buChar char="•"/>
            </a:pPr>
            <a:r>
              <a:rPr lang="en-US" sz="1400" dirty="0"/>
              <a:t>A piece of this was touched in the leadership meeting from 802.22 also, FYI. </a:t>
            </a:r>
          </a:p>
          <a:p>
            <a:pPr lvl="1">
              <a:spcBef>
                <a:spcPts val="0"/>
              </a:spcBef>
              <a:buFont typeface="Arial" panose="020B0604020202020204" pitchFamily="34" charset="0"/>
              <a:buChar char="•"/>
            </a:pPr>
            <a:r>
              <a:rPr lang="en-US" sz="1400" dirty="0"/>
              <a:t>See: </a:t>
            </a:r>
            <a:r>
              <a:rPr lang="en-US" sz="1400" dirty="0">
                <a:hlinkClick r:id="rId2"/>
              </a:rPr>
              <a:t>https://mentor.ieee.org/802-ec/dcn/18/ec-18-0155-00-00EC-push-to-bi-directional-spectrum-sharing.pptx</a:t>
            </a: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368912" cy="4113213"/>
          </a:xfrm>
        </p:spPr>
        <p:txBody>
          <a:bodyPr/>
          <a:lstStyle/>
          <a:p>
            <a:pPr>
              <a:buFont typeface="Arial" panose="020B0604020202020204" pitchFamily="34" charset="0"/>
              <a:buChar char="•"/>
            </a:pPr>
            <a:r>
              <a:rPr lang="en-US" altLang="en-US" sz="2000" dirty="0">
                <a:solidFill>
                  <a:srgbClr val="00B0F0"/>
                </a:solidFill>
              </a:rPr>
              <a:t>Ofcom consultation questions, further inputs from all. </a:t>
            </a: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NPRM on 3.7-4.2 GHz, review in more detail, e.g. 802.22 and 802.24</a:t>
            </a:r>
            <a:endParaRPr lang="en-US" altLang="en-US" sz="100" dirty="0">
              <a:solidFill>
                <a:srgbClr val="00B0F0"/>
              </a:solidFill>
            </a:endParaRP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Google request for higher power at 60GHz reply comments to us, a member will list out points to consider for an IEEE 802 ex </a:t>
            </a:r>
            <a:r>
              <a:rPr lang="en-US" altLang="en-US" sz="2000" dirty="0" err="1">
                <a:solidFill>
                  <a:srgbClr val="00B0F0"/>
                </a:solidFill>
              </a:rPr>
              <a:t>parte</a:t>
            </a:r>
            <a:r>
              <a:rPr lang="en-US" altLang="en-US" sz="2000" dirty="0">
                <a:solidFill>
                  <a:srgbClr val="00B0F0"/>
                </a:solidFill>
              </a:rPr>
              <a:t>.</a:t>
            </a:r>
          </a:p>
          <a:p>
            <a:pPr lvl="4">
              <a:buFont typeface="Arial" panose="020B0604020202020204" pitchFamily="34" charset="0"/>
              <a:buChar char="•"/>
            </a:pPr>
            <a:endParaRPr lang="en-US" altLang="en-US" sz="12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Uganda TVWS consultation on guidelines, need inputs from all.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solidFill>
                  <a:srgbClr val="00B0F0"/>
                </a:solidFill>
              </a:rPr>
              <a:t>IEEE EU position statement, further inputs from all on overall concern and ideas on how to update it</a:t>
            </a:r>
            <a:r>
              <a:rPr lang="en-US" altLang="en-US" sz="2000" b="0" dirty="0">
                <a:solidFill>
                  <a:srgbClr val="00B0F0"/>
                </a:solidFill>
              </a:rPr>
              <a:t>, and feedback on statement on overall.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IEEE SA has more edits coming on their Position Statement on Additional Spectrum for us to review.</a:t>
            </a:r>
          </a:p>
          <a:p>
            <a:pPr marL="1828800" lvl="4" indent="0">
              <a:spcBef>
                <a:spcPts val="0"/>
              </a:spcBef>
            </a:pPr>
            <a:endParaRPr lang="en-US" altLang="en-US" sz="1200" dirty="0"/>
          </a:p>
          <a:p>
            <a:pPr lvl="1">
              <a:spcBef>
                <a:spcPts val="0"/>
              </a:spcBef>
              <a:buFont typeface="Arial" panose="020B0604020202020204" pitchFamily="34" charset="0"/>
              <a:buChar char="•"/>
            </a:pPr>
            <a:r>
              <a:rPr lang="en-US" altLang="en-US" sz="1600" dirty="0"/>
              <a:t>Monitor 6 (5-7) GHz and single voice from IEEE 802.   </a:t>
            </a:r>
          </a:p>
          <a:p>
            <a:pPr lvl="4">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r>
              <a:rPr lang="en-US" altLang="en-US" sz="1600" dirty="0"/>
              <a:t>Monitor 802.11 WNG proposal on Future of Unlicensed Spectrum.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19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a:t>
            </a:r>
            <a:r>
              <a:rPr lang="en-US" altLang="en-US" sz="1100" dirty="0">
                <a:solidFill>
                  <a:schemeClr val="tx1"/>
                </a:solidFill>
              </a:rPr>
              <a:t>(start of plenary)</a:t>
            </a:r>
            <a:r>
              <a:rPr lang="en-US" altLang="en-US" sz="2000" dirty="0"/>
              <a:t>:  </a:t>
            </a:r>
            <a:r>
              <a:rPr lang="en-US" altLang="en-US" sz="1800" dirty="0"/>
              <a:t>42 (8 on EC)</a:t>
            </a:r>
            <a:r>
              <a:rPr lang="en-US" altLang="en-US" sz="1800" dirty="0">
                <a:solidFill>
                  <a:schemeClr val="tx1"/>
                </a:solidFill>
              </a:rPr>
              <a:t>;  Aspirant members: 9 </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8</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19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43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July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July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19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33</a:t>
            </a:fld>
            <a:endParaRPr lang="en-US" altLang="en-US" sz="1200" b="0" dirty="0"/>
          </a:p>
        </p:txBody>
      </p:sp>
      <p:sp>
        <p:nvSpPr>
          <p:cNvPr id="2" name="Date Placeholder 1"/>
          <p:cNvSpPr>
            <a:spLocks noGrp="1"/>
          </p:cNvSpPr>
          <p:nvPr>
            <p:ph type="dt" idx="15"/>
          </p:nvPr>
        </p:nvSpPr>
        <p:spPr/>
        <p:txBody>
          <a:bodyPr/>
          <a:lstStyle/>
          <a:p>
            <a:r>
              <a:rPr lang="en-US"/>
              <a:t>19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19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19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42</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19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Uganda: TVWS consultation</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 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457200" lvl="1" indent="0">
              <a:spcBef>
                <a:spcPts val="0"/>
              </a:spcBef>
            </a:pPr>
            <a:endParaRPr lang="en-US" sz="110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Final NPRM is out. .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in places and will support us.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Uganda TVWS Consultation</a:t>
            </a:r>
          </a:p>
          <a:p>
            <a:pPr lvl="1">
              <a:spcBef>
                <a:spcPts val="0"/>
              </a:spcBef>
              <a:buFont typeface="Arial" panose="020B0604020202020204" pitchFamily="34" charset="0"/>
              <a:buChar char="•"/>
            </a:pPr>
            <a:r>
              <a:rPr lang="en-US" sz="1100" dirty="0"/>
              <a:t>Guidelines for management of the TVWS radio spectrum use in Uganda</a:t>
            </a:r>
            <a:r>
              <a:rPr lang="en-US" altLang="en-US" sz="1100" kern="0" dirty="0"/>
              <a:t> </a:t>
            </a:r>
          </a:p>
          <a:p>
            <a:pPr lvl="1">
              <a:spcBef>
                <a:spcPts val="0"/>
              </a:spcBef>
              <a:buFont typeface="Arial" panose="020B0604020202020204" pitchFamily="34" charset="0"/>
              <a:buChar char="•"/>
            </a:pPr>
            <a:r>
              <a:rPr lang="en-US" altLang="en-US" sz="1100" kern="0" dirty="0"/>
              <a:t>Due 10 Aug (to EC by 27Jul) </a:t>
            </a:r>
            <a:endParaRPr lang="en-US" altLang="en-US" sz="1100" b="0" kern="0" dirty="0"/>
          </a:p>
          <a:p>
            <a:pPr>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100" b="0" dirty="0"/>
              <a:t>IEEE EU Spectrum Management statement </a:t>
            </a:r>
          </a:p>
          <a:p>
            <a:pPr lvl="1">
              <a:spcBef>
                <a:spcPts val="0"/>
              </a:spcBef>
              <a:buFont typeface="Arial" panose="020B0604020202020204" pitchFamily="34" charset="0"/>
              <a:buChar char="•"/>
            </a:pPr>
            <a:r>
              <a:rPr lang="en-US" sz="1100" dirty="0"/>
              <a:t>Work on feedback on concern with this statement. </a:t>
            </a:r>
            <a:endParaRPr lang="en-US" sz="1100" b="0" dirty="0"/>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IEEE SA Additional Spectrum statement</a:t>
            </a: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802.11 WNG proposal on Future of </a:t>
            </a:r>
            <a:r>
              <a:rPr lang="en-US" sz="700" dirty="0"/>
              <a:t>Unlicensed Spectrum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Peter Ecclesine (Cisco)</a:t>
            </a:r>
            <a:endParaRPr lang="en-US" altLang="en-US" sz="1600" dirty="0">
              <a:solidFill>
                <a:schemeClr val="bg1">
                  <a:lumMod val="85000"/>
                </a:schemeClr>
              </a:solidFill>
            </a:endParaRPr>
          </a:p>
          <a:p>
            <a:pPr lvl="1"/>
            <a:r>
              <a:rPr lang="en-US" altLang="en-US" sz="1600" b="1" dirty="0"/>
              <a:t>Seconded by:  	Hassan Yaghoobi (Intel) </a:t>
            </a:r>
            <a:endParaRPr lang="en-US" altLang="en-US" sz="1600" b="1" dirty="0">
              <a:solidFill>
                <a:schemeClr val="tx1"/>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05 July 2018 in document:  </a:t>
            </a:r>
            <a:r>
              <a:rPr lang="en-US" altLang="en-US" sz="1600" dirty="0">
                <a:hlinkClick r:id="rId2"/>
              </a:rPr>
              <a:t>https://mentor.ieee.org/802.18/dcn/18/18-18-0078-00-0000-minutes-05july18-rr-tag-teleconference.doc</a:t>
            </a:r>
            <a:r>
              <a:rPr lang="en-US" altLang="en-US" sz="1600" dirty="0"/>
              <a:t>   </a:t>
            </a:r>
            <a:r>
              <a:rPr lang="en-US" altLang="en-US" sz="1600" b="1" dirty="0"/>
              <a:t>Posted: </a:t>
            </a:r>
            <a:r>
              <a:rPr lang="en-US" sz="1600" b="0" dirty="0"/>
              <a:t>  18-Jul-2018 13:53:47 ET</a:t>
            </a:r>
            <a:endParaRPr lang="en-US" sz="1600" dirty="0"/>
          </a:p>
          <a:p>
            <a:pPr lvl="1"/>
            <a:r>
              <a:rPr lang="en-US" altLang="en-US" sz="1600" b="1" dirty="0"/>
              <a:t>Moved by: 	John Notor (Notor Research) </a:t>
            </a:r>
            <a:endParaRPr lang="en-US" altLang="en-US" sz="1600" b="1" dirty="0">
              <a:solidFill>
                <a:schemeClr val="tx1"/>
              </a:solidFill>
            </a:endParaRPr>
          </a:p>
          <a:p>
            <a:r>
              <a:rPr lang="en-US" altLang="en-US" sz="1600" b="1" dirty="0"/>
              <a:t>		Seconded by: 	</a:t>
            </a:r>
            <a:r>
              <a:rPr lang="en-US" altLang="en-US" sz="1600" b="1" dirty="0">
                <a:solidFill>
                  <a:schemeClr val="tx1"/>
                </a:solidFill>
              </a:rPr>
              <a:t>Mike Lynch (</a:t>
            </a:r>
            <a:r>
              <a:rPr lang="en-US" altLang="en-US" sz="1600" b="1" dirty="0" err="1">
                <a:solidFill>
                  <a:schemeClr val="tx1"/>
                </a:solidFill>
              </a:rPr>
              <a:t>MJLynch</a:t>
            </a:r>
            <a:r>
              <a:rPr lang="en-US" altLang="en-US" sz="1600" b="1" dirty="0">
                <a:solidFill>
                  <a:schemeClr val="tx1"/>
                </a:solidFill>
              </a:rPr>
              <a:t> Assoc.)</a:t>
            </a:r>
            <a:r>
              <a:rPr lang="en-US" altLang="en-US" sz="1600" b="1" dirty="0">
                <a:solidFill>
                  <a:schemeClr val="bg1">
                    <a:lumMod val="85000"/>
                  </a:schemeClr>
                </a:solidFill>
              </a:rPr>
              <a:t> </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19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Nothing new has been posted.</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050" dirty="0">
                <a:solidFill>
                  <a:schemeClr val="tx1"/>
                </a:solidFill>
              </a:rPr>
              <a:t>Last week: </a:t>
            </a:r>
          </a:p>
          <a:p>
            <a:pPr lvl="2">
              <a:buFont typeface="Arial" panose="020B0604020202020204" pitchFamily="34" charset="0"/>
              <a:buChar char="•"/>
            </a:pPr>
            <a:r>
              <a:rPr lang="en-US" sz="105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0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200" dirty="0" err="1"/>
              <a:t>SRDoc</a:t>
            </a:r>
            <a:r>
              <a:rPr lang="en-US" sz="1200" dirty="0"/>
              <a:t> draft on 60GHz is posted, some clarity needed on it purpose for some.  Getting close to finalizing. </a:t>
            </a:r>
          </a:p>
          <a:p>
            <a:pPr lvl="2">
              <a:buFont typeface="Arial" panose="020B0604020202020204" pitchFamily="34" charset="0"/>
              <a:buChar char="•"/>
            </a:pPr>
            <a:r>
              <a:rPr lang="en-GB" sz="1200" dirty="0"/>
              <a:t>The new work item in BRAN(18)098002 was adopted.</a:t>
            </a:r>
          </a:p>
          <a:p>
            <a:pPr lvl="3">
              <a:buFont typeface="Arial" panose="020B0604020202020204" pitchFamily="34" charset="0"/>
              <a:buChar char="•"/>
            </a:pPr>
            <a:r>
              <a:rPr lang="en-US" sz="1000" dirty="0"/>
              <a:t>Technical Report on WAS/RLANs in the band 6 725 MHz to 7 125 MHz</a:t>
            </a:r>
          </a:p>
          <a:p>
            <a:pPr lvl="3">
              <a:buFont typeface="Arial" panose="020B0604020202020204" pitchFamily="34" charset="0"/>
              <a:buChar char="•"/>
            </a:pPr>
            <a:r>
              <a:rPr lang="en-US" sz="1000"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Last week: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rPr>
              <a:t>Now to National vote. ERM(18)065022r3;   Any news? no</a:t>
            </a:r>
          </a:p>
          <a:p>
            <a:pPr lvl="2">
              <a:buFont typeface="Arial" panose="020B0604020202020204" pitchFamily="34" charset="0"/>
              <a:buChar char="•"/>
            </a:pP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The draft report is a little behind. </a:t>
            </a:r>
          </a:p>
          <a:p>
            <a:pPr lvl="2">
              <a:buFont typeface="Arial" panose="020B0604020202020204" pitchFamily="34" charset="0"/>
              <a:buChar char="•"/>
            </a:pPr>
            <a:r>
              <a:rPr lang="en-GB" sz="1600" dirty="0"/>
              <a:t>RLAN activity parameters has a goal to be defined by the August meeting.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Anything from web-meeting?</a:t>
            </a:r>
          </a:p>
          <a:p>
            <a:pPr lvl="2">
              <a:buFont typeface="Arial" panose="020B0604020202020204" pitchFamily="34" charset="0"/>
              <a:buChar char="•"/>
            </a:pPr>
            <a:r>
              <a:rPr lang="en-US" sz="1600" dirty="0">
                <a:solidFill>
                  <a:schemeClr val="tx1"/>
                </a:solidFill>
              </a:rPr>
              <a:t>Yes, The draft interim report text is available.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 Nothing else of note.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Last week:</a:t>
            </a:r>
          </a:p>
          <a:p>
            <a:pPr lvl="2">
              <a:buFont typeface="Arial" panose="020B0604020202020204" pitchFamily="34" charset="0"/>
              <a:buChar char="•"/>
            </a:pPr>
            <a:r>
              <a:rPr lang="en-US" sz="1200" dirty="0">
                <a:solidFill>
                  <a:schemeClr val="tx1"/>
                </a:solidFill>
              </a:rPr>
              <a:t>ITS difficult discussions going on, e.g. between rail and ITS users,</a:t>
            </a:r>
          </a:p>
          <a:p>
            <a:pPr lvl="3">
              <a:buFont typeface="Arial" panose="020B0604020202020204" pitchFamily="34" charset="0"/>
              <a:buChar char="•"/>
            </a:pPr>
            <a:r>
              <a:rPr lang="en-US" sz="1000" dirty="0">
                <a:solidFill>
                  <a:schemeClr val="tx1"/>
                </a:solidFill>
              </a:rPr>
              <a:t>802.11p is in these discussions. </a:t>
            </a:r>
          </a:p>
          <a:p>
            <a:pPr lvl="3">
              <a:buFont typeface="Arial" panose="020B0604020202020204" pitchFamily="34" charset="0"/>
              <a:buChar char="•"/>
            </a:pPr>
            <a:r>
              <a:rPr lang="en-US" sz="1000" dirty="0">
                <a:solidFill>
                  <a:schemeClr val="tx1"/>
                </a:solidFill>
              </a:rPr>
              <a:t>Working toward agreement by the end of year.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a:t>
            </a:r>
            <a:endParaRPr lang="en-US" sz="12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26520</TotalTime>
  <Words>5642</Words>
  <Application>Microsoft Office PowerPoint</Application>
  <PresentationFormat>On-screen Show (4:3)</PresentationFormat>
  <Paragraphs>673</Paragraphs>
  <Slides>42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4"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vt:lpstr>
      <vt:lpstr>Ofcom -  WRC-19 -2</vt:lpstr>
      <vt:lpstr>FCC – Flexible Use of the 3.7 to 4.2 GHz Band</vt:lpstr>
      <vt:lpstr>Google Wavier -1</vt:lpstr>
      <vt:lpstr>Google Wavier -2</vt:lpstr>
      <vt:lpstr>Uganda TVWS Consultation</vt:lpstr>
      <vt:lpstr>IEEE EU position statement on spectrum management _</vt:lpstr>
      <vt:lpstr>IEEE EU position statement on spectrum management_ -2</vt:lpstr>
      <vt:lpstr>General Discussion Items</vt:lpstr>
      <vt:lpstr>Actions Required</vt:lpstr>
      <vt:lpstr>Any Other Business</vt:lpstr>
      <vt:lpstr>Adjourn</vt:lpstr>
      <vt:lpstr>PowerPoint Presentation</vt:lpstr>
      <vt:lpstr>Ofcom -  WRC-19 -2</vt:lpstr>
      <vt:lpstr>Ofcom -  WRC-19 -3</vt:lpstr>
      <vt:lpstr>Ofcom -  WRC-19 -4</vt:lpstr>
      <vt:lpstr>IEEE 802 – Can we get to a Single Voice on 6GHz? -1</vt:lpstr>
      <vt:lpstr>IEEE 802 – Can we get to a Single Voice on 6GHz? -2</vt:lpstr>
      <vt:lpstr>WiFi / UWB Coexistence -1</vt:lpstr>
      <vt:lpstr>WiFi / UWB Coexistence  -2</vt:lpstr>
      <vt:lpstr>IEEE SA additional spectrum position statement </vt:lpstr>
      <vt:lpstr>Motion SA position statement</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520</cp:revision>
  <cp:lastPrinted>1601-01-01T00:00:00Z</cp:lastPrinted>
  <dcterms:created xsi:type="dcterms:W3CDTF">2016-03-03T14:54:45Z</dcterms:created>
  <dcterms:modified xsi:type="dcterms:W3CDTF">2018-07-20T02:20:51Z</dcterms:modified>
</cp:coreProperties>
</file>