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56" r:id="rId2"/>
    <p:sldId id="341" r:id="rId3"/>
    <p:sldId id="329" r:id="rId4"/>
    <p:sldId id="330" r:id="rId5"/>
    <p:sldId id="319" r:id="rId6"/>
    <p:sldId id="331" r:id="rId7"/>
    <p:sldId id="448" r:id="rId8"/>
    <p:sldId id="449" r:id="rId9"/>
    <p:sldId id="441" r:id="rId10"/>
    <p:sldId id="460" r:id="rId11"/>
    <p:sldId id="457" r:id="rId12"/>
    <p:sldId id="352" r:id="rId13"/>
    <p:sldId id="379" r:id="rId14"/>
    <p:sldId id="467" r:id="rId15"/>
    <p:sldId id="466" r:id="rId16"/>
    <p:sldId id="419" r:id="rId17"/>
    <p:sldId id="401" r:id="rId18"/>
    <p:sldId id="402" r:id="rId19"/>
    <p:sldId id="403" r:id="rId20"/>
    <p:sldId id="442" r:id="rId21"/>
    <p:sldId id="445" r:id="rId22"/>
    <p:sldId id="446" r:id="rId23"/>
    <p:sldId id="415" r:id="rId24"/>
    <p:sldId id="461" r:id="rId25"/>
    <p:sldId id="417" r:id="rId26"/>
    <p:sldId id="418" r:id="rId27"/>
    <p:sldId id="464" r:id="rId28"/>
    <p:sldId id="396" r:id="rId29"/>
    <p:sldId id="398" r:id="rId30"/>
    <p:sldId id="428" r:id="rId31"/>
    <p:sldId id="465" r:id="rId32"/>
    <p:sldId id="404" r:id="rId33"/>
    <p:sldId id="435" r:id="rId34"/>
    <p:sldId id="439" r:id="rId35"/>
    <p:sldId id="451" r:id="rId36"/>
    <p:sldId id="438" r:id="rId37"/>
    <p:sldId id="429" r:id="rId38"/>
    <p:sldId id="399" r:id="rId39"/>
    <p:sldId id="452" r:id="rId40"/>
    <p:sldId id="454" r:id="rId41"/>
    <p:sldId id="455" r:id="rId4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50" autoAdjust="0"/>
    <p:restoredTop sz="94660"/>
  </p:normalViewPr>
  <p:slideViewPr>
    <p:cSldViewPr>
      <p:cViewPr varScale="1">
        <p:scale>
          <a:sx n="108" d="100"/>
          <a:sy n="108" d="100"/>
        </p:scale>
        <p:origin x="528"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4686"/>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18-Jul-18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19 July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19 July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19 July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802.18-18/0084r00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8/dcn/18/18-18-0069-01-0000-ofcom-consultation-on-preparations-for-wrc-19.pdf"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8/18-18-0076-01-0000-nprm-3-9-4-2ghz-gn-18-122.pdf" TargetMode="External"/><Relationship Id="rId2" Type="http://schemas.openxmlformats.org/officeDocument/2006/relationships/hyperlink" Target="https://www.fcc.gov/ecfs/search/filings?proceedings_name=18-122&amp;sort=date_disseminated,DESC"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8/dcn/18/18-18-0080-00-0000-google-s-waiver-request-supplement-to-coexist-with-802-11-with-motion-sensing-57-64ghz.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8/18-18-0083-00-0000-uganda-tvws-guidelines-for-consultation.pdf" TargetMode="External"/><Relationship Id="rId2" Type="http://schemas.openxmlformats.org/officeDocument/2006/relationships/hyperlink" Target="http://www.ucc.co.ug/wp-content/uploads/2017/09/TVWS-Guidelines-for-Consultation-9th-July-2018_v2.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8/dcn/18/18-18-0010-06-0000-sa-use-of-spectrum-draft-position-06dec17.docx"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8/11-18-1055-00-0wng-a-future-for-unlicensed-spectrum.pptx" TargetMode="Externa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1.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www.itu.int/en/ITU-R/study-groups/rsg5/rwp5d/imt-2020/Pages/default.asp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78-00-0000-minutes-05july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portal.etsi.org/webapp/workProgram/Report_Schedule.asp?WKI_ID=51206"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8/18-18-0069-00-0000-ofcom-consultation-on-preparations-for-wrc-19.pdf" TargetMode="External"/><Relationship Id="rId2" Type="http://schemas.openxmlformats.org/officeDocument/2006/relationships/hyperlink" Target="https://www.ofcom.org.uk/consultations-and-statements/category-1/uk-preparations-wrc-19"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19 July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19 July 18</a:t>
            </a:r>
          </a:p>
        </p:txBody>
      </p:sp>
      <p:graphicFrame>
        <p:nvGraphicFramePr>
          <p:cNvPr id="3075" name="Object 3"/>
          <p:cNvGraphicFramePr>
            <a:graphicFrameLocks noChangeAspect="1"/>
          </p:cNvGraphicFramePr>
          <p:nvPr>
            <p:extLst>
              <p:ext uri="{D42A27DB-BD31-4B8C-83A1-F6EECF244321}">
                <p14:modId xmlns:p14="http://schemas.microsoft.com/office/powerpoint/2010/main" val="3000073424"/>
              </p:ext>
            </p:extLst>
          </p:nvPr>
        </p:nvGraphicFramePr>
        <p:xfrm>
          <a:off x="552450" y="3600450"/>
          <a:ext cx="8001000" cy="2552700"/>
        </p:xfrm>
        <a:graphic>
          <a:graphicData uri="http://schemas.openxmlformats.org/presentationml/2006/ole">
            <mc:AlternateContent xmlns:mc="http://schemas.openxmlformats.org/markup-compatibility/2006">
              <mc:Choice xmlns:v="urn:schemas-microsoft-com:vml" Requires="v">
                <p:oleObj spid="_x0000_s3519" name="Document" r:id="rId4" imgW="8253286" imgH="2641030" progId="Word.Document.8">
                  <p:embed/>
                </p:oleObj>
              </mc:Choice>
              <mc:Fallback>
                <p:oleObj name="Document" r:id="rId4" imgW="8253286" imgH="2641030" progId="Word.Document.8">
                  <p:embed/>
                  <p:pic>
                    <p:nvPicPr>
                      <p:cNvPr id="0" name="Picture 3"/>
                      <p:cNvPicPr>
                        <a:picLocks noChangeAspect="1" noChangeArrowheads="1"/>
                      </p:cNvPicPr>
                      <p:nvPr/>
                    </p:nvPicPr>
                    <p:blipFill>
                      <a:blip r:embed="rId5"/>
                      <a:srcRect/>
                      <a:stretch>
                        <a:fillRect/>
                      </a:stretch>
                    </p:blipFill>
                    <p:spPr bwMode="auto">
                      <a:xfrm>
                        <a:off x="552450" y="3600450"/>
                        <a:ext cx="8001000" cy="2552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Ofcom -  WRC-19 </a:t>
            </a:r>
            <a:r>
              <a:rPr lang="en-US" sz="1400" dirty="0"/>
              <a:t>-2</a:t>
            </a:r>
            <a:endParaRPr lang="en-US" sz="1200" dirty="0"/>
          </a:p>
        </p:txBody>
      </p:sp>
      <p:sp>
        <p:nvSpPr>
          <p:cNvPr id="3" name="Content Placeholder 2"/>
          <p:cNvSpPr>
            <a:spLocks noGrp="1"/>
          </p:cNvSpPr>
          <p:nvPr>
            <p:ph idx="1"/>
          </p:nvPr>
        </p:nvSpPr>
        <p:spPr>
          <a:xfrm>
            <a:off x="692092" y="1181893"/>
            <a:ext cx="8147108" cy="4494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Had a good and more detailed discussion on several of the questions, Thursday of the plenary, see:</a:t>
            </a:r>
          </a:p>
          <a:p>
            <a:pPr>
              <a:buFont typeface="Arial" panose="020B0604020202020204" pitchFamily="34" charset="0"/>
              <a:buChar char="•"/>
            </a:pPr>
            <a:r>
              <a:rPr lang="en-US" sz="1800" dirty="0">
                <a:hlinkClick r:id="rId2"/>
              </a:rPr>
              <a:t>https://mentor.ieee.org/802.18/dcn/18/18-18-0069-01-0000-ofcom-consultation-on-preparations-for-wrc-19.pdf</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solidFill>
                  <a:srgbClr val="00B0F0"/>
                </a:solidFill>
              </a:rPr>
              <a:t>Next is write up the bullets into comments to review.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113136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FCC – Flexible Use of the 3.7 to 4.2 GHz Band</a:t>
            </a:r>
            <a:endParaRPr lang="en-US" sz="1200" dirty="0"/>
          </a:p>
        </p:txBody>
      </p:sp>
      <p:sp>
        <p:nvSpPr>
          <p:cNvPr id="3" name="Content Placeholder 2"/>
          <p:cNvSpPr>
            <a:spLocks noGrp="1"/>
          </p:cNvSpPr>
          <p:nvPr>
            <p:ph idx="1"/>
          </p:nvPr>
        </p:nvSpPr>
        <p:spPr>
          <a:xfrm>
            <a:off x="692092" y="1447800"/>
            <a:ext cx="8451908" cy="4494213"/>
          </a:xfrm>
        </p:spPr>
        <p:txBody>
          <a:bodyPr/>
          <a:lstStyle/>
          <a:p>
            <a:pPr>
              <a:buFont typeface="Arial" panose="020B0604020202020204" pitchFamily="34" charset="0"/>
              <a:buChar char="•"/>
            </a:pPr>
            <a:r>
              <a:rPr lang="en-US" sz="2000" dirty="0"/>
              <a:t>ECFS: </a:t>
            </a:r>
            <a:r>
              <a:rPr lang="en-US" sz="1800" dirty="0">
                <a:hlinkClick r:id="rId2"/>
              </a:rPr>
              <a:t>https://www.fcc.gov/ecfs/search/filings?proceedings_name=18-122&amp;sort=date_disseminated,DESC</a:t>
            </a:r>
            <a:r>
              <a:rPr lang="en-US" sz="1800" dirty="0"/>
              <a:t>   </a:t>
            </a:r>
            <a:endParaRPr lang="en-US" sz="2000" dirty="0"/>
          </a:p>
          <a:p>
            <a:pPr>
              <a:buFont typeface="Arial" panose="020B0604020202020204" pitchFamily="34" charset="0"/>
              <a:buChar char="•"/>
            </a:pPr>
            <a:r>
              <a:rPr lang="en-US" sz="2000" dirty="0"/>
              <a:t>The NPRM was released Friday the 13</a:t>
            </a:r>
            <a:r>
              <a:rPr lang="en-US" sz="2000" baseline="30000" dirty="0"/>
              <a:t>th</a:t>
            </a:r>
            <a:r>
              <a:rPr lang="en-US" sz="2000" dirty="0"/>
              <a:t>: </a:t>
            </a:r>
          </a:p>
          <a:p>
            <a:pPr lvl="1">
              <a:buFont typeface="Arial" panose="020B0604020202020204" pitchFamily="34" charset="0"/>
              <a:buChar char="•"/>
            </a:pPr>
            <a:r>
              <a:rPr lang="en-US" sz="1800" dirty="0"/>
              <a:t>Mentor:  </a:t>
            </a:r>
            <a:r>
              <a:rPr lang="en-US" sz="1800" dirty="0">
                <a:hlinkClick r:id="rId3"/>
              </a:rPr>
              <a:t>https://mentor.ieee.org/802.18/dcn/18/18-18-0076-01-0000-nprm-3-9-4-2ghz-gn-18-122.pdf</a:t>
            </a:r>
            <a:r>
              <a:rPr lang="en-US" sz="18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Questions were brought up in 802.24 meeting at the plenary and 802.22 at the leadership meeting that Saturday,  they want to look at this more.</a:t>
            </a:r>
          </a:p>
          <a:p>
            <a:pPr>
              <a:buFont typeface="Arial" panose="020B0604020202020204" pitchFamily="34" charset="0"/>
              <a:buChar char="•"/>
            </a:pPr>
            <a:r>
              <a:rPr lang="en-US" altLang="en-US" sz="2000" dirty="0">
                <a:solidFill>
                  <a:srgbClr val="00B0F0"/>
                </a:solidFill>
              </a:rPr>
              <a:t>Next is look closer at it to see if anything for unlicensed use, or not. </a:t>
            </a:r>
            <a:endParaRPr lang="en-US" sz="2000" dirty="0"/>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1384458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800" dirty="0"/>
              <a:t>-1</a:t>
            </a:r>
            <a:endParaRPr lang="en-US" sz="12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solidFill>
                  <a:schemeClr val="tx1"/>
                </a:solidFill>
              </a:rPr>
              <a:t>Reminder on our 4 Points – from 26 April agenda.</a:t>
            </a:r>
          </a:p>
          <a:p>
            <a:pPr lvl="1">
              <a:buFont typeface="Arial" panose="020B0604020202020204" pitchFamily="34" charset="0"/>
              <a:buChar char="•"/>
            </a:pPr>
            <a:r>
              <a:rPr lang="en-US" sz="1800" dirty="0"/>
              <a:t>Sharing is not clear with 100% duty cycle, it is a 10x e.i.r.p. level, 802.11 has LBT, etc.</a:t>
            </a:r>
          </a:p>
          <a:p>
            <a:pPr lvl="2">
              <a:buFont typeface="Arial" panose="020B0604020202020204" pitchFamily="34" charset="0"/>
              <a:buChar char="•"/>
            </a:pPr>
            <a:r>
              <a:rPr lang="en-US" sz="1600" dirty="0"/>
              <a:t>Google says not a 100% duty cycle, gave an example, but not obvious what duty cycle they will use. </a:t>
            </a:r>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Didn’t test with 802.11ad with single carrier modulation which is the majority of users.  (OFDM is more tolerant which is what they did test with.)</a:t>
            </a:r>
          </a:p>
          <a:p>
            <a:pPr lvl="2">
              <a:buFont typeface="Arial" panose="020B0604020202020204" pitchFamily="34" charset="0"/>
              <a:buChar char="•"/>
            </a:pPr>
            <a:r>
              <a:rPr lang="en-US" sz="1600" dirty="0"/>
              <a:t>Didn’t really respond to our input, but did talk to WiGi OFDM symbol duration, etc. </a:t>
            </a:r>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Didn’t test in the same device, like a phone.</a:t>
            </a:r>
          </a:p>
          <a:p>
            <a:pPr lvl="2">
              <a:buFont typeface="Arial" panose="020B0604020202020204" pitchFamily="34" charset="0"/>
              <a:buChar char="•"/>
            </a:pPr>
            <a:r>
              <a:rPr lang="en-US" sz="1600" dirty="0"/>
              <a:t>They say it will only be Google devices.</a:t>
            </a:r>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Didn’t test with 802.15.3e (which is different from 3c which Google mentions). </a:t>
            </a:r>
          </a:p>
          <a:p>
            <a:pPr lvl="2">
              <a:buFont typeface="Arial" panose="020B0604020202020204" pitchFamily="34" charset="0"/>
              <a:buChar char="•"/>
            </a:pPr>
            <a:r>
              <a:rPr lang="en-US" sz="1600" dirty="0"/>
              <a:t>Google did not respond to this.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800" dirty="0"/>
              <a:t>-2</a:t>
            </a:r>
            <a:endParaRPr lang="en-US" sz="1200" dirty="0"/>
          </a:p>
        </p:txBody>
      </p:sp>
      <p:sp>
        <p:nvSpPr>
          <p:cNvPr id="3" name="Content Placeholder 2"/>
          <p:cNvSpPr>
            <a:spLocks noGrp="1"/>
          </p:cNvSpPr>
          <p:nvPr>
            <p:ph idx="1"/>
          </p:nvPr>
        </p:nvSpPr>
        <p:spPr>
          <a:xfrm>
            <a:off x="685800" y="1301750"/>
            <a:ext cx="8305800" cy="4494213"/>
          </a:xfrm>
        </p:spPr>
        <p:txBody>
          <a:bodyPr/>
          <a:lstStyle/>
          <a:p>
            <a:pPr>
              <a:buFont typeface="Arial" panose="020B0604020202020204" pitchFamily="34" charset="0"/>
              <a:buChar char="•"/>
            </a:pPr>
            <a:r>
              <a:rPr lang="en-US" sz="2000" dirty="0"/>
              <a:t>Latest Google submission did attempt to answer some of our questions.  </a:t>
            </a:r>
          </a:p>
          <a:p>
            <a:pPr lvl="1">
              <a:buFont typeface="Arial" panose="020B0604020202020204" pitchFamily="34" charset="0"/>
              <a:buChar char="•"/>
            </a:pPr>
            <a:r>
              <a:rPr lang="en-US" sz="1200" dirty="0">
                <a:hlinkClick r:id="rId2"/>
              </a:rPr>
              <a:t>https://mentor.ieee.org/802.18/dcn/18/18-18-0080-00-0000-</a:t>
            </a:r>
            <a:r>
              <a:rPr lang="en-US" sz="1200" b="1" dirty="0">
                <a:hlinkClick r:id="rId2"/>
              </a:rPr>
              <a:t>google-</a:t>
            </a:r>
            <a:r>
              <a:rPr lang="en-US" sz="1200" dirty="0">
                <a:hlinkClick r:id="rId2"/>
              </a:rPr>
              <a:t>s-waiver-request-supplement-to-coexist-with-802-11-with-motion-sensing-57-64ghz.pdf</a:t>
            </a:r>
            <a:r>
              <a:rPr lang="en-US" sz="1200" dirty="0"/>
              <a:t> </a:t>
            </a:r>
          </a:p>
          <a:p>
            <a:pPr>
              <a:buFont typeface="Arial" panose="020B0604020202020204" pitchFamily="34" charset="0"/>
              <a:buChar char="•"/>
            </a:pPr>
            <a:r>
              <a:rPr lang="en-US" sz="2000" dirty="0"/>
              <a:t>In our view, does it resolve some of the concerns that IEEE 802 raised?</a:t>
            </a:r>
          </a:p>
          <a:p>
            <a:pPr>
              <a:buFont typeface="Arial" panose="020B0604020202020204" pitchFamily="34" charset="0"/>
              <a:buChar char="•"/>
            </a:pPr>
            <a:r>
              <a:rPr lang="en-US" sz="2000" b="0" dirty="0">
                <a:solidFill>
                  <a:schemeClr val="tx1"/>
                </a:solidFill>
              </a:rPr>
              <a:t>We reviewed at the Plenary, and some excellent feedback from a member on behind the scenes, as on the surface seems Google is providing answers to some of our concerns, though looking deeper, there are ways around some of what they say.    e.g. if limited duty should that be in the waiver?</a:t>
            </a:r>
          </a:p>
          <a:p>
            <a:pPr lvl="1">
              <a:buFont typeface="Arial" panose="020B0604020202020204" pitchFamily="34" charset="0"/>
              <a:buChar char="•"/>
            </a:pPr>
            <a:r>
              <a:rPr lang="en-US" sz="1800" b="1" dirty="0">
                <a:solidFill>
                  <a:srgbClr val="00B0F0"/>
                </a:solidFill>
              </a:rPr>
              <a:t>The member will provide the chair with many of these points. </a:t>
            </a:r>
          </a:p>
          <a:p>
            <a:pPr lvl="1">
              <a:buFont typeface="Arial" panose="020B0604020202020204" pitchFamily="34" charset="0"/>
              <a:buChar char="•"/>
            </a:pPr>
            <a:r>
              <a:rPr lang="en-US" sz="1400" dirty="0">
                <a:solidFill>
                  <a:schemeClr val="tx1"/>
                </a:solidFill>
              </a:rPr>
              <a:t>(If not seen will try to bullet out the points in the Google response we can work on feedback, on 26th.) </a:t>
            </a: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2000" b="0" dirty="0">
                <a:solidFill>
                  <a:schemeClr val="tx1"/>
                </a:solidFill>
              </a:rPr>
              <a:t>After additional discussion at Plenary, the RR-TAG does want to look more seriously at an ex </a:t>
            </a:r>
            <a:r>
              <a:rPr lang="en-US" sz="2000" b="0" dirty="0" err="1">
                <a:solidFill>
                  <a:schemeClr val="tx1"/>
                </a:solidFill>
              </a:rPr>
              <a:t>parte</a:t>
            </a:r>
            <a:r>
              <a:rPr lang="en-US" sz="2000" b="0" dirty="0">
                <a:solidFill>
                  <a:schemeClr val="tx1"/>
                </a:solidFill>
              </a:rPr>
              <a:t>, and NCTA will likely support what we are seeing.   </a:t>
            </a: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3700996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Uganda TVWS Consultation</a:t>
            </a:r>
            <a:endParaRPr lang="en-US" sz="1200" dirty="0"/>
          </a:p>
        </p:txBody>
      </p:sp>
      <p:sp>
        <p:nvSpPr>
          <p:cNvPr id="3" name="Content Placeholder 2"/>
          <p:cNvSpPr>
            <a:spLocks noGrp="1"/>
          </p:cNvSpPr>
          <p:nvPr>
            <p:ph idx="1"/>
          </p:nvPr>
        </p:nvSpPr>
        <p:spPr>
          <a:xfrm>
            <a:off x="685800" y="1143000"/>
            <a:ext cx="8305800" cy="4494213"/>
          </a:xfrm>
        </p:spPr>
        <p:txBody>
          <a:bodyPr/>
          <a:lstStyle/>
          <a:p>
            <a:pPr>
              <a:buFont typeface="Arial" panose="020B0604020202020204" pitchFamily="34" charset="0"/>
              <a:buChar char="•"/>
            </a:pPr>
            <a:r>
              <a:rPr lang="en-US" sz="1600" b="0" dirty="0"/>
              <a:t>Section 5(1) of the Uganda Communications Act of 2013 requires Uganda Communications Commission (the Commission) to, among others,</a:t>
            </a:r>
          </a:p>
          <a:p>
            <a:pPr lvl="1">
              <a:buFont typeface="Arial" panose="020B0604020202020204" pitchFamily="34" charset="0"/>
              <a:buChar char="•"/>
            </a:pPr>
            <a:r>
              <a:rPr lang="en-US" sz="1200" dirty="0"/>
              <a:t>(a)  Implement the objectives of the Act - to develop a modern communications sector, which includes telecommunications, broadcasting communications, radio communications, postal communications, data communications and infrastructure;</a:t>
            </a:r>
          </a:p>
          <a:p>
            <a:pPr lvl="1">
              <a:buFont typeface="Arial" panose="020B0604020202020204" pitchFamily="34" charset="0"/>
              <a:buChar char="•"/>
            </a:pPr>
            <a:r>
              <a:rPr lang="en-US" sz="1200" dirty="0"/>
              <a:t>(b)  Allocate, license, standardize and manage the use of the radio frequency spectrum resources in a manner that ensures widest variety of programming and optimal utilization of radio spectrum resources;</a:t>
            </a:r>
            <a:endParaRPr lang="en-US" sz="600" dirty="0"/>
          </a:p>
          <a:p>
            <a:pPr>
              <a:buFont typeface="Arial" panose="020B0604020202020204" pitchFamily="34" charset="0"/>
              <a:buChar char="•"/>
            </a:pPr>
            <a:r>
              <a:rPr lang="en-US" sz="1600" dirty="0"/>
              <a:t>In this vain, the Commission has developed TV White Spaces (TVWS) guidelines to guide its management of the TVWS radio spectrum use in Uganda.</a:t>
            </a:r>
          </a:p>
          <a:p>
            <a:pPr>
              <a:buFont typeface="Arial" panose="020B0604020202020204" pitchFamily="34" charset="0"/>
              <a:buChar char="•"/>
            </a:pPr>
            <a:r>
              <a:rPr lang="en-US" sz="1600" dirty="0"/>
              <a:t>As a stakeholder in the use of the radio spectrum in Uganda, the Commission invites your comments on the proposed guidelines with reference to the topics highlighted in the guideline document. </a:t>
            </a:r>
          </a:p>
          <a:p>
            <a:pPr>
              <a:buFont typeface="Arial" panose="020B0604020202020204" pitchFamily="34" charset="0"/>
              <a:buChar char="•"/>
            </a:pPr>
            <a:r>
              <a:rPr lang="en-US" sz="1600" dirty="0"/>
              <a:t>Recommended questions have been incorporated in the TVWS guidelines. The TVWS guidelines can be accessed via: </a:t>
            </a:r>
          </a:p>
          <a:p>
            <a:pPr lvl="1">
              <a:buFont typeface="Arial" panose="020B0604020202020204" pitchFamily="34" charset="0"/>
              <a:buChar char="•"/>
            </a:pPr>
            <a:r>
              <a:rPr lang="en-US" sz="1200" u="sng" dirty="0">
                <a:hlinkClick r:id="rId2"/>
              </a:rPr>
              <a:t>http://www.ucc.co.ug/wp-content/uploads/2017/09/TVWS-Guidelines-for-Consultation-9th-July-2018_v2.pdf</a:t>
            </a:r>
            <a:endParaRPr lang="en-US" sz="1200" u="sng" dirty="0"/>
          </a:p>
          <a:p>
            <a:pPr lvl="1">
              <a:buFont typeface="Arial" panose="020B0604020202020204" pitchFamily="34" charset="0"/>
              <a:buChar char="•"/>
            </a:pPr>
            <a:r>
              <a:rPr lang="en-US" sz="1200" dirty="0">
                <a:hlinkClick r:id="rId3"/>
              </a:rPr>
              <a:t>https://mentor.ieee.org/802.18/dcn/18/18-18-0083-00-0000-uganda-tvws-guidelines-for-consultation.pdf</a:t>
            </a:r>
            <a:r>
              <a:rPr lang="en-US" sz="1200" dirty="0"/>
              <a:t> </a:t>
            </a:r>
          </a:p>
          <a:p>
            <a:pPr>
              <a:buFont typeface="Arial" panose="020B0604020202020204" pitchFamily="34" charset="0"/>
              <a:buChar char="•"/>
            </a:pPr>
            <a:r>
              <a:rPr lang="en-US" sz="1600" dirty="0"/>
              <a:t>All comments should be formally submitted to the Commission by 10</a:t>
            </a:r>
            <a:r>
              <a:rPr lang="en-US" sz="1600" baseline="30000" dirty="0"/>
              <a:t>th</a:t>
            </a:r>
            <a:r>
              <a:rPr lang="en-US" sz="1600" dirty="0"/>
              <a:t> August 2018 before close of business.  </a:t>
            </a:r>
          </a:p>
          <a:p>
            <a:pPr>
              <a:buFont typeface="Arial" panose="020B0604020202020204" pitchFamily="34" charset="0"/>
              <a:buChar char="•"/>
            </a:pPr>
            <a:r>
              <a:rPr lang="en-US" sz="1600" dirty="0"/>
              <a:t>We would need to approve comments next week, 26</a:t>
            </a:r>
            <a:r>
              <a:rPr lang="en-US" sz="1600" baseline="30000" dirty="0"/>
              <a:t>th</a:t>
            </a:r>
            <a:r>
              <a:rPr lang="en-US" sz="1600" dirty="0"/>
              <a:t>, to meet deadline. </a:t>
            </a:r>
          </a:p>
          <a:p>
            <a:pPr>
              <a:buFont typeface="Arial" panose="020B0604020202020204" pitchFamily="34" charset="0"/>
              <a:buChar char="•"/>
            </a:pPr>
            <a:r>
              <a:rPr lang="en-US" sz="1600" dirty="0"/>
              <a:t>There are seven questions, will review them today.  </a:t>
            </a:r>
          </a:p>
          <a:p>
            <a:pPr marL="0" indent="0"/>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23380491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a:t>
            </a:r>
            <a:endParaRPr lang="en-US" sz="1200" dirty="0"/>
          </a:p>
        </p:txBody>
      </p:sp>
      <p:sp>
        <p:nvSpPr>
          <p:cNvPr id="3" name="Content Placeholder 2"/>
          <p:cNvSpPr>
            <a:spLocks noGrp="1"/>
          </p:cNvSpPr>
          <p:nvPr>
            <p:ph idx="1"/>
          </p:nvPr>
        </p:nvSpPr>
        <p:spPr>
          <a:xfrm>
            <a:off x="685800" y="1066800"/>
            <a:ext cx="8305800" cy="4494213"/>
          </a:xfrm>
        </p:spPr>
        <p:txBody>
          <a:bodyPr/>
          <a:lstStyle/>
          <a:p>
            <a:pPr>
              <a:spcBef>
                <a:spcPts val="0"/>
              </a:spcBef>
              <a:buFont typeface="Arial" panose="020B0604020202020204" pitchFamily="34" charset="0"/>
              <a:buChar char="•"/>
            </a:pPr>
            <a:r>
              <a:rPr lang="en-US" altLang="en-US" sz="2000" dirty="0"/>
              <a:t>IEEE SA has more edits coming on their Position Statement on Additional Spectrum for us to review.</a:t>
            </a:r>
          </a:p>
          <a:p>
            <a:pPr lvl="1">
              <a:spcBef>
                <a:spcPts val="0"/>
              </a:spcBef>
              <a:buFont typeface="Arial" panose="020B0604020202020204" pitchFamily="34" charset="0"/>
              <a:buChar char="•"/>
            </a:pPr>
            <a:r>
              <a:rPr lang="en-US" altLang="en-US" sz="1600" dirty="0"/>
              <a:t>  Nothing has come in yet.</a:t>
            </a:r>
          </a:p>
          <a:p>
            <a:pPr lvl="1">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2000" dirty="0">
                <a:solidFill>
                  <a:schemeClr val="tx1"/>
                </a:solidFill>
              </a:rPr>
              <a:t>IEEE EU position statement, need to investigate where it is at. </a:t>
            </a:r>
          </a:p>
          <a:p>
            <a:pPr lvl="1">
              <a:spcBef>
                <a:spcPts val="0"/>
              </a:spcBef>
              <a:buFont typeface="Arial" panose="020B0604020202020204" pitchFamily="34" charset="0"/>
              <a:buChar char="•"/>
            </a:pPr>
            <a:r>
              <a:rPr lang="en-US" altLang="en-US" sz="1600" dirty="0"/>
              <a:t>The chair asked for a short write up of our overall view and what needs to be done: </a:t>
            </a:r>
          </a:p>
          <a:p>
            <a:pPr lvl="1">
              <a:spcBef>
                <a:spcPts val="0"/>
              </a:spcBef>
              <a:buFont typeface="Arial" panose="020B0604020202020204" pitchFamily="34" charset="0"/>
              <a:buChar char="•"/>
            </a:pPr>
            <a:r>
              <a:rPr lang="en-US" altLang="en-US" sz="1600" dirty="0"/>
              <a:t>I would like the to get a few sentences today on general concern.  </a:t>
            </a:r>
          </a:p>
          <a:p>
            <a:pPr lvl="1">
              <a:spcBef>
                <a:spcPts val="0"/>
              </a:spcBef>
              <a:buFont typeface="Arial" panose="020B0604020202020204" pitchFamily="34" charset="0"/>
              <a:buChar char="•"/>
            </a:pPr>
            <a:r>
              <a:rPr lang="en-US" altLang="en-US" sz="1600" dirty="0"/>
              <a:t> </a:t>
            </a:r>
          </a:p>
          <a:p>
            <a:pPr lvl="1">
              <a:spcBef>
                <a:spcPts val="0"/>
              </a:spcBef>
              <a:buFont typeface="Arial" panose="020B0604020202020204" pitchFamily="34" charset="0"/>
              <a:buChar char="•"/>
            </a:pPr>
            <a:r>
              <a:rPr lang="en-US" altLang="en-US" sz="1600" dirty="0"/>
              <a:t> </a:t>
            </a:r>
          </a:p>
          <a:p>
            <a:pPr lvl="1">
              <a:spcBef>
                <a:spcPts val="0"/>
              </a:spcBef>
              <a:buFont typeface="Arial" panose="020B0604020202020204" pitchFamily="34" charset="0"/>
              <a:buChar char="•"/>
            </a:pPr>
            <a:r>
              <a:rPr lang="en-US" altLang="en-US" sz="1600" dirty="0"/>
              <a:t> </a:t>
            </a:r>
          </a:p>
          <a:p>
            <a:pPr lvl="1">
              <a:spcBef>
                <a:spcPts val="0"/>
              </a:spcBef>
              <a:buFont typeface="Arial" panose="020B0604020202020204" pitchFamily="34" charset="0"/>
              <a:buChar char="•"/>
            </a:pPr>
            <a:r>
              <a:rPr lang="en-US" altLang="en-US" sz="1600" dirty="0"/>
              <a:t> </a:t>
            </a:r>
          </a:p>
          <a:p>
            <a:pPr lvl="1">
              <a:spcBef>
                <a:spcPts val="0"/>
              </a:spcBef>
              <a:buFont typeface="Arial" panose="020B0604020202020204" pitchFamily="34" charset="0"/>
              <a:buChar char="•"/>
            </a:pPr>
            <a:r>
              <a:rPr lang="en-US" altLang="en-US" sz="1600" dirty="0"/>
              <a:t>  </a:t>
            </a:r>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2000" dirty="0"/>
              <a:t>Stay on top of 6 (5-7) GHz and single voice from IEEE 802.   </a:t>
            </a:r>
          </a:p>
          <a:p>
            <a:pPr lvl="1">
              <a:spcBef>
                <a:spcPts val="0"/>
              </a:spcBef>
              <a:buFont typeface="Arial" panose="020B0604020202020204" pitchFamily="34" charset="0"/>
              <a:buChar char="•"/>
            </a:pPr>
            <a:r>
              <a:rPr lang="en-US" altLang="en-US" sz="1600" dirty="0"/>
              <a:t>Next is where the 11ax CoEx document goes.</a:t>
            </a:r>
          </a:p>
          <a:p>
            <a:pPr lvl="1">
              <a:spcBef>
                <a:spcPts val="0"/>
              </a:spcBef>
              <a:buFont typeface="Arial" panose="020B0604020202020204" pitchFamily="34" charset="0"/>
              <a:buChar char="•"/>
            </a:pPr>
            <a:r>
              <a:rPr lang="en-US" altLang="en-US" sz="1600" dirty="0"/>
              <a:t>Time could be quick to come up with a single voice from IEEE 802 for the NPRM?  </a:t>
            </a:r>
          </a:p>
          <a:p>
            <a:pPr lvl="1">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2000" dirty="0"/>
              <a:t>Stay on top of 802.11 WNG proposal on Future of Unlicensed Spectrum</a:t>
            </a:r>
          </a:p>
          <a:p>
            <a:pPr lvl="1">
              <a:spcBef>
                <a:spcPts val="0"/>
              </a:spcBef>
              <a:buFont typeface="Arial" panose="020B0604020202020204" pitchFamily="34" charset="0"/>
              <a:buChar char="•"/>
            </a:pPr>
            <a:r>
              <a:rPr lang="en-US" sz="1400" dirty="0"/>
              <a:t>A piece of this was touched in the leadership meeting from 802.22 also, FYI.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15416888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716560" y="1219200"/>
            <a:ext cx="8368912" cy="4113213"/>
          </a:xfrm>
        </p:spPr>
        <p:txBody>
          <a:bodyPr/>
          <a:lstStyle/>
          <a:p>
            <a:pPr>
              <a:buFont typeface="Arial" panose="020B0604020202020204" pitchFamily="34" charset="0"/>
              <a:buChar char="•"/>
            </a:pPr>
            <a:r>
              <a:rPr lang="en-US" altLang="en-US" sz="2000" dirty="0">
                <a:solidFill>
                  <a:srgbClr val="00B0F0"/>
                </a:solidFill>
              </a:rPr>
              <a:t>Inputs from members for the Ofcom consultation questions. </a:t>
            </a:r>
          </a:p>
          <a:p>
            <a:pPr lvl="4">
              <a:buFont typeface="Arial" panose="020B0604020202020204" pitchFamily="34" charset="0"/>
              <a:buChar char="•"/>
            </a:pPr>
            <a:endParaRPr lang="en-US" altLang="en-US" sz="1200" dirty="0">
              <a:solidFill>
                <a:srgbClr val="00B0F0"/>
              </a:solidFill>
            </a:endParaRPr>
          </a:p>
          <a:p>
            <a:pPr>
              <a:buFont typeface="Arial" panose="020B0604020202020204" pitchFamily="34" charset="0"/>
              <a:buChar char="•"/>
            </a:pPr>
            <a:r>
              <a:rPr lang="en-US" altLang="en-US" sz="2000" dirty="0">
                <a:solidFill>
                  <a:srgbClr val="00B0F0"/>
                </a:solidFill>
              </a:rPr>
              <a:t>Review the NPRM on 3.7-4.2 GHz in more detail, e.g. 802.22 and 802.24</a:t>
            </a:r>
            <a:endParaRPr lang="en-US" altLang="en-US" sz="100" dirty="0">
              <a:solidFill>
                <a:srgbClr val="00B0F0"/>
              </a:solidFill>
            </a:endParaRPr>
          </a:p>
          <a:p>
            <a:pPr lvl="4">
              <a:buFont typeface="Arial" panose="020B0604020202020204" pitchFamily="34" charset="0"/>
              <a:buChar char="•"/>
            </a:pPr>
            <a:endParaRPr lang="en-US" altLang="en-US" sz="1200" dirty="0">
              <a:solidFill>
                <a:srgbClr val="00B0F0"/>
              </a:solidFill>
            </a:endParaRPr>
          </a:p>
          <a:p>
            <a:pPr>
              <a:buFont typeface="Arial" panose="020B0604020202020204" pitchFamily="34" charset="0"/>
              <a:buChar char="•"/>
            </a:pPr>
            <a:r>
              <a:rPr lang="en-US" altLang="en-US" sz="2000" dirty="0">
                <a:solidFill>
                  <a:srgbClr val="00B0F0"/>
                </a:solidFill>
              </a:rPr>
              <a:t>A member will list out points to consider on the Google reply comments to IEEE 802 ex </a:t>
            </a:r>
            <a:r>
              <a:rPr lang="en-US" altLang="en-US" sz="2000" dirty="0" err="1">
                <a:solidFill>
                  <a:srgbClr val="00B0F0"/>
                </a:solidFill>
              </a:rPr>
              <a:t>parte</a:t>
            </a:r>
            <a:r>
              <a:rPr lang="en-US" altLang="en-US" sz="2000" dirty="0">
                <a:solidFill>
                  <a:srgbClr val="00B0F0"/>
                </a:solidFill>
              </a:rPr>
              <a:t>, on the Google request for higher power at 60GHz. </a:t>
            </a:r>
          </a:p>
          <a:p>
            <a:pPr lvl="4">
              <a:buFont typeface="Arial" panose="020B0604020202020204" pitchFamily="34" charset="0"/>
              <a:buChar char="•"/>
            </a:pPr>
            <a:endParaRPr lang="en-US" altLang="en-US" sz="1200" dirty="0">
              <a:solidFill>
                <a:srgbClr val="00B0F0"/>
              </a:solidFill>
            </a:endParaRPr>
          </a:p>
          <a:p>
            <a:pPr>
              <a:spcBef>
                <a:spcPts val="0"/>
              </a:spcBef>
              <a:buFont typeface="Arial" panose="020B0604020202020204" pitchFamily="34" charset="0"/>
              <a:buChar char="•"/>
            </a:pPr>
            <a:r>
              <a:rPr lang="en-US" altLang="en-US" sz="2000" dirty="0">
                <a:solidFill>
                  <a:srgbClr val="00B0F0"/>
                </a:solidFill>
              </a:rPr>
              <a:t>Inputs from members for the Uganda TVWS consultation on guidelines.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Monitor: </a:t>
            </a:r>
          </a:p>
          <a:p>
            <a:pPr lvl="1">
              <a:spcBef>
                <a:spcPts val="0"/>
              </a:spcBef>
              <a:buFont typeface="Arial" panose="020B0604020202020204" pitchFamily="34" charset="0"/>
              <a:buChar char="•"/>
            </a:pPr>
            <a:r>
              <a:rPr lang="en-US" altLang="en-US" sz="1600" dirty="0"/>
              <a:t>IEEE SA has more edits coming on their Position Statement on Additional Spectrum for us to review.</a:t>
            </a:r>
          </a:p>
          <a:p>
            <a:pPr lvl="4">
              <a:spcBef>
                <a:spcPts val="0"/>
              </a:spcBef>
              <a:buFont typeface="Arial" panose="020B0604020202020204" pitchFamily="34" charset="0"/>
              <a:buChar char="•"/>
            </a:pPr>
            <a:endParaRPr lang="en-US" altLang="en-US" sz="1200" dirty="0"/>
          </a:p>
          <a:p>
            <a:pPr lvl="1">
              <a:spcBef>
                <a:spcPts val="0"/>
              </a:spcBef>
              <a:buFont typeface="Arial" panose="020B0604020202020204" pitchFamily="34" charset="0"/>
              <a:buChar char="•"/>
            </a:pPr>
            <a:r>
              <a:rPr lang="en-US" altLang="en-US" sz="1600" dirty="0">
                <a:solidFill>
                  <a:schemeClr val="tx1"/>
                </a:solidFill>
              </a:rPr>
              <a:t>IEEE EU position statement, need to investigate where it is at. </a:t>
            </a:r>
          </a:p>
          <a:p>
            <a:pPr lvl="4">
              <a:spcBef>
                <a:spcPts val="0"/>
              </a:spcBef>
              <a:buFont typeface="Arial" panose="020B0604020202020204" pitchFamily="34" charset="0"/>
              <a:buChar char="•"/>
            </a:pPr>
            <a:endParaRPr lang="en-US" altLang="en-US" sz="1200" dirty="0"/>
          </a:p>
          <a:p>
            <a:pPr lvl="1">
              <a:spcBef>
                <a:spcPts val="0"/>
              </a:spcBef>
              <a:buFont typeface="Arial" panose="020B0604020202020204" pitchFamily="34" charset="0"/>
              <a:buChar char="•"/>
            </a:pPr>
            <a:r>
              <a:rPr lang="en-US" altLang="en-US" sz="1600" dirty="0"/>
              <a:t>Monitor 6 (5-7) GHz and single voice from IEEE 802.   </a:t>
            </a:r>
          </a:p>
          <a:p>
            <a:pPr lvl="4">
              <a:spcBef>
                <a:spcPts val="0"/>
              </a:spcBef>
              <a:buFont typeface="Arial" panose="020B0604020202020204" pitchFamily="34" charset="0"/>
              <a:buChar char="•"/>
            </a:pPr>
            <a:endParaRPr lang="en-US" altLang="en-US" sz="1200" dirty="0"/>
          </a:p>
          <a:p>
            <a:pPr lvl="1">
              <a:spcBef>
                <a:spcPts val="0"/>
              </a:spcBef>
              <a:buFont typeface="Arial" panose="020B0604020202020204" pitchFamily="34" charset="0"/>
              <a:buChar char="•"/>
            </a:pPr>
            <a:r>
              <a:rPr lang="en-US" altLang="en-US" sz="1600" dirty="0"/>
              <a:t>Monitor 802.11 WNG proposal on Future of Unlicensed Spectrum.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19 July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19 July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4113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26 July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 this one is updated)</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We are the end of our agenda,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___:____</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Thank You  </a:t>
            </a:r>
          </a:p>
          <a:p>
            <a:pPr>
              <a:buFont typeface="Arial" panose="020B0604020202020204" pitchFamily="34" charset="0"/>
              <a:buChar char="•"/>
            </a:pPr>
            <a:r>
              <a:rPr lang="en-US" sz="2000" b="0" dirty="0"/>
              <a:t>The next face to face meeting of the 802.18 RR-TAG will be at the IEEE 802 Wireless Interim 11-13 Sept 2018 at the Hilton Waikoloa Village, Kona, HI, USA</a:t>
            </a:r>
          </a:p>
          <a:p>
            <a:pPr lvl="1">
              <a:buFont typeface="Arial" panose="020B0604020202020204" pitchFamily="34" charset="0"/>
              <a:buChar char="•"/>
            </a:pPr>
            <a:r>
              <a:rPr lang="en-US" sz="1800" dirty="0"/>
              <a:t>Usual time slots, Tuesday AM2 and Thursday AM1 (-2)</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19 July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81708"/>
            <a:ext cx="4038600" cy="584775"/>
          </a:xfrm>
          <a:prstGeom prst="rect">
            <a:avLst/>
          </a:prstGeom>
          <a:noFill/>
        </p:spPr>
        <p:txBody>
          <a:bodyPr wrap="square" rtlCol="0">
            <a:spAutoFit/>
          </a:bodyPr>
          <a:lstStyle/>
          <a:p>
            <a:r>
              <a:rPr lang="en-US" sz="3200" dirty="0">
                <a:solidFill>
                  <a:schemeClr val="tx1"/>
                </a:solidFill>
              </a:rPr>
              <a:t>Thank You</a:t>
            </a:r>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Number of voters</a:t>
            </a:r>
            <a:r>
              <a:rPr lang="en-US" altLang="en-US" sz="1100" dirty="0">
                <a:solidFill>
                  <a:schemeClr val="tx1"/>
                </a:solidFill>
              </a:rPr>
              <a:t>(start of plenary)</a:t>
            </a:r>
            <a:r>
              <a:rPr lang="en-US" altLang="en-US" sz="2000" dirty="0"/>
              <a:t>:  </a:t>
            </a:r>
            <a:r>
              <a:rPr lang="en-US" altLang="en-US" sz="1800" dirty="0"/>
              <a:t>42 (8 on EC)</a:t>
            </a:r>
            <a:r>
              <a:rPr lang="en-US" altLang="en-US" sz="1800" dirty="0">
                <a:solidFill>
                  <a:schemeClr val="tx1"/>
                </a:solidFill>
              </a:rPr>
              <a:t>;  Aspirant members: 9 </a:t>
            </a:r>
          </a:p>
          <a:p>
            <a:pPr lvl="1">
              <a:buFont typeface="Arial" panose="020B0604020202020204" pitchFamily="34" charset="0"/>
              <a:buChar char="•"/>
            </a:pPr>
            <a:r>
              <a:rPr lang="en-US" sz="1400" dirty="0">
                <a:solidFill>
                  <a:schemeClr val="tx1"/>
                </a:solidFill>
              </a:rPr>
              <a:t>With teleconferences approval on 08 March 2018, quorum is met.</a:t>
            </a:r>
            <a:r>
              <a:rPr lang="en-US" sz="1400" dirty="0">
                <a:solidFill>
                  <a:schemeClr val="bg1"/>
                </a:solidFill>
              </a:rPr>
              <a:t>8</a:t>
            </a:r>
          </a:p>
          <a:p>
            <a:pPr lvl="3">
              <a:buFont typeface="Arial" panose="020B0604020202020204" pitchFamily="34" charset="0"/>
              <a:buChar char="•"/>
            </a:pPr>
            <a:r>
              <a:rPr lang="en-US" sz="800" dirty="0">
                <a:solidFill>
                  <a:schemeClr val="bg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19 July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417"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-2</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Questions related to the AIs from our view points: </a:t>
            </a:r>
          </a:p>
          <a:p>
            <a:endParaRPr lang="en-US" sz="1400" dirty="0"/>
          </a:p>
          <a:p>
            <a:r>
              <a:rPr lang="en-US" sz="1400" dirty="0"/>
              <a:t>Question 1: Do you agree with the prioritisation of the agenda items, as shown in Annex 5, and if not why</a:t>
            </a:r>
          </a:p>
          <a:p>
            <a:r>
              <a:rPr lang="en-US" sz="1400" dirty="0"/>
              <a:t> </a:t>
            </a:r>
          </a:p>
          <a:p>
            <a:r>
              <a:rPr lang="en-US" sz="1400" dirty="0"/>
              <a:t>Question 2: Ofcom is supporting the following three priority bands for IMT identification in the RRs: 24.25 – 27.5 GHz 40.5-43.5 GHz (as part of a wider global 37-43.5 GHz tuning range) 66 – 71 GHz If you don’t agree with any of these bands, or think we should be promoting other bands, please provide justification for your views.</a:t>
            </a:r>
            <a:endParaRPr lang="en-US" sz="1800" dirty="0"/>
          </a:p>
          <a:p>
            <a:r>
              <a:rPr lang="en-US" sz="1400" dirty="0"/>
              <a:t> </a:t>
            </a:r>
          </a:p>
          <a:p>
            <a:r>
              <a:rPr lang="en-US" sz="1400" dirty="0"/>
              <a:t>Question 3: What are your views on the suitability of the currently identified bands for HAPs and do you think there is a requirement for additional spectrum? Recognising that we support 26 GHz as a global band for IMT under agenda item </a:t>
            </a:r>
            <a:r>
              <a:rPr lang="en-US" sz="1400" u="heavy" dirty="0"/>
              <a:t>1.13</a:t>
            </a:r>
            <a:r>
              <a:rPr lang="en-US" sz="1400" dirty="0"/>
              <a:t>, what are your views on the bands currently under study for HAPs, both globally and in ITU-R Regions?</a:t>
            </a:r>
            <a:endParaRPr lang="en-US" sz="1800" dirty="0"/>
          </a:p>
          <a:p>
            <a:r>
              <a:rPr lang="en-US" sz="1400" dirty="0"/>
              <a:t> </a:t>
            </a:r>
          </a:p>
          <a:p>
            <a:r>
              <a:rPr lang="en-US" sz="1400" dirty="0"/>
              <a:t>Question 4: What are your views on the bands within scope of Agenda Item </a:t>
            </a:r>
            <a:r>
              <a:rPr lang="en-US" sz="1400" u="heavy" dirty="0"/>
              <a:t>1.16</a:t>
            </a:r>
            <a:r>
              <a:rPr lang="en-US" sz="1400" dirty="0"/>
              <a:t> and their suitability for Wi-Fi and Wi-Fi like services? Do you agree that Ofcom should support the CEPT position of No Change? If not, please provide evidence to support your view.</a:t>
            </a:r>
            <a:endParaRPr lang="en-US" sz="1800" dirty="0"/>
          </a:p>
          <a:p>
            <a:r>
              <a:rPr lang="en-US" sz="1400" dirty="0"/>
              <a:t>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22397872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-3</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Questions related to the AIs from our view points: </a:t>
            </a:r>
          </a:p>
          <a:p>
            <a:r>
              <a:rPr lang="en-US" sz="1400" dirty="0"/>
              <a:t>				</a:t>
            </a:r>
          </a:p>
          <a:p>
            <a:r>
              <a:rPr lang="en-US" sz="1400" dirty="0"/>
              <a:t>Question 5: Do you agree that UK support the inclusion of the updated Recommendation M.1849-1 (“Technical and operational aspects of ground-based meteorological radars”) in footnote No.5450A? What are your views on the requirement to include a reference to ITU-R Recommendation ITU R M.1638 1 in footnotes No.5447A and 5.450A and the potential impact upon Wi-Fi (and similar technologies)?</a:t>
            </a:r>
          </a:p>
          <a:p>
            <a:pPr>
              <a:buFont typeface="Arial" panose="020B0604020202020204" pitchFamily="34" charset="0"/>
              <a:buChar char="•"/>
            </a:pPr>
            <a:endParaRPr lang="en-US" sz="1400" dirty="0">
              <a:solidFill>
                <a:schemeClr val="tx1"/>
              </a:solidFill>
            </a:endParaRPr>
          </a:p>
          <a:p>
            <a:r>
              <a:rPr lang="en-US" sz="1400" dirty="0"/>
              <a:t>Question 21: What are you views on Agenda Item </a:t>
            </a:r>
            <a:r>
              <a:rPr lang="en-US" sz="1400" u="heavy" dirty="0"/>
              <a:t>1.12</a:t>
            </a:r>
            <a:r>
              <a:rPr lang="en-US" sz="1400" dirty="0"/>
              <a:t> and do you agree that there is no requirement for specific identification to ITS in the Radio Regulations?</a:t>
            </a:r>
          </a:p>
          <a:p>
            <a:r>
              <a:rPr lang="en-US" sz="1400" dirty="0"/>
              <a:t> </a:t>
            </a:r>
          </a:p>
          <a:p>
            <a:r>
              <a:rPr lang="en-US" sz="1400" dirty="0"/>
              <a:t>Question 27: What are your views on Agenda Item </a:t>
            </a:r>
            <a:r>
              <a:rPr lang="en-US" sz="1400" u="heavy" dirty="0"/>
              <a:t>1.15</a:t>
            </a:r>
            <a:r>
              <a:rPr lang="en-US" sz="1400" dirty="0"/>
              <a:t>, particularly on the protection needs of passive services?</a:t>
            </a:r>
          </a:p>
          <a:p>
            <a:r>
              <a:rPr lang="en-US" sz="1400" dirty="0"/>
              <a:t> </a:t>
            </a:r>
          </a:p>
          <a:p>
            <a:r>
              <a:rPr lang="en-US" sz="1400" dirty="0"/>
              <a:t>Question 32: What changes to the Radio Regulations have you identified that would benefit from action at a WRC and why? Do you have any proposals regarding UK positions for future WRC agenda items or suggestions for other agenda items, needing changes to the Radio Regulations, that you would wish to see addressed by a future WRC?</a:t>
            </a:r>
          </a:p>
          <a:p>
            <a:r>
              <a:rPr lang="en-US" sz="1200" dirty="0"/>
              <a:t> </a:t>
            </a:r>
          </a:p>
          <a:p>
            <a:pPr>
              <a:buFont typeface="Arial" panose="020B0604020202020204" pitchFamily="34" charset="0"/>
              <a:buChar char="•"/>
            </a:pPr>
            <a:r>
              <a:rPr lang="en-US" sz="1200" dirty="0">
                <a:solidFill>
                  <a:schemeClr val="tx1"/>
                </a:solidFill>
              </a:rPr>
              <a:t> </a:t>
            </a:r>
          </a:p>
          <a:p>
            <a:pPr>
              <a:buFont typeface="Arial" panose="020B0604020202020204" pitchFamily="34" charset="0"/>
              <a:buChar char="•"/>
            </a:pPr>
            <a:r>
              <a:rPr lang="en-US" sz="1200" dirty="0">
                <a:solidFill>
                  <a:schemeClr val="tx1"/>
                </a:solidFill>
              </a:rPr>
              <a:t> </a:t>
            </a:r>
          </a:p>
          <a:p>
            <a:pPr marL="457200" lvl="1" indent="0"/>
            <a:r>
              <a:rPr lang="en-US" sz="1200" dirty="0">
                <a:solidFill>
                  <a:schemeClr val="tx1"/>
                </a:solidFill>
              </a:rPr>
              <a:t> </a:t>
            </a:r>
          </a:p>
          <a:p>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2976621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-4</a:t>
            </a:r>
            <a:endParaRPr lang="en-US" sz="1400" dirty="0"/>
          </a:p>
        </p:txBody>
      </p:sp>
      <p:sp>
        <p:nvSpPr>
          <p:cNvPr id="3" name="Content Placeholder 2"/>
          <p:cNvSpPr>
            <a:spLocks noGrp="1"/>
          </p:cNvSpPr>
          <p:nvPr>
            <p:ph idx="1"/>
          </p:nvPr>
        </p:nvSpPr>
        <p:spPr>
          <a:xfrm>
            <a:off x="692092" y="7620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Other possible questions: </a:t>
            </a:r>
          </a:p>
          <a:p>
            <a:r>
              <a:rPr lang="en-US" sz="1400" dirty="0"/>
              <a:t>				</a:t>
            </a:r>
          </a:p>
          <a:p>
            <a:r>
              <a:rPr lang="en-US" sz="1600" dirty="0"/>
              <a:t>? Question 6: Do you agree that UK support a position of not making changes to the Radio Regulations to reference specific bands for M2M/IoT usage?</a:t>
            </a:r>
            <a:endParaRPr lang="en-US" sz="1400" dirty="0"/>
          </a:p>
          <a:p>
            <a:pPr lvl="1">
              <a:buFont typeface="Arial" panose="020B0604020202020204" pitchFamily="34" charset="0"/>
              <a:buChar char="•"/>
            </a:pPr>
            <a:r>
              <a:rPr lang="en-US" sz="1400" dirty="0"/>
              <a:t>Brought up at Sunday All chairs, Monday EC and 802.11 and 802.15 openings. </a:t>
            </a:r>
          </a:p>
          <a:p>
            <a:pPr lvl="1">
              <a:buFont typeface="Arial" panose="020B0604020202020204" pitchFamily="34" charset="0"/>
              <a:buChar char="•"/>
            </a:pPr>
            <a:r>
              <a:rPr lang="en-US" sz="1400" dirty="0"/>
              <a:t>If the other Working Groups have something they want to document, will look at it.  If not the 802.18 RR_TAG is okay not to comment. </a:t>
            </a:r>
          </a:p>
          <a:p>
            <a:pPr lvl="1">
              <a:buFont typeface="Arial" panose="020B0604020202020204" pitchFamily="34" charset="0"/>
              <a:buChar char="•"/>
            </a:pPr>
            <a:r>
              <a:rPr lang="en-US" sz="1400" dirty="0"/>
              <a:t>After Thursday’s discussion we will pass on this question. </a:t>
            </a:r>
          </a:p>
          <a:p>
            <a:r>
              <a:rPr lang="en-US" sz="1600" dirty="0"/>
              <a:t>? Question 13: Do you have any views on the bands being studied and are there any other considerations which you think should be taken into account? What are your views on the appropriateness of the current emission limits in the band 3 700 – 4 200 MHz?</a:t>
            </a:r>
          </a:p>
          <a:p>
            <a:pPr marL="628650" lvl="1" indent="-171450">
              <a:buFont typeface="Arial" panose="020B0604020202020204" pitchFamily="34" charset="0"/>
              <a:buChar char="•"/>
            </a:pPr>
            <a:r>
              <a:rPr lang="en-US" sz="1400" dirty="0"/>
              <a:t>This question we may want to comment on, as in the context there is 6GHz.  Though need to work out the IEEE 802 as a whole consensus.</a:t>
            </a:r>
          </a:p>
          <a:p>
            <a:pPr marL="628650" lvl="1" indent="-171450">
              <a:buFont typeface="Arial" panose="020B0604020202020204" pitchFamily="34" charset="0"/>
              <a:buChar char="•"/>
            </a:pPr>
            <a:r>
              <a:rPr lang="en-US" sz="1400" dirty="0"/>
              <a:t>Brought up at Sunday All chairs, Monday EC and 802.11 and 802.15 openings.</a:t>
            </a:r>
          </a:p>
          <a:p>
            <a:pPr marL="628650" lvl="1" indent="-171450">
              <a:buFont typeface="Arial" panose="020B0604020202020204" pitchFamily="34" charset="0"/>
              <a:buChar char="•"/>
            </a:pPr>
            <a:r>
              <a:rPr lang="en-US" sz="1400" dirty="0"/>
              <a:t>The RR-TAG members see this is a question we should comment on. </a:t>
            </a:r>
          </a:p>
          <a:p>
            <a:pPr marL="628650" lvl="1" indent="-171450">
              <a:buFont typeface="Arial" panose="020B0604020202020204" pitchFamily="34" charset="0"/>
              <a:buChar char="•"/>
            </a:pPr>
            <a:r>
              <a:rPr lang="en-US" sz="1400" dirty="0"/>
              <a:t>After Thursday discussion and looking at context more, this was reversed, and comments are not needed.</a:t>
            </a:r>
          </a:p>
          <a:p>
            <a:pPr>
              <a:buFont typeface="Arial" panose="020B0604020202020204" pitchFamily="34" charset="0"/>
              <a:buChar char="•"/>
            </a:pPr>
            <a:r>
              <a:rPr lang="en-US" sz="2000" dirty="0">
                <a:solidFill>
                  <a:schemeClr val="tx1"/>
                </a:solidFill>
              </a:rPr>
              <a:t>After review on Tuesday, have some initial thoughts on the 8 other questions and most we could respond on.  A marked up version of the consultation will be put on Mentor with the few notes on each question. </a:t>
            </a:r>
          </a:p>
          <a:p>
            <a:pPr>
              <a:buFont typeface="Arial" panose="020B0604020202020204" pitchFamily="34" charset="0"/>
              <a:buChar char="•"/>
            </a:pPr>
            <a:endParaRPr lang="en-US" sz="2000" dirty="0">
              <a:solidFill>
                <a:schemeClr val="tx1"/>
              </a:solidFill>
            </a:endParaRPr>
          </a:p>
          <a:p>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25528797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-1</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066800"/>
            <a:ext cx="8142288" cy="5142707"/>
          </a:xfrm>
        </p:spPr>
        <p:txBody>
          <a:bodyPr/>
          <a:lstStyle/>
          <a:p>
            <a:pPr lvl="3">
              <a:buFont typeface="Arial" panose="020B0604020202020204" pitchFamily="34" charset="0"/>
              <a:buChar char="•"/>
            </a:pPr>
            <a:endParaRPr lang="en-US" sz="1000" dirty="0"/>
          </a:p>
          <a:p>
            <a:pPr>
              <a:buFont typeface="Arial" panose="020B0604020202020204" pitchFamily="34" charset="0"/>
              <a:buChar char="•"/>
            </a:pPr>
            <a:r>
              <a:rPr lang="en-US" sz="1800" dirty="0"/>
              <a:t>Word is the FCC NPRM (Notice of Proposed Rulemaking) on 6GHz band should be out before the end of the year, and could be as soon as September.</a:t>
            </a:r>
          </a:p>
          <a:p>
            <a:pPr lvl="1">
              <a:buFont typeface="Arial" panose="020B0604020202020204" pitchFamily="34" charset="0"/>
              <a:buChar char="•"/>
            </a:pPr>
            <a:r>
              <a:rPr lang="en-US" sz="1600" dirty="0"/>
              <a:t>Comment period could be shorter, tbd.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solidFill>
                  <a:srgbClr val="00B0F0"/>
                </a:solidFill>
              </a:rPr>
              <a:t>With that we need to understand in what direction IEEE 802 as a whole should (or should not) respond to the NPRM with.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t>Reminder: </a:t>
            </a:r>
            <a:endParaRPr lang="en-US" sz="2000" dirty="0"/>
          </a:p>
          <a:p>
            <a:pPr lvl="1">
              <a:buFont typeface="Arial" panose="020B0604020202020204" pitchFamily="34" charset="0"/>
              <a:buChar char="•"/>
            </a:pPr>
            <a:r>
              <a:rPr lang="en-US" sz="1600" dirty="0"/>
              <a:t>IEEE P802.11ax – wants this band for spectrum expansion that WiFi needs.</a:t>
            </a:r>
          </a:p>
          <a:p>
            <a:pPr lvl="2">
              <a:buFont typeface="Arial" panose="020B0604020202020204" pitchFamily="34" charset="0"/>
              <a:buChar char="•"/>
            </a:pPr>
            <a:r>
              <a:rPr lang="en-US" sz="1400" dirty="0"/>
              <a:t>Keep in mind, others, e.g. 3GPP also want the band. </a:t>
            </a:r>
          </a:p>
          <a:p>
            <a:pPr lvl="1">
              <a:buFont typeface="Arial" panose="020B0604020202020204" pitchFamily="34" charset="0"/>
              <a:buChar char="•"/>
            </a:pPr>
            <a:r>
              <a:rPr lang="en-US" sz="1600" dirty="0"/>
              <a:t>IEEE 802.15.4, UWB, is already in use in the band, and is the band most used around the world for 802.15.4-UWB. </a:t>
            </a:r>
          </a:p>
          <a:p>
            <a:pPr lvl="1">
              <a:buFont typeface="Wingdings" panose="05000000000000000000" pitchFamily="2" charset="2"/>
              <a:buChar char="v"/>
            </a:pPr>
            <a:r>
              <a:rPr lang="en-US" sz="1600" dirty="0">
                <a:solidFill>
                  <a:srgbClr val="0070C0"/>
                </a:solidFill>
              </a:rPr>
              <a:t>The concern is WiFi interferes with UWB with its very low power.</a:t>
            </a:r>
          </a:p>
          <a:p>
            <a:pPr lvl="1">
              <a:buFont typeface="Arial" panose="020B0604020202020204" pitchFamily="34" charset="0"/>
              <a:buChar char="•"/>
            </a:pPr>
            <a:r>
              <a:rPr lang="en-US" sz="1600" dirty="0"/>
              <a:t>Recently 802.19 voted on the .11ax CoEx document and it failed. </a:t>
            </a:r>
          </a:p>
          <a:p>
            <a:pPr lvl="2">
              <a:buFont typeface="Arial" panose="020B0604020202020204" pitchFamily="34" charset="0"/>
              <a:buChar char="•"/>
            </a:pPr>
            <a:r>
              <a:rPr lang="en-US" sz="1400" dirty="0"/>
              <a:t>This is being worked on through the normal IEEE 802 process, to be updated  and part upcoming letter ballot, etc.</a:t>
            </a:r>
          </a:p>
          <a:p>
            <a:pPr lvl="1">
              <a:buFont typeface="Arial" panose="020B0604020202020204" pitchFamily="34" charset="0"/>
              <a:buChar char="•"/>
            </a:pPr>
            <a:r>
              <a:rPr lang="en-US" sz="1600" dirty="0"/>
              <a:t>There are a number of  other incumbents in USA and the EU concerned with coexistence.  </a:t>
            </a:r>
            <a:endParaRPr lang="en-US"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40583190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-2</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5800" y="857646"/>
            <a:ext cx="8142288" cy="5142707"/>
          </a:xfrm>
        </p:spPr>
        <p:txBody>
          <a:bodyPr/>
          <a:lstStyle/>
          <a:p>
            <a:pPr marL="1371600" lvl="3" indent="0"/>
            <a:endParaRPr lang="en-US" sz="1100" dirty="0"/>
          </a:p>
          <a:p>
            <a:pPr>
              <a:buFont typeface="Arial" panose="020B0604020202020204" pitchFamily="34" charset="0"/>
              <a:buChar char="•"/>
            </a:pPr>
            <a:r>
              <a:rPr lang="en-US" sz="1800" dirty="0"/>
              <a:t>Sunday, chairs of 802.11, 802.15, 802.18, 802.19 and others met to discuss this.</a:t>
            </a:r>
            <a:endParaRPr lang="en-US" sz="1000" dirty="0"/>
          </a:p>
          <a:p>
            <a:pPr>
              <a:buFont typeface="Arial" panose="020B0604020202020204" pitchFamily="34" charset="0"/>
              <a:buChar char="•"/>
            </a:pPr>
            <a:r>
              <a:rPr lang="en-US" sz="1800" dirty="0"/>
              <a:t>Here is a link to what was reviewed, </a:t>
            </a:r>
          </a:p>
          <a:p>
            <a:pPr lvl="1">
              <a:buFont typeface="Arial" panose="020B0604020202020204" pitchFamily="34" charset="0"/>
              <a:buChar char="•"/>
            </a:pPr>
            <a:r>
              <a:rPr lang="en-US" sz="1400" dirty="0">
                <a:hlinkClick r:id="rId2"/>
              </a:rPr>
              <a:t>https://mentor.ieee.org/802-ec/dcn/18/ec-18-0133-00-00EC-how-can-ieee-802-get-to-a-single-voice-for-6ghz-band.pptx</a:t>
            </a:r>
            <a:r>
              <a:rPr lang="en-US" sz="1400" dirty="0"/>
              <a:t>   (includes comment that in the EU (and most other countries) UWB is a lower priority than WS/RLAN usage) </a:t>
            </a:r>
          </a:p>
          <a:p>
            <a:pPr>
              <a:buFont typeface="Arial" panose="020B0604020202020204" pitchFamily="34" charset="0"/>
              <a:buChar char="•"/>
            </a:pPr>
            <a:r>
              <a:rPr lang="en-US" sz="1800" dirty="0"/>
              <a:t>Next steps </a:t>
            </a:r>
          </a:p>
          <a:p>
            <a:pPr lvl="1">
              <a:buFont typeface="Arial" panose="020B0604020202020204" pitchFamily="34" charset="0"/>
              <a:buChar char="•"/>
            </a:pPr>
            <a:r>
              <a:rPr lang="en-US" sz="1400" dirty="0"/>
              <a:t>802.19/802.11ax, will work through the 802.11ax coexistence document through the process so it is updated, passes 802.19 and can be in an upcoming 802.11ax letter ballot.   (802.18 will stay involved) </a:t>
            </a:r>
          </a:p>
          <a:p>
            <a:pPr lvl="1">
              <a:buFont typeface="Arial" panose="020B0604020202020204" pitchFamily="34" charset="0"/>
              <a:buChar char="•"/>
            </a:pPr>
            <a:r>
              <a:rPr lang="en-US" sz="1400" dirty="0"/>
              <a:t>Once the 802.11ax coexistence document is finished up, this will start next phase of defining the voice from IEEE 802 as a whole, that can be used on the NPRM. </a:t>
            </a:r>
          </a:p>
          <a:p>
            <a:pPr lvl="2">
              <a:buFont typeface="Arial" panose="020B0604020202020204" pitchFamily="34" charset="0"/>
              <a:buChar char="•"/>
            </a:pPr>
            <a:r>
              <a:rPr lang="en-US" sz="1400" dirty="0"/>
              <a:t>Until the NPRM actually comes out, we will not be sure what is in them exactly to know just how to do final comments, assuming we have a direction on voice from 802</a:t>
            </a:r>
            <a:r>
              <a:rPr lang="en-US" sz="1200" dirty="0"/>
              <a:t>.</a:t>
            </a:r>
          </a:p>
          <a:p>
            <a:pPr lvl="1">
              <a:buFont typeface="Arial" panose="020B0604020202020204" pitchFamily="34" charset="0"/>
              <a:buChar char="•"/>
            </a:pPr>
            <a:r>
              <a:rPr lang="en-US" sz="1400" dirty="0"/>
              <a:t>Timing?  Until the NPRM is published in the Federal Register, no way to speculate very close the date comments will be due.</a:t>
            </a:r>
          </a:p>
          <a:p>
            <a:pPr lvl="2">
              <a:buFont typeface="Arial" panose="020B0604020202020204" pitchFamily="34" charset="0"/>
              <a:buChar char="•"/>
            </a:pPr>
            <a:r>
              <a:rPr lang="en-US" sz="1400" dirty="0"/>
              <a:t>Speculating the shortest time frame is the NPRM is published early September with a 30 day comments period.  Making them due mid-October between the September Interim and November plenary.  </a:t>
            </a:r>
          </a:p>
          <a:p>
            <a:pPr>
              <a:buFont typeface="Arial" panose="020B0604020202020204" pitchFamily="34" charset="0"/>
              <a:buChar char="•"/>
            </a:pPr>
            <a:r>
              <a:rPr lang="en-US" sz="1800" b="0" dirty="0">
                <a:solidFill>
                  <a:srgbClr val="00B050"/>
                </a:solidFill>
              </a:rPr>
              <a:t>New feedback, </a:t>
            </a:r>
            <a:r>
              <a:rPr lang="en-US" sz="1800" dirty="0">
                <a:solidFill>
                  <a:srgbClr val="00B050"/>
                </a:solidFill>
              </a:rPr>
              <a:t>Learned this week October FCC open meeting is the latest word of when we may see the NPRM, not September as earlier indications.</a:t>
            </a:r>
          </a:p>
          <a:p>
            <a:pPr>
              <a:buFont typeface="Arial" panose="020B0604020202020204" pitchFamily="34" charset="0"/>
              <a:buChar char="•"/>
            </a:pPr>
            <a:endParaRPr lang="en-US" sz="1800" b="0" dirty="0">
              <a:solidFill>
                <a:srgbClr val="00B050"/>
              </a:solidFill>
            </a:endParaRP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11703369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4582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IEEE SA additional spectrum position statement </a:t>
            </a:r>
            <a:endParaRPr lang="en-US" sz="1200" dirty="0"/>
          </a:p>
        </p:txBody>
      </p:sp>
      <p:sp>
        <p:nvSpPr>
          <p:cNvPr id="3" name="Content Placeholder 2"/>
          <p:cNvSpPr>
            <a:spLocks noGrp="1"/>
          </p:cNvSpPr>
          <p:nvPr>
            <p:ph idx="1"/>
          </p:nvPr>
        </p:nvSpPr>
        <p:spPr>
          <a:xfrm>
            <a:off x="692092" y="1181893"/>
            <a:ext cx="8147108" cy="4494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The IEEE-SA BoG SPCC reviewed and discussed the draft Spectrum Use position statement we have reviewed the past months </a:t>
            </a:r>
            <a:r>
              <a:rPr lang="en-US" sz="1400" dirty="0"/>
              <a:t>(18-18/0010r0x)</a:t>
            </a:r>
            <a:r>
              <a:rPr lang="en-US" sz="2000" dirty="0"/>
              <a:t>. </a:t>
            </a:r>
            <a:r>
              <a:rPr lang="en-US" sz="1100" dirty="0"/>
              <a:t> </a:t>
            </a:r>
            <a:r>
              <a:rPr lang="en-US" sz="2000" dirty="0"/>
              <a:t>It agreed to move it forth to the BoG for its approval at the </a:t>
            </a:r>
            <a:r>
              <a:rPr lang="en-US" sz="2000" i="1" u="sng" dirty="0"/>
              <a:t>9 July </a:t>
            </a:r>
            <a:r>
              <a:rPr lang="en-US" sz="2000" dirty="0"/>
              <a:t>meeting--with the addition of text addressing shared spectrum.  </a:t>
            </a:r>
          </a:p>
          <a:p>
            <a:pPr>
              <a:buFont typeface="Arial" panose="020B0604020202020204" pitchFamily="34" charset="0"/>
              <a:buChar char="•"/>
            </a:pPr>
            <a:r>
              <a:rPr lang="en-US" sz="2000" dirty="0"/>
              <a:t>The latest from us: </a:t>
            </a:r>
            <a:r>
              <a:rPr lang="en-US" sz="2000" dirty="0">
                <a:hlinkClick r:id="rId2"/>
              </a:rPr>
              <a:t>https://mentor.ieee.org/802.18/dcn/18/18-18-0010-06-0000-sa-use-of-spectrum-draft-position-06dec17.docx</a:t>
            </a:r>
            <a:r>
              <a:rPr lang="en-US" sz="2000" dirty="0"/>
              <a:t>   </a:t>
            </a:r>
          </a:p>
          <a:p>
            <a:pPr lvl="1">
              <a:buFont typeface="Arial" panose="020B0604020202020204" pitchFamily="34" charset="0"/>
              <a:buChar char="•"/>
            </a:pPr>
            <a:r>
              <a:rPr lang="en-US" sz="1800" dirty="0"/>
              <a:t>Note: the IEEE 802 chair had asked for clarity on how the different IEEE 802 standards and projects are stated. </a:t>
            </a:r>
          </a:p>
          <a:p>
            <a:pPr>
              <a:buFont typeface="Arial" panose="020B0604020202020204" pitchFamily="34" charset="0"/>
              <a:buChar char="•"/>
            </a:pPr>
            <a:endParaRPr lang="en-US" sz="2000" dirty="0"/>
          </a:p>
          <a:p>
            <a:pPr>
              <a:buFont typeface="Arial" panose="020B0604020202020204" pitchFamily="34" charset="0"/>
              <a:buChar char="•"/>
            </a:pPr>
            <a:r>
              <a:rPr lang="en-US" sz="2000" dirty="0"/>
              <a:t>Have heard we may see more updates after their 09 July meeting, for us to review. </a:t>
            </a:r>
          </a:p>
          <a:p>
            <a:pPr>
              <a:buFont typeface="Arial" panose="020B0604020202020204" pitchFamily="34" charset="0"/>
              <a:buChar char="•"/>
            </a:pPr>
            <a:r>
              <a:rPr lang="en-US" sz="2000" dirty="0"/>
              <a:t>Nothing has come in yet.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10609329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34987"/>
          </a:xfrm>
        </p:spPr>
        <p:txBody>
          <a:bodyPr/>
          <a:lstStyle/>
          <a:p>
            <a:r>
              <a:rPr lang="en-US" altLang="en-US" dirty="0"/>
              <a:t>Motion SA position statement</a:t>
            </a:r>
            <a:endParaRPr lang="en-US" dirty="0"/>
          </a:p>
        </p:txBody>
      </p:sp>
      <p:sp>
        <p:nvSpPr>
          <p:cNvPr id="3" name="Content Placeholder 2"/>
          <p:cNvSpPr>
            <a:spLocks noGrp="1"/>
          </p:cNvSpPr>
          <p:nvPr>
            <p:ph idx="1"/>
          </p:nvPr>
        </p:nvSpPr>
        <p:spPr>
          <a:xfrm>
            <a:off x="836613" y="1319212"/>
            <a:ext cx="7620000" cy="4113213"/>
          </a:xfrm>
        </p:spPr>
        <p:txBody>
          <a:bodyPr/>
          <a:lstStyle/>
          <a:p>
            <a:pPr eaLnBrk="0" hangingPunct="0">
              <a:spcBef>
                <a:spcPct val="0"/>
              </a:spcBef>
              <a:buFont typeface="Arial" panose="020B0604020202020204" pitchFamily="34" charset="0"/>
              <a:buChar char="•"/>
            </a:pPr>
            <a:r>
              <a:rPr lang="en-GB" b="0" kern="1200" dirty="0">
                <a:solidFill>
                  <a:schemeClr val="tx1"/>
                </a:solidFill>
                <a:latin typeface="Times New Roman" pitchFamily="16" charset="0"/>
                <a:ea typeface="MS Gothic" charset="-128"/>
              </a:rPr>
              <a:t>Motion: To approve revised  document </a:t>
            </a:r>
            <a:r>
              <a:rPr lang="en-US" b="0" kern="1200" dirty="0">
                <a:solidFill>
                  <a:schemeClr val="tx1"/>
                </a:solidFill>
                <a:latin typeface="Times New Roman" pitchFamily="16" charset="0"/>
                <a:ea typeface="MS Gothic" charset="-128"/>
              </a:rPr>
              <a:t>18-18/0010r0___</a:t>
            </a:r>
            <a:r>
              <a:rPr lang="en-GB" b="0" kern="1200" dirty="0">
                <a:solidFill>
                  <a:schemeClr val="tx1"/>
                </a:solidFill>
                <a:latin typeface="Times New Roman" pitchFamily="16" charset="0"/>
                <a:ea typeface="MS Gothic" charset="-128"/>
              </a:rPr>
              <a:t>, RR_TAG Marked up Draft IEEE-SA Position Statement</a:t>
            </a:r>
            <a:r>
              <a:rPr lang="en-US" b="0" kern="1200" dirty="0">
                <a:solidFill>
                  <a:schemeClr val="tx1"/>
                </a:solidFill>
                <a:latin typeface="Times New Roman" pitchFamily="16" charset="0"/>
                <a:ea typeface="MS Gothic" charset="-128"/>
              </a:rPr>
              <a:t> on “</a:t>
            </a:r>
            <a:r>
              <a:rPr lang="en-GB" b="0" kern="1200" dirty="0">
                <a:solidFill>
                  <a:schemeClr val="tx1"/>
                </a:solidFill>
                <a:latin typeface="Times New Roman" pitchFamily="16" charset="0"/>
                <a:ea typeface="MS Gothic" charset="-128"/>
              </a:rPr>
              <a:t>Additional Spectrum Needed” for review and approval by the EC for sending to the IEEE-SA. The Chair of 802.18 is authorized to make editorial changes as necessary.</a:t>
            </a:r>
            <a:r>
              <a:rPr lang="en-US" b="0" kern="1200" dirty="0">
                <a:solidFill>
                  <a:schemeClr val="tx1"/>
                </a:solidFill>
                <a:latin typeface="Times New Roman" pitchFamily="16" charset="0"/>
                <a:ea typeface="MS Gothic" charset="-128"/>
              </a:rPr>
              <a:t> </a:t>
            </a:r>
          </a:p>
          <a:p>
            <a:pPr>
              <a:buFont typeface="Arial" panose="020B0604020202020204" pitchFamily="34" charset="0"/>
              <a:buChar char="•"/>
            </a:pPr>
            <a:endParaRPr lang="en-US" b="0" dirty="0">
              <a:solidFill>
                <a:schemeClr val="tx1"/>
              </a:solidFill>
            </a:endParaRPr>
          </a:p>
          <a:p>
            <a:pPr>
              <a:buFont typeface="Arial" panose="020B0604020202020204" pitchFamily="34" charset="0"/>
              <a:buChar char="•"/>
            </a:pPr>
            <a:r>
              <a:rPr lang="en-US" b="0" dirty="0">
                <a:solidFill>
                  <a:schemeClr val="tx1"/>
                </a:solidFill>
              </a:rPr>
              <a:t>Move by:</a:t>
            </a:r>
          </a:p>
          <a:p>
            <a:pPr>
              <a:buFont typeface="Arial" panose="020B0604020202020204" pitchFamily="34" charset="0"/>
              <a:buChar char="•"/>
            </a:pPr>
            <a:r>
              <a:rPr lang="en-US" b="0" dirty="0">
                <a:solidFill>
                  <a:schemeClr val="tx1"/>
                </a:solidFill>
              </a:rPr>
              <a:t>Second by:</a:t>
            </a:r>
          </a:p>
          <a:p>
            <a:pPr>
              <a:buFont typeface="Arial" panose="020B0604020202020204" pitchFamily="34" charset="0"/>
              <a:buChar char="•"/>
            </a:pPr>
            <a:r>
              <a:rPr lang="en-US" b="0" dirty="0">
                <a:solidFill>
                  <a:schemeClr val="tx1"/>
                </a:solidFill>
              </a:rPr>
              <a:t>Discussion:         None</a:t>
            </a:r>
          </a:p>
          <a:p>
            <a:pPr>
              <a:buFont typeface="Arial" panose="020B0604020202020204" pitchFamily="34" charset="0"/>
              <a:buChar char="•"/>
            </a:pPr>
            <a:r>
              <a:rPr lang="en-US" b="0" dirty="0">
                <a:solidFill>
                  <a:schemeClr val="tx1"/>
                </a:solidFill>
              </a:rPr>
              <a:t>Vote:         	 ___ Yes        _0__ No          _0_ Abstain </a:t>
            </a:r>
          </a:p>
          <a:p>
            <a:pPr>
              <a:buFont typeface="Arial" panose="020B0604020202020204" pitchFamily="34" charset="0"/>
              <a:buChar char="•"/>
            </a:pPr>
            <a:r>
              <a:rPr lang="en-US" b="0" dirty="0">
                <a:solidFill>
                  <a:schemeClr val="tx1"/>
                </a:solidFill>
              </a:rPr>
              <a:t>Motion:</a:t>
            </a:r>
            <a:r>
              <a:rPr lang="en-US" dirty="0">
                <a:solidFill>
                  <a:schemeClr val="tx1"/>
                </a:solidFill>
              </a:rPr>
              <a:t>		 </a:t>
            </a:r>
            <a:r>
              <a:rPr lang="en-US" b="0" dirty="0">
                <a:solidFill>
                  <a:schemeClr val="tx1"/>
                </a:solidFill>
              </a:rPr>
              <a:t>Passed</a:t>
            </a:r>
          </a:p>
          <a:p>
            <a:pPr marL="0" indent="0"/>
            <a:endParaRPr lang="en-US" altLang="en-US"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19 July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442524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-1</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0" y="1143000"/>
            <a:ext cx="8458995" cy="4494213"/>
          </a:xfrm>
        </p:spPr>
        <p:txBody>
          <a:bodyPr/>
          <a:lstStyle/>
          <a:p>
            <a:pPr>
              <a:buFont typeface="Arial" panose="020B0604020202020204" pitchFamily="34" charset="0"/>
              <a:buChar char="•"/>
            </a:pPr>
            <a:r>
              <a:rPr lang="en-US" sz="2000" dirty="0"/>
              <a:t>IEEE European Public Policy Position Statement on Spectrum Management</a:t>
            </a:r>
          </a:p>
          <a:p>
            <a:pPr lvl="1">
              <a:buFont typeface="Arial" panose="020B0604020202020204" pitchFamily="34" charset="0"/>
              <a:buChar char="•"/>
            </a:pPr>
            <a:r>
              <a:rPr lang="en-US" sz="1600" dirty="0">
                <a:hlinkClick r:id="rId2"/>
              </a:rPr>
              <a:t>https://mentor.ieee.org/802.18/dcn/18/18-18-0028-00-0000-draft-ieee-european-public-policy-position-statement-on-spectrum-management.pdf</a:t>
            </a:r>
            <a:r>
              <a:rPr lang="en-US" sz="1600" dirty="0"/>
              <a:t>  </a:t>
            </a:r>
          </a:p>
          <a:p>
            <a:pPr lvl="1">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2">
              <a:buFont typeface="Arial" panose="020B0604020202020204" pitchFamily="34" charset="0"/>
              <a:buChar char="•"/>
            </a:pPr>
            <a:r>
              <a:rPr lang="en-US" dirty="0">
                <a:solidFill>
                  <a:schemeClr val="tx1"/>
                </a:solidFill>
              </a:rPr>
              <a:t>Document 18-18/0028rxx, latest revision is our current review markup.</a:t>
            </a:r>
            <a:endParaRPr lang="en-US" sz="1050" dirty="0">
              <a:solidFill>
                <a:schemeClr val="tx1"/>
              </a:solidFill>
            </a:endParaRPr>
          </a:p>
          <a:p>
            <a:pPr lvl="1">
              <a:buFont typeface="Arial" panose="020B0604020202020204" pitchFamily="34" charset="0"/>
              <a:buChar char="•"/>
            </a:pPr>
            <a:r>
              <a:rPr lang="en-US" sz="1800" dirty="0">
                <a:solidFill>
                  <a:srgbClr val="00B0F0"/>
                </a:solidFill>
              </a:rPr>
              <a:t>Please send comments to .18 chair, to integrate, to be reviewed by the TAG. </a:t>
            </a: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2000" b="0" dirty="0">
                <a:solidFill>
                  <a:schemeClr val="tx1"/>
                </a:solidFill>
              </a:rPr>
              <a:t>Becoming clearer the starting premise of the current paper is from several years ago and input is coming in the premise has changed in recent years. </a:t>
            </a:r>
          </a:p>
          <a:p>
            <a:pPr lvl="1">
              <a:buFont typeface="Arial" panose="020B0604020202020204" pitchFamily="34" charset="0"/>
              <a:buChar char="•"/>
            </a:pPr>
            <a:r>
              <a:rPr lang="en-US" sz="1800" dirty="0">
                <a:solidFill>
                  <a:schemeClr val="tx1"/>
                </a:solidFill>
              </a:rPr>
              <a:t>With that trying to understand how to propose edits to the paper.</a:t>
            </a:r>
          </a:p>
          <a:p>
            <a:pPr marL="3657600" lvl="8" indent="0"/>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19 July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92092" y="1181893"/>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400" dirty="0"/>
              <a:t>IEEE European Public Policy Position Statement on Spectrum Management</a:t>
            </a:r>
          </a:p>
          <a:p>
            <a:pPr lvl="2">
              <a:buFont typeface="Arial" panose="020B0604020202020204" pitchFamily="34" charset="0"/>
              <a:buChar char="•"/>
            </a:pPr>
            <a:r>
              <a:rPr lang="en-US" sz="1200" dirty="0">
                <a:hlinkClick r:id="rId2"/>
              </a:rPr>
              <a:t>https://mentor.ieee.org/802.18/dcn/18/18-18-0028-00-0000-draft-ieee-european-public-policy-position-statement-on-spectrum-management.pdf</a:t>
            </a:r>
            <a:r>
              <a:rPr lang="en-US" sz="1200" dirty="0"/>
              <a:t>  </a:t>
            </a:r>
          </a:p>
          <a:p>
            <a:pPr lvl="2">
              <a:buFont typeface="Arial" panose="020B0604020202020204" pitchFamily="34" charset="0"/>
              <a:buChar char="•"/>
            </a:pPr>
            <a:r>
              <a:rPr lang="en-US" sz="12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sz="1400" dirty="0">
                <a:solidFill>
                  <a:schemeClr val="tx1"/>
                </a:solidFill>
              </a:rPr>
              <a:t>Document 18-18/0028rxx, latest revision is our current review markup.</a:t>
            </a:r>
            <a:endParaRPr lang="en-US" sz="800" dirty="0">
              <a:solidFill>
                <a:schemeClr val="tx1"/>
              </a:solidFill>
            </a:endParaRPr>
          </a:p>
          <a:p>
            <a:pPr lvl="2">
              <a:buFont typeface="Arial" panose="020B0604020202020204" pitchFamily="34" charset="0"/>
              <a:buChar char="•"/>
            </a:pPr>
            <a:r>
              <a:rPr lang="en-US" sz="1400" dirty="0">
                <a:solidFill>
                  <a:srgbClr val="00B0F0"/>
                </a:solidFill>
              </a:rPr>
              <a:t>Please send comments to .18 chair, to integrate, to be reviewed by the TAG. </a:t>
            </a:r>
          </a:p>
          <a:p>
            <a:pPr lvl="1">
              <a:buFont typeface="Arial" panose="020B0604020202020204" pitchFamily="34" charset="0"/>
              <a:buChar char="•"/>
            </a:pPr>
            <a:endParaRPr lang="en-US" sz="1400" b="0" dirty="0">
              <a:solidFill>
                <a:schemeClr val="tx1"/>
              </a:solidFill>
            </a:endParaRPr>
          </a:p>
          <a:p>
            <a:pPr lvl="1">
              <a:buFont typeface="Arial" panose="020B0604020202020204" pitchFamily="34" charset="0"/>
              <a:buChar char="•"/>
            </a:pPr>
            <a:r>
              <a:rPr lang="en-US" sz="1400" b="0" dirty="0">
                <a:solidFill>
                  <a:schemeClr val="tx1"/>
                </a:solidFill>
              </a:rPr>
              <a:t>Becoming clearer the starting premise of the current paper is from several years ago and input is coming in the premise has changed in recent years. </a:t>
            </a:r>
          </a:p>
          <a:p>
            <a:pPr lvl="2">
              <a:buFont typeface="Arial" panose="020B0604020202020204" pitchFamily="34" charset="0"/>
              <a:buChar char="•"/>
            </a:pPr>
            <a:r>
              <a:rPr lang="en-US" sz="1400" dirty="0">
                <a:solidFill>
                  <a:schemeClr val="tx1"/>
                </a:solidFill>
              </a:rPr>
              <a:t>With that trying to understand how to propose edits to the paper.</a:t>
            </a:r>
          </a:p>
          <a:p>
            <a:pPr lvl="5">
              <a:buFont typeface="Arial" panose="020B0604020202020204" pitchFamily="34" charset="0"/>
              <a:buChar char="•"/>
            </a:pPr>
            <a:endParaRPr lang="en-US" altLang="en-US" sz="1200" dirty="0">
              <a:solidFill>
                <a:schemeClr val="tx1"/>
              </a:solidFill>
            </a:endParaRPr>
          </a:p>
          <a:p>
            <a:pPr>
              <a:buFont typeface="Arial" panose="020B0604020202020204" pitchFamily="34" charset="0"/>
              <a:buChar char="•"/>
            </a:pPr>
            <a:r>
              <a:rPr lang="en-US" altLang="en-US" sz="1800" dirty="0">
                <a:solidFill>
                  <a:schemeClr val="tx1"/>
                </a:solidFill>
              </a:rPr>
              <a:t>Was asked in the meeting where is this position statement? </a:t>
            </a:r>
          </a:p>
          <a:p>
            <a:pPr>
              <a:buFont typeface="Arial" panose="020B0604020202020204" pitchFamily="34" charset="0"/>
              <a:buChar char="•"/>
            </a:pPr>
            <a:r>
              <a:rPr lang="en-US" altLang="en-US" sz="1800" dirty="0">
                <a:solidFill>
                  <a:schemeClr val="tx1"/>
                </a:solidFill>
              </a:rPr>
              <a:t>Concern: If this statement is being used it maybe presenting a premise that is out of date. </a:t>
            </a:r>
          </a:p>
          <a:p>
            <a:pPr>
              <a:buFont typeface="Arial" panose="020B0604020202020204" pitchFamily="34" charset="0"/>
              <a:buChar char="•"/>
            </a:pPr>
            <a:r>
              <a:rPr lang="en-US" sz="1800" dirty="0">
                <a:solidFill>
                  <a:schemeClr val="tx1"/>
                </a:solidFill>
              </a:rPr>
              <a:t>Maybe the new Executive Director has an opinion on this. </a:t>
            </a:r>
          </a:p>
          <a:p>
            <a:pPr>
              <a:buFont typeface="Arial" panose="020B0604020202020204" pitchFamily="34" charset="0"/>
              <a:buChar char="•"/>
            </a:pPr>
            <a:r>
              <a:rPr lang="en-US" sz="1800" dirty="0">
                <a:solidFill>
                  <a:srgbClr val="00B0F0"/>
                </a:solidFill>
              </a:rPr>
              <a:t>The chair will ask about this.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32</a:t>
            </a:fld>
            <a:endParaRPr lang="en-US" altLang="en-US" sz="1200" b="0" dirty="0"/>
          </a:p>
        </p:txBody>
      </p:sp>
      <p:sp>
        <p:nvSpPr>
          <p:cNvPr id="2" name="Date Placeholder 1"/>
          <p:cNvSpPr>
            <a:spLocks noGrp="1"/>
          </p:cNvSpPr>
          <p:nvPr>
            <p:ph type="dt" idx="15"/>
          </p:nvPr>
        </p:nvSpPr>
        <p:spPr/>
        <p:txBody>
          <a:bodyPr/>
          <a:lstStyle/>
          <a:p>
            <a:r>
              <a:rPr lang="en-US"/>
              <a:t>19 July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latin typeface="Times New Roman" charset="0"/>
              </a:rPr>
              <a:t>A Future For Unlicensed Spectrum-2</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sz="2000" dirty="0">
                <a:highlight>
                  <a:srgbClr val="FFFF00"/>
                </a:highlight>
              </a:rPr>
              <a:t>A presentation is being prepared for IEEE 802.11 WNG at the plenary in San Diego in July. </a:t>
            </a:r>
          </a:p>
          <a:p>
            <a:pPr lvl="1">
              <a:buFont typeface="Arial" panose="020B0604020202020204" pitchFamily="34" charset="0"/>
              <a:buChar char="•"/>
            </a:pPr>
            <a:r>
              <a:rPr lang="en-US" sz="1800" dirty="0">
                <a:hlinkClick r:id="rId2"/>
              </a:rPr>
              <a:t>https://mentor.ieee.org/802.11/dcn/18/11-18-1055-00-0wng-a-future-for-unlicensed-spectrum.pptx</a:t>
            </a:r>
            <a:r>
              <a:rPr lang="en-US" sz="1800" dirty="0"/>
              <a:t> </a:t>
            </a:r>
          </a:p>
          <a:p>
            <a:pPr lvl="1">
              <a:buFont typeface="Arial" panose="020B0604020202020204" pitchFamily="34" charset="0"/>
              <a:buChar char="•"/>
            </a:pPr>
            <a:r>
              <a:rPr lang="en-US" sz="1800" dirty="0"/>
              <a:t>This presentation is more standards based, where the 802.18 version was more regulatory based. </a:t>
            </a:r>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19722422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a:t>
            </a:r>
          </a:p>
          <a:p>
            <a:pPr>
              <a:buFont typeface="Arial" panose="020B0604020202020204" pitchFamily="34" charset="0"/>
              <a:buChar char="•"/>
            </a:pPr>
            <a:r>
              <a:rPr lang="en-US" altLang="en-US" sz="2000" dirty="0"/>
              <a:t>The most recent document is:  11-18/1055rxx</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keep in mind for future</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altLang="en-US" sz="1800" dirty="0"/>
              <a:t>Links to EU sites: </a:t>
            </a:r>
          </a:p>
          <a:p>
            <a:pPr lvl="1">
              <a:buFont typeface="Arial" panose="020B0604020202020204" pitchFamily="34" charset="0"/>
              <a:buChar char="•"/>
            </a:pPr>
            <a:r>
              <a:rPr lang="en-US" altLang="en-US" sz="1400" dirty="0"/>
              <a:t>Bran: 		</a:t>
            </a:r>
            <a:r>
              <a:rPr lang="en-US" altLang="en-US" sz="1400" dirty="0">
                <a:hlinkClick r:id="rId2"/>
              </a:rPr>
              <a:t>https://portal.etsi.org/tb.aspx?tbid=287&amp;SubTB=287</a:t>
            </a:r>
            <a:r>
              <a:rPr lang="en-US" altLang="en-US" sz="1400" dirty="0"/>
              <a:t> </a:t>
            </a:r>
          </a:p>
          <a:p>
            <a:pPr lvl="1">
              <a:buFont typeface="Arial" panose="020B0604020202020204" pitchFamily="34" charset="0"/>
              <a:buChar char="•"/>
            </a:pPr>
            <a:r>
              <a:rPr lang="en-US" altLang="en-US" sz="1400" dirty="0"/>
              <a:t>ERM TG-11:	</a:t>
            </a:r>
            <a:r>
              <a:rPr lang="en-US" altLang="en-US" sz="1400" dirty="0">
                <a:hlinkClick r:id="rId3"/>
              </a:rPr>
              <a:t>https://portal.etsi.org/tb.aspx?tbid=442&amp;SubTB=442</a:t>
            </a:r>
            <a:r>
              <a:rPr lang="en-US" altLang="en-US" sz="1400" dirty="0"/>
              <a:t>  </a:t>
            </a:r>
          </a:p>
          <a:p>
            <a:pPr lvl="1">
              <a:buFont typeface="Arial" panose="020B0604020202020204" pitchFamily="34" charset="0"/>
              <a:buChar char="•"/>
            </a:pPr>
            <a:r>
              <a:rPr lang="en-US" altLang="en-US" sz="1400" dirty="0"/>
              <a:t>CEPT SE45:	</a:t>
            </a:r>
            <a:r>
              <a:rPr lang="en-US" altLang="en-US" sz="1400" dirty="0">
                <a:hlinkClick r:id="rId4"/>
              </a:rPr>
              <a:t>https://cept.org/ecc/groups/ecc/wg-se/se-45/client/introduction/</a:t>
            </a:r>
            <a:r>
              <a:rPr lang="en-US" altLang="en-US" sz="1400" dirty="0"/>
              <a:t>  </a:t>
            </a:r>
          </a:p>
          <a:p>
            <a:pPr lvl="1">
              <a:buFont typeface="Arial" panose="020B0604020202020204" pitchFamily="34" charset="0"/>
              <a:buChar char="•"/>
            </a:pPr>
            <a:r>
              <a:rPr lang="en-US" altLang="en-US" sz="1400" dirty="0"/>
              <a:t>CEPT FM57: </a:t>
            </a:r>
            <a:r>
              <a:rPr lang="en-US" altLang="en-US" sz="1400" dirty="0">
                <a:hlinkClick r:id="rId5"/>
              </a:rPr>
              <a:t>https://cept.org/ecc/groups/ecc/wg-fm/fm-57/client/introduction/</a:t>
            </a:r>
            <a:r>
              <a:rPr lang="en-US" altLang="en-US" sz="1400" dirty="0"/>
              <a:t> </a:t>
            </a:r>
          </a:p>
          <a:p>
            <a:pPr lvl="1">
              <a:buFont typeface="Arial" panose="020B0604020202020204" pitchFamily="34" charset="0"/>
              <a:buChar char="•"/>
            </a:pPr>
            <a:r>
              <a:rPr lang="en-US" altLang="en-US" sz="1400" dirty="0"/>
              <a:t>OJEU:		</a:t>
            </a:r>
            <a:r>
              <a:rPr lang="en-US" altLang="en-US" sz="1400" dirty="0">
                <a:hlinkClick r:id="rId6"/>
              </a:rPr>
              <a:t>https://eur-lex.europa.eu/oj/direct-access.html</a:t>
            </a:r>
            <a:r>
              <a:rPr lang="en-US" altLang="en-US" sz="1400" dirty="0"/>
              <a:t> </a:t>
            </a:r>
          </a:p>
          <a:p>
            <a:pPr lvl="1">
              <a:buFont typeface="Arial" panose="020B0604020202020204" pitchFamily="34" charset="0"/>
              <a:buChar char="•"/>
            </a:pPr>
            <a:r>
              <a:rPr lang="en-US" altLang="en-US" sz="1400" dirty="0"/>
              <a:t>HS:		</a:t>
            </a:r>
            <a:r>
              <a:rPr lang="en-US" altLang="en-US" sz="1400" dirty="0">
                <a:hlinkClick r:id="rId7"/>
              </a:rPr>
              <a:t>https://ec.europa.eu/growth/single-market/european-standards/harmonised-standards/</a:t>
            </a:r>
            <a:r>
              <a:rPr lang="en-US" altLang="en-US" sz="1400" dirty="0"/>
              <a:t>   </a:t>
            </a:r>
            <a:endParaRPr lang="en-US" altLang="en-US" sz="1600" dirty="0"/>
          </a:p>
          <a:p>
            <a:pPr>
              <a:buFont typeface="Arial" panose="020B0604020202020204" pitchFamily="34" charset="0"/>
              <a:buChar char="•"/>
            </a:pPr>
            <a:r>
              <a:rPr lang="en-US" altLang="en-US" sz="1600" dirty="0"/>
              <a:t>Ongoing / future actions: </a:t>
            </a:r>
          </a:p>
          <a:p>
            <a:pPr lvl="1">
              <a:buFont typeface="Arial" panose="020B0604020202020204" pitchFamily="34" charset="0"/>
              <a:buChar char="•"/>
            </a:pPr>
            <a:r>
              <a:rPr lang="en-US" altLang="en-US" sz="1400" dirty="0"/>
              <a:t>For WRC-19 AI 1.13 on IMT, </a:t>
            </a:r>
          </a:p>
          <a:p>
            <a:pPr lvl="2">
              <a:buFont typeface="Arial" panose="020B0604020202020204" pitchFamily="34" charset="0"/>
              <a:buChar char="•"/>
            </a:pPr>
            <a:r>
              <a:rPr lang="en-US" altLang="en-US" sz="1200" dirty="0">
                <a:solidFill>
                  <a:srgbClr val="00B0F0"/>
                </a:solidFill>
              </a:rPr>
              <a:t>all - send out additional comments to support our viewpoint to not have an IMT designation for 66 – 76 GHz, to send to regulator asking. </a:t>
            </a:r>
          </a:p>
          <a:p>
            <a:pPr lvl="1">
              <a:buFont typeface="Arial" panose="020B0604020202020204" pitchFamily="34" charset="0"/>
              <a:buChar char="•"/>
            </a:pPr>
            <a:r>
              <a:rPr lang="en-US" altLang="en-US" sz="1200" dirty="0"/>
              <a:t>Comments for the IEEE EU position paper on Spectrum Management.  </a:t>
            </a:r>
          </a:p>
          <a:p>
            <a:pPr lvl="2">
              <a:buFont typeface="Arial" panose="020B0604020202020204" pitchFamily="34" charset="0"/>
              <a:buChar char="•"/>
            </a:pPr>
            <a:r>
              <a:rPr lang="en-US" altLang="en-US" sz="1200" dirty="0">
                <a:solidFill>
                  <a:srgbClr val="00B0F0"/>
                </a:solidFill>
              </a:rPr>
              <a:t>All please continue to send proposed revisions to the .18 chair as you can.</a:t>
            </a:r>
          </a:p>
          <a:p>
            <a:pPr lvl="2">
              <a:buFont typeface="Arial" panose="020B0604020202020204" pitchFamily="34" charset="0"/>
              <a:buChar char="•"/>
            </a:pPr>
            <a:r>
              <a:rPr lang="en-US" altLang="en-US" sz="1200" dirty="0">
                <a:solidFill>
                  <a:srgbClr val="00B0F0"/>
                </a:solidFill>
              </a:rPr>
              <a:t>.18 chair will review with IEEE 802 chair. </a:t>
            </a:r>
          </a:p>
          <a:p>
            <a:pPr lvl="1">
              <a:buFont typeface="Arial" panose="020B0604020202020204" pitchFamily="34" charset="0"/>
              <a:buChar char="•"/>
            </a:pPr>
            <a:r>
              <a:rPr lang="en-US" sz="1200" dirty="0">
                <a:solidFill>
                  <a:schemeClr val="tx1"/>
                </a:solidFill>
              </a:rPr>
              <a:t>WiFi / UWB 6 and 4 GHz co-existence.  </a:t>
            </a:r>
          </a:p>
          <a:p>
            <a:pPr lvl="2">
              <a:buFont typeface="Arial" panose="020B0604020202020204" pitchFamily="34" charset="0"/>
              <a:buChar char="•"/>
            </a:pPr>
            <a:r>
              <a:rPr lang="en-US" altLang="en-US" sz="1200" dirty="0">
                <a:solidFill>
                  <a:srgbClr val="00B0F0"/>
                </a:solidFill>
              </a:rPr>
              <a:t>All please continue to send possible criteria and high level use cases to .18 chair. </a:t>
            </a:r>
          </a:p>
          <a:p>
            <a:pPr lvl="1">
              <a:buFont typeface="Arial" panose="020B0604020202020204" pitchFamily="34" charset="0"/>
              <a:buChar char="•"/>
            </a:pPr>
            <a:r>
              <a:rPr lang="en-US" sz="1200" dirty="0">
                <a:solidFill>
                  <a:schemeClr val="tx1"/>
                </a:solidFill>
              </a:rPr>
              <a:t>Teleconferences,  </a:t>
            </a:r>
            <a:r>
              <a:rPr lang="en-US" sz="1200" dirty="0">
                <a:solidFill>
                  <a:srgbClr val="00B0F0"/>
                </a:solidFill>
              </a:rPr>
              <a:t>The .18 chair will bring up in July plenary to move the teleconferences 30 mins later. </a:t>
            </a:r>
            <a:endParaRPr lang="en-US" sz="1100" dirty="0">
              <a:solidFill>
                <a:srgbClr val="00B0F0"/>
              </a:solidFill>
            </a:endParaRPr>
          </a:p>
          <a:p>
            <a:pPr lvl="1">
              <a:buFont typeface="Arial" panose="020B0604020202020204" pitchFamily="34" charset="0"/>
              <a:buChar char="•"/>
            </a:pPr>
            <a:r>
              <a:rPr lang="en-US" sz="1200" dirty="0"/>
              <a:t>IEEE 802 considering to put together a document on basic spectrum parameters that would be good for all IEEE 802 standards in general, to bring up as appropriate when doing comments, etc.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3957385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19 July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room.)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19 July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dirty="0"/>
              <a:t>Slide </a:t>
            </a:r>
            <a:fld id="{F5D8E26B-7BCF-4D25-9C89-0168A6618F18}" type="slidenum">
              <a:rPr lang="en-GB" smtClean="0"/>
              <a:pPr/>
              <a:t>40</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533400" y="766732"/>
            <a:ext cx="8305800" cy="5324535"/>
          </a:xfrm>
          <a:prstGeom prst="rect">
            <a:avLst/>
          </a:prstGeom>
        </p:spPr>
        <p:txBody>
          <a:bodyPr wrap="square">
            <a:spAutoFit/>
          </a:bodyPr>
          <a:lstStyle/>
          <a:p>
            <a:r>
              <a:rPr lang="en-US" sz="1800" b="1" dirty="0">
                <a:solidFill>
                  <a:srgbClr val="444444"/>
                </a:solidFill>
                <a:latin typeface="+mj-lt"/>
              </a:rPr>
              <a:t>IMT 2020:  </a:t>
            </a:r>
          </a:p>
          <a:p>
            <a:r>
              <a:rPr lang="en-US" sz="1800" dirty="0">
                <a:solidFill>
                  <a:srgbClr val="444444"/>
                </a:solidFill>
                <a:latin typeface="+mj-lt"/>
              </a:rPr>
              <a:t>The buzz in the industry on future steps in mobile technology — 5G — has seen a sharp increase, with attention now focused on enabling a seamlessly connected society in the 2020 timeframe and beyond that brings together people along with things, data, applications, transport systems and cities in a smart networked communications environment. In this context, ITU and its partners, sharing a common community of interest, have recognized the relationship between IMT — International Mobile Telecommunication system — and 5G and are working towards realizing the future vision of mobile broadband communications.</a:t>
            </a:r>
          </a:p>
          <a:p>
            <a:endParaRPr lang="en-US" sz="1800" dirty="0">
              <a:solidFill>
                <a:srgbClr val="444444"/>
              </a:solidFill>
              <a:latin typeface="+mj-lt"/>
            </a:endParaRPr>
          </a:p>
          <a:p>
            <a:r>
              <a:rPr lang="en-US" sz="1800" dirty="0">
                <a:solidFill>
                  <a:srgbClr val="444444"/>
                </a:solidFill>
                <a:latin typeface="+mj-lt"/>
              </a:rPr>
              <a:t>In early 2012, ITU-R embarked on a programme to develop “IMT for 2020 and beyond”, setting the stage for 5G research activities that are emerging around the world.</a:t>
            </a:r>
          </a:p>
          <a:p>
            <a:endParaRPr lang="en-US" sz="1800" dirty="0">
              <a:solidFill>
                <a:srgbClr val="444444"/>
              </a:solidFill>
              <a:latin typeface="+mj-lt"/>
            </a:endParaRPr>
          </a:p>
          <a:p>
            <a:r>
              <a:rPr lang="en-US" sz="1800" dirty="0">
                <a:solidFill>
                  <a:srgbClr val="444444"/>
                </a:solidFill>
                <a:latin typeface="+mj-lt"/>
              </a:rPr>
              <a:t>Through the leading role of Working Party 5D, ITU’s Radiocommunication Sector (ITU-R) has finalized its view of a timeline towards IMT-2020. The detailed investigation of the key elements of 5G are already well underway, once again utilizing the highly successful partnership ITU-R has with the mobile broadband industry and the wide range of stakeholders in the 5G community.</a:t>
            </a:r>
          </a:p>
          <a:p>
            <a:endParaRPr lang="en-US" sz="1600" dirty="0">
              <a:solidFill>
                <a:srgbClr val="444444"/>
              </a:solidFill>
              <a:latin typeface="+mj-lt"/>
            </a:endParaRPr>
          </a:p>
        </p:txBody>
      </p:sp>
    </p:spTree>
    <p:extLst>
      <p:ext uri="{BB962C8B-B14F-4D97-AF65-F5344CB8AC3E}">
        <p14:creationId xmlns:p14="http://schemas.microsoft.com/office/powerpoint/2010/main" val="40872631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19 July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dirty="0"/>
              <a:t>Slide </a:t>
            </a:r>
            <a:fld id="{F5D8E26B-7BCF-4D25-9C89-0168A6618F18}" type="slidenum">
              <a:rPr lang="en-GB" smtClean="0"/>
              <a:pPr/>
              <a:t>41</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419100" y="914400"/>
            <a:ext cx="8305800" cy="4247317"/>
          </a:xfrm>
          <a:prstGeom prst="rect">
            <a:avLst/>
          </a:prstGeom>
        </p:spPr>
        <p:txBody>
          <a:bodyPr wrap="square">
            <a:spAutoFit/>
          </a:bodyPr>
          <a:lstStyle/>
          <a:p>
            <a:r>
              <a:rPr lang="en-US" sz="1800" b="1" dirty="0">
                <a:solidFill>
                  <a:srgbClr val="444444"/>
                </a:solidFill>
                <a:latin typeface="+mj-lt"/>
              </a:rPr>
              <a:t>IMT 2020-cont:  </a:t>
            </a:r>
          </a:p>
          <a:p>
            <a:endParaRPr lang="en-US" sz="1800" dirty="0">
              <a:solidFill>
                <a:srgbClr val="444444"/>
              </a:solidFill>
              <a:latin typeface="+mj-lt"/>
            </a:endParaRPr>
          </a:p>
          <a:p>
            <a:r>
              <a:rPr lang="en-US" sz="1800" dirty="0">
                <a:solidFill>
                  <a:srgbClr val="444444"/>
                </a:solidFill>
                <a:latin typeface="+mj-lt"/>
              </a:rPr>
              <a:t>In September 2015, ITU-R has finalized its “Vision” of the 5G mobile broadband connected society. This view of the horizon for the future of mobile technology will be instrumental in setting the agenda for the World Radiocommunication Conference 2019, where deliberations on additional spectrum are taking place in support of the future growth of IMT.</a:t>
            </a:r>
          </a:p>
          <a:p>
            <a:endParaRPr lang="en-US" sz="1800" dirty="0">
              <a:solidFill>
                <a:srgbClr val="444444"/>
              </a:solidFill>
              <a:latin typeface="+mj-lt"/>
            </a:endParaRPr>
          </a:p>
          <a:p>
            <a:r>
              <a:rPr lang="en-US" sz="1800" dirty="0">
                <a:solidFill>
                  <a:srgbClr val="444444"/>
                </a:solidFill>
                <a:latin typeface="+mj-lt"/>
              </a:rPr>
              <a:t>ITU has a rich history in the development of radio interface standards for mobile communications. The framework of standards for International Mobile Telecommunications (IMT), encompassing IMT-2000 and IMT-Advanced, spans the 3G and 4G industry perspectives and will continue to evolve as 5G with IMT-2020.</a:t>
            </a:r>
          </a:p>
          <a:p>
            <a:endParaRPr lang="en-US" sz="1800" b="0" i="0" dirty="0">
              <a:solidFill>
                <a:srgbClr val="444444"/>
              </a:solidFill>
              <a:effectLst/>
              <a:latin typeface="+mj-lt"/>
            </a:endParaRPr>
          </a:p>
          <a:p>
            <a:endParaRPr lang="en-US" sz="1800" b="0" i="0" dirty="0">
              <a:solidFill>
                <a:srgbClr val="444444"/>
              </a:solidFill>
              <a:effectLst/>
              <a:latin typeface="+mj-lt"/>
            </a:endParaRPr>
          </a:p>
          <a:p>
            <a:r>
              <a:rPr lang="en-US" sz="1800" dirty="0">
                <a:solidFill>
                  <a:srgbClr val="444444"/>
                </a:solidFill>
                <a:latin typeface="+mj-lt"/>
                <a:hlinkClick r:id="rId2"/>
              </a:rPr>
              <a:t>https://www.itu.int/en/ITU-R/study-groups/rsg5/rwp5d/imt-2020/Pages/default.aspx</a:t>
            </a:r>
            <a:r>
              <a:rPr lang="en-US" sz="1800" dirty="0">
                <a:solidFill>
                  <a:srgbClr val="444444"/>
                </a:solidFill>
                <a:latin typeface="+mj-lt"/>
              </a:rPr>
              <a:t> </a:t>
            </a:r>
            <a:endParaRPr lang="en-US" sz="1800" b="0" i="0" dirty="0">
              <a:solidFill>
                <a:srgbClr val="444444"/>
              </a:solidFill>
              <a:effectLst/>
              <a:latin typeface="+mj-lt"/>
            </a:endParaRPr>
          </a:p>
        </p:txBody>
      </p:sp>
    </p:spTree>
    <p:extLst>
      <p:ext uri="{BB962C8B-B14F-4D97-AF65-F5344CB8AC3E}">
        <p14:creationId xmlns:p14="http://schemas.microsoft.com/office/powerpoint/2010/main" val="187620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19 July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3419" y="1169156"/>
            <a:ext cx="3772457" cy="5275778"/>
          </a:xfrm>
        </p:spPr>
        <p:txBody>
          <a:bodyPr/>
          <a:lstStyle/>
          <a:p>
            <a:pPr>
              <a:buFont typeface="Arial" panose="020B0604020202020204" pitchFamily="34" charset="0"/>
              <a:buChar char="•"/>
            </a:pPr>
            <a:r>
              <a:rPr lang="en-US" altLang="en-US" sz="1600" dirty="0"/>
              <a:t>Call to Order</a:t>
            </a:r>
          </a:p>
          <a:p>
            <a:pPr lvl="3">
              <a:buFont typeface="Arial" panose="020B0604020202020204" pitchFamily="34" charset="0"/>
              <a:buChar char="•"/>
            </a:pPr>
            <a:r>
              <a:rPr lang="en-US" altLang="en-US" sz="800" b="1" u="sng" dirty="0">
                <a:solidFill>
                  <a:schemeClr val="bg1"/>
                </a:solidFill>
              </a:rPr>
              <a:t>Attendance server is open</a:t>
            </a:r>
          </a:p>
          <a:p>
            <a:pPr>
              <a:buFont typeface="Arial" panose="020B0604020202020204" pitchFamily="34" charset="0"/>
              <a:buChar char="•"/>
            </a:pPr>
            <a:r>
              <a:rPr lang="en-US" altLang="en-US" sz="1600" dirty="0"/>
              <a:t>Administrative items</a:t>
            </a:r>
          </a:p>
          <a:p>
            <a:pPr lvl="3">
              <a:buFont typeface="Arial" panose="020B0604020202020204" pitchFamily="34" charset="0"/>
              <a:buChar char="•"/>
            </a:pPr>
            <a:r>
              <a:rPr lang="en-US" altLang="en-US" sz="800" dirty="0">
                <a:solidFill>
                  <a:schemeClr val="bg1"/>
                </a:solidFill>
              </a:rPr>
              <a:t>Need a recording secretary </a:t>
            </a:r>
          </a:p>
          <a:p>
            <a:pPr>
              <a:buFont typeface="Arial" panose="020B0604020202020204" pitchFamily="34" charset="0"/>
              <a:buChar char="•"/>
            </a:pPr>
            <a:r>
              <a:rPr lang="en-US" altLang="en-US" sz="1600" dirty="0"/>
              <a:t>Approve agenda &amp; last minutes</a:t>
            </a:r>
          </a:p>
          <a:p>
            <a:pPr lvl="3">
              <a:buFont typeface="Arial" panose="020B0604020202020204" pitchFamily="34" charset="0"/>
              <a:buChar char="•"/>
            </a:pPr>
            <a:r>
              <a:rPr lang="en-US" altLang="en-US" sz="800" dirty="0">
                <a:solidFill>
                  <a:schemeClr val="bg1"/>
                </a:solidFill>
              </a:rPr>
              <a:t>Any interest in being the 802.18 Vice-Chair?</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Discussion items</a:t>
            </a:r>
            <a:endParaRPr lang="en-US" altLang="en-US" sz="1050" dirty="0"/>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altLang="en-US" sz="1400" dirty="0">
                <a:solidFill>
                  <a:schemeClr val="tx1"/>
                </a:solidFill>
              </a:rPr>
              <a:t>Ofcom consultation</a:t>
            </a:r>
          </a:p>
          <a:p>
            <a:pPr lvl="1">
              <a:buFont typeface="Arial" panose="020B0604020202020204" pitchFamily="34" charset="0"/>
              <a:buChar char="•"/>
            </a:pPr>
            <a:r>
              <a:rPr lang="en-US" altLang="en-US" sz="1400" dirty="0">
                <a:solidFill>
                  <a:schemeClr val="tx1"/>
                </a:solidFill>
              </a:rPr>
              <a:t>NPRM </a:t>
            </a:r>
            <a:r>
              <a:rPr lang="en-US" sz="1400" dirty="0"/>
              <a:t>on 3.7 to 4.2 GHz Band</a:t>
            </a:r>
          </a:p>
          <a:p>
            <a:pPr lvl="1">
              <a:buFont typeface="Arial" panose="020B0604020202020204" pitchFamily="34" charset="0"/>
              <a:buChar char="•"/>
            </a:pPr>
            <a:r>
              <a:rPr lang="en-US" altLang="en-US" sz="1400" dirty="0">
                <a:solidFill>
                  <a:schemeClr val="tx1"/>
                </a:solidFill>
              </a:rPr>
              <a:t>Google waiver request</a:t>
            </a:r>
          </a:p>
          <a:p>
            <a:pPr lvl="1">
              <a:buFont typeface="Arial" panose="020B0604020202020204" pitchFamily="34" charset="0"/>
              <a:buChar char="•"/>
            </a:pPr>
            <a:r>
              <a:rPr lang="en-US" altLang="en-US" sz="1400" dirty="0">
                <a:solidFill>
                  <a:schemeClr val="tx1"/>
                </a:solidFill>
              </a:rPr>
              <a:t>Uganda: TVWS consultation</a:t>
            </a:r>
          </a:p>
          <a:p>
            <a:pPr lvl="1">
              <a:buFont typeface="Arial" panose="020B0604020202020204" pitchFamily="34" charset="0"/>
              <a:buChar char="•"/>
            </a:pPr>
            <a:r>
              <a:rPr lang="en-US" altLang="en-US" sz="1400" dirty="0">
                <a:solidFill>
                  <a:schemeClr val="tx1"/>
                </a:solidFill>
              </a:rPr>
              <a:t>General Discussion Items	</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Actions required</a:t>
            </a:r>
          </a:p>
          <a:p>
            <a:pPr lvl="1">
              <a:buFont typeface="Arial" panose="020B0604020202020204" pitchFamily="34" charset="0"/>
              <a:buChar char="•"/>
            </a:pPr>
            <a:r>
              <a:rPr lang="en-US" altLang="en-US" sz="1400" dirty="0"/>
              <a:t>Several </a:t>
            </a:r>
          </a:p>
          <a:p>
            <a:pPr>
              <a:buFont typeface="Arial" panose="020B0604020202020204" pitchFamily="34" charset="0"/>
              <a:buChar char="•"/>
            </a:pPr>
            <a:r>
              <a:rPr lang="en-US" altLang="en-US" sz="1600" dirty="0"/>
              <a:t>AOB and Adjourn</a:t>
            </a:r>
            <a:endParaRPr lang="en-US" altLang="en-US" sz="2000" dirty="0"/>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816478" y="992187"/>
            <a:ext cx="4267199"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kern="0" dirty="0"/>
              <a:t>Discussion items, few more details:  </a:t>
            </a:r>
          </a:p>
          <a:p>
            <a:pPr>
              <a:spcBef>
                <a:spcPts val="0"/>
              </a:spcBef>
              <a:buFont typeface="Arial" panose="020B0604020202020204" pitchFamily="34" charset="0"/>
              <a:buChar char="•"/>
            </a:pPr>
            <a:endParaRPr lang="en-US" sz="1100" b="0" dirty="0">
              <a:solidFill>
                <a:schemeClr val="tx1"/>
              </a:solidFill>
            </a:endParaRPr>
          </a:p>
          <a:p>
            <a:pPr>
              <a:spcBef>
                <a:spcPts val="0"/>
              </a:spcBef>
              <a:buFont typeface="Arial" panose="020B0604020202020204" pitchFamily="34" charset="0"/>
              <a:buChar char="•"/>
            </a:pPr>
            <a:r>
              <a:rPr lang="en-US" sz="1200" b="0" dirty="0">
                <a:solidFill>
                  <a:schemeClr val="tx1"/>
                </a:solidFill>
              </a:rPr>
              <a:t>EU Items</a:t>
            </a:r>
          </a:p>
          <a:p>
            <a:pPr lvl="1">
              <a:spcBef>
                <a:spcPts val="0"/>
              </a:spcBef>
              <a:buFont typeface="Arial" panose="020B0604020202020204" pitchFamily="34" charset="0"/>
              <a:buChar char="•"/>
            </a:pPr>
            <a:r>
              <a:rPr lang="en-US" sz="1100" dirty="0">
                <a:solidFill>
                  <a:schemeClr val="tx1"/>
                </a:solidFill>
              </a:rPr>
              <a:t>Latest from members. Anything we should respond to?</a:t>
            </a:r>
          </a:p>
          <a:p>
            <a:pPr>
              <a:spcBef>
                <a:spcPts val="0"/>
              </a:spcBef>
              <a:buFont typeface="Arial" panose="020B0604020202020204" pitchFamily="34" charset="0"/>
              <a:buChar char="•"/>
            </a:pPr>
            <a:endParaRPr lang="en-US" sz="1200" b="0" dirty="0">
              <a:solidFill>
                <a:schemeClr val="tx1"/>
              </a:solidFill>
            </a:endParaRPr>
          </a:p>
          <a:p>
            <a:pPr>
              <a:spcBef>
                <a:spcPts val="0"/>
              </a:spcBef>
              <a:buFont typeface="Arial" panose="020B0604020202020204" pitchFamily="34" charset="0"/>
              <a:buChar char="•"/>
            </a:pPr>
            <a:r>
              <a:rPr lang="en-US" sz="1200" b="0" dirty="0">
                <a:solidFill>
                  <a:schemeClr val="tx1"/>
                </a:solidFill>
              </a:rPr>
              <a:t> Ofcom-consultation-on-preparations-for-wrc-19</a:t>
            </a:r>
          </a:p>
          <a:p>
            <a:pPr lvl="1">
              <a:spcBef>
                <a:spcPts val="0"/>
              </a:spcBef>
              <a:buFont typeface="Arial" panose="020B0604020202020204" pitchFamily="34" charset="0"/>
              <a:buChar char="•"/>
            </a:pPr>
            <a:r>
              <a:rPr lang="en-US" sz="1100" dirty="0">
                <a:solidFill>
                  <a:schemeClr val="tx1"/>
                </a:solidFill>
              </a:rPr>
              <a:t>Work on  IEEE 802 comments on the Ofcom questions on AIs we have view points on. </a:t>
            </a:r>
          </a:p>
          <a:p>
            <a:pPr lvl="1">
              <a:spcBef>
                <a:spcPts val="0"/>
              </a:spcBef>
              <a:buFont typeface="Arial" panose="020B0604020202020204" pitchFamily="34" charset="0"/>
              <a:buChar char="•"/>
            </a:pPr>
            <a:r>
              <a:rPr lang="en-US" sz="1100" dirty="0">
                <a:solidFill>
                  <a:schemeClr val="tx1"/>
                </a:solidFill>
              </a:rPr>
              <a:t>Due 13 Sept.(to EC by 23 or 30aug)  </a:t>
            </a:r>
          </a:p>
          <a:p>
            <a:pPr marL="457200" lvl="1" indent="0">
              <a:spcBef>
                <a:spcPts val="0"/>
              </a:spcBef>
            </a:pPr>
            <a:endParaRPr lang="en-US" sz="1100" dirty="0"/>
          </a:p>
          <a:p>
            <a:pPr>
              <a:spcBef>
                <a:spcPts val="0"/>
              </a:spcBef>
              <a:buFont typeface="Arial" panose="020B0604020202020204" pitchFamily="34" charset="0"/>
              <a:buChar char="•"/>
            </a:pPr>
            <a:r>
              <a:rPr lang="en-US" sz="1200" b="0" dirty="0"/>
              <a:t>NPRM, Expanding Flexible Use of 3.7 to 4.2GHz Band</a:t>
            </a:r>
          </a:p>
          <a:p>
            <a:pPr lvl="1">
              <a:spcBef>
                <a:spcPts val="0"/>
              </a:spcBef>
              <a:buFont typeface="Arial" panose="020B0604020202020204" pitchFamily="34" charset="0"/>
              <a:buChar char="•"/>
            </a:pPr>
            <a:r>
              <a:rPr lang="en-US" altLang="en-US" sz="1100" kern="0" dirty="0"/>
              <a:t>Final NPRM is out. . </a:t>
            </a:r>
          </a:p>
          <a:p>
            <a:pPr>
              <a:spcBef>
                <a:spcPts val="0"/>
              </a:spcBef>
              <a:buFont typeface="Arial" panose="020B0604020202020204" pitchFamily="34" charset="0"/>
              <a:buChar char="•"/>
            </a:pPr>
            <a:endParaRPr lang="en-US" altLang="en-US" sz="1200" b="0" kern="0" dirty="0"/>
          </a:p>
          <a:p>
            <a:pPr>
              <a:spcBef>
                <a:spcPts val="0"/>
              </a:spcBef>
              <a:buFont typeface="Arial" panose="020B0604020202020204" pitchFamily="34" charset="0"/>
              <a:buChar char="•"/>
            </a:pPr>
            <a:r>
              <a:rPr lang="en-US" altLang="en-US" sz="1200" b="0" kern="0" dirty="0"/>
              <a:t>Google waiver request, NCTA feedback request</a:t>
            </a:r>
          </a:p>
          <a:p>
            <a:pPr lvl="1">
              <a:spcBef>
                <a:spcPts val="0"/>
              </a:spcBef>
              <a:buFont typeface="Arial" panose="020B0604020202020204" pitchFamily="34" charset="0"/>
              <a:buChar char="•"/>
            </a:pPr>
            <a:r>
              <a:rPr lang="en-US" altLang="en-US" sz="1100" kern="0" dirty="0"/>
              <a:t>Google had replied to our comments, NCTA would like our thoughts on them.  NCTA agreed with us in places. </a:t>
            </a:r>
          </a:p>
          <a:p>
            <a:pPr>
              <a:spcBef>
                <a:spcPts val="0"/>
              </a:spcBef>
              <a:buFont typeface="Arial" panose="020B0604020202020204" pitchFamily="34" charset="0"/>
              <a:buChar char="•"/>
            </a:pPr>
            <a:endParaRPr lang="en-US" altLang="en-US" sz="1200" b="0" kern="0" dirty="0"/>
          </a:p>
          <a:p>
            <a:pPr>
              <a:spcBef>
                <a:spcPts val="0"/>
              </a:spcBef>
              <a:buFont typeface="Arial" panose="020B0604020202020204" pitchFamily="34" charset="0"/>
              <a:buChar char="•"/>
            </a:pPr>
            <a:r>
              <a:rPr lang="en-US" altLang="en-US" sz="1200" b="0" kern="0" dirty="0"/>
              <a:t>Uganda TVWS Consultation</a:t>
            </a:r>
          </a:p>
          <a:p>
            <a:pPr lvl="1">
              <a:spcBef>
                <a:spcPts val="0"/>
              </a:spcBef>
              <a:buFont typeface="Arial" panose="020B0604020202020204" pitchFamily="34" charset="0"/>
              <a:buChar char="•"/>
            </a:pPr>
            <a:r>
              <a:rPr lang="en-US" sz="1100" dirty="0"/>
              <a:t>Guidelines for management of the TVWS radio spectrum use in Uganda</a:t>
            </a:r>
            <a:r>
              <a:rPr lang="en-US" altLang="en-US" sz="1100" kern="0" dirty="0"/>
              <a:t> </a:t>
            </a:r>
          </a:p>
          <a:p>
            <a:pPr lvl="1">
              <a:spcBef>
                <a:spcPts val="0"/>
              </a:spcBef>
              <a:buFont typeface="Arial" panose="020B0604020202020204" pitchFamily="34" charset="0"/>
              <a:buChar char="•"/>
            </a:pPr>
            <a:r>
              <a:rPr lang="en-US" altLang="en-US" sz="1100" kern="0" dirty="0"/>
              <a:t>Due 10 Aug (to EC by 27Jul) </a:t>
            </a:r>
            <a:endParaRPr lang="en-US" altLang="en-US" sz="1100" b="0" kern="0" dirty="0"/>
          </a:p>
          <a:p>
            <a:pPr>
              <a:spcBef>
                <a:spcPts val="0"/>
              </a:spcBef>
              <a:buFont typeface="Arial" panose="020B0604020202020204" pitchFamily="34" charset="0"/>
              <a:buChar char="•"/>
            </a:pPr>
            <a:endParaRPr lang="en-US" altLang="en-US" sz="1100" b="0" kern="0" dirty="0"/>
          </a:p>
          <a:p>
            <a:pPr>
              <a:spcBef>
                <a:spcPts val="0"/>
              </a:spcBef>
              <a:buFont typeface="Arial" panose="020B0604020202020204" pitchFamily="34" charset="0"/>
              <a:buChar char="•"/>
            </a:pPr>
            <a:r>
              <a:rPr lang="en-US" altLang="en-US" sz="1200" b="0" kern="0" dirty="0"/>
              <a:t>General Discussion Items</a:t>
            </a:r>
          </a:p>
          <a:p>
            <a:pPr lvl="1">
              <a:buFont typeface="Arial" panose="020B0604020202020204" pitchFamily="34" charset="0"/>
              <a:buChar char="•"/>
            </a:pPr>
            <a:r>
              <a:rPr lang="en-US" sz="1000" dirty="0"/>
              <a:t>IEEE SA Additional Spectrum statement</a:t>
            </a:r>
          </a:p>
          <a:p>
            <a:pPr lvl="1">
              <a:buFont typeface="Arial" panose="020B0604020202020204" pitchFamily="34" charset="0"/>
              <a:buChar char="•"/>
            </a:pPr>
            <a:r>
              <a:rPr lang="en-US" sz="1000" dirty="0"/>
              <a:t>IEEE EU Spectrum Management statement </a:t>
            </a:r>
          </a:p>
          <a:p>
            <a:pPr lvl="1">
              <a:buFont typeface="Arial" panose="020B0604020202020204" pitchFamily="34" charset="0"/>
              <a:buChar char="•"/>
            </a:pPr>
            <a:r>
              <a:rPr lang="en-US" sz="1000" dirty="0"/>
              <a:t>6 (5-7) GHz and single voice from IEEE 802.   </a:t>
            </a:r>
          </a:p>
          <a:p>
            <a:pPr lvl="1">
              <a:buFont typeface="Arial" panose="020B0604020202020204" pitchFamily="34" charset="0"/>
              <a:buChar char="•"/>
            </a:pPr>
            <a:r>
              <a:rPr lang="en-US" sz="1000" dirty="0"/>
              <a:t>802.11 WNG proposal on Future of </a:t>
            </a:r>
            <a:r>
              <a:rPr lang="en-US" sz="700" dirty="0"/>
              <a:t>Unlicensed Spectrum </a:t>
            </a:r>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Motions - administrative</a:t>
            </a:r>
          </a:p>
        </p:txBody>
      </p:sp>
      <p:sp>
        <p:nvSpPr>
          <p:cNvPr id="16387" name="Content Placeholder 2"/>
          <p:cNvSpPr>
            <a:spLocks noGrp="1"/>
          </p:cNvSpPr>
          <p:nvPr>
            <p:ph idx="1"/>
          </p:nvPr>
        </p:nvSpPr>
        <p:spPr>
          <a:xfrm>
            <a:off x="761146" y="1066800"/>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a:t>
            </a:r>
            <a:r>
              <a:rPr lang="en-US" altLang="en-US" sz="1600" dirty="0">
                <a:solidFill>
                  <a:schemeClr val="bg1">
                    <a:lumMod val="85000"/>
                  </a:schemeClr>
                </a:solidFill>
              </a:rPr>
              <a:t> Stuart Kerry (Ruckus/ARRIS)</a:t>
            </a:r>
          </a:p>
          <a:p>
            <a:pPr lvl="1"/>
            <a:r>
              <a:rPr lang="en-US" altLang="en-US" sz="1600" b="1" dirty="0"/>
              <a:t>Seconded by:  	</a:t>
            </a:r>
            <a:endParaRPr lang="en-US" altLang="en-US" sz="1600" b="1" dirty="0">
              <a:solidFill>
                <a:schemeClr val="tx1"/>
              </a:solidFill>
            </a:endParaRPr>
          </a:p>
          <a:p>
            <a:pPr lvl="1"/>
            <a:r>
              <a:rPr lang="en-US" altLang="en-US" sz="1600" b="1" dirty="0"/>
              <a:t>Discussion?  </a:t>
            </a:r>
          </a:p>
          <a:p>
            <a:pPr lvl="1"/>
            <a:r>
              <a:rPr lang="en-US" altLang="en-US" sz="1600" b="1" dirty="0"/>
              <a:t>Vote:  </a:t>
            </a:r>
            <a:r>
              <a:rPr lang="en-US" altLang="en-US" sz="1600" b="1" dirty="0">
                <a:solidFill>
                  <a:schemeClr val="bg1">
                    <a:lumMod val="85000"/>
                  </a:schemeClr>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on 05 July 2018 in document:  </a:t>
            </a:r>
            <a:r>
              <a:rPr lang="en-US" altLang="en-US" sz="1600" dirty="0">
                <a:hlinkClick r:id="rId2"/>
              </a:rPr>
              <a:t>https://mentor.ieee.org/802.18/dcn/18/18-18-0078-00-0000-minutes-05july18-rr-tag-teleconference.doc</a:t>
            </a:r>
            <a:r>
              <a:rPr lang="en-US" altLang="en-US" sz="1600" dirty="0"/>
              <a:t>   </a:t>
            </a:r>
            <a:r>
              <a:rPr lang="en-US" altLang="en-US" sz="1600" b="1" dirty="0"/>
              <a:t>Posted: </a:t>
            </a:r>
            <a:r>
              <a:rPr lang="en-US" sz="1600" b="0" dirty="0"/>
              <a:t>  18-Jul-2018 13:53:47 ET</a:t>
            </a:r>
            <a:endParaRPr lang="en-US" sz="1600" dirty="0"/>
          </a:p>
          <a:p>
            <a:pPr lvl="1"/>
            <a:r>
              <a:rPr lang="en-US" altLang="en-US" sz="1600" b="1" dirty="0"/>
              <a:t>Moved by: 	</a:t>
            </a:r>
            <a:endParaRPr lang="en-US" altLang="en-US" sz="1600" b="1" dirty="0">
              <a:solidFill>
                <a:schemeClr val="tx1"/>
              </a:solidFill>
            </a:endParaRPr>
          </a:p>
          <a:p>
            <a:pPr lvl="1"/>
            <a:r>
              <a:rPr lang="en-US" altLang="en-US" sz="1600" b="1" dirty="0"/>
              <a:t>Seconded by: 	</a:t>
            </a:r>
            <a:r>
              <a:rPr lang="en-US" altLang="en-US" sz="1600" b="1" dirty="0">
                <a:solidFill>
                  <a:schemeClr val="bg1">
                    <a:lumMod val="85000"/>
                  </a:schemeClr>
                </a:solidFill>
              </a:rPr>
              <a:t> 			Stuart Kerry (Ruckus/ARRIS) </a:t>
            </a:r>
          </a:p>
          <a:p>
            <a:pPr lvl="1"/>
            <a:r>
              <a:rPr lang="en-US" altLang="en-US" sz="1600" b="1" dirty="0"/>
              <a:t>Discussion? </a:t>
            </a:r>
          </a:p>
          <a:p>
            <a:pPr lvl="1"/>
            <a:r>
              <a:rPr lang="en-US" altLang="en-US" sz="1600" b="1" dirty="0"/>
              <a:t>Vote</a:t>
            </a:r>
            <a:r>
              <a:rPr lang="en-US" altLang="en-US" sz="1600" b="1" dirty="0">
                <a:solidFill>
                  <a:schemeClr val="tx1"/>
                </a:solidFill>
              </a:rPr>
              <a:t>:  </a:t>
            </a:r>
            <a:r>
              <a:rPr lang="en-US" altLang="en-US" sz="1600" b="1" dirty="0">
                <a:solidFill>
                  <a:schemeClr val="bg1">
                    <a:lumMod val="85000"/>
                  </a:schemeClr>
                </a:solidFill>
              </a:rPr>
              <a:t>Unanimous consent</a:t>
            </a:r>
          </a:p>
          <a:p>
            <a:pPr lvl="1"/>
            <a:r>
              <a:rPr lang="en-US" altLang="en-US" sz="1050" dirty="0"/>
              <a:t>			</a:t>
            </a:r>
          </a:p>
          <a:p>
            <a:pPr marL="1371600" lvl="3" indent="0"/>
            <a:r>
              <a:rPr lang="en-US" altLang="en-US" sz="1000" dirty="0">
                <a:solidFill>
                  <a:schemeClr val="bg1"/>
                </a:solidFill>
              </a:rPr>
              <a:t>Does anyone have an interest in being the 802.18 Vice-Chair? </a:t>
            </a:r>
          </a:p>
          <a:p>
            <a:pPr marL="1828800" lvl="4" indent="0"/>
            <a:r>
              <a:rPr lang="en-US" altLang="en-US" sz="1000" b="1" dirty="0">
                <a:solidFill>
                  <a:schemeClr val="bg1"/>
                </a:solidFill>
              </a:rPr>
              <a:t>Needs to be a member of the SA and a declaration of term commitment and affiliation letters to the EC.</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19 July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endParaRPr lang="en-US" sz="1200" dirty="0"/>
          </a:p>
        </p:txBody>
      </p:sp>
      <p:sp>
        <p:nvSpPr>
          <p:cNvPr id="3" name="Content Placeholder 2"/>
          <p:cNvSpPr>
            <a:spLocks noGrp="1"/>
          </p:cNvSpPr>
          <p:nvPr>
            <p:ph idx="1"/>
          </p:nvPr>
        </p:nvSpPr>
        <p:spPr>
          <a:xfrm>
            <a:off x="647671" y="1066800"/>
            <a:ext cx="8451908" cy="4494213"/>
          </a:xfrm>
        </p:spPr>
        <p:txBody>
          <a:bodyPr/>
          <a:lstStyle/>
          <a:p>
            <a:pPr>
              <a:buFont typeface="Arial" panose="020B0604020202020204" pitchFamily="34" charset="0"/>
              <a:buChar char="•"/>
            </a:pPr>
            <a:r>
              <a:rPr lang="en-US" sz="2000" dirty="0"/>
              <a:t>Anything to share on the EU front?  		</a:t>
            </a:r>
            <a:r>
              <a:rPr lang="en-US" sz="1400" dirty="0"/>
              <a:t>	</a:t>
            </a:r>
          </a:p>
          <a:p>
            <a:pPr lvl="1">
              <a:buFont typeface="Arial" panose="020B0604020202020204" pitchFamily="34" charset="0"/>
              <a:buChar char="•"/>
            </a:pPr>
            <a:r>
              <a:rPr lang="en-US" sz="1800" dirty="0">
                <a:solidFill>
                  <a:schemeClr val="tx1"/>
                </a:solidFill>
              </a:rPr>
              <a:t>ETSI – BRAN – meeting #99 – 18-21 Sept</a:t>
            </a: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r>
              <a:rPr lang="en-US" sz="1050" dirty="0">
                <a:solidFill>
                  <a:schemeClr val="tx1"/>
                </a:solidFill>
              </a:rPr>
              <a:t>Last week: </a:t>
            </a:r>
          </a:p>
          <a:p>
            <a:pPr lvl="2">
              <a:buFont typeface="Arial" panose="020B0604020202020204" pitchFamily="34" charset="0"/>
              <a:buChar char="•"/>
            </a:pPr>
            <a:r>
              <a:rPr lang="en-US" sz="1050" dirty="0">
                <a:solidFill>
                  <a:schemeClr val="tx1"/>
                </a:solidFill>
              </a:rPr>
              <a:t>EN 302 567, 60 GHz, new draft has been released.   2 details to work out on short range devices, anticipated to be finalized for September meeting.  </a:t>
            </a:r>
          </a:p>
          <a:p>
            <a:pPr lvl="3">
              <a:buFont typeface="Arial" panose="020B0604020202020204" pitchFamily="34" charset="0"/>
              <a:buChar char="•"/>
            </a:pPr>
            <a:r>
              <a:rPr lang="en-US" sz="1000" dirty="0">
                <a:solidFill>
                  <a:schemeClr val="tx1"/>
                </a:solidFill>
              </a:rPr>
              <a:t>For now still have to go to Notified Bodies, with the rcve performance issue, could change tomorrow. </a:t>
            </a:r>
          </a:p>
          <a:p>
            <a:pPr lvl="2">
              <a:buFont typeface="Arial" panose="020B0604020202020204" pitchFamily="34" charset="0"/>
              <a:buChar char="•"/>
            </a:pPr>
            <a:r>
              <a:rPr lang="en-US" sz="1200" dirty="0" err="1"/>
              <a:t>SRDoc</a:t>
            </a:r>
            <a:r>
              <a:rPr lang="en-US" sz="1200" dirty="0"/>
              <a:t> draft on 60GHz is posted, some clarity needed on it purpose for some.  Getting close to finalizing. </a:t>
            </a:r>
          </a:p>
          <a:p>
            <a:pPr lvl="2">
              <a:buFont typeface="Arial" panose="020B0604020202020204" pitchFamily="34" charset="0"/>
              <a:buChar char="•"/>
            </a:pPr>
            <a:r>
              <a:rPr lang="en-GB" sz="1200" dirty="0"/>
              <a:t>The new work item in BRAN(18)098002 was adopted.</a:t>
            </a:r>
          </a:p>
          <a:p>
            <a:pPr lvl="3">
              <a:buFont typeface="Arial" panose="020B0604020202020204" pitchFamily="34" charset="0"/>
              <a:buChar char="•"/>
            </a:pPr>
            <a:r>
              <a:rPr lang="en-US" sz="1000" dirty="0"/>
              <a:t>Technical Report on WAS/RLANs in the band 6 725 MHz to 7 125 MHz</a:t>
            </a:r>
          </a:p>
          <a:p>
            <a:pPr lvl="3">
              <a:buFont typeface="Arial" panose="020B0604020202020204" pitchFamily="34" charset="0"/>
              <a:buChar char="•"/>
            </a:pPr>
            <a:r>
              <a:rPr lang="en-US" sz="1000" dirty="0"/>
              <a:t>A draft is due in the next month. </a:t>
            </a:r>
          </a:p>
          <a:p>
            <a:pPr lvl="3">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r>
              <a:rPr lang="en-US" sz="1800" dirty="0">
                <a:solidFill>
                  <a:schemeClr val="tx1"/>
                </a:solidFill>
              </a:rPr>
              <a:t>ETSI - ERM - TG-11</a:t>
            </a: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r>
              <a:rPr lang="en-US" sz="1200" dirty="0">
                <a:solidFill>
                  <a:schemeClr val="tx1"/>
                </a:solidFill>
              </a:rPr>
              <a:t>Last week: </a:t>
            </a:r>
          </a:p>
          <a:p>
            <a:pPr lvl="2">
              <a:buFont typeface="Arial" panose="020B0604020202020204" pitchFamily="34" charset="0"/>
              <a:buChar char="•"/>
            </a:pPr>
            <a:r>
              <a:rPr lang="en-US" sz="1200" dirty="0">
                <a:solidFill>
                  <a:schemeClr val="tx1"/>
                </a:solidFill>
              </a:rPr>
              <a:t>Previous:  EN 300 328 (v2.2.1 (2018-04)) - </a:t>
            </a:r>
            <a:r>
              <a:rPr lang="en-US" sz="1200" dirty="0"/>
              <a:t>Draft accepted by ERM and receipt by ETSI Secretariat on 07 June; </a:t>
            </a:r>
            <a:r>
              <a:rPr lang="en-US" sz="1200" dirty="0">
                <a:solidFill>
                  <a:schemeClr val="tx1"/>
                </a:solidFill>
              </a:rPr>
              <a:t>Now to National vote. ERM(18)065022r3;   Any news? no</a:t>
            </a:r>
          </a:p>
          <a:p>
            <a:pPr lvl="2">
              <a:buFont typeface="Arial" panose="020B0604020202020204" pitchFamily="34" charset="0"/>
              <a:buChar char="•"/>
            </a:pPr>
            <a:r>
              <a:rPr lang="en-US" sz="1200" dirty="0">
                <a:solidFill>
                  <a:schemeClr val="tx1"/>
                </a:solidFill>
                <a:hlinkClick r:id="rId2"/>
              </a:rPr>
              <a:t>https://portal.etsi.org/webapp/WorkProgram/Report_WorkItem.asp?WKI_ID=51206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291822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800" dirty="0"/>
              <a:t>-2</a:t>
            </a:r>
            <a:r>
              <a:rPr lang="en-US" sz="2400" dirty="0"/>
              <a:t> </a:t>
            </a:r>
            <a:endParaRPr lang="en-US" sz="1200" dirty="0"/>
          </a:p>
        </p:txBody>
      </p:sp>
      <p:sp>
        <p:nvSpPr>
          <p:cNvPr id="3" name="Content Placeholder 2"/>
          <p:cNvSpPr>
            <a:spLocks noGrp="1"/>
          </p:cNvSpPr>
          <p:nvPr>
            <p:ph idx="1"/>
          </p:nvPr>
        </p:nvSpPr>
        <p:spPr>
          <a:xfrm>
            <a:off x="647671" y="1181893"/>
            <a:ext cx="8451908" cy="4494213"/>
          </a:xfrm>
        </p:spPr>
        <p:txBody>
          <a:bodyPr/>
          <a:lstStyle/>
          <a:p>
            <a:pPr lvl="1">
              <a:buFont typeface="Arial" panose="020B0604020202020204" pitchFamily="34" charset="0"/>
              <a:buChar char="•"/>
            </a:pPr>
            <a:r>
              <a:rPr lang="en-US" sz="1800" dirty="0">
                <a:solidFill>
                  <a:schemeClr val="tx1"/>
                </a:solidFill>
              </a:rPr>
              <a:t>CEPT – ECC SE45</a:t>
            </a:r>
          </a:p>
          <a:p>
            <a:pPr lvl="2">
              <a:buFont typeface="Arial" panose="020B0604020202020204" pitchFamily="34" charset="0"/>
              <a:buChar char="•"/>
            </a:pPr>
            <a:r>
              <a:rPr lang="en-GB" sz="1600" dirty="0"/>
              <a:t>Next f2f: 13 August (afternoon) -14  August 2018, ECO, Copenhagen, Denmark</a:t>
            </a:r>
          </a:p>
          <a:p>
            <a:pPr lvl="2">
              <a:buFont typeface="Arial" panose="020B0604020202020204" pitchFamily="34" charset="0"/>
              <a:buChar char="•"/>
            </a:pPr>
            <a:r>
              <a:rPr lang="en-GB" sz="1600" dirty="0"/>
              <a:t> </a:t>
            </a:r>
          </a:p>
          <a:p>
            <a:pPr lvl="2">
              <a:buFont typeface="Arial" panose="020B0604020202020204" pitchFamily="34" charset="0"/>
              <a:buChar char="•"/>
            </a:pPr>
            <a:endParaRPr lang="en-US" sz="1600" dirty="0"/>
          </a:p>
          <a:p>
            <a:pPr lvl="3">
              <a:buFont typeface="Arial" panose="020B0604020202020204" pitchFamily="34" charset="0"/>
              <a:buChar char="•"/>
            </a:pPr>
            <a:endParaRPr lang="en-US" sz="1100" dirty="0">
              <a:solidFill>
                <a:schemeClr val="tx1"/>
              </a:solidFill>
            </a:endParaRPr>
          </a:p>
          <a:p>
            <a:pPr lvl="1">
              <a:buFont typeface="Arial" panose="020B0604020202020204" pitchFamily="34" charset="0"/>
              <a:buChar char="•"/>
            </a:pPr>
            <a:r>
              <a:rPr lang="en-US" sz="1800" dirty="0">
                <a:solidFill>
                  <a:schemeClr val="tx1"/>
                </a:solidFill>
              </a:rPr>
              <a:t>CEPT – ECC FM57</a:t>
            </a:r>
          </a:p>
          <a:p>
            <a:pPr lvl="2">
              <a:buFont typeface="Arial" panose="020B0604020202020204" pitchFamily="34" charset="0"/>
              <a:buChar char="•"/>
            </a:pPr>
            <a:r>
              <a:rPr lang="en-US" sz="1600" dirty="0">
                <a:solidFill>
                  <a:schemeClr val="tx1"/>
                </a:solidFill>
              </a:rPr>
              <a:t>Anything from web-meeting?</a:t>
            </a:r>
          </a:p>
          <a:p>
            <a:pPr lvl="2">
              <a:buFont typeface="Arial" panose="020B0604020202020204" pitchFamily="34" charset="0"/>
              <a:buChar char="•"/>
            </a:pPr>
            <a:r>
              <a:rPr lang="en-US" sz="1400" dirty="0">
                <a:solidFill>
                  <a:schemeClr val="tx1"/>
                </a:solidFill>
              </a:rPr>
              <a:t> </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Any other EU news? </a:t>
            </a:r>
            <a:endParaRPr lang="en-US" sz="1400" dirty="0">
              <a:solidFill>
                <a:schemeClr val="tx1"/>
              </a:solidFill>
            </a:endParaRP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r>
              <a:rPr lang="en-US" sz="1200" dirty="0">
                <a:solidFill>
                  <a:schemeClr val="tx1"/>
                </a:solidFill>
              </a:rPr>
              <a:t>Last week:</a:t>
            </a:r>
          </a:p>
          <a:p>
            <a:pPr lvl="2">
              <a:buFont typeface="Arial" panose="020B0604020202020204" pitchFamily="34" charset="0"/>
              <a:buChar char="•"/>
            </a:pPr>
            <a:r>
              <a:rPr lang="en-US" sz="1200" dirty="0">
                <a:solidFill>
                  <a:schemeClr val="tx1"/>
                </a:solidFill>
              </a:rPr>
              <a:t>ITS difficult discussions going on, e.g. between rail and ITS users,</a:t>
            </a:r>
          </a:p>
          <a:p>
            <a:pPr lvl="3">
              <a:buFont typeface="Arial" panose="020B0604020202020204" pitchFamily="34" charset="0"/>
              <a:buChar char="•"/>
            </a:pPr>
            <a:r>
              <a:rPr lang="en-US" sz="1000" dirty="0">
                <a:solidFill>
                  <a:schemeClr val="tx1"/>
                </a:solidFill>
              </a:rPr>
              <a:t>802.11p is in these discussions. </a:t>
            </a:r>
          </a:p>
          <a:p>
            <a:pPr lvl="3">
              <a:buFont typeface="Arial" panose="020B0604020202020204" pitchFamily="34" charset="0"/>
              <a:buChar char="•"/>
            </a:pPr>
            <a:r>
              <a:rPr lang="en-US" sz="1000" dirty="0">
                <a:solidFill>
                  <a:schemeClr val="tx1"/>
                </a:solidFill>
              </a:rPr>
              <a:t>Working toward agreement by the end of year.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3155509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Ofcom -  WRC-19</a:t>
            </a:r>
            <a:endParaRPr lang="en-US" sz="12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Ofcom </a:t>
            </a:r>
            <a:r>
              <a:rPr lang="en-US" sz="2000" b="0" dirty="0"/>
              <a:t>Consultation: UK preparations for the World Radiocommunication Conference 2019 (WRC-19)</a:t>
            </a:r>
          </a:p>
          <a:p>
            <a:pPr lvl="1">
              <a:buFont typeface="Arial" panose="020B0604020202020204" pitchFamily="34" charset="0"/>
              <a:buChar char="•"/>
            </a:pPr>
            <a:r>
              <a:rPr lang="en-US" sz="1600" dirty="0">
                <a:solidFill>
                  <a:schemeClr val="tx1"/>
                </a:solidFill>
                <a:hlinkClick r:id="rId2"/>
              </a:rPr>
              <a:t>https://www.ofcom.org.uk/consultations-and-statements/category-1/uk-preparations-wrc-19</a:t>
            </a:r>
            <a:r>
              <a:rPr lang="en-US" sz="1600" dirty="0">
                <a:solidFill>
                  <a:schemeClr val="tx1"/>
                </a:solidFill>
              </a:rPr>
              <a:t> </a:t>
            </a:r>
          </a:p>
          <a:p>
            <a:pPr lvl="1">
              <a:buFont typeface="Arial" panose="020B0604020202020204" pitchFamily="34" charset="0"/>
              <a:buChar char="•"/>
            </a:pPr>
            <a:r>
              <a:rPr lang="en-US" sz="1600" dirty="0">
                <a:hlinkClick r:id="rId3"/>
              </a:rPr>
              <a:t>https://mentor.ieee.org/802.18/dcn/18/18-18-0069-00-0000-ofcom-consultation-on-preparations-for-wrc-19.pdf</a:t>
            </a:r>
            <a:r>
              <a:rPr lang="en-US" sz="1600" dirty="0"/>
              <a:t> </a:t>
            </a:r>
          </a:p>
          <a:p>
            <a:pPr lvl="1">
              <a:buFont typeface="Arial" panose="020B0604020202020204" pitchFamily="34" charset="0"/>
              <a:buChar char="•"/>
            </a:pPr>
            <a:r>
              <a:rPr lang="en-US" sz="1600" b="1" dirty="0"/>
              <a:t>The closing date for responses is 13 September 2018. (To EC by 16 or 23 Aug)</a:t>
            </a:r>
          </a:p>
          <a:p>
            <a:pPr lvl="1">
              <a:buFont typeface="Arial" panose="020B0604020202020204" pitchFamily="34" charset="0"/>
              <a:buChar char="•"/>
            </a:pPr>
            <a:r>
              <a:rPr lang="en-US" sz="1600" dirty="0">
                <a:solidFill>
                  <a:schemeClr val="tx1"/>
                </a:solidFill>
              </a:rPr>
              <a:t>There are 32 questions Ofcom is asking. </a:t>
            </a:r>
          </a:p>
          <a:p>
            <a:pPr lvl="1">
              <a:buFont typeface="Arial" panose="020B0604020202020204" pitchFamily="34" charset="0"/>
              <a:buChar char="•"/>
            </a:pPr>
            <a:r>
              <a:rPr lang="en-US" sz="1600" dirty="0">
                <a:solidFill>
                  <a:schemeClr val="tx1"/>
                </a:solidFill>
              </a:rPr>
              <a:t>We should focus on AIs from our view point document; 1.12, 1.13, 1.15, 1.16, 9.1.5 and 10.   </a:t>
            </a:r>
          </a:p>
          <a:p>
            <a:pPr marL="457200" lvl="1" indent="0"/>
            <a:r>
              <a:rPr lang="en-US" sz="1600" dirty="0">
                <a:solidFill>
                  <a:schemeClr val="tx1"/>
                </a:solidFill>
              </a:rPr>
              <a:t> </a:t>
            </a:r>
          </a:p>
          <a:p>
            <a:r>
              <a:rPr lang="en-US" sz="1400" b="0" dirty="0"/>
              <a:t>1.1 This consultation calls on stakeholders to help us play an important part in shaping the regulations that govern how the world’s radio spectrum is used. It sets out the key issues to be discussed at next year’s World Radiocommunications Conference (WRC-19) – and spells out our early thinking on the outcomes we’d like to achieve. It also explains the engagement process which Ofcom manages in order to allow stakeholders to feed into the development of UK positions for the WRC. </a:t>
            </a:r>
          </a:p>
          <a:p>
            <a:r>
              <a:rPr lang="en-US" sz="1400" b="0" dirty="0"/>
              <a:t>1.2 Among the areas for discussion at WRC-19 are use of spectrum for mobile broadband – including next generation 5G. Decisions taken at the conference on this and other matters could affect thousands of UK businesses and consumers.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4110790776"/>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26348</TotalTime>
  <Words>5213</Words>
  <Application>Microsoft Office PowerPoint</Application>
  <PresentationFormat>On-screen Show (4:3)</PresentationFormat>
  <Paragraphs>638</Paragraphs>
  <Slides>41</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41</vt:i4>
      </vt:variant>
    </vt:vector>
  </HeadingPairs>
  <TitlesOfParts>
    <vt:vector size="53"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Motions - administrative</vt:lpstr>
      <vt:lpstr>EU items </vt:lpstr>
      <vt:lpstr>EU items -2 </vt:lpstr>
      <vt:lpstr>Ofcom -  WRC-19</vt:lpstr>
      <vt:lpstr>Ofcom -  WRC-19 -2</vt:lpstr>
      <vt:lpstr>FCC – Flexible Use of the 3.7 to 4.2 GHz Band</vt:lpstr>
      <vt:lpstr>Google Wavier -1</vt:lpstr>
      <vt:lpstr>Google Wavier -2</vt:lpstr>
      <vt:lpstr>Uganda TVWS Consultation</vt:lpstr>
      <vt:lpstr>General Discussion Items</vt:lpstr>
      <vt:lpstr>Actions Required</vt:lpstr>
      <vt:lpstr>Any Other Business</vt:lpstr>
      <vt:lpstr>Adjourn</vt:lpstr>
      <vt:lpstr>PowerPoint Presentation</vt:lpstr>
      <vt:lpstr>Ofcom -  WRC-19 -2</vt:lpstr>
      <vt:lpstr>Ofcom -  WRC-19 -3</vt:lpstr>
      <vt:lpstr>Ofcom -  WRC-19 -4</vt:lpstr>
      <vt:lpstr>IEEE 802 – Can we get to a Single Voice on 6GHz? -1</vt:lpstr>
      <vt:lpstr>IEEE 802 – Can we get to a Single Voice on 6GHz? -2</vt:lpstr>
      <vt:lpstr>WiFi / UWB Coexistence -1</vt:lpstr>
      <vt:lpstr>WiFi / UWB Coexistence  -2</vt:lpstr>
      <vt:lpstr>IEEE SA additional spectrum position statement </vt:lpstr>
      <vt:lpstr>Motion SA position statement</vt:lpstr>
      <vt:lpstr>IEEE EU Position Statement -1</vt:lpstr>
      <vt:lpstr>IEEE EU Position Statement -2</vt:lpstr>
      <vt:lpstr>IEEE EU position statement on spectrum management</vt:lpstr>
      <vt:lpstr>Motion – EU Spectrum Management</vt:lpstr>
      <vt:lpstr>A Future For Unlicensed Spectrum – from last week</vt:lpstr>
      <vt:lpstr>A Future For Unlicensed Spectrum-2</vt:lpstr>
      <vt:lpstr>A Future For Unlicensed Spectrum</vt:lpstr>
      <vt:lpstr>keep in mind for future</vt:lpstr>
      <vt:lpstr>Potential reference document when doing comments</vt:lpstr>
      <vt:lpstr>Fellowship Request</vt:lpstr>
      <vt:lpstr>IEEE – not connected and underserved (from last week)</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498</cp:revision>
  <cp:lastPrinted>1601-01-01T00:00:00Z</cp:lastPrinted>
  <dcterms:created xsi:type="dcterms:W3CDTF">2016-03-03T14:54:45Z</dcterms:created>
  <dcterms:modified xsi:type="dcterms:W3CDTF">2018-07-18T21:47:16Z</dcterms:modified>
</cp:coreProperties>
</file>