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341" r:id="rId3"/>
    <p:sldId id="329" r:id="rId4"/>
    <p:sldId id="330" r:id="rId5"/>
    <p:sldId id="319" r:id="rId6"/>
    <p:sldId id="331" r:id="rId7"/>
    <p:sldId id="462" r:id="rId8"/>
    <p:sldId id="459" r:id="rId9"/>
    <p:sldId id="448" r:id="rId10"/>
    <p:sldId id="449" r:id="rId11"/>
    <p:sldId id="441" r:id="rId12"/>
    <p:sldId id="442" r:id="rId13"/>
    <p:sldId id="445" r:id="rId14"/>
    <p:sldId id="446" r:id="rId15"/>
    <p:sldId id="456" r:id="rId16"/>
    <p:sldId id="457" r:id="rId17"/>
    <p:sldId id="352" r:id="rId18"/>
    <p:sldId id="379" r:id="rId19"/>
    <p:sldId id="415" r:id="rId20"/>
    <p:sldId id="461" r:id="rId21"/>
    <p:sldId id="346" r:id="rId22"/>
    <p:sldId id="463" r:id="rId23"/>
    <p:sldId id="460" r:id="rId24"/>
    <p:sldId id="464" r:id="rId25"/>
    <p:sldId id="465" r:id="rId26"/>
    <p:sldId id="344" r:id="rId27"/>
    <p:sldId id="419" r:id="rId28"/>
    <p:sldId id="401" r:id="rId29"/>
    <p:sldId id="402" r:id="rId30"/>
    <p:sldId id="403" r:id="rId31"/>
    <p:sldId id="426" r:id="rId32"/>
    <p:sldId id="435" r:id="rId33"/>
    <p:sldId id="439" r:id="rId34"/>
    <p:sldId id="443" r:id="rId35"/>
    <p:sldId id="396" r:id="rId36"/>
    <p:sldId id="438" r:id="rId37"/>
    <p:sldId id="430" r:id="rId38"/>
    <p:sldId id="431" r:id="rId39"/>
    <p:sldId id="451" r:id="rId40"/>
    <p:sldId id="429" r:id="rId41"/>
    <p:sldId id="417" r:id="rId42"/>
    <p:sldId id="418" r:id="rId43"/>
    <p:sldId id="398" r:id="rId44"/>
    <p:sldId id="428" r:id="rId45"/>
    <p:sldId id="404" r:id="rId46"/>
    <p:sldId id="399" r:id="rId47"/>
    <p:sldId id="452" r:id="rId48"/>
    <p:sldId id="453" r:id="rId49"/>
    <p:sldId id="454" r:id="rId50"/>
    <p:sldId id="455" r:id="rId51"/>
    <p:sldId id="408"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0" autoAdjust="0"/>
    <p:restoredTop sz="94660"/>
  </p:normalViewPr>
  <p:slideViewPr>
    <p:cSldViewPr>
      <p:cViewPr varScale="1">
        <p:scale>
          <a:sx n="86" d="100"/>
          <a:sy n="86" d="100"/>
        </p:scale>
        <p:origin x="90" y="7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9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12-Jul-18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 July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12 July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 July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802.18-18/0079r03</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fcc.gov/document/expanding-flexible-use-37-42-ghz-band"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hyperlink" Target="https://mentor.ieee.org/802.18/dcn/18/18-18-0076-00-0000-nprm-3-9-4-2ghz-gn-18-122.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hyperlink" Target="https://mentor.ieee.org/802.18/dcn/18/18-18-0081-00-0000-google-s-waiver-request-ncta-replies-supporting-ieee-802-comments-on-motion-sensing-57-64-ghz.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055-03-0wng-a-future-for-unlicensed-spectrum.pptx"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8/dcn/18/18-18-0069-00-0000-ofcom-consultation-on-preparations-for-wrc-19.pdf"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8/18-18-0010-06-0000-sa-use-of-spectrum-draft-position-06dec17.doc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cn/18/18-18-0010-05-0000-sa-use-of-spectrum-draft-position-06dec17.docx" TargetMode="External"/><Relationship Id="rId2" Type="http://schemas.openxmlformats.org/officeDocument/2006/relationships/hyperlink" Target="https://mentor.ieee.org/802.18/dcn/18/18-18-0010-04-0000-sa-use-of-spectrum-draft-position-06dec17.docx"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fcc.gov/ecfs/search/filings?proceedings_name=18-120&amp;sort=date_disseminated,DESC" TargetMode="External"/><Relationship Id="rId2" Type="http://schemas.openxmlformats.org/officeDocument/2006/relationships/hyperlink" Target="https://www.fcc.gov/ecfs/filing/0510125420096" TargetMode="External"/><Relationship Id="rId1" Type="http://schemas.openxmlformats.org/officeDocument/2006/relationships/slideLayout" Target="../slideLayouts/slideLayout1.xml"/><Relationship Id="rId5" Type="http://schemas.openxmlformats.org/officeDocument/2006/relationships/hyperlink" Target="https://www.federalregister.gov/citation/83-FR-26396" TargetMode="External"/><Relationship Id="rId4" Type="http://schemas.openxmlformats.org/officeDocument/2006/relationships/hyperlink" Target="https://www.federalregister.gov/documents/2018/06/07/2018-12183/transforming-the-25-ghz-band?utm_campaign=subscription%20mailing%20list&amp;utm_source=federalregister.gov&amp;utm_medium=email"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55-00-0000-meeting-minutes-may-2018-f2f-warsaw.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mailto:vmitchell@tiaonline.org"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portal.etsi.org/webapp/workProgram/Report_Schedule.asp?WKI_ID=51206"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12 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San Diego Plenary Meeting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10 July 18</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12 July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000073424"/>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499"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r>
              <a:rPr lang="en-US" sz="2000" dirty="0"/>
              <a:t>-2</a:t>
            </a:r>
            <a:r>
              <a:rPr lang="en-US" sz="2800" dirty="0"/>
              <a:t> </a:t>
            </a:r>
            <a:endParaRPr lang="en-US" sz="1400" dirty="0"/>
          </a:p>
        </p:txBody>
      </p:sp>
      <p:sp>
        <p:nvSpPr>
          <p:cNvPr id="3" name="Content Placeholder 2"/>
          <p:cNvSpPr>
            <a:spLocks noGrp="1"/>
          </p:cNvSpPr>
          <p:nvPr>
            <p:ph idx="1"/>
          </p:nvPr>
        </p:nvSpPr>
        <p:spPr>
          <a:xfrm>
            <a:off x="647671" y="1181893"/>
            <a:ext cx="8451908" cy="4494213"/>
          </a:xfrm>
        </p:spPr>
        <p:txBody>
          <a:bodyPr/>
          <a:lstStyle/>
          <a:p>
            <a:pPr lvl="1">
              <a:buFont typeface="Arial" panose="020B0604020202020204" pitchFamily="34" charset="0"/>
              <a:buChar char="•"/>
            </a:pPr>
            <a:r>
              <a:rPr lang="en-US" sz="1800" dirty="0">
                <a:solidFill>
                  <a:schemeClr val="tx1"/>
                </a:solidFill>
              </a:rPr>
              <a:t>CEPT – ECC SE45</a:t>
            </a:r>
          </a:p>
          <a:p>
            <a:pPr lvl="2">
              <a:buFont typeface="Arial" panose="020B0604020202020204" pitchFamily="34" charset="0"/>
              <a:buChar char="•"/>
            </a:pPr>
            <a:r>
              <a:rPr lang="en-GB" sz="1600" dirty="0"/>
              <a:t>Next f2f: 13 August (afternoon) -14  August 2018, ECO, Copenhagen, Denmark</a:t>
            </a:r>
          </a:p>
          <a:p>
            <a:pPr lvl="2">
              <a:buFont typeface="Arial" panose="020B0604020202020204" pitchFamily="34" charset="0"/>
              <a:buChar char="•"/>
            </a:pPr>
            <a:r>
              <a:rPr lang="en-GB" sz="1600" dirty="0"/>
              <a:t> A call recently have the RLAN parameters are being accepted in general, still in discussion.  Should have for the meeting in August. </a:t>
            </a:r>
          </a:p>
          <a:p>
            <a:pPr lvl="2">
              <a:buFont typeface="Arial" panose="020B0604020202020204" pitchFamily="34" charset="0"/>
              <a:buChar char="•"/>
            </a:pPr>
            <a:endParaRPr lang="en-US" sz="1600" dirty="0"/>
          </a:p>
          <a:p>
            <a:pPr lvl="3">
              <a:buFont typeface="Arial" panose="020B0604020202020204" pitchFamily="34" charset="0"/>
              <a:buChar char="•"/>
            </a:pPr>
            <a:endParaRPr lang="en-US" sz="1100" dirty="0">
              <a:solidFill>
                <a:schemeClr val="tx1"/>
              </a:solidFill>
            </a:endParaRPr>
          </a:p>
          <a:p>
            <a:pPr lvl="1">
              <a:buFont typeface="Arial" panose="020B0604020202020204" pitchFamily="34" charset="0"/>
              <a:buChar char="•"/>
            </a:pPr>
            <a:r>
              <a:rPr lang="en-US" sz="1800" dirty="0">
                <a:solidFill>
                  <a:schemeClr val="tx1"/>
                </a:solidFill>
              </a:rPr>
              <a:t>CEPT – ECC FM57</a:t>
            </a:r>
          </a:p>
          <a:p>
            <a:pPr lvl="2">
              <a:buFont typeface="Arial" panose="020B0604020202020204" pitchFamily="34" charset="0"/>
              <a:buChar char="•"/>
            </a:pPr>
            <a:r>
              <a:rPr lang="en-US" sz="1600" dirty="0">
                <a:solidFill>
                  <a:schemeClr val="tx1"/>
                </a:solidFill>
              </a:rPr>
              <a:t>Next meeting 18 July, a web-meeting. tbd. </a:t>
            </a:r>
          </a:p>
          <a:p>
            <a:pPr lvl="2">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Any other EU news? </a:t>
            </a:r>
            <a:endParaRPr lang="en-US" sz="1400" dirty="0">
              <a:solidFill>
                <a:schemeClr val="tx1"/>
              </a:solidFill>
            </a:endParaRPr>
          </a:p>
          <a:p>
            <a:pPr lvl="2">
              <a:buFont typeface="Arial" panose="020B0604020202020204" pitchFamily="34" charset="0"/>
              <a:buChar char="•"/>
            </a:pPr>
            <a:r>
              <a:rPr lang="en-US" sz="1600" dirty="0">
                <a:solidFill>
                  <a:schemeClr val="tx1"/>
                </a:solidFill>
              </a:rPr>
              <a:t>ITS difficult discussions going on, e.g. between rail and ITS users,</a:t>
            </a:r>
          </a:p>
          <a:p>
            <a:pPr lvl="3">
              <a:buFont typeface="Arial" panose="020B0604020202020204" pitchFamily="34" charset="0"/>
              <a:buChar char="•"/>
            </a:pPr>
            <a:r>
              <a:rPr lang="en-US" sz="1400" dirty="0">
                <a:solidFill>
                  <a:schemeClr val="tx1"/>
                </a:solidFill>
              </a:rPr>
              <a:t>802.11p is in these discussions. </a:t>
            </a:r>
          </a:p>
          <a:p>
            <a:pPr lvl="3">
              <a:buFont typeface="Arial" panose="020B0604020202020204" pitchFamily="34" charset="0"/>
              <a:buChar char="•"/>
            </a:pPr>
            <a:r>
              <a:rPr lang="en-US" sz="1400" dirty="0">
                <a:solidFill>
                  <a:schemeClr val="tx1"/>
                </a:solidFill>
              </a:rPr>
              <a:t>Working toward agreement by the end of year.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Ofcom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Ofcom is asking.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-2</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endParaRPr lang="en-US" sz="1400" dirty="0"/>
          </a:p>
          <a:p>
            <a:r>
              <a:rPr lang="en-US" sz="1400" dirty="0"/>
              <a:t>Question 1: Do you agree with the prioritisation of the agenda items, as shown in Annex 5, and if not why</a:t>
            </a:r>
          </a:p>
          <a:p>
            <a:r>
              <a:rPr lang="en-US" sz="1400" dirty="0"/>
              <a:t> </a:t>
            </a:r>
          </a:p>
          <a:p>
            <a:r>
              <a:rPr lang="en-US" sz="1400" dirty="0"/>
              <a:t>Question 2: Ofcom is supporting the following three priority bands for IMT identification in the RRs: 24.25 – 27.5 GHz 40.5-43.5 GHz (as part of a wider global 37-43.5 GHz tuning range) 66 – 71 GHz If you don’t agree with any of these bands, or think we should be promoting other bands, please provide justification for your views.</a:t>
            </a:r>
            <a:endParaRPr lang="en-US" sz="1800" dirty="0"/>
          </a:p>
          <a:p>
            <a:r>
              <a:rPr lang="en-US" sz="1400" dirty="0"/>
              <a:t> </a:t>
            </a:r>
          </a:p>
          <a:p>
            <a:r>
              <a:rPr lang="en-US" sz="1400" dirty="0"/>
              <a:t>Question 3: What are your views on the suitability of the currently identified bands for HAPs and do you think there is a requirement for additional spectrum? Recognising that we support 26 GHz as a global band for IMT under agenda item </a:t>
            </a:r>
            <a:r>
              <a:rPr lang="en-US" sz="1400" u="heavy" dirty="0"/>
              <a:t>1.13</a:t>
            </a:r>
            <a:r>
              <a:rPr lang="en-US" sz="1400" dirty="0"/>
              <a:t>, what are your views on the bands currently under study for HAPs, both globally and in ITU-R Regions?</a:t>
            </a:r>
            <a:endParaRPr lang="en-US" sz="1800" dirty="0"/>
          </a:p>
          <a:p>
            <a:r>
              <a:rPr lang="en-US" sz="1400" dirty="0"/>
              <a:t> </a:t>
            </a:r>
          </a:p>
          <a:p>
            <a:r>
              <a:rPr lang="en-US" sz="1400" dirty="0"/>
              <a:t>Question 4: What are your views on the bands within scope of Agenda Item </a:t>
            </a:r>
            <a:r>
              <a:rPr lang="en-US" sz="1400" u="heavy" dirty="0"/>
              <a:t>1.16</a:t>
            </a:r>
            <a:r>
              <a:rPr lang="en-US" sz="1400" dirty="0"/>
              <a:t> and their suitability for Wi-Fi and Wi-Fi like services? Do you agree that Ofcom should support the CEPT position of No Change? If not, please provide evidence to support your view.</a:t>
            </a:r>
            <a:endParaRPr lang="en-US" sz="1800" dirty="0"/>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2239787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-3</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r>
              <a:rPr lang="en-US" sz="1400" dirty="0"/>
              <a:t>				</a:t>
            </a:r>
          </a:p>
          <a:p>
            <a:r>
              <a:rPr lang="en-US" sz="1400" dirty="0"/>
              <a:t>Question 5: Do you agree that UK support the inclusion of the updated Recommendation M.1849-1 (“Technical and operational aspects of ground-based meteorological radars”) in footnote No.5450A? What are your views on the requirement to include a reference to ITU-R Recommendation ITU R M.1638 1 in footnotes No.5447A and 5.450A and the potential impact upon Wi-Fi (and similar technologies)?</a:t>
            </a:r>
          </a:p>
          <a:p>
            <a:pPr>
              <a:buFont typeface="Arial" panose="020B0604020202020204" pitchFamily="34" charset="0"/>
              <a:buChar char="•"/>
            </a:pPr>
            <a:endParaRPr lang="en-US" sz="1400" dirty="0">
              <a:solidFill>
                <a:schemeClr val="tx1"/>
              </a:solidFill>
            </a:endParaRPr>
          </a:p>
          <a:p>
            <a:r>
              <a:rPr lang="en-US" sz="1400" dirty="0"/>
              <a:t>Question 21: What are you views on Agenda Item </a:t>
            </a:r>
            <a:r>
              <a:rPr lang="en-US" sz="1400" u="heavy" dirty="0"/>
              <a:t>1.12</a:t>
            </a:r>
            <a:r>
              <a:rPr lang="en-US" sz="1400" dirty="0"/>
              <a:t> and do you agree that there is no requirement for specific identification to ITS in the Radio Regulations?</a:t>
            </a:r>
          </a:p>
          <a:p>
            <a:r>
              <a:rPr lang="en-US" sz="1400" dirty="0"/>
              <a:t> </a:t>
            </a:r>
          </a:p>
          <a:p>
            <a:r>
              <a:rPr lang="en-US" sz="1400" dirty="0"/>
              <a:t>Question 27: What are your views on Agenda Item </a:t>
            </a:r>
            <a:r>
              <a:rPr lang="en-US" sz="1400" u="heavy" dirty="0"/>
              <a:t>1.15</a:t>
            </a:r>
            <a:r>
              <a:rPr lang="en-US" sz="1400" dirty="0"/>
              <a:t>, particularly on the protection needs of passive services?</a:t>
            </a:r>
          </a:p>
          <a:p>
            <a:r>
              <a:rPr lang="en-US" sz="1400" dirty="0"/>
              <a:t> </a:t>
            </a:r>
          </a:p>
          <a:p>
            <a:r>
              <a:rPr lang="en-US" sz="1400" dirty="0"/>
              <a:t>Question 32: What changes to the Radio Regulations have you identified that would benefit from action at a WRC and why? Do you have any proposals regarding UK positions for future WRC agenda items or suggestions for other agenda items, needing changes to the Radio Regulations, that you would wish to see addressed by a future WRC?</a:t>
            </a:r>
          </a:p>
          <a:p>
            <a:r>
              <a:rPr lang="en-US" sz="1200" dirty="0"/>
              <a:t> </a:t>
            </a:r>
          </a:p>
          <a:p>
            <a:pPr>
              <a:buFont typeface="Arial" panose="020B0604020202020204" pitchFamily="34" charset="0"/>
              <a:buChar char="•"/>
            </a:pPr>
            <a:r>
              <a:rPr lang="en-US" sz="1200" dirty="0">
                <a:solidFill>
                  <a:schemeClr val="tx1"/>
                </a:solidFill>
              </a:rPr>
              <a:t> </a:t>
            </a:r>
          </a:p>
          <a:p>
            <a:pPr>
              <a:buFont typeface="Arial" panose="020B0604020202020204" pitchFamily="34" charset="0"/>
              <a:buChar char="•"/>
            </a:pPr>
            <a:r>
              <a:rPr lang="en-US" sz="1200" dirty="0">
                <a:solidFill>
                  <a:schemeClr val="tx1"/>
                </a:solidFill>
              </a:rPr>
              <a:t> </a:t>
            </a:r>
          </a:p>
          <a:p>
            <a:pPr marL="457200" lvl="1" indent="0"/>
            <a:r>
              <a:rPr lang="en-US" sz="1200" dirty="0">
                <a:solidFill>
                  <a:schemeClr val="tx1"/>
                </a:solidFill>
              </a:rPr>
              <a:t> </a:t>
            </a: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297662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-4</a:t>
            </a:r>
            <a:endParaRPr lang="en-US" sz="1400" dirty="0"/>
          </a:p>
        </p:txBody>
      </p:sp>
      <p:sp>
        <p:nvSpPr>
          <p:cNvPr id="3" name="Content Placeholder 2"/>
          <p:cNvSpPr>
            <a:spLocks noGrp="1"/>
          </p:cNvSpPr>
          <p:nvPr>
            <p:ph idx="1"/>
          </p:nvPr>
        </p:nvSpPr>
        <p:spPr>
          <a:xfrm>
            <a:off x="692092" y="7620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Other possible questions: </a:t>
            </a:r>
          </a:p>
          <a:p>
            <a:r>
              <a:rPr lang="en-US" sz="1400" dirty="0"/>
              <a:t>				</a:t>
            </a:r>
          </a:p>
          <a:p>
            <a:r>
              <a:rPr lang="en-US" sz="1600" dirty="0"/>
              <a:t>? Question 6: Do you agree that UK support a position of not making changes to the Radio Regulations to reference specific bands for M2M/IoT usage?</a:t>
            </a:r>
            <a:endParaRPr lang="en-US" sz="1400" dirty="0"/>
          </a:p>
          <a:p>
            <a:pPr lvl="1">
              <a:buFont typeface="Arial" panose="020B0604020202020204" pitchFamily="34" charset="0"/>
              <a:buChar char="•"/>
            </a:pPr>
            <a:r>
              <a:rPr lang="en-US" sz="1400" dirty="0"/>
              <a:t>Brought up at Sunday All chairs, Monday EC and 802.11 and 802.15 openings. </a:t>
            </a:r>
          </a:p>
          <a:p>
            <a:pPr lvl="1">
              <a:buFont typeface="Arial" panose="020B0604020202020204" pitchFamily="34" charset="0"/>
              <a:buChar char="•"/>
            </a:pPr>
            <a:r>
              <a:rPr lang="en-US" sz="1400" dirty="0"/>
              <a:t>If the other Working Groups have something they want to document, will look at it.  If not the 802.18 RR_TAG is okay not to comment. </a:t>
            </a:r>
          </a:p>
          <a:p>
            <a:pPr lvl="1">
              <a:buFont typeface="Arial" panose="020B0604020202020204" pitchFamily="34" charset="0"/>
              <a:buChar char="•"/>
            </a:pPr>
            <a:r>
              <a:rPr lang="en-US" sz="1400" dirty="0"/>
              <a:t>After Thursday’s discussion we will pass on this question. </a:t>
            </a:r>
          </a:p>
          <a:p>
            <a:r>
              <a:rPr lang="en-US" sz="1600" dirty="0"/>
              <a:t>? Question 13: Do you have any views on the bands being studied and are there any other considerations which you think should be taken into account? What are your views on the appropriateness of the current emission limits in the band 3 700 – 4 200 MHz?</a:t>
            </a:r>
          </a:p>
          <a:p>
            <a:pPr marL="628650" lvl="1" indent="-171450">
              <a:buFont typeface="Arial" panose="020B0604020202020204" pitchFamily="34" charset="0"/>
              <a:buChar char="•"/>
            </a:pPr>
            <a:r>
              <a:rPr lang="en-US" sz="1400" dirty="0"/>
              <a:t>This question we may want to comment on, as in the context there is 6GHz.  Though need to work out the IEEE 802 as a whole consensus.</a:t>
            </a:r>
          </a:p>
          <a:p>
            <a:pPr marL="628650" lvl="1" indent="-171450">
              <a:buFont typeface="Arial" panose="020B0604020202020204" pitchFamily="34" charset="0"/>
              <a:buChar char="•"/>
            </a:pPr>
            <a:r>
              <a:rPr lang="en-US" sz="1400" dirty="0"/>
              <a:t>Brought up at Sunday All chairs, Monday EC and 802.11 and 802.15 openings.</a:t>
            </a:r>
          </a:p>
          <a:p>
            <a:pPr marL="628650" lvl="1" indent="-171450">
              <a:buFont typeface="Arial" panose="020B0604020202020204" pitchFamily="34" charset="0"/>
              <a:buChar char="•"/>
            </a:pPr>
            <a:r>
              <a:rPr lang="en-US" sz="1400" dirty="0"/>
              <a:t>The RR-TAG members see this is a question we should comment on. </a:t>
            </a:r>
          </a:p>
          <a:p>
            <a:pPr marL="628650" lvl="1" indent="-171450">
              <a:buFont typeface="Arial" panose="020B0604020202020204" pitchFamily="34" charset="0"/>
              <a:buChar char="•"/>
            </a:pPr>
            <a:r>
              <a:rPr lang="en-US" sz="1400" dirty="0"/>
              <a:t>After Thursday discussion and looking at context more, this was reversed, and comments are not needed.</a:t>
            </a:r>
          </a:p>
          <a:p>
            <a:pPr>
              <a:buFont typeface="Arial" panose="020B0604020202020204" pitchFamily="34" charset="0"/>
              <a:buChar char="•"/>
            </a:pPr>
            <a:r>
              <a:rPr lang="en-US" sz="2000" dirty="0">
                <a:solidFill>
                  <a:schemeClr val="tx1"/>
                </a:solidFill>
              </a:rPr>
              <a:t>After review on Tuesday, have some initial thoughts on the 8 other questions and most we could respond on.  A marked up version of the consultation will be put on Mentor with the few notes on each question. </a:t>
            </a:r>
          </a:p>
          <a:p>
            <a:pPr>
              <a:buFont typeface="Arial" panose="020B0604020202020204" pitchFamily="34" charset="0"/>
              <a:buChar char="•"/>
            </a:pPr>
            <a:endParaRPr lang="en-US" sz="2000" dirty="0">
              <a:solidFill>
                <a:schemeClr val="tx1"/>
              </a:solidFill>
            </a:endParaRP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2552879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 Open Meeting this Thursday</a:t>
            </a:r>
            <a:endParaRPr lang="en-US" sz="1400" dirty="0"/>
          </a:p>
        </p:txBody>
      </p:sp>
      <p:sp>
        <p:nvSpPr>
          <p:cNvPr id="3" name="Content Placeholder 2"/>
          <p:cNvSpPr>
            <a:spLocks noGrp="1"/>
          </p:cNvSpPr>
          <p:nvPr>
            <p:ph idx="1"/>
          </p:nvPr>
        </p:nvSpPr>
        <p:spPr>
          <a:xfrm>
            <a:off x="679269" y="1447800"/>
            <a:ext cx="8451908" cy="4494213"/>
          </a:xfrm>
        </p:spPr>
        <p:txBody>
          <a:bodyPr/>
          <a:lstStyle/>
          <a:p>
            <a:pPr>
              <a:buFont typeface="Arial" panose="020B0604020202020204" pitchFamily="34" charset="0"/>
              <a:buChar char="•"/>
            </a:pPr>
            <a:r>
              <a:rPr lang="en-US" sz="2000" dirty="0"/>
              <a:t>Expanding Flexible Use of the 3.7 to 4.2 GHz Band</a:t>
            </a:r>
            <a:br>
              <a:rPr lang="en-US" sz="2000" b="0" dirty="0"/>
            </a:br>
            <a:r>
              <a:rPr lang="en-US" sz="2000" b="0" dirty="0"/>
              <a:t>The Commission will consider an </a:t>
            </a:r>
            <a:r>
              <a:rPr lang="en-US" sz="2000" b="0" dirty="0">
                <a:hlinkClick r:id="rId2"/>
              </a:rPr>
              <a:t>Order and Notice of Proposed Rulemaking</a:t>
            </a:r>
            <a:r>
              <a:rPr lang="en-US" sz="2000" b="0" dirty="0"/>
              <a:t> that would continue the Commission’s efforts to make mid-band spectrum in the 3.7-4.2 GHz band available for expanded flexible use, primarily by seeking comment on mechanisms for clearing for mobile use and whether to allow point-to-multipoint use on a shared basis in portions of the band. To inform the Commission’s decision-making on the future of the band, it would also collect information from FSS earth stations and space stations to provide a clear understanding of the operations of current users. (GN Docket Nos. 18-122, 17-183; RM Nos. 11778, 11791)</a:t>
            </a:r>
          </a:p>
          <a:p>
            <a:pPr>
              <a:buFont typeface="Arial" panose="020B0604020202020204" pitchFamily="34" charset="0"/>
              <a:buChar char="•"/>
            </a:pPr>
            <a:r>
              <a:rPr lang="en-US" sz="2000" dirty="0"/>
              <a:t>Cellular Reform Third Report and Order</a:t>
            </a:r>
            <a:endParaRPr lang="en-US" sz="2000" b="0" dirty="0"/>
          </a:p>
          <a:p>
            <a:pPr>
              <a:buFont typeface="Arial" panose="020B0604020202020204" pitchFamily="34" charset="0"/>
              <a:buChar char="•"/>
            </a:pPr>
            <a:r>
              <a:rPr lang="en-US" sz="2000" dirty="0"/>
              <a:t>Children’s Television Programming Rules</a:t>
            </a:r>
            <a:endParaRPr lang="en-US" sz="2000" b="0" dirty="0"/>
          </a:p>
          <a:p>
            <a:pPr>
              <a:buFont typeface="Arial" panose="020B0604020202020204" pitchFamily="34" charset="0"/>
              <a:buChar char="•"/>
            </a:pPr>
            <a:r>
              <a:rPr lang="en-US" sz="2000" dirty="0"/>
              <a:t>Emergency Alert System and Wireless Emergency Alerts</a:t>
            </a:r>
            <a:endParaRPr lang="en-US" sz="2000" b="0" dirty="0"/>
          </a:p>
          <a:p>
            <a:pPr>
              <a:buFont typeface="Arial" panose="020B0604020202020204" pitchFamily="34" charset="0"/>
              <a:buChar char="•"/>
            </a:pPr>
            <a:r>
              <a:rPr lang="en-US" sz="2000" dirty="0"/>
              <a:t>Nationwide Number Portability</a:t>
            </a:r>
            <a:endParaRPr lang="en-US" sz="2000" b="0" dirty="0"/>
          </a:p>
          <a:p>
            <a:pPr>
              <a:buFont typeface="Arial" panose="020B0604020202020204" pitchFamily="34" charset="0"/>
              <a:buChar char="•"/>
            </a:pPr>
            <a:r>
              <a:rPr lang="en-US" sz="2000" dirty="0"/>
              <a:t>Formal Complaint Rules Consolidation Order</a:t>
            </a:r>
            <a:r>
              <a:rPr lang="en-US" sz="1100" dirty="0"/>
              <a:t> </a:t>
            </a:r>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4084789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 Flexible Use of the 3.7 to 4.2 GHz Band</a:t>
            </a:r>
            <a:endParaRPr lang="en-US" sz="1400" dirty="0"/>
          </a:p>
        </p:txBody>
      </p:sp>
      <p:sp>
        <p:nvSpPr>
          <p:cNvPr id="3" name="Content Placeholder 2"/>
          <p:cNvSpPr>
            <a:spLocks noGrp="1"/>
          </p:cNvSpPr>
          <p:nvPr>
            <p:ph idx="1"/>
          </p:nvPr>
        </p:nvSpPr>
        <p:spPr>
          <a:xfrm>
            <a:off x="692092" y="1447800"/>
            <a:ext cx="8451908" cy="4494213"/>
          </a:xfrm>
        </p:spPr>
        <p:txBody>
          <a:bodyPr/>
          <a:lstStyle/>
          <a:p>
            <a:pPr>
              <a:buFont typeface="Arial" panose="020B0604020202020204" pitchFamily="34" charset="0"/>
              <a:buChar char="•"/>
            </a:pPr>
            <a:r>
              <a:rPr lang="en-US" sz="2000" dirty="0"/>
              <a:t>Mentor:  </a:t>
            </a:r>
            <a:r>
              <a:rPr lang="en-US" sz="2000" dirty="0">
                <a:hlinkClick r:id="rId2"/>
              </a:rPr>
              <a:t>https://mentor.ieee.org/802.18/dcn/18/18-18-0076-00-0000-nprm-3-9-4-2ghz-gn-18-122 (draft).pdf</a:t>
            </a:r>
            <a:r>
              <a:rPr lang="en-US" sz="2000" dirty="0"/>
              <a:t>   </a:t>
            </a:r>
          </a:p>
          <a:p>
            <a:pPr>
              <a:buFont typeface="Arial" panose="020B0604020202020204" pitchFamily="34" charset="0"/>
              <a:buChar char="•"/>
            </a:pPr>
            <a:r>
              <a:rPr lang="en-US" sz="2000" dirty="0"/>
              <a:t>ECFS: </a:t>
            </a:r>
            <a:r>
              <a:rPr lang="en-US" sz="2000" dirty="0">
                <a:hlinkClick r:id="rId3"/>
              </a:rPr>
              <a:t>https://www.fcc.gov/ecfs/search/filings?proceedings_name=18-122&amp;sort=date_disseminated,DESC</a:t>
            </a:r>
            <a:r>
              <a:rPr lang="en-US" sz="2000" dirty="0"/>
              <a:t>   </a:t>
            </a:r>
          </a:p>
          <a:p>
            <a:pPr marL="0" indent="0"/>
            <a:r>
              <a:rPr lang="en-US" sz="2000" dirty="0"/>
              <a:t> </a:t>
            </a:r>
          </a:p>
          <a:p>
            <a:pPr>
              <a:buFont typeface="Arial" panose="020B0604020202020204" pitchFamily="34" charset="0"/>
              <a:buChar char="•"/>
            </a:pPr>
            <a:r>
              <a:rPr lang="en-US" sz="2000" dirty="0"/>
              <a:t>Do we delay start of Thursday AM2 until after this agenda item and present the open meeting until then?    Yes. </a:t>
            </a:r>
          </a:p>
          <a:p>
            <a:pPr lvl="1">
              <a:buFont typeface="Arial" panose="020B0604020202020204" pitchFamily="34" charset="0"/>
              <a:buChar char="•"/>
            </a:pPr>
            <a:r>
              <a:rPr lang="en-US" sz="1600" dirty="0"/>
              <a:t>(you will get Thursday AM1 attendance credit.)</a:t>
            </a:r>
          </a:p>
          <a:p>
            <a:pPr lvl="1">
              <a:buFont typeface="Arial" panose="020B0604020202020204" pitchFamily="34" charset="0"/>
              <a:buChar char="•"/>
            </a:pPr>
            <a:r>
              <a:rPr lang="en-US" sz="1600" dirty="0"/>
              <a:t>RR-TAG ‘formal’ start will be 8:30, while wee will be showing the FCC Open meeting from 7:30 to 8:30. </a:t>
            </a:r>
          </a:p>
          <a:p>
            <a:pPr lvl="3">
              <a:buFont typeface="Arial" panose="020B0604020202020204" pitchFamily="34" charset="0"/>
              <a:buChar char="•"/>
            </a:pPr>
            <a:endParaRPr lang="en-US" sz="1200" dirty="0"/>
          </a:p>
          <a:p>
            <a:pPr>
              <a:buFont typeface="Arial" panose="020B0604020202020204" pitchFamily="34" charset="0"/>
              <a:buChar char="•"/>
            </a:pPr>
            <a:r>
              <a:rPr lang="en-US" sz="2000" dirty="0">
                <a:solidFill>
                  <a:schemeClr val="tx1"/>
                </a:solidFill>
              </a:rPr>
              <a:t>Will only touch on the NPRM as it is only a draft and the actual one is likely to have changes. </a:t>
            </a:r>
          </a:p>
          <a:p>
            <a:pPr>
              <a:buFont typeface="Arial" panose="020B0604020202020204" pitchFamily="34" charset="0"/>
              <a:buChar char="•"/>
            </a:pPr>
            <a:r>
              <a:rPr lang="en-US" sz="2000" dirty="0">
                <a:solidFill>
                  <a:schemeClr val="tx1"/>
                </a:solidFill>
              </a:rPr>
              <a:t>First pass does not show much for unlicensed use.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1384458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a:t>
            </a:r>
            <a:r>
              <a:rPr lang="en-US" sz="2000" dirty="0"/>
              <a:t>-1</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solidFill>
                  <a:schemeClr val="tx1"/>
                </a:solidFill>
              </a:rPr>
              <a:t>Reminder on our 4 Points – from 26 April agenda.</a:t>
            </a:r>
          </a:p>
          <a:p>
            <a:pPr lvl="1">
              <a:buFont typeface="Arial" panose="020B0604020202020204" pitchFamily="34" charset="0"/>
              <a:buChar char="•"/>
            </a:pPr>
            <a:r>
              <a:rPr lang="en-US" sz="1800" dirty="0"/>
              <a:t>Sharing is not clear with 100% duty cycle, it is a 10x e.i.r.p. level, 802.11 has LBT, etc.</a:t>
            </a:r>
          </a:p>
          <a:p>
            <a:pPr lvl="2">
              <a:buFont typeface="Arial" panose="020B0604020202020204" pitchFamily="34" charset="0"/>
              <a:buChar char="•"/>
            </a:pPr>
            <a:r>
              <a:rPr lang="en-US" sz="1600" dirty="0"/>
              <a:t>Google says not a 100% duty cycle, gave an example, but not obvious what duty cycle they will use.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600" dirty="0"/>
              <a:t>Didn’t really respond to our input, but did talk to WiGi OFDM symbol duration, etc.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in the same device, like a phone.</a:t>
            </a:r>
          </a:p>
          <a:p>
            <a:pPr lvl="2">
              <a:buFont typeface="Arial" panose="020B0604020202020204" pitchFamily="34" charset="0"/>
              <a:buChar char="•"/>
            </a:pPr>
            <a:r>
              <a:rPr lang="en-US" sz="1600" dirty="0"/>
              <a:t>They say it will only be Google devices.</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802.15.3e (which is different from 3c which Google mentions). </a:t>
            </a:r>
          </a:p>
          <a:p>
            <a:pPr lvl="2">
              <a:buFont typeface="Arial" panose="020B0604020202020204" pitchFamily="34" charset="0"/>
              <a:buChar char="•"/>
            </a:pPr>
            <a:r>
              <a:rPr lang="en-US" sz="1600" dirty="0"/>
              <a:t>Google did not respond to this.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a:t>
            </a:r>
            <a:r>
              <a:rPr lang="en-US" sz="2000" dirty="0"/>
              <a:t>-2</a:t>
            </a:r>
            <a:endParaRPr lang="en-US" sz="1400" dirty="0"/>
          </a:p>
        </p:txBody>
      </p:sp>
      <p:sp>
        <p:nvSpPr>
          <p:cNvPr id="3" name="Content Placeholder 2"/>
          <p:cNvSpPr>
            <a:spLocks noGrp="1"/>
          </p:cNvSpPr>
          <p:nvPr>
            <p:ph idx="1"/>
          </p:nvPr>
        </p:nvSpPr>
        <p:spPr>
          <a:xfrm>
            <a:off x="685800" y="1301750"/>
            <a:ext cx="8305800" cy="4494213"/>
          </a:xfrm>
        </p:spPr>
        <p:txBody>
          <a:bodyPr/>
          <a:lstStyle/>
          <a:p>
            <a:pPr>
              <a:buFont typeface="Arial" panose="020B0604020202020204" pitchFamily="34" charset="0"/>
              <a:buChar char="•"/>
            </a:pPr>
            <a:r>
              <a:rPr lang="en-US" sz="1800" dirty="0"/>
              <a:t>NCTA – The Internet &amp; Television Association</a:t>
            </a:r>
          </a:p>
          <a:p>
            <a:pPr lvl="1">
              <a:buFont typeface="Arial" panose="020B0604020202020204" pitchFamily="34" charset="0"/>
              <a:buChar char="•"/>
            </a:pPr>
            <a:r>
              <a:rPr lang="en-US" sz="1600" dirty="0"/>
              <a:t>They saw that Google filed some new technical analysis on June 8th, supplementing the study they submitted along with their request for waiver relating to the operation of Soli sensors in the 57-64 GHz band.  They found IEEE 802’s comments on the request for waiver very helpful, and NCTA filed replies that echoed some of the concerns that we raised.</a:t>
            </a:r>
          </a:p>
          <a:p>
            <a:pPr lvl="2">
              <a:buFont typeface="Arial" panose="020B0604020202020204" pitchFamily="34" charset="0"/>
              <a:buChar char="•"/>
            </a:pPr>
            <a:r>
              <a:rPr lang="en-US" sz="1400" dirty="0">
                <a:hlinkClick r:id="rId2"/>
              </a:rPr>
              <a:t>https://mentor.ieee.org/802.18/dcn/18/18-18-0081-00-0000-google-s-waiver-request-</a:t>
            </a:r>
            <a:r>
              <a:rPr lang="en-US" sz="1400" b="1" dirty="0">
                <a:hlinkClick r:id="rId2"/>
              </a:rPr>
              <a:t>ncta</a:t>
            </a:r>
            <a:r>
              <a:rPr lang="en-US" sz="1400" dirty="0">
                <a:hlinkClick r:id="rId2"/>
              </a:rPr>
              <a:t>-replies-supporting-ieee-802-comments-on-motion-sensing-57-64-ghz.pdf</a:t>
            </a:r>
            <a:r>
              <a:rPr lang="en-US" sz="1400" dirty="0"/>
              <a:t> </a:t>
            </a:r>
          </a:p>
          <a:p>
            <a:pPr>
              <a:buFont typeface="Arial" panose="020B0604020202020204" pitchFamily="34" charset="0"/>
              <a:buChar char="•"/>
            </a:pPr>
            <a:r>
              <a:rPr lang="en-US" sz="1600" dirty="0"/>
              <a:t>NCTA asking, have IEEE 802 folks had a chance to review the latest Google submission?  A member volunteered to let NCTA know our review and status. </a:t>
            </a:r>
          </a:p>
          <a:p>
            <a:pPr lvl="1">
              <a:buFont typeface="Arial" panose="020B0604020202020204" pitchFamily="34" charset="0"/>
              <a:buChar char="•"/>
            </a:pPr>
            <a:r>
              <a:rPr lang="en-US" sz="1200" dirty="0">
                <a:hlinkClick r:id="rId3"/>
              </a:rPr>
              <a:t>https://mentor.ieee.org/802.18/dcn/18/18-18-0080-00-0000-</a:t>
            </a:r>
            <a:r>
              <a:rPr lang="en-US" sz="1200" b="1" dirty="0">
                <a:hlinkClick r:id="rId3"/>
              </a:rPr>
              <a:t>google-</a:t>
            </a:r>
            <a:r>
              <a:rPr lang="en-US" sz="1200" dirty="0">
                <a:hlinkClick r:id="rId3"/>
              </a:rPr>
              <a:t>s-waiver-request-supplement-to-coexist-with-802-11-with-motion-sensing-57-64ghz.pdf</a:t>
            </a:r>
            <a:r>
              <a:rPr lang="en-US" sz="1200" dirty="0"/>
              <a:t> </a:t>
            </a:r>
          </a:p>
          <a:p>
            <a:pPr>
              <a:buFont typeface="Arial" panose="020B0604020202020204" pitchFamily="34" charset="0"/>
              <a:buChar char="•"/>
            </a:pPr>
            <a:r>
              <a:rPr lang="en-US" sz="1600" dirty="0"/>
              <a:t>In our view, does it resolve some of the concerns that IEEE 802 raised?</a:t>
            </a:r>
          </a:p>
          <a:p>
            <a:pPr>
              <a:buFont typeface="Arial" panose="020B0604020202020204" pitchFamily="34" charset="0"/>
              <a:buChar char="•"/>
            </a:pPr>
            <a:r>
              <a:rPr lang="en-US" sz="1600" b="0" dirty="0">
                <a:solidFill>
                  <a:schemeClr val="tx1"/>
                </a:solidFill>
              </a:rPr>
              <a:t>Excellent feedback from a member on behind the scenes, as on the surface seems Google is providing answers to some of our concerns, though looking deeper, there are ways around much of what they say.   E.g. the rules won’t limit duty cycle, their system for now maybe. </a:t>
            </a:r>
          </a:p>
          <a:p>
            <a:pPr lvl="1">
              <a:buFont typeface="Arial" panose="020B0604020202020204" pitchFamily="34" charset="0"/>
              <a:buChar char="•"/>
            </a:pPr>
            <a:r>
              <a:rPr lang="en-US" sz="1400" b="1" dirty="0">
                <a:solidFill>
                  <a:srgbClr val="00B0F0"/>
                </a:solidFill>
              </a:rPr>
              <a:t>The member will provide the chair with many of these points. </a:t>
            </a:r>
          </a:p>
          <a:p>
            <a:pPr>
              <a:buFont typeface="Arial" panose="020B0604020202020204" pitchFamily="34" charset="0"/>
              <a:buChar char="•"/>
            </a:pPr>
            <a:r>
              <a:rPr lang="en-US" sz="1600" b="0" dirty="0">
                <a:solidFill>
                  <a:schemeClr val="tx1"/>
                </a:solidFill>
              </a:rPr>
              <a:t>After this discussion, the RR-TAG wants to look more seriously at an ex </a:t>
            </a:r>
            <a:r>
              <a:rPr lang="en-US" sz="1600" b="0" dirty="0" err="1">
                <a:solidFill>
                  <a:schemeClr val="tx1"/>
                </a:solidFill>
              </a:rPr>
              <a:t>parte</a:t>
            </a:r>
            <a:r>
              <a:rPr lang="en-US" sz="1600" b="0" dirty="0">
                <a:solidFill>
                  <a:schemeClr val="tx1"/>
                </a:solidFill>
              </a:rPr>
              <a:t>, and NCTA will likely support what we are seeing.  More to come.   </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3700996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  </a:t>
            </a:r>
            <a:r>
              <a:rPr lang="en-US" altLang="en-US" sz="1800" dirty="0"/>
              <a:t>42 (8 on EC)</a:t>
            </a:r>
            <a:r>
              <a:rPr lang="en-US" altLang="en-US" sz="1800" dirty="0">
                <a:solidFill>
                  <a:schemeClr val="tx1"/>
                </a:solidFill>
              </a:rPr>
              <a:t>;  Aspirant members: 9</a:t>
            </a:r>
          </a:p>
          <a:p>
            <a:pPr lvl="1">
              <a:buFont typeface="Arial" panose="020B0604020202020204" pitchFamily="34" charset="0"/>
              <a:buChar char="•"/>
            </a:pPr>
            <a:r>
              <a:rPr lang="en-US" sz="1200" dirty="0">
                <a:solidFill>
                  <a:schemeClr val="tx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12 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77586667"/>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39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a:t>12 July 2018</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latin typeface="Times New Roman" charset="0"/>
              </a:rPr>
              <a:t>Thursday Agenda</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85800" y="1143000"/>
            <a:ext cx="8218488"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kern="0" dirty="0"/>
              <a:t>Reminder of IEEE policies we are under.</a:t>
            </a:r>
          </a:p>
          <a:p>
            <a:pPr lvl="1">
              <a:buFont typeface="Arial" panose="020B0604020202020204" pitchFamily="34" charset="0"/>
              <a:buChar char="•"/>
            </a:pPr>
            <a:r>
              <a:rPr lang="en-US" altLang="en-US" sz="1600" kern="0" dirty="0"/>
              <a:t>Attendance server is open.</a:t>
            </a:r>
          </a:p>
          <a:p>
            <a:pPr lvl="1">
              <a:buFont typeface="Arial" panose="020B0604020202020204" pitchFamily="34" charset="0"/>
              <a:buChar char="•"/>
            </a:pPr>
            <a:r>
              <a:rPr lang="en-US" altLang="en-US" sz="1600" kern="0" dirty="0"/>
              <a:t>Remember to state your name, affiliation, employer and/or clients first time you speak. </a:t>
            </a:r>
          </a:p>
          <a:p>
            <a:pPr>
              <a:buFont typeface="Arial" panose="020B0604020202020204" pitchFamily="34" charset="0"/>
              <a:buChar char="•"/>
            </a:pPr>
            <a:r>
              <a:rPr lang="en-US" altLang="en-US" sz="2000" kern="0" dirty="0"/>
              <a:t>Items from Tuesday or new.</a:t>
            </a:r>
          </a:p>
          <a:p>
            <a:pPr lvl="1">
              <a:buFont typeface="Arial" panose="020B0604020202020204" pitchFamily="34" charset="0"/>
              <a:buChar char="•"/>
            </a:pPr>
            <a:r>
              <a:rPr lang="en-US" sz="1600" dirty="0"/>
              <a:t> </a:t>
            </a:r>
            <a:r>
              <a:rPr lang="en-US" altLang="en-US" sz="1600" dirty="0">
                <a:solidFill>
                  <a:schemeClr val="tx1"/>
                </a:solidFill>
              </a:rPr>
              <a:t>NPRM </a:t>
            </a:r>
            <a:r>
              <a:rPr lang="en-US" sz="1600" dirty="0"/>
              <a:t>on 3.7 to 4.2 GHz Band</a:t>
            </a:r>
          </a:p>
          <a:p>
            <a:pPr lvl="2">
              <a:buFont typeface="Arial" panose="020B0604020202020204" pitchFamily="34" charset="0"/>
              <a:buChar char="•"/>
            </a:pPr>
            <a:r>
              <a:rPr lang="en-US" sz="1600" dirty="0"/>
              <a:t>Flexible Use of the 3.7 to 4.2 GHz Band</a:t>
            </a:r>
          </a:p>
          <a:p>
            <a:pPr lvl="1">
              <a:buFont typeface="Arial" panose="020B0604020202020204" pitchFamily="34" charset="0"/>
              <a:buChar char="•"/>
            </a:pPr>
            <a:r>
              <a:rPr lang="en-US" sz="1600" dirty="0"/>
              <a:t>Review Ofcom questions </a:t>
            </a:r>
          </a:p>
          <a:p>
            <a:pPr lvl="1">
              <a:buFont typeface="Arial" panose="020B0604020202020204" pitchFamily="34" charset="0"/>
              <a:buChar char="•"/>
            </a:pPr>
            <a:r>
              <a:rPr lang="en-US" altLang="en-US" sz="1600" dirty="0">
                <a:solidFill>
                  <a:schemeClr val="tx1"/>
                </a:solidFill>
              </a:rPr>
              <a:t>IEEE SA additional spectrum statement</a:t>
            </a:r>
          </a:p>
          <a:p>
            <a:pPr lvl="1">
              <a:buFont typeface="Arial" panose="020B0604020202020204" pitchFamily="34" charset="0"/>
              <a:buChar char="•"/>
            </a:pPr>
            <a:r>
              <a:rPr lang="en-US" altLang="en-US" sz="1600" dirty="0">
                <a:solidFill>
                  <a:schemeClr val="tx1"/>
                </a:solidFill>
              </a:rPr>
              <a:t>Where is the EU statement, added during agenda check.</a:t>
            </a:r>
          </a:p>
          <a:p>
            <a:pPr lvl="1">
              <a:buFont typeface="Arial" panose="020B0604020202020204" pitchFamily="34" charset="0"/>
              <a:buChar char="•"/>
            </a:pPr>
            <a:r>
              <a:rPr lang="en-US" sz="1600" dirty="0"/>
              <a:t>Time for teleconferences </a:t>
            </a:r>
          </a:p>
          <a:p>
            <a:pPr lvl="1">
              <a:buFont typeface="Arial" panose="020B0604020202020204" pitchFamily="34" charset="0"/>
              <a:buChar char="•"/>
            </a:pPr>
            <a:r>
              <a:rPr lang="en-US" sz="1600" dirty="0"/>
              <a:t>Teleconferences through 27 Dec. 2018</a:t>
            </a:r>
          </a:p>
          <a:p>
            <a:pPr lvl="1">
              <a:buFont typeface="Arial" panose="020B0604020202020204" pitchFamily="34" charset="0"/>
              <a:buChar char="•"/>
            </a:pPr>
            <a:r>
              <a:rPr lang="en-US" altLang="en-US" sz="1600" kern="0" dirty="0"/>
              <a:t>Google wavier ex </a:t>
            </a:r>
            <a:r>
              <a:rPr lang="en-US" altLang="en-US" sz="1600" kern="0" dirty="0" err="1"/>
              <a:t>parte</a:t>
            </a:r>
            <a:r>
              <a:rPr lang="en-US" altLang="en-US" sz="1600" kern="0" dirty="0"/>
              <a:t> was brought up, though waiting on the input asked on Tuesday for the next step. </a:t>
            </a:r>
          </a:p>
          <a:p>
            <a:pPr>
              <a:buFont typeface="Arial" panose="020B0604020202020204" pitchFamily="34" charset="0"/>
              <a:buChar char="•"/>
            </a:pPr>
            <a:r>
              <a:rPr lang="en-US" altLang="en-US" sz="2000" kern="0" dirty="0"/>
              <a:t>Actions Required</a:t>
            </a:r>
          </a:p>
          <a:p>
            <a:pPr>
              <a:buFont typeface="Arial" panose="020B0604020202020204" pitchFamily="34" charset="0"/>
              <a:buChar char="•"/>
            </a:pPr>
            <a:r>
              <a:rPr lang="en-US" altLang="en-US" sz="2000" kern="0" dirty="0"/>
              <a:t>AOB</a:t>
            </a:r>
          </a:p>
          <a:p>
            <a:pPr>
              <a:buFont typeface="Arial" panose="020B0604020202020204" pitchFamily="34" charset="0"/>
              <a:buChar char="•"/>
            </a:pPr>
            <a:r>
              <a:rPr lang="en-US" altLang="en-US" sz="2000" kern="0" dirty="0"/>
              <a:t>Adjourn</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60524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NPRM Flexible Use of the 3.7 to 4.2 GHz Band </a:t>
            </a:r>
          </a:p>
        </p:txBody>
      </p:sp>
      <p:sp>
        <p:nvSpPr>
          <p:cNvPr id="3" name="Content Placeholder 2"/>
          <p:cNvSpPr>
            <a:spLocks noGrp="1"/>
          </p:cNvSpPr>
          <p:nvPr>
            <p:ph idx="1"/>
          </p:nvPr>
        </p:nvSpPr>
        <p:spPr>
          <a:xfrm>
            <a:off x="725562" y="1133116"/>
            <a:ext cx="8296126" cy="4113213"/>
          </a:xfrm>
        </p:spPr>
        <p:txBody>
          <a:bodyPr/>
          <a:lstStyle/>
          <a:p>
            <a:pPr>
              <a:buFont typeface="Arial" panose="020B0604020202020204" pitchFamily="34" charset="0"/>
              <a:buChar char="•"/>
            </a:pPr>
            <a:r>
              <a:rPr lang="en-US" sz="1600" dirty="0"/>
              <a:t>Question brought up in 802.24 meeting yesterday:</a:t>
            </a:r>
          </a:p>
          <a:p>
            <a:pPr lvl="1">
              <a:buFont typeface="Arial" panose="020B0604020202020204" pitchFamily="34" charset="0"/>
              <a:buChar char="•"/>
            </a:pPr>
            <a:r>
              <a:rPr lang="en-US" sz="1400" dirty="0"/>
              <a:t>Does this NPRM touch in any way what was discussed in our teleconferences on </a:t>
            </a:r>
            <a:r>
              <a:rPr lang="en-US" sz="1400" dirty="0">
                <a:latin typeface="Times New Roman" charset="0"/>
              </a:rPr>
              <a:t>A Future For Unlicensed Spectrum, </a:t>
            </a:r>
            <a:r>
              <a:rPr lang="en-US" sz="1400" dirty="0"/>
              <a:t> in:   </a:t>
            </a:r>
          </a:p>
          <a:p>
            <a:pPr lvl="1">
              <a:buFont typeface="Arial" panose="020B0604020202020204" pitchFamily="34" charset="0"/>
              <a:buChar char="•"/>
            </a:pPr>
            <a:r>
              <a:rPr lang="en-US" sz="1400" b="0" dirty="0">
                <a:hlinkClick r:id="rId2"/>
              </a:rPr>
              <a:t>https://mentor.ieee.org/802.18/dcn/18/18-18-0060-02-0000-a-future-for-unlicensed-spectrum.pptx</a:t>
            </a:r>
            <a:r>
              <a:rPr lang="en-US" sz="1400" b="0" dirty="0"/>
              <a:t> </a:t>
            </a:r>
          </a:p>
          <a:p>
            <a:pPr lvl="1">
              <a:buFont typeface="Arial" panose="020B0604020202020204" pitchFamily="34" charset="0"/>
              <a:buChar char="•"/>
            </a:pPr>
            <a:r>
              <a:rPr lang="en-US" sz="1400" dirty="0"/>
              <a:t>…. develop a position paper on why IEEE 802 believes that database control of spectrum access is a future requirement, and regulators need to start that development now.</a:t>
            </a:r>
          </a:p>
          <a:p>
            <a:pPr lvl="1">
              <a:buFont typeface="Arial" panose="020B0604020202020204" pitchFamily="34" charset="0"/>
              <a:buChar char="•"/>
            </a:pPr>
            <a:endParaRPr lang="en-US" sz="1400" dirty="0"/>
          </a:p>
          <a:p>
            <a:pPr lvl="1">
              <a:buFont typeface="Arial" panose="020B0604020202020204" pitchFamily="34" charset="0"/>
              <a:buChar char="•"/>
            </a:pPr>
            <a:r>
              <a:rPr lang="en-US" sz="1400" dirty="0"/>
              <a:t>And what was brought up at the 802.11 WNG Tuesday. </a:t>
            </a:r>
          </a:p>
          <a:p>
            <a:pPr lvl="1">
              <a:buFont typeface="Arial" panose="020B0604020202020204" pitchFamily="34" charset="0"/>
              <a:buChar char="•"/>
            </a:pPr>
            <a:r>
              <a:rPr lang="en-US" sz="1400" b="0" dirty="0">
                <a:hlinkClick r:id="rId3"/>
              </a:rPr>
              <a:t>https://mentor.ieee.org/802.11/dcn/18/11-18-1055-03-0wng-a-future-for-unlicensed-spectrum.pptx</a:t>
            </a:r>
            <a:r>
              <a:rPr lang="en-US" sz="1400" b="0" dirty="0"/>
              <a:t> </a:t>
            </a:r>
          </a:p>
          <a:p>
            <a:pPr marL="0" indent="0"/>
            <a:endParaRPr lang="en-US" sz="1800" dirty="0"/>
          </a:p>
          <a:p>
            <a:pPr lvl="1">
              <a:buFont typeface="Arial" panose="020B0604020202020204" pitchFamily="34" charset="0"/>
              <a:buChar char="•"/>
            </a:pPr>
            <a:r>
              <a:rPr lang="en-US" sz="1400" dirty="0"/>
              <a:t>Data base control mentioned here is over-simplified and likely could be multiple data base schemes, depending on the need. </a:t>
            </a:r>
          </a:p>
          <a:p>
            <a:pPr lvl="1">
              <a:buFont typeface="Arial" panose="020B0604020202020204" pitchFamily="34" charset="0"/>
              <a:buChar char="•"/>
            </a:pPr>
            <a:r>
              <a:rPr lang="en-US" sz="1600" dirty="0"/>
              <a:t>We are a ways from going down this path. </a:t>
            </a:r>
          </a:p>
          <a:p>
            <a:pPr>
              <a:buFont typeface="Arial" panose="020B0604020202020204" pitchFamily="34" charset="0"/>
              <a:buChar char="•"/>
            </a:pPr>
            <a:endParaRPr lang="en-US" sz="1800" dirty="0"/>
          </a:p>
          <a:p>
            <a:pPr>
              <a:buFont typeface="Arial" panose="020B0604020202020204" pitchFamily="34" charset="0"/>
              <a:buChar char="•"/>
            </a:pPr>
            <a:r>
              <a:rPr lang="en-US" altLang="en-US" sz="2000" b="0" dirty="0"/>
              <a:t>From the FCC open meeting Thursday morning, the comments focused to clear out the band over time and open up for 5G. </a:t>
            </a:r>
          </a:p>
          <a:p>
            <a:pPr lvl="1">
              <a:buFont typeface="Arial" panose="020B0604020202020204" pitchFamily="34" charset="0"/>
              <a:buChar char="•"/>
            </a:pPr>
            <a:r>
              <a:rPr lang="en-US" altLang="en-US" sz="1800" dirty="0">
                <a:solidFill>
                  <a:srgbClr val="00B0F0"/>
                </a:solidFill>
              </a:rPr>
              <a:t>Still need to get final version when it comes out and see if other possible use beyond 5G, they do say expanding flexible use. </a:t>
            </a: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12 July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6885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Would like to review some of the questions again, as looking closer, our view points do not answer some of the questions exactly.  </a:t>
            </a:r>
          </a:p>
          <a:p>
            <a:pPr lvl="1">
              <a:buFont typeface="Arial" panose="020B0604020202020204" pitchFamily="34" charset="0"/>
              <a:buChar char="•"/>
            </a:pPr>
            <a:r>
              <a:rPr lang="en-US" sz="1600" dirty="0">
                <a:hlinkClick r:id="rId2"/>
              </a:rPr>
              <a:t>https://mentor.ieee.org/802.18/dcn/18/18-18-0069-00-0000-ofcom-consultation-on-preparations-for-wrc-19.pdf</a:t>
            </a:r>
            <a:r>
              <a:rPr lang="en-US" sz="16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Good and more detailed discussion on several of the questions.  See a later revision of the 18-18/0069 document for the mark up with comments.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IEEE SA additional spectrum position statement </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IEEE-SA BoG SPCC reviewed and discussed the draft Spectrum Use position statement we have reviewed the past months </a:t>
            </a:r>
            <a:r>
              <a:rPr lang="en-US" sz="1400" dirty="0"/>
              <a:t>(18-18/0010r0x)</a:t>
            </a:r>
            <a:r>
              <a:rPr lang="en-US" sz="2000" dirty="0"/>
              <a:t>. </a:t>
            </a:r>
            <a:r>
              <a:rPr lang="en-US" sz="1100" dirty="0"/>
              <a:t> </a:t>
            </a:r>
            <a:r>
              <a:rPr lang="en-US" sz="2000" dirty="0"/>
              <a:t>It agreed to move it forth to the BoG for its approval at the </a:t>
            </a:r>
            <a:r>
              <a:rPr lang="en-US" sz="2000" i="1" u="sng" dirty="0"/>
              <a:t>9 July </a:t>
            </a:r>
            <a:r>
              <a:rPr lang="en-US" sz="2000" dirty="0"/>
              <a:t>meeting--with the addition of text addressing shared spectrum.  </a:t>
            </a:r>
          </a:p>
          <a:p>
            <a:pPr>
              <a:buFont typeface="Arial" panose="020B0604020202020204" pitchFamily="34" charset="0"/>
              <a:buChar char="•"/>
            </a:pPr>
            <a:r>
              <a:rPr lang="en-US" sz="2000" dirty="0"/>
              <a:t>The latest from us: </a:t>
            </a:r>
            <a:r>
              <a:rPr lang="en-US" sz="2000" dirty="0">
                <a:hlinkClick r:id="rId2"/>
              </a:rPr>
              <a:t>https://mentor.ieee.org/802.18/dcn/18/18-18-0010-06-0000-sa-use-of-spectrum-draft-position-06dec17.docx</a:t>
            </a:r>
            <a:r>
              <a:rPr lang="en-US" sz="2000" dirty="0"/>
              <a:t>   </a:t>
            </a:r>
          </a:p>
          <a:p>
            <a:pPr lvl="1">
              <a:buFont typeface="Arial" panose="020B0604020202020204" pitchFamily="34" charset="0"/>
              <a:buChar char="•"/>
            </a:pPr>
            <a:r>
              <a:rPr lang="en-US" sz="1800" dirty="0"/>
              <a:t>Note: the IEEE 802 chair had asked for clarity on how the different IEEE 802 standards and projects are stated. </a:t>
            </a:r>
          </a:p>
          <a:p>
            <a:pPr>
              <a:buFont typeface="Arial" panose="020B0604020202020204" pitchFamily="34" charset="0"/>
              <a:buChar char="•"/>
            </a:pPr>
            <a:endParaRPr lang="en-US" sz="2000" dirty="0"/>
          </a:p>
          <a:p>
            <a:pPr>
              <a:buFont typeface="Arial" panose="020B0604020202020204" pitchFamily="34" charset="0"/>
              <a:buChar char="•"/>
            </a:pPr>
            <a:r>
              <a:rPr lang="en-US" sz="2000" dirty="0"/>
              <a:t>Have heard we may see more updates after their 09 July meeting, for us to review. </a:t>
            </a:r>
          </a:p>
          <a:p>
            <a:pPr>
              <a:buFont typeface="Arial" panose="020B0604020202020204" pitchFamily="34" charset="0"/>
              <a:buChar char="•"/>
            </a:pPr>
            <a:r>
              <a:rPr lang="en-US" sz="2000" dirty="0"/>
              <a:t>Nothing has come in yet.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1060932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400" dirty="0"/>
              <a:t>IEEE European Public Policy Position Statement on Spectrum Management</a:t>
            </a:r>
          </a:p>
          <a:p>
            <a:pPr lvl="2">
              <a:buFont typeface="Arial" panose="020B0604020202020204" pitchFamily="34" charset="0"/>
              <a:buChar char="•"/>
            </a:pPr>
            <a:r>
              <a:rPr lang="en-US" sz="1200" dirty="0">
                <a:hlinkClick r:id="rId2"/>
              </a:rPr>
              <a:t>https://mentor.ieee.org/802.18/dcn/18/18-18-0028-00-0000-draft-ieee-european-public-policy-position-statement-on-spectrum-management.pdf</a:t>
            </a:r>
            <a:r>
              <a:rPr lang="en-US" sz="1200" dirty="0"/>
              <a:t>  </a:t>
            </a:r>
          </a:p>
          <a:p>
            <a:pPr lvl="2">
              <a:buFont typeface="Arial" panose="020B0604020202020204" pitchFamily="34" charset="0"/>
              <a:buChar char="•"/>
            </a:pPr>
            <a:r>
              <a:rPr lang="en-US" sz="12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sz="1400" dirty="0">
                <a:solidFill>
                  <a:schemeClr val="tx1"/>
                </a:solidFill>
              </a:rPr>
              <a:t>Document 18-18/0028rxx, latest revision is our current review markup.</a:t>
            </a:r>
            <a:endParaRPr lang="en-US" sz="800" dirty="0">
              <a:solidFill>
                <a:schemeClr val="tx1"/>
              </a:solidFill>
            </a:endParaRPr>
          </a:p>
          <a:p>
            <a:pPr lvl="2">
              <a:buFont typeface="Arial" panose="020B0604020202020204" pitchFamily="34" charset="0"/>
              <a:buChar char="•"/>
            </a:pPr>
            <a:r>
              <a:rPr lang="en-US" sz="1400" dirty="0">
                <a:solidFill>
                  <a:srgbClr val="00B0F0"/>
                </a:solidFill>
              </a:rPr>
              <a:t>Please send comments to .18 chair, to integrate, to be reviewed by the TAG. </a:t>
            </a: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r>
              <a:rPr lang="en-US" sz="1400" b="0" dirty="0">
                <a:solidFill>
                  <a:schemeClr val="tx1"/>
                </a:solidFill>
              </a:rPr>
              <a:t>Becoming clearer the starting premise of the current paper is from several years ago and input is coming in the premise has changed in recent years. </a:t>
            </a:r>
          </a:p>
          <a:p>
            <a:pPr lvl="2">
              <a:buFont typeface="Arial" panose="020B0604020202020204" pitchFamily="34" charset="0"/>
              <a:buChar char="•"/>
            </a:pPr>
            <a:r>
              <a:rPr lang="en-US" sz="1400" dirty="0">
                <a:solidFill>
                  <a:schemeClr val="tx1"/>
                </a:solidFill>
              </a:rPr>
              <a:t>With that trying to understand how to propose edits to the paper.</a:t>
            </a:r>
          </a:p>
          <a:p>
            <a:pPr lvl="5">
              <a:buFont typeface="Arial" panose="020B0604020202020204" pitchFamily="34" charset="0"/>
              <a:buChar char="•"/>
            </a:pPr>
            <a:endParaRPr lang="en-US" altLang="en-US" sz="1200" dirty="0">
              <a:solidFill>
                <a:schemeClr val="tx1"/>
              </a:solidFill>
            </a:endParaRPr>
          </a:p>
          <a:p>
            <a:pPr>
              <a:buFont typeface="Arial" panose="020B0604020202020204" pitchFamily="34" charset="0"/>
              <a:buChar char="•"/>
            </a:pPr>
            <a:r>
              <a:rPr lang="en-US" altLang="en-US" sz="1800" dirty="0">
                <a:solidFill>
                  <a:schemeClr val="tx1"/>
                </a:solidFill>
              </a:rPr>
              <a:t>Was asked in the meeting where is this position statement? </a:t>
            </a:r>
          </a:p>
          <a:p>
            <a:pPr>
              <a:buFont typeface="Arial" panose="020B0604020202020204" pitchFamily="34" charset="0"/>
              <a:buChar char="•"/>
            </a:pPr>
            <a:r>
              <a:rPr lang="en-US" altLang="en-US" sz="1800" dirty="0">
                <a:solidFill>
                  <a:schemeClr val="tx1"/>
                </a:solidFill>
              </a:rPr>
              <a:t>Concern: If this statement is being used it maybe presenting a premise that is out of date. </a:t>
            </a:r>
          </a:p>
          <a:p>
            <a:pPr>
              <a:buFont typeface="Arial" panose="020B0604020202020204" pitchFamily="34" charset="0"/>
              <a:buChar char="•"/>
            </a:pPr>
            <a:r>
              <a:rPr lang="en-US" sz="1800" dirty="0">
                <a:solidFill>
                  <a:schemeClr val="tx1"/>
                </a:solidFill>
              </a:rPr>
              <a:t>Maybe the new Executive Director has an opinion on this. </a:t>
            </a:r>
          </a:p>
          <a:p>
            <a:pPr>
              <a:buFont typeface="Arial" panose="020B0604020202020204" pitchFamily="34" charset="0"/>
              <a:buChar char="•"/>
            </a:pPr>
            <a:r>
              <a:rPr lang="en-US" sz="1800" dirty="0">
                <a:solidFill>
                  <a:srgbClr val="00B0F0"/>
                </a:solidFill>
              </a:rPr>
              <a:t>The chair will ask about this.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r>
              <a:rPr lang="en-US" sz="2000" dirty="0"/>
              <a:t>Per earlier discussion, should we move teleconferences 30mins later; to 15:00 – 15:55 ET?  Yes. </a:t>
            </a:r>
          </a:p>
          <a:p>
            <a:pPr lvl="1">
              <a:buFont typeface="Arial" panose="020B0604020202020204" pitchFamily="34" charset="0"/>
              <a:buChar char="•"/>
            </a:pPr>
            <a:r>
              <a:rPr lang="en-US" sz="1600" b="0" dirty="0"/>
              <a:t>Note will cut</a:t>
            </a:r>
            <a:r>
              <a:rPr lang="en-US" sz="1600" dirty="0"/>
              <a:t>off the call </a:t>
            </a:r>
            <a:r>
              <a:rPr lang="en-US" sz="1600" b="1" u="sng" dirty="0"/>
              <a:t>no later than</a:t>
            </a:r>
            <a:r>
              <a:rPr lang="en-US" sz="1600" dirty="0"/>
              <a:t> 15:55 ET, maybe even earlier, as many have another call at 16:00 ET. </a:t>
            </a:r>
            <a:endParaRPr lang="en-US" sz="1600" b="0" dirty="0"/>
          </a:p>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Vice Chair is directed to conduct, as necessary, teleconferences on Thursdays at 15:00 ET through 27 December 2018</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John Notor (Notor Research)</a:t>
            </a:r>
            <a:r>
              <a:rPr lang="en-US" dirty="0">
                <a:solidFill>
                  <a:schemeClr val="bg1">
                    <a:lumMod val="75000"/>
                  </a:schemeClr>
                </a:solidFill>
              </a:rPr>
              <a:t>)</a:t>
            </a:r>
          </a:p>
          <a:p>
            <a:pPr lvl="1">
              <a:buFont typeface="Arial" panose="020B0604020202020204" pitchFamily="34" charset="0"/>
              <a:buChar char="•"/>
            </a:pPr>
            <a:r>
              <a:rPr lang="en-US" dirty="0"/>
              <a:t>Seconded by: 	Guido Hiertz  (Ericsson) </a:t>
            </a:r>
          </a:p>
          <a:p>
            <a:pPr lvl="1">
              <a:buFont typeface="Arial" panose="020B0604020202020204" pitchFamily="34" charset="0"/>
              <a:buChar char="•"/>
            </a:pPr>
            <a:r>
              <a:rPr lang="en-US" dirty="0"/>
              <a:t>Discussion? </a:t>
            </a:r>
          </a:p>
          <a:p>
            <a:pPr lvl="1">
              <a:buFont typeface="Arial" panose="020B0604020202020204" pitchFamily="34" charset="0"/>
              <a:buChar char="•"/>
            </a:pPr>
            <a:r>
              <a:rPr lang="en-US" dirty="0"/>
              <a:t>Vote:  _9_ Y / _1_ N / _1_ A </a:t>
            </a:r>
          </a:p>
          <a:p>
            <a:pPr>
              <a:buFont typeface="Arial" panose="020B0604020202020204" pitchFamily="34" charset="0"/>
              <a:buChar char="•"/>
            </a:pPr>
            <a:endParaRPr lang="en-US" altLang="en-US"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12 July 2018</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3849989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2000" dirty="0">
                <a:solidFill>
                  <a:srgbClr val="00B0F0"/>
                </a:solidFill>
              </a:rPr>
              <a:t>Inputs from members for the Ofcom consultation questions.  Response will have to be done with emails and on the teleconferences. </a:t>
            </a:r>
          </a:p>
          <a:p>
            <a:pPr lvl="4">
              <a:buFont typeface="Arial" panose="020B0604020202020204" pitchFamily="34" charset="0"/>
              <a:buChar char="•"/>
            </a:pPr>
            <a:endParaRPr lang="en-US" altLang="en-US" sz="1200" dirty="0">
              <a:solidFill>
                <a:srgbClr val="00B0F0"/>
              </a:solidFill>
            </a:endParaRPr>
          </a:p>
          <a:p>
            <a:pPr>
              <a:buFont typeface="Arial" panose="020B0604020202020204" pitchFamily="34" charset="0"/>
              <a:buChar char="•"/>
            </a:pPr>
            <a:r>
              <a:rPr lang="en-US" altLang="en-US" sz="2000" dirty="0">
                <a:solidFill>
                  <a:srgbClr val="00B0F0"/>
                </a:solidFill>
              </a:rPr>
              <a:t>Review the NPRM on 3.7-4.2 GHz in more detail once the final is available. </a:t>
            </a:r>
          </a:p>
          <a:p>
            <a:pPr lvl="4">
              <a:buFont typeface="Arial" panose="020B0604020202020204" pitchFamily="34" charset="0"/>
              <a:buChar char="•"/>
            </a:pPr>
            <a:endParaRPr lang="en-US" altLang="en-US" sz="1200" dirty="0">
              <a:solidFill>
                <a:srgbClr val="00B0F0"/>
              </a:solidFill>
            </a:endParaRPr>
          </a:p>
          <a:p>
            <a:pPr>
              <a:buFont typeface="Arial" panose="020B0604020202020204" pitchFamily="34" charset="0"/>
              <a:buChar char="•"/>
            </a:pPr>
            <a:r>
              <a:rPr lang="en-US" altLang="en-US" sz="2000" dirty="0">
                <a:solidFill>
                  <a:srgbClr val="00B0F0"/>
                </a:solidFill>
              </a:rPr>
              <a:t>A member will list out points to consider on the Google reply comments to IEEE 802 ex </a:t>
            </a:r>
            <a:r>
              <a:rPr lang="en-US" altLang="en-US" sz="2000" dirty="0" err="1">
                <a:solidFill>
                  <a:srgbClr val="00B0F0"/>
                </a:solidFill>
              </a:rPr>
              <a:t>parte</a:t>
            </a:r>
            <a:r>
              <a:rPr lang="en-US" altLang="en-US" sz="2000" dirty="0">
                <a:solidFill>
                  <a:srgbClr val="00B0F0"/>
                </a:solidFill>
              </a:rPr>
              <a:t>, on the Google request for higher power at 60GHz. </a:t>
            </a:r>
          </a:p>
          <a:p>
            <a:pPr lvl="4">
              <a:buFont typeface="Arial" panose="020B0604020202020204" pitchFamily="34" charset="0"/>
              <a:buChar char="•"/>
            </a:pPr>
            <a:endParaRPr lang="en-US" altLang="en-US" sz="1200" dirty="0">
              <a:solidFill>
                <a:srgbClr val="00B0F0"/>
              </a:solidFill>
            </a:endParaRPr>
          </a:p>
          <a:p>
            <a:pPr>
              <a:spcBef>
                <a:spcPts val="0"/>
              </a:spcBef>
              <a:buFont typeface="Arial" panose="020B0604020202020204" pitchFamily="34" charset="0"/>
              <a:buChar char="•"/>
            </a:pPr>
            <a:r>
              <a:rPr lang="en-US" altLang="en-US" sz="2000" dirty="0"/>
              <a:t>IEEE SA has more edits coming on their Position Statement on Additional Spectrum for us to review.</a:t>
            </a:r>
          </a:p>
          <a:p>
            <a:pPr lvl="4">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dirty="0">
                <a:solidFill>
                  <a:srgbClr val="00B0F0"/>
                </a:solidFill>
              </a:rPr>
              <a:t>IEEE EU position statement, need to investigate where it is at. </a:t>
            </a:r>
          </a:p>
          <a:p>
            <a:pPr lvl="4">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dirty="0"/>
              <a:t>Stay on top of 6 (5-7) GHz and single voice from IEEE 802.   </a:t>
            </a:r>
          </a:p>
          <a:p>
            <a:pPr lvl="4">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dirty="0"/>
              <a:t>Stay on top of 802.11 WNG proposal on Future of Unlicensed Spectrum.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12 July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None brought up.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 15</a:t>
            </a:r>
          </a:p>
          <a:p>
            <a:pPr lvl="2"/>
            <a:r>
              <a:rPr lang="en-US" sz="2200" dirty="0"/>
              <a:t>No – 	# 0</a:t>
            </a:r>
          </a:p>
          <a:p>
            <a:pPr lvl="1"/>
            <a:r>
              <a:rPr lang="en-US" dirty="0"/>
              <a:t>Like the Social –  		# 3</a:t>
            </a:r>
          </a:p>
          <a:p>
            <a:pPr lvl="1"/>
            <a:r>
              <a:rPr lang="en-US" dirty="0"/>
              <a:t>Disliked the Social –  	# 0</a:t>
            </a:r>
          </a:p>
          <a:p>
            <a:pPr lvl="1"/>
            <a:r>
              <a:rPr lang="en-US" dirty="0"/>
              <a:t>Did not go to Social – 	# 6</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12 July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9994" y="1233646"/>
            <a:ext cx="8115301" cy="4113213"/>
          </a:xfrm>
        </p:spPr>
        <p:txBody>
          <a:bodyPr/>
          <a:lstStyle/>
          <a:p>
            <a:pPr>
              <a:buFont typeface="Arial" panose="020B0604020202020204" pitchFamily="34" charset="0"/>
              <a:buChar char="•"/>
            </a:pPr>
            <a:r>
              <a:rPr lang="en-US" sz="2000" dirty="0"/>
              <a:t>The next face to face meeting of the 802.18 RR-TAG will be at the IEEE 802 Wireless Interim 11-13 Sept 2018 at the Hilton Waikoloa Village, Kona, HI, USA</a:t>
            </a:r>
          </a:p>
          <a:p>
            <a:pPr lvl="1">
              <a:buFont typeface="Arial" panose="020B0604020202020204" pitchFamily="34" charset="0"/>
              <a:buChar char="•"/>
            </a:pPr>
            <a:r>
              <a:rPr lang="en-US" sz="1800" dirty="0"/>
              <a:t>Usual time slots, Tuesday AM2 and Thursday AM1 (-2)</a:t>
            </a:r>
          </a:p>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19 July 2018 – </a:t>
            </a:r>
            <a:r>
              <a:rPr lang="en-US" sz="2000" i="1" u="sng" dirty="0"/>
              <a:t>15:00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a:t>
            </a:r>
            <a:r>
              <a:rPr lang="en-US" altLang="en-US" sz="1800" b="1" dirty="0"/>
              <a:t>(</a:t>
            </a:r>
            <a:r>
              <a:rPr lang="en-US" altLang="en-US" sz="1800" b="1" i="1" u="sng" dirty="0"/>
              <a:t>or latest, watch for an update</a:t>
            </a:r>
            <a:r>
              <a:rPr lang="en-US" altLang="en-US" sz="1800" b="1" dirty="0"/>
              <a: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9:33, Thursday 12 July 2018</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  and 73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12 July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12 July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Safe Travels</a:t>
            </a:r>
          </a:p>
        </p:txBody>
      </p:sp>
    </p:spTree>
    <p:extLst>
      <p:ext uri="{BB962C8B-B14F-4D97-AF65-F5344CB8AC3E}">
        <p14:creationId xmlns:p14="http://schemas.microsoft.com/office/powerpoint/2010/main" val="4367875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Thursday agenda as presented on previous slide</a:t>
            </a:r>
          </a:p>
          <a:p>
            <a:r>
              <a:rPr lang="en-US" altLang="en-US" sz="1600" b="1" dirty="0"/>
              <a:t>		Moved by:  	</a:t>
            </a:r>
          </a:p>
          <a:p>
            <a:pPr lvl="1"/>
            <a:r>
              <a:rPr lang="en-US" altLang="en-US" sz="1600" b="1" dirty="0"/>
              <a:t>Seconded by:  	</a:t>
            </a:r>
          </a:p>
          <a:p>
            <a:pPr lvl="1"/>
            <a:r>
              <a:rPr lang="en-US" altLang="en-US" sz="1600" b="1" dirty="0"/>
              <a:t>Discussion?</a:t>
            </a:r>
          </a:p>
          <a:p>
            <a:pPr lvl="1"/>
            <a:r>
              <a:rPr lang="en-US" altLang="en-US" sz="1600" b="1" dirty="0"/>
              <a:t>Vote:  </a:t>
            </a:r>
            <a:r>
              <a:rPr lang="en-US" altLang="en-US" sz="1600" b="1" dirty="0">
                <a:solidFill>
                  <a:schemeClr val="bg1">
                    <a:lumMod val="65000"/>
                  </a:schemeClr>
                </a:solidFill>
              </a:rPr>
              <a:t>Unanimous consent</a:t>
            </a:r>
          </a:p>
          <a:p>
            <a:pPr lvl="1"/>
            <a:endParaRPr lang="en-US" altLang="en-US" sz="1600" u="sng"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12 July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214387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position statement </a:t>
            </a:r>
            <a:endParaRPr lang="en-US" sz="1400" dirty="0"/>
          </a:p>
        </p:txBody>
      </p:sp>
      <p:sp>
        <p:nvSpPr>
          <p:cNvPr id="3" name="Content Placeholder 2"/>
          <p:cNvSpPr>
            <a:spLocks noGrp="1"/>
          </p:cNvSpPr>
          <p:nvPr>
            <p:ph idx="1"/>
          </p:nvPr>
        </p:nvSpPr>
        <p:spPr>
          <a:xfrm>
            <a:off x="692092" y="1181893"/>
            <a:ext cx="83757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IEEE-SA BoG SPCC reviewed and discussed the draft Spectrum Use position statement we have reviewed the past months </a:t>
            </a:r>
            <a:r>
              <a:rPr lang="en-US" sz="1400" dirty="0"/>
              <a:t>(18-18/0010r03)</a:t>
            </a:r>
            <a:r>
              <a:rPr lang="en-US" sz="2000" dirty="0"/>
              <a:t>. </a:t>
            </a:r>
            <a:r>
              <a:rPr lang="en-US" sz="1100" dirty="0"/>
              <a:t> </a:t>
            </a:r>
            <a:r>
              <a:rPr lang="en-US" sz="2000" dirty="0"/>
              <a:t>It agreed to move it forth to the BoG for its approval at the 9 July meeting--with the addition of text addressing shared spectrum.  </a:t>
            </a:r>
          </a:p>
          <a:p>
            <a:pPr>
              <a:buFont typeface="Arial" panose="020B0604020202020204" pitchFamily="34" charset="0"/>
              <a:buChar char="•"/>
            </a:pPr>
            <a:r>
              <a:rPr lang="en-US" sz="2000" dirty="0"/>
              <a:t>The text was sent to the 802.18 list server on 20 June for feedback, none was received. </a:t>
            </a:r>
          </a:p>
          <a:p>
            <a:pPr lvl="1">
              <a:buFont typeface="Arial" panose="020B0604020202020204" pitchFamily="34" charset="0"/>
              <a:buChar char="•"/>
            </a:pPr>
            <a:r>
              <a:rPr lang="en-US" sz="1200" dirty="0">
                <a:hlinkClick r:id="rId2"/>
              </a:rPr>
              <a:t>https://mentor.ieee.org/802.18/dcn/18/18-18-0010-04-0000-sa-use-of-spectrum-draft-position-06dec17.docx</a:t>
            </a:r>
            <a:r>
              <a:rPr lang="en-US" sz="1200" dirty="0"/>
              <a:t> </a:t>
            </a:r>
            <a:endParaRPr lang="en-US" sz="1600" dirty="0"/>
          </a:p>
          <a:p>
            <a:pPr>
              <a:buFont typeface="Arial" panose="020B0604020202020204" pitchFamily="34" charset="0"/>
              <a:buChar char="•"/>
            </a:pPr>
            <a:r>
              <a:rPr lang="en-US" sz="1800" dirty="0"/>
              <a:t>Since then, the IEEE 802.22 Chair has suggested a few more updates and we will review all the updates, lines 22 - 41.  The document is: </a:t>
            </a:r>
            <a:r>
              <a:rPr lang="en-US" sz="1800" dirty="0">
                <a:hlinkClick r:id="rId3"/>
              </a:rPr>
              <a:t>https://mentor.ieee.org/802.18/dcn/18/18-18-0010-05-0000-sa-use-of-spectrum-draft-position-06dec17.docx</a:t>
            </a:r>
            <a:r>
              <a:rPr lang="en-US" sz="1800" dirty="0"/>
              <a:t>   </a:t>
            </a:r>
          </a:p>
          <a:p>
            <a:pPr lvl="1">
              <a:buFont typeface="Arial" panose="020B0604020202020204" pitchFamily="34" charset="0"/>
              <a:buChar char="•"/>
            </a:pPr>
            <a:r>
              <a:rPr lang="en-US" sz="1800" dirty="0"/>
              <a:t>Note: the IEEE 802 chair has asked for clarity on how the different IEEE 802 standards and projects are stated.  So some editorials could be coming. </a:t>
            </a:r>
          </a:p>
          <a:p>
            <a:pPr>
              <a:buFont typeface="Arial" panose="020B0604020202020204" pitchFamily="34" charset="0"/>
              <a:buChar char="•"/>
            </a:pPr>
            <a:r>
              <a:rPr lang="en-US" sz="1600" dirty="0"/>
              <a:t>The latest version was a reviewed and a few minor editorial edits were done. </a:t>
            </a:r>
          </a:p>
          <a:p>
            <a:pPr lvl="1">
              <a:buFont typeface="Arial" panose="020B0604020202020204" pitchFamily="34" charset="0"/>
              <a:buChar char="•"/>
            </a:pPr>
            <a:r>
              <a:rPr lang="en-US" sz="18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34997276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SA position statement</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18-18/0010r0___</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of 802.18 is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a:t>
            </a:r>
          </a:p>
          <a:p>
            <a:pPr>
              <a:buFont typeface="Arial" panose="020B0604020202020204" pitchFamily="34" charset="0"/>
              <a:buChar char="•"/>
            </a:pPr>
            <a:r>
              <a:rPr lang="en-US" b="0" dirty="0">
                <a:solidFill>
                  <a:schemeClr val="tx1"/>
                </a:solidFill>
              </a:rPr>
              <a:t>Second by:</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12 July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altLang="en-US" sz="1800" dirty="0"/>
              <a:t>Links to EU sites: </a:t>
            </a:r>
          </a:p>
          <a:p>
            <a:pPr lvl="1">
              <a:buFont typeface="Arial" panose="020B0604020202020204" pitchFamily="34" charset="0"/>
              <a:buChar char="•"/>
            </a:pPr>
            <a:r>
              <a:rPr lang="en-US" altLang="en-US" sz="1400" dirty="0"/>
              <a:t>Bran: 		</a:t>
            </a:r>
            <a:r>
              <a:rPr lang="en-US" altLang="en-US" sz="1400" dirty="0">
                <a:hlinkClick r:id="rId2"/>
              </a:rPr>
              <a:t>https://portal.etsi.org/tb.aspx?tbid=287&amp;SubTB=287</a:t>
            </a:r>
            <a:r>
              <a:rPr lang="en-US" altLang="en-US" sz="1400" dirty="0"/>
              <a:t> </a:t>
            </a:r>
          </a:p>
          <a:p>
            <a:pPr lvl="1">
              <a:buFont typeface="Arial" panose="020B0604020202020204" pitchFamily="34" charset="0"/>
              <a:buChar char="•"/>
            </a:pPr>
            <a:r>
              <a:rPr lang="en-US" altLang="en-US" sz="1400" dirty="0"/>
              <a:t>ERM TG-11:	</a:t>
            </a:r>
            <a:r>
              <a:rPr lang="en-US" altLang="en-US" sz="1400" dirty="0">
                <a:hlinkClick r:id="rId3"/>
              </a:rPr>
              <a:t>https://portal.etsi.org/tb.aspx?tbid=442&amp;SubTB=442</a:t>
            </a:r>
            <a:r>
              <a:rPr lang="en-US" altLang="en-US" sz="1400" dirty="0"/>
              <a:t>  </a:t>
            </a:r>
          </a:p>
          <a:p>
            <a:pPr lvl="1">
              <a:buFont typeface="Arial" panose="020B0604020202020204" pitchFamily="34" charset="0"/>
              <a:buChar char="•"/>
            </a:pPr>
            <a:r>
              <a:rPr lang="en-US" altLang="en-US" sz="1400" dirty="0"/>
              <a:t>CEPT SE45:	</a:t>
            </a:r>
            <a:r>
              <a:rPr lang="en-US" altLang="en-US" sz="1400" dirty="0">
                <a:hlinkClick r:id="rId4"/>
              </a:rPr>
              <a:t>https://cept.org/ecc/groups/ecc/wg-se/se-45/client/introduction/</a:t>
            </a:r>
            <a:r>
              <a:rPr lang="en-US" altLang="en-US" sz="1400" dirty="0"/>
              <a:t>  </a:t>
            </a:r>
          </a:p>
          <a:p>
            <a:pPr lvl="1">
              <a:buFont typeface="Arial" panose="020B0604020202020204" pitchFamily="34" charset="0"/>
              <a:buChar char="•"/>
            </a:pPr>
            <a:r>
              <a:rPr lang="en-US" altLang="en-US" sz="1400" dirty="0"/>
              <a:t>CEPT FM57: </a:t>
            </a:r>
            <a:r>
              <a:rPr lang="en-US" altLang="en-US" sz="1400" dirty="0">
                <a:hlinkClick r:id="rId5"/>
              </a:rPr>
              <a:t>https://cept.org/ecc/groups/ecc/wg-fm/fm-57/client/introduction/</a:t>
            </a:r>
            <a:r>
              <a:rPr lang="en-US" altLang="en-US" sz="1400" dirty="0"/>
              <a:t> </a:t>
            </a:r>
          </a:p>
          <a:p>
            <a:pPr lvl="1">
              <a:buFont typeface="Arial" panose="020B0604020202020204" pitchFamily="34" charset="0"/>
              <a:buChar char="•"/>
            </a:pPr>
            <a:r>
              <a:rPr lang="en-US" altLang="en-US" sz="1400" dirty="0"/>
              <a:t>OJEU:		</a:t>
            </a:r>
            <a:r>
              <a:rPr lang="en-US" altLang="en-US" sz="1400" dirty="0">
                <a:hlinkClick r:id="rId6"/>
              </a:rPr>
              <a:t>https://eur-lex.europa.eu/oj/direct-access.html</a:t>
            </a:r>
            <a:r>
              <a:rPr lang="en-US" altLang="en-US" sz="1400" dirty="0"/>
              <a:t> </a:t>
            </a:r>
          </a:p>
          <a:p>
            <a:pPr lvl="1">
              <a:buFont typeface="Arial" panose="020B0604020202020204" pitchFamily="34" charset="0"/>
              <a:buChar char="•"/>
            </a:pPr>
            <a:r>
              <a:rPr lang="en-US" altLang="en-US" sz="1400" dirty="0"/>
              <a:t>HS:		</a:t>
            </a:r>
            <a:r>
              <a:rPr lang="en-US" altLang="en-US" sz="1400" dirty="0">
                <a:hlinkClick r:id="rId7"/>
              </a:rPr>
              <a:t>https://ec.europa.eu/growth/single-market/european-standards/harmonised-standards/</a:t>
            </a:r>
            <a:r>
              <a:rPr lang="en-US" altLang="en-US" sz="1400" dirty="0"/>
              <a:t>   </a:t>
            </a: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-1</a:t>
            </a:r>
          </a:p>
        </p:txBody>
      </p:sp>
      <p:sp>
        <p:nvSpPr>
          <p:cNvPr id="3" name="Content Placeholder 2"/>
          <p:cNvSpPr>
            <a:spLocks noGrp="1"/>
          </p:cNvSpPr>
          <p:nvPr>
            <p:ph idx="1"/>
          </p:nvPr>
        </p:nvSpPr>
        <p:spPr>
          <a:xfrm>
            <a:off x="697339" y="1295401"/>
            <a:ext cx="8296126" cy="4113213"/>
          </a:xfrm>
        </p:spPr>
        <p:txBody>
          <a:bodyPr/>
          <a:lstStyle/>
          <a:p>
            <a:pPr>
              <a:buFont typeface="Arial" panose="020B0604020202020204" pitchFamily="34" charset="0"/>
              <a:buChar char="•"/>
            </a:pPr>
            <a:r>
              <a:rPr lang="en-US" sz="1800" b="0" dirty="0"/>
              <a:t>Amendment of Parts 1, 21, 73, 74 and 101 of the Commission’s Rules to Facilitate the Provision of Fixed and Mobile Broadband Access, Educational and Other Advanced Services in the 2150-2162 and 2500-2690 MHz Bands (WT 03-66, terminated) </a:t>
            </a:r>
          </a:p>
          <a:p>
            <a:pPr lvl="1">
              <a:buFont typeface="Arial" panose="020B0604020202020204" pitchFamily="34" charset="0"/>
              <a:buChar char="•"/>
            </a:pPr>
            <a:r>
              <a:rPr lang="en-US" sz="1400" b="0" dirty="0"/>
              <a:t>Transforming the 2.5 GHz Band (WTB 18-120)</a:t>
            </a:r>
          </a:p>
          <a:p>
            <a:pPr lvl="1">
              <a:buFont typeface="Arial" panose="020B0604020202020204" pitchFamily="34" charset="0"/>
              <a:buChar char="•"/>
            </a:pPr>
            <a:r>
              <a:rPr lang="en-US" sz="1400" b="0" dirty="0">
                <a:solidFill>
                  <a:schemeClr val="tx1"/>
                </a:solidFill>
                <a:highlight>
                  <a:srgbClr val="FFFF00"/>
                </a:highlight>
              </a:rPr>
              <a:t>Comments due:  30 days;  </a:t>
            </a:r>
            <a:r>
              <a:rPr lang="en-US" sz="1400" b="0" dirty="0">
                <a:solidFill>
                  <a:schemeClr val="tx1"/>
                </a:solidFill>
              </a:rPr>
              <a:t>	Reply comments due:  60 days</a:t>
            </a:r>
          </a:p>
          <a:p>
            <a:pPr lvl="1">
              <a:buFont typeface="Arial" panose="020B0604020202020204" pitchFamily="34" charset="0"/>
              <a:buChar char="•"/>
            </a:pPr>
            <a:r>
              <a:rPr lang="en-US" sz="1100" b="0" u="sng" dirty="0">
                <a:hlinkClick r:id="rId2"/>
              </a:rPr>
              <a:t>https://www.fcc.gov/ecfs/filing/0510125420096</a:t>
            </a:r>
            <a:endParaRPr lang="en-US" sz="1100" b="0" u="sng" dirty="0"/>
          </a:p>
          <a:p>
            <a:pPr lvl="1">
              <a:buFont typeface="Arial" panose="020B0604020202020204" pitchFamily="34" charset="0"/>
              <a:buChar char="•"/>
            </a:pPr>
            <a:r>
              <a:rPr lang="en-US" sz="1100" b="0" dirty="0">
                <a:hlinkClick r:id="rId3"/>
              </a:rPr>
              <a:t>https://www.fcc.gov/ecfs/search/filings?proceedings_name=18-120&amp;sort=date_disseminated,DESC</a:t>
            </a:r>
            <a:r>
              <a:rPr lang="en-US" sz="1100" b="0" dirty="0"/>
              <a:t> </a:t>
            </a:r>
          </a:p>
          <a:p>
            <a:pPr>
              <a:buFont typeface="Arial" panose="020B0604020202020204" pitchFamily="34" charset="0"/>
              <a:buChar char="•"/>
            </a:pPr>
            <a:r>
              <a:rPr lang="en-US" sz="1800" b="0" dirty="0"/>
              <a:t>Any interest? No one has expressed any interest to comment, had moved to the backup slides for now.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Though just now, been posted in the Federal Register with dates. </a:t>
            </a:r>
          </a:p>
          <a:p>
            <a:pPr lvl="1">
              <a:buFont typeface="Arial" panose="020B0604020202020204" pitchFamily="34" charset="0"/>
              <a:buChar char="•"/>
            </a:pPr>
            <a:r>
              <a:rPr lang="en-US" sz="1100" b="0" dirty="0">
                <a:hlinkClick r:id="rId4"/>
              </a:rPr>
              <a:t>https://www.federalregister.gov/documents/2018/06/07/2018-12183/transforming-the-25-ghz-band?utm_campaign=subscription%20mailing%20list&amp;utm_source=federalregister.gov&amp;utm_medium=email</a:t>
            </a:r>
            <a:endParaRPr lang="en-US" sz="1100" b="0" dirty="0"/>
          </a:p>
          <a:p>
            <a:pPr>
              <a:buFont typeface="Arial" panose="020B0604020202020204" pitchFamily="34" charset="0"/>
              <a:buChar char="•"/>
            </a:pPr>
            <a:r>
              <a:rPr lang="en-US" sz="1400" b="0" dirty="0"/>
              <a:t>The comment period for the NPRM published June 7, 2018 (</a:t>
            </a:r>
            <a:r>
              <a:rPr lang="en-US" sz="1400" b="0" dirty="0">
                <a:hlinkClick r:id="rId5"/>
              </a:rPr>
              <a:t>83 FR 26396</a:t>
            </a:r>
            <a:r>
              <a:rPr lang="en-US" sz="1400" b="0" dirty="0"/>
              <a:t>) is extended. Comments are due on or before August 8, 2018; reply comments are due on or before September 7, 2018.</a:t>
            </a:r>
            <a:endParaRPr lang="en-US" sz="105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12 July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3720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-2</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The 2.5 GHz band (2496-2690 MHz) constitutes the single largest band of contiguous spectrum below 3 gigahertz and has been identified as prime spectrum for next generation mobile Federal Communications Commission FCC 18-59 2 operations, including 5G uses.1 Significant portions of this band, however, currently lie fallow across approximately one-half of the United States, primarily in rural areas. Moreover, access to the Educational Broadband Service (EBS) has been strictly limited since 1995, and current licensees are subject to a regulatory regime largely unchanged from the days when educational TV was the only use envisioned for this spectrum. Today, we propose to allow more efficient and effective use of this spectrum band by providing greater flexibility to current EBS licensees as well as providing new opportunities for additional entities to obtain unused 2.5 GHz spectrum to facilitate improved access to next generation wireless broadband, including 5G. We also seek comment on additional approaches for transforming the 2.5 GHz band, including by moving directly to an auction for some or all of the spectrum.</a:t>
            </a:r>
            <a:r>
              <a:rPr lang="en-US" sz="2000" b="0" i="1" dirty="0"/>
              <a:t>...</a:t>
            </a:r>
            <a:endParaRPr lang="en-US" sz="2000" b="0" dirty="0"/>
          </a:p>
          <a:p>
            <a:pPr>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12 July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46390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a:t>
            </a:r>
          </a:p>
          <a:p>
            <a:pPr>
              <a:buFont typeface="Arial" panose="020B0604020202020204" pitchFamily="34" charset="0"/>
              <a:buChar char="•"/>
            </a:pPr>
            <a:r>
              <a:rPr lang="en-US" altLang="en-US" sz="2000" dirty="0"/>
              <a:t>The most recent document is:  11-18/1055rxx</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room.)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12 July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45</a:t>
            </a:fld>
            <a:endParaRPr lang="en-US" altLang="en-US" sz="1200" b="0" dirty="0"/>
          </a:p>
        </p:txBody>
      </p:sp>
      <p:sp>
        <p:nvSpPr>
          <p:cNvPr id="2" name="Date Placeholder 1"/>
          <p:cNvSpPr>
            <a:spLocks noGrp="1"/>
          </p:cNvSpPr>
          <p:nvPr>
            <p:ph type="dt" idx="15"/>
          </p:nvPr>
        </p:nvSpPr>
        <p:spPr/>
        <p:txBody>
          <a:bodyPr/>
          <a:lstStyle/>
          <a:p>
            <a:r>
              <a:rPr lang="en-US"/>
              <a:t>12 July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eMBB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15803861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12 July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49</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programme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4087263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12 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23899" y="646171"/>
            <a:ext cx="3772457" cy="5275778"/>
          </a:xfrm>
        </p:spPr>
        <p:txBody>
          <a:bodyPr/>
          <a:lstStyle/>
          <a:p>
            <a:pPr>
              <a:buFont typeface="Arial" panose="020B0604020202020204" pitchFamily="34" charset="0"/>
              <a:buChar char="•"/>
            </a:pPr>
            <a:r>
              <a:rPr lang="en-US" altLang="en-US" sz="1600" dirty="0"/>
              <a:t>Call to Order</a:t>
            </a:r>
          </a:p>
          <a:p>
            <a:pPr lvl="1">
              <a:buFont typeface="Arial" panose="020B0604020202020204" pitchFamily="34" charset="0"/>
              <a:buChar char="•"/>
            </a:pPr>
            <a:r>
              <a:rPr lang="en-US" altLang="en-US" sz="1400" b="1" u="sng" dirty="0"/>
              <a:t>Attendance server is open</a:t>
            </a:r>
          </a:p>
          <a:p>
            <a:pPr>
              <a:buFont typeface="Arial" panose="020B0604020202020204" pitchFamily="34" charset="0"/>
              <a:buChar char="•"/>
            </a:pPr>
            <a:r>
              <a:rPr lang="en-US" altLang="en-US" sz="1600" dirty="0"/>
              <a:t>Administrative items</a:t>
            </a:r>
          </a:p>
          <a:p>
            <a:pPr lvl="4">
              <a:buFont typeface="Arial" panose="020B0604020202020204" pitchFamily="34" charset="0"/>
              <a:buChar char="•"/>
            </a:pPr>
            <a:r>
              <a:rPr lang="en-US" altLang="en-US" sz="105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1">
              <a:buFont typeface="Arial" panose="020B0604020202020204" pitchFamily="34" charset="0"/>
              <a:buChar char="•"/>
            </a:pPr>
            <a:r>
              <a:rPr lang="en-US" altLang="en-US" sz="1200" dirty="0">
                <a:solidFill>
                  <a:schemeClr val="tx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sz="1400" dirty="0"/>
              <a:t>TR-51 SUN meeting invite</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a:solidFill>
                  <a:schemeClr val="tx1"/>
                </a:solidFill>
              </a:rPr>
              <a:t>Ofcom consultation</a:t>
            </a:r>
          </a:p>
          <a:p>
            <a:pPr lvl="1">
              <a:buFont typeface="Arial" panose="020B0604020202020204" pitchFamily="34" charset="0"/>
              <a:buChar char="•"/>
            </a:pPr>
            <a:r>
              <a:rPr lang="en-US" altLang="en-US" sz="1400" dirty="0">
                <a:solidFill>
                  <a:schemeClr val="tx1"/>
                </a:solidFill>
              </a:rPr>
              <a:t>NPRM </a:t>
            </a:r>
            <a:r>
              <a:rPr lang="en-US" sz="1400" dirty="0"/>
              <a:t>on 3.7 to 4.2 GHz Band</a:t>
            </a:r>
          </a:p>
          <a:p>
            <a:pPr lvl="1">
              <a:buFont typeface="Arial" panose="020B0604020202020204" pitchFamily="34" charset="0"/>
              <a:buChar char="•"/>
            </a:pPr>
            <a:r>
              <a:rPr lang="en-US" altLang="en-US" sz="1400" dirty="0">
                <a:solidFill>
                  <a:schemeClr val="tx1"/>
                </a:solidFill>
              </a:rPr>
              <a:t>Google waiver request</a:t>
            </a:r>
          </a:p>
          <a:p>
            <a:pPr lvl="1">
              <a:buFont typeface="Arial" panose="020B0604020202020204" pitchFamily="34" charset="0"/>
              <a:buChar char="•"/>
            </a:pPr>
            <a:r>
              <a:rPr lang="en-US" altLang="en-US" sz="1400" dirty="0">
                <a:solidFill>
                  <a:schemeClr val="tx1"/>
                </a:solidFill>
              </a:rPr>
              <a:t>IEEE 802 6GHz single voice</a:t>
            </a:r>
          </a:p>
          <a:p>
            <a:pPr lvl="3">
              <a:buFont typeface="Arial" panose="020B0604020202020204" pitchFamily="34" charset="0"/>
              <a:buChar char="•"/>
            </a:pPr>
            <a:r>
              <a:rPr lang="en-US" altLang="en-US" sz="1000" dirty="0">
                <a:solidFill>
                  <a:schemeClr val="tx1"/>
                </a:solidFill>
              </a:rPr>
              <a:t>---</a:t>
            </a:r>
          </a:p>
          <a:p>
            <a:pPr lvl="1">
              <a:buFont typeface="Arial" panose="020B0604020202020204" pitchFamily="34" charset="0"/>
              <a:buChar char="•"/>
            </a:pPr>
            <a:r>
              <a:rPr lang="en-US" altLang="en-US" sz="1400" dirty="0">
                <a:solidFill>
                  <a:schemeClr val="tx1"/>
                </a:solidFill>
              </a:rPr>
              <a:t>IEEE SA additional spectrum statement</a:t>
            </a:r>
          </a:p>
          <a:p>
            <a:pPr lvl="1">
              <a:buFont typeface="Arial" panose="020B0604020202020204" pitchFamily="34" charset="0"/>
              <a:buChar char="•"/>
            </a:pPr>
            <a:r>
              <a:rPr lang="en-US" altLang="en-US" sz="1400" dirty="0">
                <a:solidFill>
                  <a:schemeClr val="tx1"/>
                </a:solidFill>
              </a:rPr>
              <a:t>Time for teleconferences</a:t>
            </a:r>
          </a:p>
          <a:p>
            <a:pPr lvl="1">
              <a:buFont typeface="Arial" panose="020B0604020202020204" pitchFamily="34" charset="0"/>
              <a:buChar char="•"/>
            </a:pPr>
            <a:r>
              <a:rPr lang="en-US" altLang="en-US" sz="1400" dirty="0">
                <a:solidFill>
                  <a:schemeClr val="tx1"/>
                </a:solidFill>
              </a:rPr>
              <a:t>Teleconferences through December</a:t>
            </a:r>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TBD – TAG to decide based on discussion items</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45703" y="99218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kern="0" dirty="0"/>
              <a:t>Discussion items, few more details:  </a:t>
            </a:r>
          </a:p>
          <a:p>
            <a:pPr>
              <a:spcBef>
                <a:spcPts val="0"/>
              </a:spcBef>
              <a:buFont typeface="Arial" panose="020B0604020202020204" pitchFamily="34" charset="0"/>
              <a:buChar char="•"/>
            </a:pPr>
            <a:r>
              <a:rPr lang="en-US" altLang="en-US" sz="1100" b="0" kern="0" dirty="0"/>
              <a:t>Invite to TR-51 </a:t>
            </a:r>
            <a:r>
              <a:rPr lang="en-US" sz="1100" b="0" dirty="0"/>
              <a:t>Smart Utility Networks meeting 13 July </a:t>
            </a:r>
            <a:endParaRPr lang="en-US" altLang="en-US" sz="1100" b="0" kern="0" dirty="0"/>
          </a:p>
          <a:p>
            <a:pPr lvl="1">
              <a:spcBef>
                <a:spcPts val="0"/>
              </a:spcBef>
              <a:buFont typeface="Arial" panose="020B0604020202020204" pitchFamily="34" charset="0"/>
              <a:buChar char="•"/>
            </a:pPr>
            <a:r>
              <a:rPr lang="en-US" altLang="en-US" sz="1050" kern="0" dirty="0"/>
              <a:t>RSVP needed</a:t>
            </a:r>
            <a:endParaRPr lang="en-US" altLang="en-US" sz="800" kern="0" dirty="0"/>
          </a:p>
          <a:p>
            <a:pPr>
              <a:spcBef>
                <a:spcPts val="0"/>
              </a:spcBef>
              <a:buFont typeface="Arial" panose="020B0604020202020204" pitchFamily="34" charset="0"/>
              <a:buChar char="•"/>
            </a:pPr>
            <a:endParaRPr lang="en-US" sz="1100" b="0" dirty="0">
              <a:solidFill>
                <a:schemeClr val="tx1"/>
              </a:solidFill>
            </a:endParaRPr>
          </a:p>
          <a:p>
            <a:pPr>
              <a:spcBef>
                <a:spcPts val="0"/>
              </a:spcBef>
              <a:buFont typeface="Arial" panose="020B0604020202020204" pitchFamily="34" charset="0"/>
              <a:buChar char="•"/>
            </a:pPr>
            <a:r>
              <a:rPr lang="en-US" sz="1100" b="0" dirty="0">
                <a:solidFill>
                  <a:schemeClr val="tx1"/>
                </a:solidFill>
              </a:rPr>
              <a:t>EU Items</a:t>
            </a:r>
          </a:p>
          <a:p>
            <a:pPr lvl="1">
              <a:spcBef>
                <a:spcPts val="0"/>
              </a:spcBef>
              <a:buFont typeface="Arial" panose="020B0604020202020204" pitchFamily="34" charset="0"/>
              <a:buChar char="•"/>
            </a:pPr>
            <a:r>
              <a:rPr lang="en-US" sz="1050" dirty="0">
                <a:solidFill>
                  <a:schemeClr val="tx1"/>
                </a:solidFill>
              </a:rPr>
              <a:t>Latest from members. Anything we should respond to?</a:t>
            </a:r>
          </a:p>
          <a:p>
            <a:pPr>
              <a:spcBef>
                <a:spcPts val="0"/>
              </a:spcBef>
              <a:buFont typeface="Arial" panose="020B0604020202020204" pitchFamily="34" charset="0"/>
              <a:buChar char="•"/>
            </a:pPr>
            <a:endParaRPr lang="en-US" sz="1100" b="0" dirty="0">
              <a:solidFill>
                <a:schemeClr val="tx1"/>
              </a:solidFill>
            </a:endParaRPr>
          </a:p>
          <a:p>
            <a:pPr>
              <a:spcBef>
                <a:spcPts val="0"/>
              </a:spcBef>
              <a:buFont typeface="Arial" panose="020B0604020202020204" pitchFamily="34" charset="0"/>
              <a:buChar char="•"/>
            </a:pPr>
            <a:r>
              <a:rPr lang="en-US" sz="1100" b="0" dirty="0">
                <a:solidFill>
                  <a:schemeClr val="tx1"/>
                </a:solidFill>
              </a:rPr>
              <a:t> Ofcom-consultation-on-preparations-for-wrc-19</a:t>
            </a:r>
          </a:p>
          <a:p>
            <a:pPr lvl="1">
              <a:spcBef>
                <a:spcPts val="0"/>
              </a:spcBef>
              <a:buFont typeface="Arial" panose="020B0604020202020204" pitchFamily="34" charset="0"/>
              <a:buChar char="•"/>
            </a:pPr>
            <a:r>
              <a:rPr lang="en-US" sz="1050" dirty="0">
                <a:solidFill>
                  <a:schemeClr val="tx1"/>
                </a:solidFill>
              </a:rPr>
              <a:t>Work on  IEEE 802 comments on the Ofcom questions on AIs we have view points on. </a:t>
            </a:r>
          </a:p>
          <a:p>
            <a:pPr lvl="1">
              <a:spcBef>
                <a:spcPts val="0"/>
              </a:spcBef>
              <a:buFont typeface="Arial" panose="020B0604020202020204" pitchFamily="34" charset="0"/>
              <a:buChar char="•"/>
            </a:pPr>
            <a:r>
              <a:rPr lang="en-US" sz="1050" dirty="0">
                <a:solidFill>
                  <a:schemeClr val="tx1"/>
                </a:solidFill>
              </a:rPr>
              <a:t>Due 13 Sept. </a:t>
            </a:r>
          </a:p>
          <a:p>
            <a:pPr marL="457200" lvl="1" indent="0">
              <a:spcBef>
                <a:spcPts val="0"/>
              </a:spcBef>
            </a:pPr>
            <a:endParaRPr lang="en-US" sz="1050" dirty="0"/>
          </a:p>
          <a:p>
            <a:pPr>
              <a:spcBef>
                <a:spcPts val="0"/>
              </a:spcBef>
              <a:buFont typeface="Arial" panose="020B0604020202020204" pitchFamily="34" charset="0"/>
              <a:buChar char="•"/>
            </a:pPr>
            <a:r>
              <a:rPr lang="en-US" sz="1100" b="0" dirty="0"/>
              <a:t>NPRM, Expanding Flexible Use of 3.7 to 4.2GHz Band</a:t>
            </a:r>
          </a:p>
          <a:p>
            <a:pPr lvl="1">
              <a:spcBef>
                <a:spcPts val="0"/>
              </a:spcBef>
              <a:buFont typeface="Arial" panose="020B0604020202020204" pitchFamily="34" charset="0"/>
              <a:buChar char="•"/>
            </a:pPr>
            <a:r>
              <a:rPr lang="en-US" altLang="en-US" sz="1050" kern="0" dirty="0"/>
              <a:t>Will be brought up at FCC open meeting Thursday. </a:t>
            </a:r>
          </a:p>
          <a:p>
            <a:pPr lvl="1">
              <a:spcBef>
                <a:spcPts val="0"/>
              </a:spcBef>
              <a:buFont typeface="Arial" panose="020B0604020202020204" pitchFamily="34" charset="0"/>
              <a:buChar char="•"/>
            </a:pPr>
            <a:r>
              <a:rPr lang="en-US" altLang="en-US" sz="1050" kern="0" dirty="0"/>
              <a:t>Do we listen in on the first part of FCC open meeting?</a:t>
            </a:r>
          </a:p>
          <a:p>
            <a:pPr>
              <a:spcBef>
                <a:spcPts val="0"/>
              </a:spcBef>
              <a:buFont typeface="Arial" panose="020B0604020202020204" pitchFamily="34" charset="0"/>
              <a:buChar char="•"/>
            </a:pPr>
            <a:endParaRPr lang="en-US" altLang="en-US" sz="1100" b="0" kern="0" dirty="0"/>
          </a:p>
          <a:p>
            <a:pPr>
              <a:spcBef>
                <a:spcPts val="0"/>
              </a:spcBef>
              <a:buFont typeface="Arial" panose="020B0604020202020204" pitchFamily="34" charset="0"/>
              <a:buChar char="•"/>
            </a:pPr>
            <a:r>
              <a:rPr lang="en-US" altLang="en-US" sz="1100" b="0" kern="0" dirty="0"/>
              <a:t>Google waiver request, NCTA feedback request</a:t>
            </a:r>
          </a:p>
          <a:p>
            <a:pPr lvl="1">
              <a:spcBef>
                <a:spcPts val="0"/>
              </a:spcBef>
              <a:buFont typeface="Arial" panose="020B0604020202020204" pitchFamily="34" charset="0"/>
              <a:buChar char="•"/>
            </a:pPr>
            <a:r>
              <a:rPr lang="en-US" altLang="en-US" sz="1050" kern="0" dirty="0"/>
              <a:t>Google had replied to our comments, NCTA would like our thoughts on them.  NCTA agreed with us in places. </a:t>
            </a:r>
          </a:p>
          <a:p>
            <a:pPr>
              <a:spcBef>
                <a:spcPts val="0"/>
              </a:spcBef>
              <a:buFont typeface="Arial" panose="020B0604020202020204" pitchFamily="34" charset="0"/>
              <a:buChar char="•"/>
            </a:pPr>
            <a:endParaRPr lang="en-US" altLang="en-US" sz="1100" b="0" kern="0" dirty="0"/>
          </a:p>
          <a:p>
            <a:pPr>
              <a:spcBef>
                <a:spcPts val="0"/>
              </a:spcBef>
              <a:buFont typeface="Arial" panose="020B0604020202020204" pitchFamily="34" charset="0"/>
              <a:buChar char="•"/>
            </a:pPr>
            <a:r>
              <a:rPr lang="en-US" altLang="en-US" sz="1100" b="0" kern="0" dirty="0"/>
              <a:t>Any new ideas, on IEEE 802 6GHz single voice?</a:t>
            </a:r>
          </a:p>
          <a:p>
            <a:pPr lvl="1">
              <a:spcBef>
                <a:spcPts val="0"/>
              </a:spcBef>
              <a:buFont typeface="Arial" panose="020B0604020202020204" pitchFamily="34" charset="0"/>
              <a:buChar char="•"/>
            </a:pPr>
            <a:r>
              <a:rPr lang="en-US" altLang="en-US" sz="1050" kern="0" dirty="0"/>
              <a:t>The status from the EC level, and next steps. </a:t>
            </a:r>
          </a:p>
          <a:p>
            <a:pPr>
              <a:spcBef>
                <a:spcPts val="0"/>
              </a:spcBef>
              <a:buFont typeface="Arial" panose="020B0604020202020204" pitchFamily="34" charset="0"/>
              <a:buChar char="•"/>
            </a:pPr>
            <a:endParaRPr lang="en-US" altLang="en-US" sz="1100" kern="0" dirty="0">
              <a:solidFill>
                <a:schemeClr val="tx1"/>
              </a:solidFill>
            </a:endParaRPr>
          </a:p>
          <a:p>
            <a:pPr>
              <a:buFont typeface="Arial" panose="020B0604020202020204" pitchFamily="34" charset="0"/>
              <a:buChar char="•"/>
            </a:pPr>
            <a:r>
              <a:rPr lang="en-US" altLang="en-US" sz="1200" kern="0" dirty="0"/>
              <a:t>Thursday:</a:t>
            </a:r>
          </a:p>
          <a:p>
            <a:pPr>
              <a:spcBef>
                <a:spcPts val="0"/>
              </a:spcBef>
              <a:buFont typeface="Arial" panose="020B0604020202020204" pitchFamily="34" charset="0"/>
              <a:buChar char="•"/>
            </a:pPr>
            <a:r>
              <a:rPr lang="en-US" altLang="en-US" sz="1100" b="0" kern="0" dirty="0"/>
              <a:t>Possibly listen to first part of FCC Open meeting</a:t>
            </a:r>
          </a:p>
          <a:p>
            <a:pPr>
              <a:spcBef>
                <a:spcPts val="0"/>
              </a:spcBef>
              <a:buFont typeface="Arial" panose="020B0604020202020204" pitchFamily="34" charset="0"/>
              <a:buChar char="•"/>
            </a:pPr>
            <a:r>
              <a:rPr lang="en-US" altLang="en-US" sz="1100" b="0" dirty="0">
                <a:solidFill>
                  <a:schemeClr val="tx1"/>
                </a:solidFill>
              </a:rPr>
              <a:t>IEEE SA additional spectrum statement</a:t>
            </a:r>
          </a:p>
          <a:p>
            <a:pPr>
              <a:spcBef>
                <a:spcPts val="0"/>
              </a:spcBef>
              <a:buFont typeface="Arial" panose="020B0604020202020204" pitchFamily="34" charset="0"/>
              <a:buChar char="•"/>
            </a:pPr>
            <a:r>
              <a:rPr lang="en-US" altLang="en-US" sz="1100" b="0" kern="0" dirty="0"/>
              <a:t>Topics brought up Tuesday</a:t>
            </a:r>
          </a:p>
          <a:p>
            <a:pPr>
              <a:spcBef>
                <a:spcPts val="0"/>
              </a:spcBef>
              <a:buFont typeface="Arial" panose="020B0604020202020204" pitchFamily="34" charset="0"/>
              <a:buChar char="•"/>
            </a:pPr>
            <a:r>
              <a:rPr lang="en-US" altLang="en-US" sz="1100" b="0" kern="0" dirty="0"/>
              <a:t>Time for teleconferences</a:t>
            </a:r>
          </a:p>
          <a:p>
            <a:pPr lvl="1">
              <a:spcBef>
                <a:spcPts val="0"/>
              </a:spcBef>
              <a:buFont typeface="Arial" panose="020B0604020202020204" pitchFamily="34" charset="0"/>
              <a:buChar char="•"/>
            </a:pPr>
            <a:r>
              <a:rPr lang="en-US" altLang="en-US" sz="1050" kern="0" dirty="0"/>
              <a:t>Discuss to move start 30 mins later; 15:00ET</a:t>
            </a:r>
            <a:r>
              <a:rPr lang="en-US" altLang="en-US" sz="1200" kern="0" dirty="0"/>
              <a:t> </a:t>
            </a:r>
          </a:p>
          <a:p>
            <a:pPr>
              <a:spcBef>
                <a:spcPts val="0"/>
              </a:spcBef>
              <a:buFont typeface="Arial" panose="020B0604020202020204" pitchFamily="34" charset="0"/>
              <a:buChar char="•"/>
            </a:pPr>
            <a:r>
              <a:rPr lang="en-US" altLang="en-US" sz="1100" b="0" kern="0" dirty="0"/>
              <a:t>Motion for teleconferences though December 2018</a:t>
            </a:r>
          </a:p>
        </p:txBody>
      </p:sp>
    </p:spTree>
    <p:extLst>
      <p:ext uri="{BB962C8B-B14F-4D97-AF65-F5344CB8AC3E}">
        <p14:creationId xmlns:p14="http://schemas.microsoft.com/office/powerpoint/2010/main" val="2731948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12 July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50</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1876207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 NGV </a:t>
            </a:r>
            <a:r>
              <a:rPr lang="en-US" sz="1400" dirty="0"/>
              <a:t> </a:t>
            </a:r>
          </a:p>
        </p:txBody>
      </p:sp>
      <p:sp>
        <p:nvSpPr>
          <p:cNvPr id="3" name="Content Placeholder 2"/>
          <p:cNvSpPr>
            <a:spLocks noGrp="1"/>
          </p:cNvSpPr>
          <p:nvPr>
            <p:ph idx="1"/>
          </p:nvPr>
        </p:nvSpPr>
        <p:spPr>
          <a:xfrm>
            <a:off x="734768" y="1181893"/>
            <a:ext cx="8382795" cy="4494213"/>
          </a:xfrm>
        </p:spPr>
        <p:txBody>
          <a:bodyPr/>
          <a:lstStyle/>
          <a:p>
            <a:pPr>
              <a:buFont typeface="Arial" panose="020B0604020202020204" pitchFamily="34" charset="0"/>
              <a:buChar char="•"/>
            </a:pPr>
            <a:r>
              <a:rPr lang="en-US" sz="1600" dirty="0"/>
              <a:t>Will close this out in .18 for now, as it is being picked up in 802.11 for next steps. </a:t>
            </a:r>
          </a:p>
          <a:p>
            <a:pPr>
              <a:buFont typeface="Arial" panose="020B0604020202020204" pitchFamily="34" charset="0"/>
              <a:buChar char="•"/>
            </a:pPr>
            <a:endParaRPr lang="en-US" sz="1600" b="0" dirty="0"/>
          </a:p>
          <a:p>
            <a:pPr>
              <a:buFont typeface="Arial" panose="020B0604020202020204" pitchFamily="34" charset="0"/>
              <a:buChar char="•"/>
            </a:pPr>
            <a:r>
              <a:rPr lang="en-US" sz="1600" b="0" dirty="0"/>
              <a:t>NGV SG, Next Generation Vehicular, 802.11p  </a:t>
            </a:r>
          </a:p>
          <a:p>
            <a:pPr lvl="1">
              <a:buFont typeface="Arial" panose="020B0604020202020204" pitchFamily="34" charset="0"/>
              <a:buChar char="•"/>
            </a:pPr>
            <a:r>
              <a:rPr lang="en-US" sz="1400" dirty="0"/>
              <a:t>Has the FCC made any progress  and possible final action on U-NII-4 itself?</a:t>
            </a:r>
          </a:p>
          <a:p>
            <a:pPr lvl="1">
              <a:buFont typeface="Arial" panose="020B0604020202020204" pitchFamily="34" charset="0"/>
              <a:buChar char="•"/>
            </a:pPr>
            <a:r>
              <a:rPr lang="en-US" sz="1400" dirty="0"/>
              <a:t>Work now is outside the FCC (OET) and still at US-DOT (includes the safety aspects) </a:t>
            </a:r>
          </a:p>
          <a:p>
            <a:pPr lvl="1">
              <a:buFont typeface="Arial" panose="020B0604020202020204" pitchFamily="34" charset="0"/>
              <a:buChar char="•"/>
            </a:pPr>
            <a:r>
              <a:rPr lang="en-US" sz="1400" dirty="0"/>
              <a:t>Looking at doing a letter to the OET and copy US-DOT on what is status of U-NII-4? </a:t>
            </a:r>
          </a:p>
          <a:p>
            <a:pPr>
              <a:buFont typeface="Arial" panose="020B0604020202020204" pitchFamily="34" charset="0"/>
              <a:buChar char="•"/>
            </a:pPr>
            <a:r>
              <a:rPr lang="en-US" sz="1600" b="0" dirty="0"/>
              <a:t>The NPRM 13-49 came out in 2013 and this is a continuation of that. </a:t>
            </a:r>
            <a:endParaRPr lang="en-US" sz="1200" dirty="0"/>
          </a:p>
          <a:p>
            <a:pPr>
              <a:buFont typeface="Arial" panose="020B0604020202020204" pitchFamily="34" charset="0"/>
              <a:buChar char="•"/>
            </a:pPr>
            <a:r>
              <a:rPr lang="en-US" sz="1600" b="0" dirty="0"/>
              <a:t>The letter should be reviewed in 802.11 and should NGV SG be part of generating the letter?  This lead to further discussion. </a:t>
            </a:r>
          </a:p>
          <a:p>
            <a:pPr lvl="1">
              <a:buFont typeface="Arial" panose="020B0604020202020204" pitchFamily="34" charset="0"/>
              <a:buChar char="•"/>
            </a:pPr>
            <a:r>
              <a:rPr lang="en-US" sz="1400" dirty="0"/>
              <a:t>The letter needs to talk to backward compatible and interoperability also. </a:t>
            </a:r>
          </a:p>
          <a:p>
            <a:pPr>
              <a:buFont typeface="Arial" panose="020B0604020202020204" pitchFamily="34" charset="0"/>
              <a:buChar char="•"/>
            </a:pPr>
            <a:r>
              <a:rPr lang="en-US" sz="1600" b="0" dirty="0"/>
              <a:t>There looks to be 2 topics, the NPRM/5.9 GHz and the standard update. </a:t>
            </a:r>
          </a:p>
          <a:p>
            <a:pPr lvl="1">
              <a:buFont typeface="Arial" panose="020B0604020202020204" pitchFamily="34" charset="0"/>
              <a:buChar char="•"/>
            </a:pPr>
            <a:r>
              <a:rPr lang="en-US" sz="1400" dirty="0"/>
              <a:t>We need to be clear what is regulatory based and what is standards base. </a:t>
            </a:r>
          </a:p>
          <a:p>
            <a:pPr lvl="1">
              <a:buFont typeface="Arial" panose="020B0604020202020204" pitchFamily="34" charset="0"/>
              <a:buChar char="•"/>
            </a:pPr>
            <a:r>
              <a:rPr lang="en-US" sz="1400" dirty="0"/>
              <a:t>Maybe start with just the NPRM/5.9GHz focused status, and not the 802.11p for now? </a:t>
            </a:r>
          </a:p>
          <a:p>
            <a:pPr>
              <a:buFont typeface="Arial" panose="020B0604020202020204" pitchFamily="34" charset="0"/>
              <a:buChar char="•"/>
            </a:pPr>
            <a:r>
              <a:rPr lang="en-US" sz="1600" b="0" dirty="0"/>
              <a:t>Ran short on time,  where we were getting to: </a:t>
            </a:r>
          </a:p>
          <a:p>
            <a:pPr lvl="1">
              <a:buFont typeface="Arial" panose="020B0604020202020204" pitchFamily="34" charset="0"/>
              <a:buChar char="•"/>
            </a:pPr>
            <a:r>
              <a:rPr lang="en-US" sz="1400" dirty="0"/>
              <a:t>Will introduce this to the NGV SG in Warsaw first. </a:t>
            </a:r>
          </a:p>
          <a:p>
            <a:pPr lvl="1">
              <a:buFont typeface="Arial" panose="020B0604020202020204" pitchFamily="34" charset="0"/>
              <a:buChar char="•"/>
            </a:pPr>
            <a:r>
              <a:rPr lang="en-US" sz="1400" dirty="0"/>
              <a:t>Could do teleconference as needed after that. </a:t>
            </a:r>
          </a:p>
          <a:p>
            <a:pPr>
              <a:buFont typeface="Arial" panose="020B0604020202020204" pitchFamily="34" charset="0"/>
              <a:buChar char="•"/>
            </a:pPr>
            <a:r>
              <a:rPr lang="en-US" sz="1600" b="0" dirty="0"/>
              <a:t>FCC WAC documents could add to this……. Maybe start with this. </a:t>
            </a:r>
          </a:p>
          <a:p>
            <a:pPr lvl="1">
              <a:buFont typeface="Arial" panose="020B0604020202020204" pitchFamily="34" charset="0"/>
              <a:buChar char="•"/>
            </a:pPr>
            <a:r>
              <a:rPr lang="en-US" sz="1400" dirty="0">
                <a:solidFill>
                  <a:srgbClr val="00B0F0"/>
                </a:solidFill>
              </a:rPr>
              <a:t>Peter will put a presentation together for the NGV SG in Warsaw. </a:t>
            </a:r>
            <a:endParaRPr lang="en-US" sz="16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761146"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85000"/>
                  </a:schemeClr>
                </a:solidFill>
              </a:rPr>
              <a:t> </a:t>
            </a:r>
            <a:r>
              <a:rPr lang="en-US" altLang="en-US" sz="1600" dirty="0">
                <a:solidFill>
                  <a:schemeClr val="tx1"/>
                </a:solidFill>
              </a:rPr>
              <a:t>Stuart Kerry (Ruckus/ARRIS)	</a:t>
            </a:r>
            <a:r>
              <a:rPr lang="en-US" altLang="en-US" sz="1600" dirty="0"/>
              <a:t>		</a:t>
            </a:r>
            <a:endParaRPr lang="en-US" altLang="en-US" sz="1600" dirty="0">
              <a:solidFill>
                <a:schemeClr val="bg1">
                  <a:lumMod val="85000"/>
                </a:schemeClr>
              </a:solidFill>
            </a:endParaRPr>
          </a:p>
          <a:p>
            <a:pPr lvl="1"/>
            <a:r>
              <a:rPr lang="en-US" altLang="en-US" sz="1600" b="1" dirty="0"/>
              <a:t>Seconded by:  	</a:t>
            </a:r>
            <a:r>
              <a:rPr lang="en-US" altLang="en-US" sz="1600" b="1" dirty="0">
                <a:solidFill>
                  <a:schemeClr val="tx1"/>
                </a:solidFill>
              </a:rPr>
              <a:t> Jim Petranovich (Viasat) </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meeting at the Warsaw Marriott Wireless Interim in document: </a:t>
            </a:r>
            <a:r>
              <a:rPr lang="en-US" altLang="en-US" sz="1600" dirty="0">
                <a:hlinkClick r:id="rId2"/>
              </a:rPr>
              <a:t>https://mentor.ieee.org/802.18/dcn/18/18-18-0055-00-0000-meeting-minutes-may-2018-f2f-warsaw.docx</a:t>
            </a:r>
            <a:r>
              <a:rPr lang="en-US" altLang="en-US" sz="1600" dirty="0"/>
              <a:t> 	</a:t>
            </a:r>
            <a:r>
              <a:rPr lang="en-US" altLang="en-US" sz="1050" b="1" dirty="0"/>
              <a:t>Posted: </a:t>
            </a:r>
            <a:r>
              <a:rPr lang="en-US" sz="1050" b="0" dirty="0"/>
              <a:t>13-May-2018 19:24:59 ET</a:t>
            </a:r>
            <a:endParaRPr lang="en-US" sz="1600" dirty="0"/>
          </a:p>
          <a:p>
            <a:pPr lvl="1"/>
            <a:r>
              <a:rPr lang="en-US" altLang="en-US" sz="1600" b="1" dirty="0"/>
              <a:t>Moved by: 	</a:t>
            </a:r>
            <a:r>
              <a:rPr lang="en-US" altLang="en-US" sz="1600" b="1" dirty="0">
                <a:solidFill>
                  <a:schemeClr val="tx1"/>
                </a:solidFill>
              </a:rPr>
              <a:t> Jim Petranovich (Viasat) </a:t>
            </a:r>
          </a:p>
          <a:p>
            <a:pPr lvl="1"/>
            <a:r>
              <a:rPr lang="en-US" altLang="en-US" sz="1600" b="1" dirty="0"/>
              <a:t>Seconded by: 	</a:t>
            </a:r>
            <a:r>
              <a:rPr lang="en-US" altLang="en-US" sz="1600" b="1" dirty="0">
                <a:solidFill>
                  <a:schemeClr val="bg1">
                    <a:lumMod val="85000"/>
                  </a:schemeClr>
                </a:solidFill>
              </a:rPr>
              <a:t> </a:t>
            </a:r>
            <a:r>
              <a:rPr lang="en-US" altLang="en-US" sz="1600" b="1" dirty="0">
                <a:solidFill>
                  <a:schemeClr val="tx1"/>
                </a:solidFill>
              </a:rPr>
              <a:t>Stuart Kerry (Ruckus/ARRIS)</a:t>
            </a:r>
            <a:r>
              <a:rPr lang="en-US" altLang="en-US" sz="1600" b="1" dirty="0">
                <a:solidFill>
                  <a:schemeClr val="bg1">
                    <a:lumMod val="95000"/>
                  </a:schemeClr>
                </a:solidFill>
              </a:rPr>
              <a:t> </a:t>
            </a:r>
          </a:p>
          <a:p>
            <a:pPr lvl="1"/>
            <a:r>
              <a:rPr lang="en-US" altLang="en-US" sz="1600" b="1" dirty="0"/>
              <a:t>Discussion? </a:t>
            </a:r>
          </a:p>
          <a:p>
            <a:pPr lvl="1"/>
            <a:r>
              <a:rPr lang="en-US" altLang="en-US" sz="1600" b="1" dirty="0"/>
              <a:t>Vote</a:t>
            </a:r>
            <a:r>
              <a:rPr lang="en-US" altLang="en-US" sz="1600" b="1" dirty="0">
                <a:solidFill>
                  <a:schemeClr val="tx1"/>
                </a:solidFill>
              </a:rPr>
              <a:t>:	15/0/2</a:t>
            </a:r>
          </a:p>
          <a:p>
            <a:pPr lvl="1"/>
            <a:r>
              <a:rPr lang="en-US" altLang="en-US" sz="1050" dirty="0"/>
              <a:t>			</a:t>
            </a:r>
          </a:p>
          <a:p>
            <a:pPr>
              <a:buFont typeface="Arial" panose="020B0604020202020204" pitchFamily="34" charset="0"/>
              <a:buChar char="•"/>
            </a:pPr>
            <a:r>
              <a:rPr lang="en-US" altLang="en-US" sz="1800" dirty="0"/>
              <a:t>Does anyone have an interest in being the 802.18 Vice-Chair? </a:t>
            </a:r>
          </a:p>
          <a:p>
            <a:pPr lvl="1">
              <a:buFont typeface="Arial" panose="020B0604020202020204" pitchFamily="34" charset="0"/>
              <a:buChar char="•"/>
            </a:pPr>
            <a:r>
              <a:rPr lang="en-US" altLang="en-US" sz="1400" b="1" dirty="0">
                <a:solidFill>
                  <a:schemeClr val="tx1"/>
                </a:solidFill>
              </a:rPr>
              <a:t>Needs to be a member of the SA and a declaration of term commitment and affiliation letters to the EC.</a:t>
            </a:r>
          </a:p>
          <a:p>
            <a:pPr lvl="1">
              <a:buFont typeface="Arial" panose="020B0604020202020204" pitchFamily="34" charset="0"/>
              <a:buChar char="•"/>
            </a:pPr>
            <a:r>
              <a:rPr lang="en-US" altLang="en-US" sz="1400" b="1" dirty="0">
                <a:solidFill>
                  <a:schemeClr val="tx1"/>
                </a:solidFill>
              </a:rPr>
              <a:t>Asked what are the duties</a:t>
            </a:r>
            <a:r>
              <a:rPr lang="en-US" altLang="en-US" sz="1400" b="1">
                <a:solidFill>
                  <a:schemeClr val="tx1"/>
                </a:solidFill>
              </a:rPr>
              <a:t>?  </a:t>
            </a:r>
            <a:endParaRPr lang="en-US" altLang="en-US" sz="1400" b="1"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12 July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WG Vice Chair</a:t>
            </a:r>
          </a:p>
        </p:txBody>
      </p:sp>
      <p:sp>
        <p:nvSpPr>
          <p:cNvPr id="3" name="Content Placeholder 2"/>
          <p:cNvSpPr>
            <a:spLocks noGrp="1"/>
          </p:cNvSpPr>
          <p:nvPr>
            <p:ph idx="1"/>
          </p:nvPr>
        </p:nvSpPr>
        <p:spPr>
          <a:xfrm>
            <a:off x="691161" y="993421"/>
            <a:ext cx="8296126" cy="4113213"/>
          </a:xfrm>
        </p:spPr>
        <p:txBody>
          <a:bodyPr/>
          <a:lstStyle/>
          <a:p>
            <a:pPr>
              <a:spcBef>
                <a:spcPts val="0"/>
              </a:spcBef>
            </a:pPr>
            <a:r>
              <a:rPr lang="en-US" sz="1600" dirty="0"/>
              <a:t> 3.4.2 Vice Chair(s)</a:t>
            </a:r>
          </a:p>
          <a:p>
            <a:pPr>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12 July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253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TR-51 SUN meeting invite</a:t>
            </a:r>
            <a:endParaRPr lang="en-US" sz="1200" dirty="0"/>
          </a:p>
        </p:txBody>
      </p:sp>
      <p:sp>
        <p:nvSpPr>
          <p:cNvPr id="3" name="Content Placeholder 2"/>
          <p:cNvSpPr>
            <a:spLocks noGrp="1"/>
          </p:cNvSpPr>
          <p:nvPr>
            <p:ph idx="1"/>
          </p:nvPr>
        </p:nvSpPr>
        <p:spPr>
          <a:xfrm>
            <a:off x="685800" y="1447800"/>
            <a:ext cx="8451908" cy="4494213"/>
          </a:xfrm>
        </p:spPr>
        <p:txBody>
          <a:bodyPr/>
          <a:lstStyle/>
          <a:p>
            <a:pPr>
              <a:buFont typeface="Arial" panose="020B0604020202020204" pitchFamily="34" charset="0"/>
              <a:buChar char="•"/>
            </a:pPr>
            <a:r>
              <a:rPr lang="en-US" sz="2000" dirty="0"/>
              <a:t>TIA's Director of Smart Building Programs, Limor Schafman, will be in San Diego.  </a:t>
            </a:r>
          </a:p>
          <a:p>
            <a:pPr>
              <a:buFont typeface="Arial" panose="020B0604020202020204" pitchFamily="34" charset="0"/>
              <a:buChar char="•"/>
            </a:pPr>
            <a:r>
              <a:rPr lang="en-US" sz="2000" dirty="0"/>
              <a:t>TIA's Director of Global Standards Programs, Victoria Mitchell has invited interested 802 participants to attend their TR-51 Smart Utility Networks meeting Friday 13 July.  </a:t>
            </a:r>
          </a:p>
          <a:p>
            <a:pPr lvl="1">
              <a:buFont typeface="Arial" panose="020B0604020202020204" pitchFamily="34" charset="0"/>
              <a:buChar char="•"/>
            </a:pPr>
            <a:r>
              <a:rPr lang="en-US" dirty="0"/>
              <a:t>If interested in attending please RSVP to Victoria.  </a:t>
            </a:r>
            <a:r>
              <a:rPr lang="en-US" sz="1600" dirty="0"/>
              <a:t> </a:t>
            </a:r>
          </a:p>
          <a:p>
            <a:pPr lvl="1">
              <a:buFont typeface="Arial" panose="020B0604020202020204" pitchFamily="34" charset="0"/>
              <a:buChar char="•"/>
            </a:pPr>
            <a:r>
              <a:rPr lang="en-US" b="1" dirty="0"/>
              <a:t>Victoria Mitchell,  </a:t>
            </a:r>
            <a:r>
              <a:rPr lang="en-US" dirty="0"/>
              <a:t>Director, Global Standards Programs </a:t>
            </a:r>
            <a:br>
              <a:rPr lang="en-US" dirty="0"/>
            </a:br>
            <a:r>
              <a:rPr lang="en-US" dirty="0"/>
              <a:t>Telecommunications Industry Association (TIA) </a:t>
            </a:r>
            <a:br>
              <a:rPr lang="en-US" dirty="0"/>
            </a:br>
            <a:r>
              <a:rPr lang="en-US" u="sng" dirty="0">
                <a:hlinkClick r:id="rId2" tooltip="Click to send email to Victoria Mitchell"/>
              </a:rPr>
              <a:t>vmitchell@tiaonline.org</a:t>
            </a:r>
            <a:r>
              <a:rPr lang="en-US"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Normally TR-51 meetings are just in the morning, though this week is scheduled for all day.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4122042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47671" y="1181893"/>
            <a:ext cx="8451908" cy="4494213"/>
          </a:xfrm>
        </p:spPr>
        <p:txBody>
          <a:bodyPr/>
          <a:lstStyle/>
          <a:p>
            <a:pPr>
              <a:buFont typeface="Arial" panose="020B0604020202020204" pitchFamily="34" charset="0"/>
              <a:buChar char="•"/>
            </a:pPr>
            <a:r>
              <a:rPr lang="en-US" sz="2000" dirty="0"/>
              <a:t>Anything to share on the EU front?  		</a:t>
            </a:r>
            <a:r>
              <a:rPr lang="en-US" sz="1400" dirty="0"/>
              <a:t>	</a:t>
            </a:r>
          </a:p>
          <a:p>
            <a:pPr lvl="1">
              <a:buFont typeface="Arial" panose="020B0604020202020204" pitchFamily="34" charset="0"/>
              <a:buChar char="•"/>
            </a:pPr>
            <a:r>
              <a:rPr lang="en-US" sz="1800" dirty="0">
                <a:solidFill>
                  <a:schemeClr val="tx1"/>
                </a:solidFill>
              </a:rPr>
              <a:t>ETSI – BRAN – meeting #99 – 18-21 Sept</a:t>
            </a:r>
          </a:p>
          <a:p>
            <a:pPr lvl="2">
              <a:buFont typeface="Arial" panose="020B0604020202020204" pitchFamily="34" charset="0"/>
              <a:buChar char="•"/>
            </a:pPr>
            <a:r>
              <a:rPr lang="en-US" sz="1600" dirty="0">
                <a:solidFill>
                  <a:schemeClr val="tx1"/>
                </a:solidFill>
              </a:rPr>
              <a:t>EN 302 567, 60 GHz, new draft has been released.   2 details to work out on short range devices, anticipated to be finalized for September meeting.  </a:t>
            </a:r>
          </a:p>
          <a:p>
            <a:pPr lvl="3">
              <a:buFont typeface="Arial" panose="020B0604020202020204" pitchFamily="34" charset="0"/>
              <a:buChar char="•"/>
            </a:pPr>
            <a:r>
              <a:rPr lang="en-US" sz="1400" dirty="0">
                <a:solidFill>
                  <a:schemeClr val="tx1"/>
                </a:solidFill>
              </a:rPr>
              <a:t>For now still have to go to Notified Bodies, with the rcve performance issue, could change tomorrow. </a:t>
            </a:r>
          </a:p>
          <a:p>
            <a:pPr lvl="2">
              <a:buFont typeface="Arial" panose="020B0604020202020204" pitchFamily="34" charset="0"/>
              <a:buChar char="•"/>
            </a:pPr>
            <a:r>
              <a:rPr lang="en-US" sz="1600" dirty="0" err="1"/>
              <a:t>SRDoc</a:t>
            </a:r>
            <a:r>
              <a:rPr lang="en-US" sz="1600" dirty="0"/>
              <a:t> draft on 60GHz is posted, some clarity needed on it purpose for some.  Getting close to finalizing. </a:t>
            </a:r>
          </a:p>
          <a:p>
            <a:pPr lvl="2">
              <a:buFont typeface="Arial" panose="020B0604020202020204" pitchFamily="34" charset="0"/>
              <a:buChar char="•"/>
            </a:pPr>
            <a:r>
              <a:rPr lang="en-GB" dirty="0"/>
              <a:t>The new work item in BRAN(18)098002 was adopted.</a:t>
            </a:r>
          </a:p>
          <a:p>
            <a:pPr lvl="3">
              <a:buFont typeface="Arial" panose="020B0604020202020204" pitchFamily="34" charset="0"/>
              <a:buChar char="•"/>
            </a:pPr>
            <a:r>
              <a:rPr lang="en-US" dirty="0"/>
              <a:t>Technical Report on WAS/RLANs in the band 6 725 MHz to 7 125 MHz</a:t>
            </a:r>
          </a:p>
          <a:p>
            <a:pPr lvl="3">
              <a:buFont typeface="Arial" panose="020B0604020202020204" pitchFamily="34" charset="0"/>
              <a:buChar char="•"/>
            </a:pPr>
            <a:r>
              <a:rPr lang="en-US" dirty="0"/>
              <a:t>A draft is due in the next month. </a:t>
            </a:r>
          </a:p>
          <a:p>
            <a:pPr lvl="3">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800" dirty="0">
                <a:solidFill>
                  <a:schemeClr val="tx1"/>
                </a:solidFill>
              </a:rPr>
              <a:t>ETSI - ERM - TG-11</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600" dirty="0">
                <a:solidFill>
                  <a:schemeClr val="tx1"/>
                </a:solidFill>
              </a:rPr>
              <a:t>Previous:  EN 300 328 (v2.2.1 (2018-04)) - </a:t>
            </a:r>
            <a:r>
              <a:rPr lang="en-US" sz="1600" dirty="0"/>
              <a:t>Draft accepted by ERM and receipt by ETSI Secretariat on 07 June; </a:t>
            </a:r>
            <a:r>
              <a:rPr lang="en-US" sz="1600" dirty="0">
                <a:solidFill>
                  <a:schemeClr val="tx1"/>
                </a:solidFill>
              </a:rPr>
              <a:t>Now to National vote. ERM(18)065022r3;</a:t>
            </a:r>
          </a:p>
          <a:p>
            <a:pPr lvl="2">
              <a:buFont typeface="Arial" panose="020B0604020202020204" pitchFamily="34" charset="0"/>
              <a:buChar char="•"/>
            </a:pPr>
            <a:r>
              <a:rPr lang="en-US" sz="1600" dirty="0">
                <a:solidFill>
                  <a:schemeClr val="tx1"/>
                </a:solidFill>
                <a:hlinkClick r:id="rId2"/>
              </a:rPr>
              <a:t>https://portal.etsi.org/webapp/WorkProgram/Report_WorkItem.asp?WKI_ID=51206 </a:t>
            </a:r>
          </a:p>
          <a:p>
            <a:pPr lvl="2">
              <a:buFont typeface="Arial" panose="020B0604020202020204" pitchFamily="34" charset="0"/>
              <a:buChar char="•"/>
            </a:pPr>
            <a:r>
              <a:rPr lang="en-US" sz="1600" dirty="0">
                <a:solidFill>
                  <a:schemeClr val="tx1"/>
                </a:solidFill>
              </a:rPr>
              <a:t>Any news? no</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July 2018</a:t>
            </a:r>
            <a:endParaRPr lang="en-GB" dirty="0"/>
          </a:p>
        </p:txBody>
      </p:sp>
    </p:spTree>
    <p:extLst>
      <p:ext uri="{BB962C8B-B14F-4D97-AF65-F5344CB8AC3E}">
        <p14:creationId xmlns:p14="http://schemas.microsoft.com/office/powerpoint/2010/main" val="29182271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26220</TotalTime>
  <Words>6391</Words>
  <Application>Microsoft Office PowerPoint</Application>
  <PresentationFormat>On-screen Show (4:3)</PresentationFormat>
  <Paragraphs>776</Paragraphs>
  <Slides>51</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3"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San Diego Plenary Meeting Agenda</vt:lpstr>
      <vt:lpstr>Call to Order / Administrative Items</vt:lpstr>
      <vt:lpstr>Other Guidelines for IEEE WG Meetings</vt:lpstr>
      <vt:lpstr>Participation in IEEE 802 Meetings</vt:lpstr>
      <vt:lpstr>Agenda</vt:lpstr>
      <vt:lpstr>Motions - administrative</vt:lpstr>
      <vt:lpstr>Responsibilities of WG Vice Chair</vt:lpstr>
      <vt:lpstr>TR-51 SUN meeting invite</vt:lpstr>
      <vt:lpstr>EU items </vt:lpstr>
      <vt:lpstr>EU items -2 </vt:lpstr>
      <vt:lpstr>Ofcom -  WRC-19</vt:lpstr>
      <vt:lpstr>Ofcom -  WRC-19 -2</vt:lpstr>
      <vt:lpstr>Ofcom -  WRC-19 -3</vt:lpstr>
      <vt:lpstr>Ofcom -  WRC-19 -4</vt:lpstr>
      <vt:lpstr>FCC – Open Meeting this Thursday</vt:lpstr>
      <vt:lpstr>FCC – Flexible Use of the 3.7 to 4.2 GHz Band</vt:lpstr>
      <vt:lpstr>Google Wavier -1</vt:lpstr>
      <vt:lpstr>Google Wavier -2</vt:lpstr>
      <vt:lpstr>IEEE 802 – Can we get to a Single Voice on 6GHz? -1</vt:lpstr>
      <vt:lpstr>IEEE 802 – Can we get to a Single Voice on 6GHz? -2</vt:lpstr>
      <vt:lpstr>PowerPoint Presentation</vt:lpstr>
      <vt:lpstr>NPRM Flexible Use of the 3.7 to 4.2 GHz Band </vt:lpstr>
      <vt:lpstr>Ofcom -  WRC-19</vt:lpstr>
      <vt:lpstr>IEEE SA additional spectrum position statement </vt:lpstr>
      <vt:lpstr>IEEE EU position statement on spectrum management</vt:lpstr>
      <vt:lpstr>Teleconferences</vt:lpstr>
      <vt:lpstr>Actions Required</vt:lpstr>
      <vt:lpstr>Any Other Business</vt:lpstr>
      <vt:lpstr>Adjourn</vt:lpstr>
      <vt:lpstr>PowerPoint Presentation</vt:lpstr>
      <vt:lpstr>Motions - administrative</vt:lpstr>
      <vt:lpstr>A Future For Unlicensed Spectrum – from last week</vt:lpstr>
      <vt:lpstr>A Future For Unlicensed Spectrum-2</vt:lpstr>
      <vt:lpstr>IEEE SA position statement </vt:lpstr>
      <vt:lpstr>Motion SA position statement</vt:lpstr>
      <vt:lpstr>keep in mind for future</vt:lpstr>
      <vt:lpstr>FCC NPRM 2.5 GHz -1</vt:lpstr>
      <vt:lpstr>FCC NPRM 2.5 GHz -2</vt:lpstr>
      <vt:lpstr>A Future For Unlicensed Spectrum</vt:lpstr>
      <vt:lpstr>Potential reference document when doing comments</vt:lpstr>
      <vt:lpstr>WiFi / UWB Coexistence -1</vt:lpstr>
      <vt:lpstr>WiFi / UWB Coexistence  -2</vt:lpstr>
      <vt:lpstr>IEEE EU Position Statement -1</vt:lpstr>
      <vt:lpstr>IEEE EU Position Statement -2</vt:lpstr>
      <vt:lpstr>Motion – EU Spectrum Management</vt:lpstr>
      <vt:lpstr>Fellowship Request</vt:lpstr>
      <vt:lpstr>IEEE – not connected and underserved (from last week)</vt:lpstr>
      <vt:lpstr>IEEE 802 (.11)</vt:lpstr>
      <vt:lpstr>PowerPoint Presentation</vt:lpstr>
      <vt:lpstr>PowerPoint Presentation</vt:lpstr>
      <vt:lpstr>FCC - NGV  </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477</cp:revision>
  <cp:lastPrinted>1601-01-01T00:00:00Z</cp:lastPrinted>
  <dcterms:created xsi:type="dcterms:W3CDTF">2016-03-03T14:54:45Z</dcterms:created>
  <dcterms:modified xsi:type="dcterms:W3CDTF">2018-07-12T22:06:56Z</dcterms:modified>
</cp:coreProperties>
</file>