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341" r:id="rId3"/>
    <p:sldId id="329" r:id="rId4"/>
    <p:sldId id="330" r:id="rId5"/>
    <p:sldId id="319" r:id="rId6"/>
    <p:sldId id="331" r:id="rId7"/>
    <p:sldId id="462" r:id="rId8"/>
    <p:sldId id="459" r:id="rId9"/>
    <p:sldId id="448" r:id="rId10"/>
    <p:sldId id="449" r:id="rId11"/>
    <p:sldId id="441" r:id="rId12"/>
    <p:sldId id="442" r:id="rId13"/>
    <p:sldId id="445" r:id="rId14"/>
    <p:sldId id="446" r:id="rId15"/>
    <p:sldId id="456" r:id="rId16"/>
    <p:sldId id="457" r:id="rId17"/>
    <p:sldId id="352" r:id="rId18"/>
    <p:sldId id="379" r:id="rId19"/>
    <p:sldId id="415" r:id="rId20"/>
    <p:sldId id="461" r:id="rId21"/>
    <p:sldId id="346" r:id="rId22"/>
    <p:sldId id="463" r:id="rId23"/>
    <p:sldId id="460" r:id="rId24"/>
    <p:sldId id="464" r:id="rId25"/>
    <p:sldId id="465" r:id="rId26"/>
    <p:sldId id="344" r:id="rId27"/>
    <p:sldId id="419" r:id="rId28"/>
    <p:sldId id="401" r:id="rId29"/>
    <p:sldId id="402" r:id="rId30"/>
    <p:sldId id="403" r:id="rId31"/>
    <p:sldId id="426" r:id="rId32"/>
    <p:sldId id="435" r:id="rId33"/>
    <p:sldId id="439" r:id="rId34"/>
    <p:sldId id="443" r:id="rId35"/>
    <p:sldId id="396" r:id="rId36"/>
    <p:sldId id="438" r:id="rId37"/>
    <p:sldId id="430" r:id="rId38"/>
    <p:sldId id="431" r:id="rId39"/>
    <p:sldId id="451" r:id="rId40"/>
    <p:sldId id="429" r:id="rId41"/>
    <p:sldId id="417" r:id="rId42"/>
    <p:sldId id="418" r:id="rId43"/>
    <p:sldId id="398" r:id="rId44"/>
    <p:sldId id="428" r:id="rId45"/>
    <p:sldId id="404" r:id="rId46"/>
    <p:sldId id="399" r:id="rId47"/>
    <p:sldId id="452" r:id="rId48"/>
    <p:sldId id="453" r:id="rId49"/>
    <p:sldId id="454" r:id="rId50"/>
    <p:sldId id="455" r:id="rId51"/>
    <p:sldId id="408"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0" autoAdjust="0"/>
    <p:restoredTop sz="94660"/>
  </p:normalViewPr>
  <p:slideViewPr>
    <p:cSldViewPr>
      <p:cViewPr varScale="1">
        <p:scale>
          <a:sx n="86" d="100"/>
          <a:sy n="86" d="100"/>
        </p:scale>
        <p:origin x="90" y="7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12 July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802.18-18/0079r03</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fcc.gov/document/expanding-flexible-use-37-42-ghz-band"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hyperlink" Target="https://mentor.ieee.org/802.18/dcn/18/18-18-0076-00-0000-nprm-3-9-4-2ghz-gn-18-122.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mentor.ieee.org/802.18/dcn/18/18-18-0081-00-0000-google-s-waiver-request-ncta-replies-supporting-ieee-802-comments-on-motion-sensing-57-64-ghz.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055-03-0wng-a-future-for-unlicensed-spectrum.pptx"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69-00-0000-ofcom-consultation-on-preparations-for-wrc-19.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8/18-18-0010-05-0000-sa-use-of-spectrum-draft-position-06dec17.docx" TargetMode="External"/><Relationship Id="rId2" Type="http://schemas.openxmlformats.org/officeDocument/2006/relationships/hyperlink" Target="https://mentor.ieee.org/802.18/dcn/18/18-18-0010-04-0000-sa-use-of-spectrum-draft-position-06dec17.doc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fcc.gov/ecfs/search/filings?proceedings_name=18-120&amp;sort=date_disseminated,DESC" TargetMode="External"/><Relationship Id="rId2" Type="http://schemas.openxmlformats.org/officeDocument/2006/relationships/hyperlink" Target="https://www.fcc.gov/ecfs/filing/0510125420096" TargetMode="External"/><Relationship Id="rId1" Type="http://schemas.openxmlformats.org/officeDocument/2006/relationships/slideLayout" Target="../slideLayouts/slideLayout1.xml"/><Relationship Id="rId5" Type="http://schemas.openxmlformats.org/officeDocument/2006/relationships/hyperlink" Target="https://www.federalregister.gov/citation/83-FR-26396" TargetMode="External"/><Relationship Id="rId4" Type="http://schemas.openxmlformats.org/officeDocument/2006/relationships/hyperlink" Target="https://www.federalregister.gov/documents/2018/06/07/2018-12183/transforming-the-25-ghz-band?utm_campaign=subscription%20mailing%20list&amp;utm_source=federalregister.gov&amp;utm_medium=email"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55-00-0000-meeting-minutes-may-2018-f2f-warsaw.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vmitchell@tiaonline.org"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San Diego Plenary Meeting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10 July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12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499"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2000" dirty="0"/>
              <a:t>-2</a:t>
            </a:r>
            <a:r>
              <a:rPr lang="en-US" sz="2800" dirty="0"/>
              <a:t> </a:t>
            </a:r>
            <a:endParaRPr lang="en-US" sz="14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 A call recently have the RLAN parameters are being accepted in general, still in discussion.  Should have for the meeting in August.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US" sz="1600" dirty="0">
                <a:solidFill>
                  <a:schemeClr val="tx1"/>
                </a:solidFill>
              </a:rPr>
              <a:t>Next meeting 18 July, a web-meeting. tbd. </a:t>
            </a:r>
          </a:p>
          <a:p>
            <a:pPr lvl="2">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ITS difficult discussions going on, e.g. between rail and ITS users,</a:t>
            </a:r>
          </a:p>
          <a:p>
            <a:pPr lvl="3">
              <a:buFont typeface="Arial" panose="020B0604020202020204" pitchFamily="34" charset="0"/>
              <a:buChar char="•"/>
            </a:pPr>
            <a:r>
              <a:rPr lang="en-US" sz="1400" dirty="0">
                <a:solidFill>
                  <a:schemeClr val="tx1"/>
                </a:solidFill>
              </a:rPr>
              <a:t>802.11p is in these discussions. </a:t>
            </a:r>
          </a:p>
          <a:p>
            <a:pPr lvl="3">
              <a:buFont typeface="Arial" panose="020B0604020202020204" pitchFamily="34" charset="0"/>
              <a:buChar char="•"/>
            </a:pPr>
            <a:r>
              <a:rPr lang="en-US" sz="1400" dirty="0">
                <a:solidFill>
                  <a:schemeClr val="tx1"/>
                </a:solidFill>
              </a:rPr>
              <a:t>Working toward agreement by the end of year.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Open Meeting this Thursday</a:t>
            </a:r>
            <a:endParaRPr lang="en-US" sz="1400" dirty="0"/>
          </a:p>
        </p:txBody>
      </p:sp>
      <p:sp>
        <p:nvSpPr>
          <p:cNvPr id="3" name="Content Placeholder 2"/>
          <p:cNvSpPr>
            <a:spLocks noGrp="1"/>
          </p:cNvSpPr>
          <p:nvPr>
            <p:ph idx="1"/>
          </p:nvPr>
        </p:nvSpPr>
        <p:spPr>
          <a:xfrm>
            <a:off x="679269" y="1447800"/>
            <a:ext cx="8451908" cy="4494213"/>
          </a:xfrm>
        </p:spPr>
        <p:txBody>
          <a:bodyPr/>
          <a:lstStyle/>
          <a:p>
            <a:pPr>
              <a:buFont typeface="Arial" panose="020B0604020202020204" pitchFamily="34" charset="0"/>
              <a:buChar char="•"/>
            </a:pPr>
            <a:r>
              <a:rPr lang="en-US" sz="2000" dirty="0"/>
              <a:t>Expanding Flexible Use of the 3.7 to 4.2 GHz Band</a:t>
            </a:r>
            <a:br>
              <a:rPr lang="en-US" sz="2000" b="0" dirty="0"/>
            </a:br>
            <a:r>
              <a:rPr lang="en-US" sz="2000" b="0" dirty="0"/>
              <a:t>The Commission will consider an </a:t>
            </a:r>
            <a:r>
              <a:rPr lang="en-US" sz="2000" b="0" dirty="0">
                <a:hlinkClick r:id="rId2"/>
              </a:rPr>
              <a:t>Order and Notice of Proposed Rulemaking</a:t>
            </a:r>
            <a:r>
              <a:rPr lang="en-US" sz="2000" b="0" dirty="0"/>
              <a:t> that would continue the Commission’s efforts to make mid-band spectrum in the 3.7-4.2 GHz band available for expanded flexible use, primarily by seeking comment on mechanisms for clearing for mobile use and whether to allow point-to-multipoint use on a shared basis in portions of the band. To inform the Commission’s decision-making on the future of the band, it would also collect information from FSS earth stations and space stations to provide a clear understanding of the operations of current users. (GN Docket Nos. 18-122, 17-183; RM Nos. 11778, 11791)</a:t>
            </a:r>
          </a:p>
          <a:p>
            <a:pPr>
              <a:buFont typeface="Arial" panose="020B0604020202020204" pitchFamily="34" charset="0"/>
              <a:buChar char="•"/>
            </a:pPr>
            <a:r>
              <a:rPr lang="en-US" sz="2000" dirty="0"/>
              <a:t>Cellular Reform Third Report and Order</a:t>
            </a:r>
            <a:endParaRPr lang="en-US" sz="2000" b="0" dirty="0"/>
          </a:p>
          <a:p>
            <a:pPr>
              <a:buFont typeface="Arial" panose="020B0604020202020204" pitchFamily="34" charset="0"/>
              <a:buChar char="•"/>
            </a:pPr>
            <a:r>
              <a:rPr lang="en-US" sz="2000" dirty="0"/>
              <a:t>Children’s Television Programming Rules</a:t>
            </a:r>
            <a:endParaRPr lang="en-US" sz="2000" b="0" dirty="0"/>
          </a:p>
          <a:p>
            <a:pPr>
              <a:buFont typeface="Arial" panose="020B0604020202020204" pitchFamily="34" charset="0"/>
              <a:buChar char="•"/>
            </a:pPr>
            <a:r>
              <a:rPr lang="en-US" sz="2000" dirty="0"/>
              <a:t>Emergency Alert System and Wireless Emergency Alerts</a:t>
            </a:r>
            <a:endParaRPr lang="en-US" sz="2000" b="0" dirty="0"/>
          </a:p>
          <a:p>
            <a:pPr>
              <a:buFont typeface="Arial" panose="020B0604020202020204" pitchFamily="34" charset="0"/>
              <a:buChar char="•"/>
            </a:pPr>
            <a:r>
              <a:rPr lang="en-US" sz="2000" dirty="0"/>
              <a:t>Nationwide Number Portability</a:t>
            </a:r>
            <a:endParaRPr lang="en-US" sz="2000" b="0" dirty="0"/>
          </a:p>
          <a:p>
            <a:pPr>
              <a:buFont typeface="Arial" panose="020B0604020202020204" pitchFamily="34" charset="0"/>
              <a:buChar char="•"/>
            </a:pPr>
            <a:r>
              <a:rPr lang="en-US" sz="2000" dirty="0"/>
              <a:t>Formal Complaint Rules Consolidation Order</a:t>
            </a:r>
            <a:r>
              <a:rPr lang="en-US" sz="1100" dirty="0"/>
              <a:t> </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408478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 Flexible Use of the 3.7 to 4.2 GHz Band</a:t>
            </a:r>
            <a:endParaRPr lang="en-US" sz="14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Mentor:  </a:t>
            </a:r>
            <a:r>
              <a:rPr lang="en-US" sz="2000" dirty="0">
                <a:hlinkClick r:id="rId2"/>
              </a:rPr>
              <a:t>https://mentor.ieee.org/802.18/dcn/18/18-18-0076-00-0000-nprm-3-9-4-2ghz-gn-18-122 (draft).pdf</a:t>
            </a:r>
            <a:r>
              <a:rPr lang="en-US" sz="2000" dirty="0"/>
              <a:t>   </a:t>
            </a:r>
          </a:p>
          <a:p>
            <a:pPr>
              <a:buFont typeface="Arial" panose="020B0604020202020204" pitchFamily="34" charset="0"/>
              <a:buChar char="•"/>
            </a:pPr>
            <a:r>
              <a:rPr lang="en-US" sz="2000" dirty="0"/>
              <a:t>ECFS: </a:t>
            </a:r>
            <a:r>
              <a:rPr lang="en-US" sz="2000" dirty="0">
                <a:hlinkClick r:id="rId3"/>
              </a:rPr>
              <a:t>https://www.fcc.gov/ecfs/search/filings?proceedings_name=18-122&amp;sort=date_disseminated,DESC</a:t>
            </a:r>
            <a:r>
              <a:rPr lang="en-US" sz="2000" dirty="0"/>
              <a:t>   </a:t>
            </a:r>
          </a:p>
          <a:p>
            <a:pPr marL="0" indent="0"/>
            <a:r>
              <a:rPr lang="en-US" sz="2000" dirty="0"/>
              <a:t> </a:t>
            </a:r>
          </a:p>
          <a:p>
            <a:pPr>
              <a:buFont typeface="Arial" panose="020B0604020202020204" pitchFamily="34" charset="0"/>
              <a:buChar char="•"/>
            </a:pPr>
            <a:r>
              <a:rPr lang="en-US" sz="2000" dirty="0"/>
              <a:t>Do we delay start of Thursday AM2 until after this agenda item and present the open meeting until then?    Yes. </a:t>
            </a:r>
          </a:p>
          <a:p>
            <a:pPr lvl="1">
              <a:buFont typeface="Arial" panose="020B0604020202020204" pitchFamily="34" charset="0"/>
              <a:buChar char="•"/>
            </a:pPr>
            <a:r>
              <a:rPr lang="en-US" sz="1600" dirty="0"/>
              <a:t>(you will get Thursday AM1 attendance credit.)</a:t>
            </a:r>
          </a:p>
          <a:p>
            <a:pPr lvl="1">
              <a:buFont typeface="Arial" panose="020B0604020202020204" pitchFamily="34" charset="0"/>
              <a:buChar char="•"/>
            </a:pPr>
            <a:r>
              <a:rPr lang="en-US" sz="1600" dirty="0"/>
              <a:t>RR-TAG ‘formal’ start will be 8:30, while wee will be showing the FCC Open meeting from 7:30 to 8:30.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solidFill>
                  <a:schemeClr val="tx1"/>
                </a:solidFill>
              </a:rPr>
              <a:t>Will only touch on the NPRM as it is only a draft and the actual one is likely to have changes. </a:t>
            </a:r>
          </a:p>
          <a:p>
            <a:pPr>
              <a:buFont typeface="Arial" panose="020B0604020202020204" pitchFamily="34" charset="0"/>
              <a:buChar char="•"/>
            </a:pPr>
            <a:r>
              <a:rPr lang="en-US" sz="2000" dirty="0">
                <a:solidFill>
                  <a:schemeClr val="tx1"/>
                </a:solidFill>
              </a:rPr>
              <a:t>First pass does not show much for unlicensed use.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a:t>
            </a:r>
            <a:r>
              <a:rPr lang="en-US" sz="2000" dirty="0"/>
              <a:t>-1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Reminder on our 4 Points – from 26 April agenda.</a:t>
            </a:r>
          </a:p>
          <a:p>
            <a:pPr lvl="1">
              <a:buFont typeface="Arial" panose="020B0604020202020204" pitchFamily="34" charset="0"/>
              <a:buChar char="•"/>
            </a:pPr>
            <a:r>
              <a:rPr lang="en-US" sz="1800" dirty="0"/>
              <a:t>Sharing is not clear with 100% duty cycle, it is a 10x e.i.r.p.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WiGi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a:t>
            </a:r>
            <a:r>
              <a:rPr lang="en-US" sz="2000" dirty="0"/>
              <a:t>-2</a:t>
            </a:r>
            <a:endParaRPr lang="en-US" sz="1400" dirty="0"/>
          </a:p>
        </p:txBody>
      </p:sp>
      <p:sp>
        <p:nvSpPr>
          <p:cNvPr id="3" name="Content Placeholder 2"/>
          <p:cNvSpPr>
            <a:spLocks noGrp="1"/>
          </p:cNvSpPr>
          <p:nvPr>
            <p:ph idx="1"/>
          </p:nvPr>
        </p:nvSpPr>
        <p:spPr>
          <a:xfrm>
            <a:off x="685800" y="1301750"/>
            <a:ext cx="8305800" cy="4494213"/>
          </a:xfrm>
        </p:spPr>
        <p:txBody>
          <a:bodyPr/>
          <a:lstStyle/>
          <a:p>
            <a:pPr>
              <a:buFont typeface="Arial" panose="020B0604020202020204" pitchFamily="34" charset="0"/>
              <a:buChar char="•"/>
            </a:pPr>
            <a:r>
              <a:rPr lang="en-US" sz="1800" dirty="0"/>
              <a:t>NCTA – The Internet &amp; Television Association</a:t>
            </a:r>
          </a:p>
          <a:p>
            <a:pPr lvl="1">
              <a:buFont typeface="Arial" panose="020B0604020202020204" pitchFamily="34" charset="0"/>
              <a:buChar char="•"/>
            </a:pPr>
            <a:r>
              <a:rPr lang="en-US" sz="1600" dirty="0"/>
              <a:t>They saw that Google filed some new technical analysis on June 8th, supplementing the study they submitted along with their request for waiver relating to the operation of Soli sensors in the 57-64 GHz band.  They found IEEE 802’s comments on the request for waiver very helpful, and NCTA filed replies that echoed some of the concerns that we raised.</a:t>
            </a:r>
          </a:p>
          <a:p>
            <a:pPr lvl="2">
              <a:buFont typeface="Arial" panose="020B0604020202020204" pitchFamily="34" charset="0"/>
              <a:buChar char="•"/>
            </a:pPr>
            <a:r>
              <a:rPr lang="en-US" sz="1400" dirty="0">
                <a:hlinkClick r:id="rId2"/>
              </a:rPr>
              <a:t>https://mentor.ieee.org/802.18/dcn/18/18-18-0081-00-0000-google-s-waiver-request-</a:t>
            </a:r>
            <a:r>
              <a:rPr lang="en-US" sz="1400" b="1" dirty="0">
                <a:hlinkClick r:id="rId2"/>
              </a:rPr>
              <a:t>ncta</a:t>
            </a:r>
            <a:r>
              <a:rPr lang="en-US" sz="1400" dirty="0">
                <a:hlinkClick r:id="rId2"/>
              </a:rPr>
              <a:t>-replies-supporting-ieee-802-comments-on-motion-sensing-57-64-ghz.pdf</a:t>
            </a:r>
            <a:r>
              <a:rPr lang="en-US" sz="1400" dirty="0"/>
              <a:t> </a:t>
            </a:r>
          </a:p>
          <a:p>
            <a:pPr>
              <a:buFont typeface="Arial" panose="020B0604020202020204" pitchFamily="34" charset="0"/>
              <a:buChar char="•"/>
            </a:pPr>
            <a:r>
              <a:rPr lang="en-US" sz="1600" dirty="0"/>
              <a:t>NCTA asking, have IEEE 802 folks had a chance to review the latest Google submission?  A member volunteered to let NCTA know our review and status. </a:t>
            </a:r>
          </a:p>
          <a:p>
            <a:pPr lvl="1">
              <a:buFont typeface="Arial" panose="020B0604020202020204" pitchFamily="34" charset="0"/>
              <a:buChar char="•"/>
            </a:pPr>
            <a:r>
              <a:rPr lang="en-US" sz="1200" dirty="0">
                <a:hlinkClick r:id="rId3"/>
              </a:rPr>
              <a:t>https://mentor.ieee.org/802.18/dcn/18/18-18-0080-00-0000-</a:t>
            </a:r>
            <a:r>
              <a:rPr lang="en-US" sz="1200" b="1" dirty="0">
                <a:hlinkClick r:id="rId3"/>
              </a:rPr>
              <a:t>google-</a:t>
            </a:r>
            <a:r>
              <a:rPr lang="en-US" sz="1200" dirty="0">
                <a:hlinkClick r:id="rId3"/>
              </a:rPr>
              <a:t>s-waiver-request-supplement-to-coexist-with-802-11-with-motion-sensing-57-64ghz.pdf</a:t>
            </a:r>
            <a:r>
              <a:rPr lang="en-US" sz="1200" dirty="0"/>
              <a:t> </a:t>
            </a:r>
          </a:p>
          <a:p>
            <a:pPr>
              <a:buFont typeface="Arial" panose="020B0604020202020204" pitchFamily="34" charset="0"/>
              <a:buChar char="•"/>
            </a:pPr>
            <a:r>
              <a:rPr lang="en-US" sz="1600" dirty="0"/>
              <a:t>In our view, does it resolve some of the concerns that IEEE 802 raised?</a:t>
            </a:r>
          </a:p>
          <a:p>
            <a:pPr>
              <a:buFont typeface="Arial" panose="020B0604020202020204" pitchFamily="34" charset="0"/>
              <a:buChar char="•"/>
            </a:pPr>
            <a:r>
              <a:rPr lang="en-US" sz="1600" b="0" dirty="0">
                <a:solidFill>
                  <a:schemeClr val="tx1"/>
                </a:solidFill>
              </a:rPr>
              <a:t>Excellent feedback from a member on behind the scenes, as on the surface seems Google is providing answers to some of our concerns, though looking deeper, there are ways around much of what they say.   E.g. the rules won’t limit duty cycle, their system for now maybe. </a:t>
            </a:r>
          </a:p>
          <a:p>
            <a:pPr lvl="1">
              <a:buFont typeface="Arial" panose="020B0604020202020204" pitchFamily="34" charset="0"/>
              <a:buChar char="•"/>
            </a:pPr>
            <a:r>
              <a:rPr lang="en-US" sz="1400" b="1" dirty="0">
                <a:solidFill>
                  <a:srgbClr val="00B0F0"/>
                </a:solidFill>
              </a:rPr>
              <a:t>The member will provide the chair with many of these points. </a:t>
            </a:r>
          </a:p>
          <a:p>
            <a:pPr>
              <a:buFont typeface="Arial" panose="020B0604020202020204" pitchFamily="34" charset="0"/>
              <a:buChar char="•"/>
            </a:pPr>
            <a:r>
              <a:rPr lang="en-US" sz="1600" b="0" dirty="0">
                <a:solidFill>
                  <a:schemeClr val="tx1"/>
                </a:solidFill>
              </a:rPr>
              <a:t>After this discussion, the RR-TAG wants to look more seriously at an ex </a:t>
            </a:r>
            <a:r>
              <a:rPr lang="en-US" sz="1600" b="0" dirty="0" err="1">
                <a:solidFill>
                  <a:schemeClr val="tx1"/>
                </a:solidFill>
              </a:rPr>
              <a:t>parte</a:t>
            </a:r>
            <a:r>
              <a:rPr lang="en-US" sz="1600" b="0" dirty="0">
                <a:solidFill>
                  <a:schemeClr val="tx1"/>
                </a:solidFill>
              </a:rPr>
              <a:t>, and NCTA will likely support what we are seeing.  More to come.   </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42 (8 on EC)</a:t>
            </a:r>
            <a:r>
              <a:rPr lang="en-US" altLang="en-US" sz="1800" dirty="0">
                <a:solidFill>
                  <a:schemeClr val="tx1"/>
                </a:solidFill>
              </a:rPr>
              <a:t>;  Aspirant members: 9</a:t>
            </a:r>
          </a:p>
          <a:p>
            <a:pPr lvl="1">
              <a:buFont typeface="Arial" panose="020B0604020202020204" pitchFamily="34" charset="0"/>
              <a:buChar char="•"/>
            </a:pPr>
            <a:r>
              <a:rPr lang="en-US" sz="1200" dirty="0">
                <a:solidFill>
                  <a:schemeClr val="tx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12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77586667"/>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9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a:xfrm>
            <a:off x="685800" y="286467"/>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85800" y="1143000"/>
            <a:ext cx="8218488"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sz="1600" dirty="0"/>
              <a:t> </a:t>
            </a:r>
            <a:r>
              <a:rPr lang="en-US" altLang="en-US" sz="1600" dirty="0">
                <a:solidFill>
                  <a:schemeClr val="tx1"/>
                </a:solidFill>
              </a:rPr>
              <a:t>NPRM </a:t>
            </a:r>
            <a:r>
              <a:rPr lang="en-US" sz="1600" dirty="0"/>
              <a:t>on 3.7 to 4.2 GHz Band</a:t>
            </a:r>
          </a:p>
          <a:p>
            <a:pPr lvl="2">
              <a:buFont typeface="Arial" panose="020B0604020202020204" pitchFamily="34" charset="0"/>
              <a:buChar char="•"/>
            </a:pPr>
            <a:r>
              <a:rPr lang="en-US" sz="1600" dirty="0"/>
              <a:t>Flexible Use of the 3.7 to 4.2 GHz Band</a:t>
            </a:r>
          </a:p>
          <a:p>
            <a:pPr lvl="1">
              <a:buFont typeface="Arial" panose="020B0604020202020204" pitchFamily="34" charset="0"/>
              <a:buChar char="•"/>
            </a:pPr>
            <a:r>
              <a:rPr lang="en-US" sz="1600" dirty="0"/>
              <a:t>Review Ofcom questions </a:t>
            </a:r>
          </a:p>
          <a:p>
            <a:pPr lvl="1">
              <a:buFont typeface="Arial" panose="020B0604020202020204" pitchFamily="34" charset="0"/>
              <a:buChar char="•"/>
            </a:pPr>
            <a:r>
              <a:rPr lang="en-US" altLang="en-US" sz="1600" dirty="0">
                <a:solidFill>
                  <a:schemeClr val="tx1"/>
                </a:solidFill>
              </a:rPr>
              <a:t>IEEE SA additional spectrum statement</a:t>
            </a:r>
          </a:p>
          <a:p>
            <a:pPr lvl="1">
              <a:buFont typeface="Arial" panose="020B0604020202020204" pitchFamily="34" charset="0"/>
              <a:buChar char="•"/>
            </a:pPr>
            <a:r>
              <a:rPr lang="en-US" altLang="en-US" sz="1600" dirty="0">
                <a:solidFill>
                  <a:schemeClr val="tx1"/>
                </a:solidFill>
              </a:rPr>
              <a:t>Where is the EU statement, added during agenda check.</a:t>
            </a:r>
          </a:p>
          <a:p>
            <a:pPr lvl="1">
              <a:buFont typeface="Arial" panose="020B0604020202020204" pitchFamily="34" charset="0"/>
              <a:buChar char="•"/>
            </a:pPr>
            <a:r>
              <a:rPr lang="en-US" sz="1600" dirty="0"/>
              <a:t>Time for teleconferences </a:t>
            </a:r>
          </a:p>
          <a:p>
            <a:pPr lvl="1">
              <a:buFont typeface="Arial" panose="020B0604020202020204" pitchFamily="34" charset="0"/>
              <a:buChar char="•"/>
            </a:pPr>
            <a:r>
              <a:rPr lang="en-US" sz="1600" dirty="0"/>
              <a:t>Teleconferences through 27 Dec. 2018</a:t>
            </a:r>
          </a:p>
          <a:p>
            <a:pPr lvl="1">
              <a:buFont typeface="Arial" panose="020B0604020202020204" pitchFamily="34" charset="0"/>
              <a:buChar char="•"/>
            </a:pPr>
            <a:r>
              <a:rPr lang="en-US" altLang="en-US" sz="1600" kern="0" dirty="0"/>
              <a:t>Google wavier ex </a:t>
            </a:r>
            <a:r>
              <a:rPr lang="en-US" altLang="en-US" sz="1600" kern="0" dirty="0" err="1"/>
              <a:t>parte</a:t>
            </a:r>
            <a:r>
              <a:rPr lang="en-US" altLang="en-US" sz="1600" kern="0" dirty="0"/>
              <a:t> was brought up, though waiting on the input asked on Tuesday for the next step. </a:t>
            </a:r>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NPRM Flexible Use of the 3.7 to 4.2 GHz Band </a:t>
            </a:r>
          </a:p>
        </p:txBody>
      </p:sp>
      <p:sp>
        <p:nvSpPr>
          <p:cNvPr id="3" name="Content Placeholder 2"/>
          <p:cNvSpPr>
            <a:spLocks noGrp="1"/>
          </p:cNvSpPr>
          <p:nvPr>
            <p:ph idx="1"/>
          </p:nvPr>
        </p:nvSpPr>
        <p:spPr>
          <a:xfrm>
            <a:off x="725562" y="1133116"/>
            <a:ext cx="8296126" cy="4113213"/>
          </a:xfrm>
        </p:spPr>
        <p:txBody>
          <a:bodyPr/>
          <a:lstStyle/>
          <a:p>
            <a:pPr>
              <a:buFont typeface="Arial" panose="020B0604020202020204" pitchFamily="34" charset="0"/>
              <a:buChar char="•"/>
            </a:pPr>
            <a:r>
              <a:rPr lang="en-US" sz="1600" dirty="0"/>
              <a:t>Question brought up in 802.24 meeting yesterday:</a:t>
            </a:r>
          </a:p>
          <a:p>
            <a:pPr lvl="1">
              <a:buFont typeface="Arial" panose="020B0604020202020204" pitchFamily="34" charset="0"/>
              <a:buChar char="•"/>
            </a:pPr>
            <a:r>
              <a:rPr lang="en-US" sz="1400" dirty="0"/>
              <a:t>Does this NPRM touch in any way what was discussed in our teleconferences on </a:t>
            </a:r>
            <a:r>
              <a:rPr lang="en-US" sz="1400" dirty="0">
                <a:latin typeface="Times New Roman" charset="0"/>
              </a:rPr>
              <a:t>A Future For Unlicensed Spectrum, </a:t>
            </a:r>
            <a:r>
              <a:rPr lang="en-US" sz="1400" dirty="0"/>
              <a:t> in:   </a:t>
            </a:r>
          </a:p>
          <a:p>
            <a:pPr lvl="1">
              <a:buFont typeface="Arial" panose="020B0604020202020204" pitchFamily="34" charset="0"/>
              <a:buChar char="•"/>
            </a:pPr>
            <a:r>
              <a:rPr lang="en-US" sz="1400" b="0" dirty="0">
                <a:hlinkClick r:id="rId2"/>
              </a:rPr>
              <a:t>https://mentor.ieee.org/802.18/dcn/18/18-18-0060-02-0000-a-future-for-unlicensed-spectrum.pptx</a:t>
            </a:r>
            <a:r>
              <a:rPr lang="en-US" sz="1400" b="0" dirty="0"/>
              <a:t> </a:t>
            </a:r>
          </a:p>
          <a:p>
            <a:pPr lvl="1">
              <a:buFont typeface="Arial" panose="020B0604020202020204" pitchFamily="34" charset="0"/>
              <a:buChar char="•"/>
            </a:pPr>
            <a:r>
              <a:rPr lang="en-US" sz="1400" dirty="0"/>
              <a:t>…. develop a position paper on why IEEE 802 believes that database control of spectrum access is a future requirement, and regulators need to start that development now.</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And what was brought up at the 802.11 WNG Tuesday. </a:t>
            </a:r>
          </a:p>
          <a:p>
            <a:pPr lvl="1">
              <a:buFont typeface="Arial" panose="020B0604020202020204" pitchFamily="34" charset="0"/>
              <a:buChar char="•"/>
            </a:pPr>
            <a:r>
              <a:rPr lang="en-US" sz="1400" b="0" dirty="0">
                <a:hlinkClick r:id="rId3"/>
              </a:rPr>
              <a:t>https://mentor.ieee.org/802.11/dcn/18/11-18-1055-03-0wng-a-future-for-unlicensed-spectrum.pptx</a:t>
            </a:r>
            <a:r>
              <a:rPr lang="en-US" sz="1400" b="0" dirty="0"/>
              <a:t> </a:t>
            </a:r>
          </a:p>
          <a:p>
            <a:pPr marL="0" indent="0"/>
            <a:endParaRPr lang="en-US" sz="1800" dirty="0"/>
          </a:p>
          <a:p>
            <a:pPr lvl="1">
              <a:buFont typeface="Arial" panose="020B0604020202020204" pitchFamily="34" charset="0"/>
              <a:buChar char="•"/>
            </a:pPr>
            <a:r>
              <a:rPr lang="en-US" sz="1400" dirty="0"/>
              <a:t>Data base control mentioned here is over-simplified and likely could be multiple data base schemes, depending on the need. </a:t>
            </a:r>
          </a:p>
          <a:p>
            <a:pPr lvl="1">
              <a:buFont typeface="Arial" panose="020B0604020202020204" pitchFamily="34" charset="0"/>
              <a:buChar char="•"/>
            </a:pPr>
            <a:r>
              <a:rPr lang="en-US" sz="1600" dirty="0"/>
              <a:t>We are a ways from going down this path. </a:t>
            </a:r>
          </a:p>
          <a:p>
            <a:pPr>
              <a:buFont typeface="Arial" panose="020B0604020202020204" pitchFamily="34" charset="0"/>
              <a:buChar char="•"/>
            </a:pPr>
            <a:endParaRPr lang="en-US" sz="1800" dirty="0"/>
          </a:p>
          <a:p>
            <a:pPr>
              <a:buFont typeface="Arial" panose="020B0604020202020204" pitchFamily="34" charset="0"/>
              <a:buChar char="•"/>
            </a:pPr>
            <a:r>
              <a:rPr lang="en-US" altLang="en-US" sz="2000" b="0" dirty="0"/>
              <a:t>From the FCC open meeting Thursday morning, the comments focused to clear out the band over time and open up for 5G. </a:t>
            </a:r>
          </a:p>
          <a:p>
            <a:pPr lvl="1">
              <a:buFont typeface="Arial" panose="020B0604020202020204" pitchFamily="34" charset="0"/>
              <a:buChar char="•"/>
            </a:pPr>
            <a:r>
              <a:rPr lang="en-US" altLang="en-US" sz="1800" dirty="0">
                <a:solidFill>
                  <a:srgbClr val="00B0F0"/>
                </a:solidFill>
              </a:rPr>
              <a:t>Still need to get final version when it comes out and see if other possible use beyond 5G, they do say expanding flexible use. </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6885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Would like to review some of the questions again, as looking closer, our view points do not answer some of the questions exactly.  </a:t>
            </a:r>
          </a:p>
          <a:p>
            <a:pPr lvl="1">
              <a:buFont typeface="Arial" panose="020B0604020202020204" pitchFamily="34" charset="0"/>
              <a:buChar char="•"/>
            </a:pPr>
            <a:r>
              <a:rPr lang="en-US" sz="1600" dirty="0">
                <a:hlinkClick r:id="rId2"/>
              </a:rPr>
              <a:t>https://mentor.ieee.org/802.18/dcn/18/18-18-0069-00-0000-ofcom-consultation-on-preparations-for-wrc-19.pdf</a:t>
            </a:r>
            <a:r>
              <a:rPr lang="en-US" sz="16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Good and more detailed discussion on several of the questions.  See a later revision of the 18-18/0069 document for the mark up with comments.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400" dirty="0"/>
              <a:t>IEEE European Public Policy Position Statement on Spectrum Management</a:t>
            </a:r>
          </a:p>
          <a:p>
            <a:pPr lvl="2">
              <a:buFont typeface="Arial" panose="020B0604020202020204" pitchFamily="34" charset="0"/>
              <a:buChar char="•"/>
            </a:pPr>
            <a:r>
              <a:rPr lang="en-US" sz="1200" dirty="0">
                <a:hlinkClick r:id="rId2"/>
              </a:rPr>
              <a:t>https://mentor.ieee.org/802.18/dcn/18/18-18-0028-00-0000-draft-ieee-european-public-policy-position-statement-on-spectrum-management.pdf</a:t>
            </a:r>
            <a:r>
              <a:rPr lang="en-US" sz="1200" dirty="0"/>
              <a:t>  </a:t>
            </a:r>
          </a:p>
          <a:p>
            <a:pPr lvl="2">
              <a:buFont typeface="Arial" panose="020B0604020202020204" pitchFamily="34" charset="0"/>
              <a:buChar char="•"/>
            </a:pPr>
            <a:r>
              <a:rPr lang="en-US" sz="12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sz="1400" dirty="0">
                <a:solidFill>
                  <a:schemeClr val="tx1"/>
                </a:solidFill>
              </a:rPr>
              <a:t>Document 18-18/0028rxx, latest revision is our current review markup.</a:t>
            </a:r>
            <a:endParaRPr lang="en-US" sz="800" dirty="0">
              <a:solidFill>
                <a:schemeClr val="tx1"/>
              </a:solidFill>
            </a:endParaRPr>
          </a:p>
          <a:p>
            <a:pPr lvl="2">
              <a:buFont typeface="Arial" panose="020B0604020202020204" pitchFamily="34" charset="0"/>
              <a:buChar char="•"/>
            </a:pPr>
            <a:r>
              <a:rPr lang="en-US" sz="1400" dirty="0">
                <a:solidFill>
                  <a:srgbClr val="00B0F0"/>
                </a:solidFill>
              </a:rPr>
              <a:t>Please send comments to .18 chair, to integrate, to be reviewed by the TAG. </a:t>
            </a:r>
          </a:p>
          <a:p>
            <a:pPr lvl="1">
              <a:buFont typeface="Arial" panose="020B0604020202020204" pitchFamily="34" charset="0"/>
              <a:buChar char="•"/>
            </a:pPr>
            <a:endParaRPr lang="en-US" sz="1400" b="0" dirty="0">
              <a:solidFill>
                <a:schemeClr val="tx1"/>
              </a:solidFill>
            </a:endParaRPr>
          </a:p>
          <a:p>
            <a:pPr lvl="1">
              <a:buFont typeface="Arial" panose="020B0604020202020204" pitchFamily="34" charset="0"/>
              <a:buChar char="•"/>
            </a:pPr>
            <a:r>
              <a:rPr lang="en-US" sz="1400" b="0" dirty="0">
                <a:solidFill>
                  <a:schemeClr val="tx1"/>
                </a:solidFill>
              </a:rPr>
              <a:t>Becoming clearer the starting premise of the current paper is from several years ago and input is coming in the premise has changed in recent years. </a:t>
            </a:r>
          </a:p>
          <a:p>
            <a:pPr lvl="2">
              <a:buFont typeface="Arial" panose="020B0604020202020204" pitchFamily="34" charset="0"/>
              <a:buChar char="•"/>
            </a:pPr>
            <a:r>
              <a:rPr lang="en-US" sz="1400" dirty="0">
                <a:solidFill>
                  <a:schemeClr val="tx1"/>
                </a:solidFill>
              </a:rPr>
              <a:t>With that trying to understand how to propose edits to the paper.</a:t>
            </a:r>
          </a:p>
          <a:p>
            <a:pPr lvl="5">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Was asked in the meeting where is this position statement? </a:t>
            </a:r>
          </a:p>
          <a:p>
            <a:pPr>
              <a:buFont typeface="Arial" panose="020B0604020202020204" pitchFamily="34" charset="0"/>
              <a:buChar char="•"/>
            </a:pPr>
            <a:r>
              <a:rPr lang="en-US" altLang="en-US" sz="1800" dirty="0">
                <a:solidFill>
                  <a:schemeClr val="tx1"/>
                </a:solidFill>
              </a:rPr>
              <a:t>Concern: If this statement is being used it maybe presenting a premise that is out of date. </a:t>
            </a:r>
          </a:p>
          <a:p>
            <a:pPr>
              <a:buFont typeface="Arial" panose="020B0604020202020204" pitchFamily="34" charset="0"/>
              <a:buChar char="•"/>
            </a:pPr>
            <a:r>
              <a:rPr lang="en-US" sz="1800" dirty="0">
                <a:solidFill>
                  <a:schemeClr val="tx1"/>
                </a:solidFill>
              </a:rPr>
              <a:t>Maybe the new Executive Director has an opinion on this. </a:t>
            </a:r>
          </a:p>
          <a:p>
            <a:pPr>
              <a:buFont typeface="Arial" panose="020B0604020202020204" pitchFamily="34" charset="0"/>
              <a:buChar char="•"/>
            </a:pPr>
            <a:r>
              <a:rPr lang="en-US" sz="1800" dirty="0">
                <a:solidFill>
                  <a:srgbClr val="00B0F0"/>
                </a:solidFill>
              </a:rPr>
              <a:t>The chair will ask about this.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r>
              <a:rPr lang="en-US" sz="2000" dirty="0"/>
              <a:t>Per earlier discussion, should we move teleconferences 30mins later; to 15:00 – 15:55 ET?  Yes. </a:t>
            </a:r>
          </a:p>
          <a:p>
            <a:pPr lvl="1">
              <a:buFont typeface="Arial" panose="020B0604020202020204" pitchFamily="34" charset="0"/>
              <a:buChar char="•"/>
            </a:pPr>
            <a:r>
              <a:rPr lang="en-US" sz="1600" b="0" dirty="0"/>
              <a:t>Note will cut</a:t>
            </a:r>
            <a:r>
              <a:rPr lang="en-US" sz="1600" dirty="0"/>
              <a:t>off the call </a:t>
            </a:r>
            <a:r>
              <a:rPr lang="en-US" sz="1600" b="1" u="sng" dirty="0"/>
              <a:t>no later than</a:t>
            </a:r>
            <a:r>
              <a:rPr lang="en-US" sz="1600" dirty="0"/>
              <a:t> 15:55 ET, maybe even earlier, as many have another call at 16:00 ET. </a:t>
            </a:r>
            <a:endParaRPr lang="en-US" sz="1600" b="0" dirty="0"/>
          </a:p>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Vice Chair is directed to conduct, as necessary, teleconferences on Thursdays at 15:00 ET through 27 December 2018</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John Notor (Notor Research)</a:t>
            </a:r>
            <a:r>
              <a:rPr lang="en-US" dirty="0">
                <a:solidFill>
                  <a:schemeClr val="bg1">
                    <a:lumMod val="75000"/>
                  </a:schemeClr>
                </a:solidFill>
              </a:rPr>
              <a:t>)</a:t>
            </a:r>
          </a:p>
          <a:p>
            <a:pPr lvl="1">
              <a:buFont typeface="Arial" panose="020B0604020202020204" pitchFamily="34" charset="0"/>
              <a:buChar char="•"/>
            </a:pPr>
            <a:r>
              <a:rPr lang="en-US" dirty="0"/>
              <a:t>Seconded by: 	Guido Hiertz  (Ericsson) </a:t>
            </a:r>
          </a:p>
          <a:p>
            <a:pPr lvl="1">
              <a:buFont typeface="Arial" panose="020B0604020202020204" pitchFamily="34" charset="0"/>
              <a:buChar char="•"/>
            </a:pPr>
            <a:r>
              <a:rPr lang="en-US" dirty="0"/>
              <a:t>Discussion? </a:t>
            </a:r>
          </a:p>
          <a:p>
            <a:pPr lvl="1">
              <a:buFont typeface="Arial" panose="020B0604020202020204" pitchFamily="34" charset="0"/>
              <a:buChar char="•"/>
            </a:pPr>
            <a:r>
              <a:rPr lang="en-US" dirty="0"/>
              <a:t>Vote:  _9_ Y / _1_ N / _1_ A </a:t>
            </a:r>
          </a:p>
          <a:p>
            <a:pPr>
              <a:buFont typeface="Arial" panose="020B0604020202020204" pitchFamily="34" charset="0"/>
              <a:buChar char="•"/>
            </a:pPr>
            <a:endParaRPr lang="en-US" altLang="en-US"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 July 2018</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3384998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716560" y="1219200"/>
            <a:ext cx="8368912" cy="4113213"/>
          </a:xfrm>
        </p:spPr>
        <p:txBody>
          <a:bodyPr/>
          <a:lstStyle/>
          <a:p>
            <a:pPr>
              <a:buFont typeface="Arial" panose="020B0604020202020204" pitchFamily="34" charset="0"/>
              <a:buChar char="•"/>
            </a:pPr>
            <a:r>
              <a:rPr lang="en-US" altLang="en-US" sz="2000" dirty="0">
                <a:solidFill>
                  <a:srgbClr val="00B0F0"/>
                </a:solidFill>
              </a:rPr>
              <a:t>Inputs from members for the Ofcom consultation questions.  Response will have to be done with emails and on the teleconferences. </a:t>
            </a: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Review the NPRM on 3.7-4.2 GHz in more detail once the final is available. </a:t>
            </a:r>
          </a:p>
          <a:p>
            <a:pPr lvl="4">
              <a:buFont typeface="Arial" panose="020B0604020202020204" pitchFamily="34" charset="0"/>
              <a:buChar char="•"/>
            </a:pPr>
            <a:endParaRPr lang="en-US" altLang="en-US" sz="1200" dirty="0">
              <a:solidFill>
                <a:srgbClr val="00B0F0"/>
              </a:solidFill>
            </a:endParaRPr>
          </a:p>
          <a:p>
            <a:pPr>
              <a:buFont typeface="Arial" panose="020B0604020202020204" pitchFamily="34" charset="0"/>
              <a:buChar char="•"/>
            </a:pPr>
            <a:r>
              <a:rPr lang="en-US" altLang="en-US" sz="2000" dirty="0">
                <a:solidFill>
                  <a:srgbClr val="00B0F0"/>
                </a:solidFill>
              </a:rPr>
              <a:t>A member will list out points to consider on the Google reply comments to IEEE 802 ex </a:t>
            </a:r>
            <a:r>
              <a:rPr lang="en-US" altLang="en-US" sz="2000" dirty="0" err="1">
                <a:solidFill>
                  <a:srgbClr val="00B0F0"/>
                </a:solidFill>
              </a:rPr>
              <a:t>parte</a:t>
            </a:r>
            <a:r>
              <a:rPr lang="en-US" altLang="en-US" sz="2000" dirty="0">
                <a:solidFill>
                  <a:srgbClr val="00B0F0"/>
                </a:solidFill>
              </a:rPr>
              <a:t>, on the Google request for higher power at 60GHz. </a:t>
            </a:r>
          </a:p>
          <a:p>
            <a:pPr lvl="4">
              <a:buFont typeface="Arial" panose="020B0604020202020204" pitchFamily="34" charset="0"/>
              <a:buChar char="•"/>
            </a:pPr>
            <a:endParaRPr lang="en-US" altLang="en-US" sz="1200" dirty="0">
              <a:solidFill>
                <a:srgbClr val="00B0F0"/>
              </a:solidFill>
            </a:endParaRPr>
          </a:p>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solidFill>
                  <a:srgbClr val="00B0F0"/>
                </a:solidFill>
              </a:rPr>
              <a:t>IEEE EU position statement, need to investigate where it is at.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Stay on top of 6 (5-7) GHz and single voice from IEEE 802.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Stay on top of 802.11 WNG proposal on Future of Unlicensed Spectrum.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None brought up.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 15</a:t>
            </a:r>
          </a:p>
          <a:p>
            <a:pPr lvl="2"/>
            <a:r>
              <a:rPr lang="en-US" sz="2200" dirty="0"/>
              <a:t>No – 	# 0</a:t>
            </a:r>
          </a:p>
          <a:p>
            <a:pPr lvl="1"/>
            <a:r>
              <a:rPr lang="en-US" dirty="0"/>
              <a:t>Like the Social –  		# 3</a:t>
            </a:r>
          </a:p>
          <a:p>
            <a:pPr lvl="1"/>
            <a:r>
              <a:rPr lang="en-US" dirty="0"/>
              <a:t>Disliked the Social –  	# 0</a:t>
            </a:r>
          </a:p>
          <a:p>
            <a:pPr lvl="1"/>
            <a:r>
              <a:rPr lang="en-US" dirty="0"/>
              <a:t>Did not go to Social – 	# 6</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8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19 July 2018 – </a:t>
            </a:r>
            <a:r>
              <a:rPr lang="en-US" sz="2000" i="1" u="sng" dirty="0"/>
              <a:t>15:00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a:t>
            </a:r>
            <a:r>
              <a:rPr lang="en-US" altLang="en-US" sz="1800" b="1" dirty="0"/>
              <a:t>(</a:t>
            </a:r>
            <a:r>
              <a:rPr lang="en-US" altLang="en-US" sz="1800" b="1" i="1" u="sng" dirty="0"/>
              <a:t>or latest, watch for an update</a:t>
            </a:r>
            <a:r>
              <a:rPr lang="en-US" altLang="en-US" sz="1800" b="1" dirty="0"/>
              <a: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9:33, Thursday 12 July 2018</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and 73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12 July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Tree>
    <p:extLst>
      <p:ext uri="{BB962C8B-B14F-4D97-AF65-F5344CB8AC3E}">
        <p14:creationId xmlns:p14="http://schemas.microsoft.com/office/powerpoint/2010/main" val="436787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685799" y="1281637"/>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Thursday agenda as presented on previous slide</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65000"/>
                  </a:schemeClr>
                </a:solidFill>
              </a:rPr>
              <a:t>Unanimous consent</a:t>
            </a:r>
          </a:p>
          <a:p>
            <a:pPr lvl="1"/>
            <a:endParaRPr lang="en-US" altLang="en-US" sz="1600" u="sng"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12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214387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position statement </a:t>
            </a:r>
            <a:endParaRPr lang="en-US" sz="1400" dirty="0"/>
          </a:p>
        </p:txBody>
      </p:sp>
      <p:sp>
        <p:nvSpPr>
          <p:cNvPr id="3" name="Content Placeholder 2"/>
          <p:cNvSpPr>
            <a:spLocks noGrp="1"/>
          </p:cNvSpPr>
          <p:nvPr>
            <p:ph idx="1"/>
          </p:nvPr>
        </p:nvSpPr>
        <p:spPr>
          <a:xfrm>
            <a:off x="692092" y="1181893"/>
            <a:ext cx="83757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(18-18/0010r03)</a:t>
            </a:r>
            <a:r>
              <a:rPr lang="en-US" sz="2000" dirty="0"/>
              <a:t>. </a:t>
            </a:r>
            <a:r>
              <a:rPr lang="en-US" sz="1100" dirty="0"/>
              <a:t> </a:t>
            </a:r>
            <a:r>
              <a:rPr lang="en-US" sz="2000" dirty="0"/>
              <a:t>It agreed to move it forth to the BoG for its approval at the 9 July meeting--with the addition of text addressing shared spectrum.  </a:t>
            </a:r>
          </a:p>
          <a:p>
            <a:pPr>
              <a:buFont typeface="Arial" panose="020B0604020202020204" pitchFamily="34" charset="0"/>
              <a:buChar char="•"/>
            </a:pPr>
            <a:r>
              <a:rPr lang="en-US" sz="2000" dirty="0"/>
              <a:t>The text was sent to the 802.18 list server on 20 June for feedback, none was received. </a:t>
            </a:r>
          </a:p>
          <a:p>
            <a:pPr lvl="1">
              <a:buFont typeface="Arial" panose="020B0604020202020204" pitchFamily="34" charset="0"/>
              <a:buChar char="•"/>
            </a:pPr>
            <a:r>
              <a:rPr lang="en-US" sz="1200" dirty="0">
                <a:hlinkClick r:id="rId2"/>
              </a:rPr>
              <a:t>https://mentor.ieee.org/802.18/dcn/18/18-18-0010-04-0000-sa-use-of-spectrum-draft-position-06dec17.docx</a:t>
            </a:r>
            <a:r>
              <a:rPr lang="en-US" sz="1200" dirty="0"/>
              <a:t> </a:t>
            </a:r>
            <a:endParaRPr lang="en-US" sz="1600" dirty="0"/>
          </a:p>
          <a:p>
            <a:pPr>
              <a:buFont typeface="Arial" panose="020B0604020202020204" pitchFamily="34" charset="0"/>
              <a:buChar char="•"/>
            </a:pPr>
            <a:r>
              <a:rPr lang="en-US" sz="1800" dirty="0"/>
              <a:t>Since then, the IEEE 802.22 Chair has suggested a few more updates and we will review all the updates, lines 22 - 41.  The document is: </a:t>
            </a:r>
            <a:r>
              <a:rPr lang="en-US" sz="1800" dirty="0">
                <a:hlinkClick r:id="rId3"/>
              </a:rPr>
              <a:t>https://mentor.ieee.org/802.18/dcn/18/18-18-0010-05-0000-sa-use-of-spectrum-draft-position-06dec17.docx</a:t>
            </a:r>
            <a:r>
              <a:rPr lang="en-US" sz="1800" dirty="0"/>
              <a:t>   </a:t>
            </a:r>
          </a:p>
          <a:p>
            <a:pPr lvl="1">
              <a:buFont typeface="Arial" panose="020B0604020202020204" pitchFamily="34" charset="0"/>
              <a:buChar char="•"/>
            </a:pPr>
            <a:r>
              <a:rPr lang="en-US" sz="1800" dirty="0"/>
              <a:t>Note: the IEEE 802 chair has asked for clarity on how the different IEEE 802 standards and projects are stated.  So some editorials could be coming. </a:t>
            </a:r>
          </a:p>
          <a:p>
            <a:pPr>
              <a:buFont typeface="Arial" panose="020B0604020202020204" pitchFamily="34" charset="0"/>
              <a:buChar char="•"/>
            </a:pPr>
            <a:r>
              <a:rPr lang="en-US" sz="1600" dirty="0"/>
              <a:t>The latest version was a reviewed and a few minor editorial edits were done. </a:t>
            </a:r>
          </a:p>
          <a:p>
            <a:pPr lvl="1">
              <a:buFont typeface="Arial" panose="020B0604020202020204" pitchFamily="34" charset="0"/>
              <a:buChar char="•"/>
            </a:pPr>
            <a:r>
              <a:rPr lang="en-US" sz="18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499727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12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-1</a:t>
            </a:r>
          </a:p>
        </p:txBody>
      </p:sp>
      <p:sp>
        <p:nvSpPr>
          <p:cNvPr id="3" name="Content Placeholder 2"/>
          <p:cNvSpPr>
            <a:spLocks noGrp="1"/>
          </p:cNvSpPr>
          <p:nvPr>
            <p:ph idx="1"/>
          </p:nvPr>
        </p:nvSpPr>
        <p:spPr>
          <a:xfrm>
            <a:off x="697339" y="1295401"/>
            <a:ext cx="8296126" cy="4113213"/>
          </a:xfrm>
        </p:spPr>
        <p:txBody>
          <a:bodyPr/>
          <a:lstStyle/>
          <a:p>
            <a:pPr>
              <a:buFont typeface="Arial" panose="020B0604020202020204" pitchFamily="34" charset="0"/>
              <a:buChar char="•"/>
            </a:pPr>
            <a:r>
              <a:rPr lang="en-US" sz="1800" b="0" dirty="0"/>
              <a:t>Amendment of Parts 1, 21, 73, 74 and 101 of the Commission’s Rules to Facilitate the Provision of Fixed and Mobile Broadband Access, Educational and Other Advanced Services in the 2150-2162 and 2500-2690 MHz Bands (WT 03-66, terminated) </a:t>
            </a:r>
          </a:p>
          <a:p>
            <a:pPr lvl="1">
              <a:buFont typeface="Arial" panose="020B0604020202020204" pitchFamily="34" charset="0"/>
              <a:buChar char="•"/>
            </a:pPr>
            <a:r>
              <a:rPr lang="en-US" sz="1400" b="0" dirty="0"/>
              <a:t>Transforming the 2.5 GHz Band (WTB 18-120)</a:t>
            </a:r>
          </a:p>
          <a:p>
            <a:pPr lvl="1">
              <a:buFont typeface="Arial" panose="020B0604020202020204" pitchFamily="34" charset="0"/>
              <a:buChar char="•"/>
            </a:pPr>
            <a:r>
              <a:rPr lang="en-US" sz="1400" b="0" dirty="0">
                <a:solidFill>
                  <a:schemeClr val="tx1"/>
                </a:solidFill>
                <a:highlight>
                  <a:srgbClr val="FFFF00"/>
                </a:highlight>
              </a:rPr>
              <a:t>Comments due:  30 days;  </a:t>
            </a:r>
            <a:r>
              <a:rPr lang="en-US" sz="1400" b="0" dirty="0">
                <a:solidFill>
                  <a:schemeClr val="tx1"/>
                </a:solidFill>
              </a:rPr>
              <a:t>	Reply comments due:  60 days</a:t>
            </a:r>
          </a:p>
          <a:p>
            <a:pPr lvl="1">
              <a:buFont typeface="Arial" panose="020B0604020202020204" pitchFamily="34" charset="0"/>
              <a:buChar char="•"/>
            </a:pPr>
            <a:r>
              <a:rPr lang="en-US" sz="1100" b="0" u="sng" dirty="0">
                <a:hlinkClick r:id="rId2"/>
              </a:rPr>
              <a:t>https://www.fcc.gov/ecfs/filing/0510125420096</a:t>
            </a:r>
            <a:endParaRPr lang="en-US" sz="1100" b="0" u="sng" dirty="0"/>
          </a:p>
          <a:p>
            <a:pPr lvl="1">
              <a:buFont typeface="Arial" panose="020B0604020202020204" pitchFamily="34" charset="0"/>
              <a:buChar char="•"/>
            </a:pPr>
            <a:r>
              <a:rPr lang="en-US" sz="1100" b="0" dirty="0">
                <a:hlinkClick r:id="rId3"/>
              </a:rPr>
              <a:t>https://www.fcc.gov/ecfs/search/filings?proceedings_name=18-120&amp;sort=date_disseminated,DESC</a:t>
            </a:r>
            <a:r>
              <a:rPr lang="en-US" sz="1100" b="0" dirty="0"/>
              <a:t> </a:t>
            </a:r>
          </a:p>
          <a:p>
            <a:pPr>
              <a:buFont typeface="Arial" panose="020B0604020202020204" pitchFamily="34" charset="0"/>
              <a:buChar char="•"/>
            </a:pPr>
            <a:r>
              <a:rPr lang="en-US" sz="1800" b="0" dirty="0"/>
              <a:t>Any interest? No one has expressed any interest to comment, had moved to the backup slides for now.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Though just now, been posted in the Federal Register with dates. </a:t>
            </a:r>
          </a:p>
          <a:p>
            <a:pPr lvl="1">
              <a:buFont typeface="Arial" panose="020B0604020202020204" pitchFamily="34" charset="0"/>
              <a:buChar char="•"/>
            </a:pPr>
            <a:r>
              <a:rPr lang="en-US" sz="1100" b="0" dirty="0">
                <a:hlinkClick r:id="rId4"/>
              </a:rPr>
              <a:t>https://www.federalregister.gov/documents/2018/06/07/2018-12183/transforming-the-25-ghz-band?utm_campaign=subscription%20mailing%20list&amp;utm_source=federalregister.gov&amp;utm_medium=email</a:t>
            </a:r>
            <a:endParaRPr lang="en-US" sz="1100" b="0" dirty="0"/>
          </a:p>
          <a:p>
            <a:pPr>
              <a:buFont typeface="Arial" panose="020B0604020202020204" pitchFamily="34" charset="0"/>
              <a:buChar char="•"/>
            </a:pPr>
            <a:r>
              <a:rPr lang="en-US" sz="1400" b="0" dirty="0"/>
              <a:t>The comment period for the NPRM published June 7, 2018 (</a:t>
            </a:r>
            <a:r>
              <a:rPr lang="en-US" sz="1400" b="0" dirty="0">
                <a:hlinkClick r:id="rId5"/>
              </a:rPr>
              <a:t>83 FR 26396</a:t>
            </a:r>
            <a:r>
              <a:rPr lang="en-US" sz="1400" b="0" dirty="0"/>
              <a:t>) is extended. Comments are due on or before August 8, 2018; reply comments are due on or before September 7, 2018.</a:t>
            </a:r>
            <a:endParaRPr lang="en-US" sz="105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3720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FCC NPRM 2.5 GHz -2</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2000" b="0" dirty="0"/>
              <a:t>The 2.5 GHz band (2496-2690 MHz) constitutes the single largest band of contiguous spectrum below 3 gigahertz and has been identified as prime spectrum for next generation mobile Federal Communications Commission FCC 18-59 2 operations, including 5G uses.1 Significant portions of this band, however, currently lie fallow across approximately one-half of the United States, primarily in rural areas. Moreover, access to the Educational Broadband Service (EBS) has been strictly limited since 1995, and current licensees are subject to a regulatory regime largely unchanged from the days when educational TV was the only use envisioned for this spectrum. Today, we propose to allow more efficient and effective use of this spectrum band by providing greater flexibility to current EBS licensees as well as providing new opportunities for additional entities to obtain unused 2.5 GHz spectrum to facilitate improved access to next generation wireless broadband, including 5G. We also seek comment on additional approaches for transforming the 2.5 GHz band, including by moving directly to an auction for some or all of the spectrum.</a:t>
            </a:r>
            <a:r>
              <a:rPr lang="en-US" sz="2000" b="0" i="1" dirty="0"/>
              <a:t>...</a:t>
            </a:r>
            <a:endParaRPr lang="en-US" sz="2000" b="0" dirty="0"/>
          </a:p>
          <a:p>
            <a:pPr>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6390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4582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45</a:t>
            </a:fld>
            <a:endParaRPr lang="en-US" altLang="en-US" sz="1200" b="0" dirty="0"/>
          </a:p>
        </p:txBody>
      </p:sp>
      <p:sp>
        <p:nvSpPr>
          <p:cNvPr id="2" name="Date Placeholder 1"/>
          <p:cNvSpPr>
            <a:spLocks noGrp="1"/>
          </p:cNvSpPr>
          <p:nvPr>
            <p:ph type="dt" idx="15"/>
          </p:nvPr>
        </p:nvSpPr>
        <p:spPr/>
        <p:txBody>
          <a:bodyPr/>
          <a:lstStyle/>
          <a:p>
            <a:r>
              <a:rPr lang="en-US"/>
              <a:t>12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eMBB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15803861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12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23899" y="646171"/>
            <a:ext cx="3772457" cy="5275778"/>
          </a:xfrm>
        </p:spPr>
        <p:txBody>
          <a:bodyPr/>
          <a:lstStyle/>
          <a:p>
            <a:pPr>
              <a:buFont typeface="Arial" panose="020B0604020202020204" pitchFamily="34" charset="0"/>
              <a:buChar char="•"/>
            </a:pPr>
            <a:r>
              <a:rPr lang="en-US" altLang="en-US" sz="1600" dirty="0"/>
              <a:t>Call to Order</a:t>
            </a:r>
          </a:p>
          <a:p>
            <a:pPr lvl="1">
              <a:buFont typeface="Arial" panose="020B0604020202020204" pitchFamily="34" charset="0"/>
              <a:buChar char="•"/>
            </a:pPr>
            <a:r>
              <a:rPr lang="en-US" altLang="en-US" sz="1400" b="1" u="sng" dirty="0"/>
              <a:t>Attendance server is open</a:t>
            </a:r>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sz="1400" dirty="0"/>
              <a:t>TR-51 SUN meeting invite</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IEEE 802 6GHz single voice</a:t>
            </a:r>
          </a:p>
          <a:p>
            <a:pPr lvl="3">
              <a:buFont typeface="Arial" panose="020B0604020202020204" pitchFamily="34" charset="0"/>
              <a:buChar char="•"/>
            </a:pPr>
            <a:r>
              <a:rPr lang="en-US" altLang="en-US" sz="1000" dirty="0">
                <a:solidFill>
                  <a:schemeClr val="tx1"/>
                </a:solidFill>
              </a:rPr>
              <a:t>---</a:t>
            </a:r>
          </a:p>
          <a:p>
            <a:pPr lvl="1">
              <a:buFont typeface="Arial" panose="020B0604020202020204" pitchFamily="34" charset="0"/>
              <a:buChar char="•"/>
            </a:pPr>
            <a:r>
              <a:rPr lang="en-US" altLang="en-US" sz="1400" dirty="0">
                <a:solidFill>
                  <a:schemeClr val="tx1"/>
                </a:solidFill>
              </a:rPr>
              <a:t>IEEE SA additional spectrum statement</a:t>
            </a:r>
          </a:p>
          <a:p>
            <a:pPr lvl="1">
              <a:buFont typeface="Arial" panose="020B0604020202020204" pitchFamily="34" charset="0"/>
              <a:buChar char="•"/>
            </a:pPr>
            <a:r>
              <a:rPr lang="en-US" altLang="en-US" sz="1400" dirty="0">
                <a:solidFill>
                  <a:schemeClr val="tx1"/>
                </a:solidFill>
              </a:rPr>
              <a:t>Time for teleconferences</a:t>
            </a:r>
          </a:p>
          <a:p>
            <a:pPr lvl="1">
              <a:buFont typeface="Arial" panose="020B0604020202020204" pitchFamily="34" charset="0"/>
              <a:buChar char="•"/>
            </a:pPr>
            <a:r>
              <a:rPr lang="en-US" altLang="en-US" sz="1400" dirty="0">
                <a:solidFill>
                  <a:schemeClr val="tx1"/>
                </a:solidFill>
              </a:rPr>
              <a:t>Teleconferences through December</a:t>
            </a:r>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TBD – TAG to decide based on discussion items</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45703"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r>
              <a:rPr lang="en-US" altLang="en-US" sz="1100" b="0" kern="0" dirty="0"/>
              <a:t>Invite to TR-51 </a:t>
            </a:r>
            <a:r>
              <a:rPr lang="en-US" sz="1100" b="0" dirty="0"/>
              <a:t>Smart Utility Networks meeting 13 July </a:t>
            </a:r>
            <a:endParaRPr lang="en-US" altLang="en-US" sz="1100" b="0" kern="0" dirty="0"/>
          </a:p>
          <a:p>
            <a:pPr lvl="1">
              <a:spcBef>
                <a:spcPts val="0"/>
              </a:spcBef>
              <a:buFont typeface="Arial" panose="020B0604020202020204" pitchFamily="34" charset="0"/>
              <a:buChar char="•"/>
            </a:pPr>
            <a:r>
              <a:rPr lang="en-US" altLang="en-US" sz="1050" kern="0" dirty="0"/>
              <a:t>RSVP needed</a:t>
            </a:r>
            <a:endParaRPr lang="en-US" altLang="en-US" sz="800" kern="0" dirty="0"/>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100" b="0" dirty="0">
                <a:solidFill>
                  <a:schemeClr val="tx1"/>
                </a:solidFill>
              </a:rPr>
              <a:t>EU Items</a:t>
            </a:r>
          </a:p>
          <a:p>
            <a:pPr lvl="1">
              <a:spcBef>
                <a:spcPts val="0"/>
              </a:spcBef>
              <a:buFont typeface="Arial" panose="020B0604020202020204" pitchFamily="34" charset="0"/>
              <a:buChar char="•"/>
            </a:pPr>
            <a:r>
              <a:rPr lang="en-US" sz="1050" dirty="0">
                <a:solidFill>
                  <a:schemeClr val="tx1"/>
                </a:solidFill>
              </a:rPr>
              <a:t>Latest from members. Anything we should respond to?</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100" b="0" dirty="0">
                <a:solidFill>
                  <a:schemeClr val="tx1"/>
                </a:solidFill>
              </a:rPr>
              <a:t> Ofcom-consultation-on-preparations-for-wrc-19</a:t>
            </a:r>
          </a:p>
          <a:p>
            <a:pPr lvl="1">
              <a:spcBef>
                <a:spcPts val="0"/>
              </a:spcBef>
              <a:buFont typeface="Arial" panose="020B0604020202020204" pitchFamily="34" charset="0"/>
              <a:buChar char="•"/>
            </a:pPr>
            <a:r>
              <a:rPr lang="en-US" sz="105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050" dirty="0">
                <a:solidFill>
                  <a:schemeClr val="tx1"/>
                </a:solidFill>
              </a:rPr>
              <a:t>Due 13 Sept. </a:t>
            </a:r>
          </a:p>
          <a:p>
            <a:pPr marL="457200" lvl="1" indent="0">
              <a:spcBef>
                <a:spcPts val="0"/>
              </a:spcBef>
            </a:pPr>
            <a:endParaRPr lang="en-US" sz="1050" dirty="0"/>
          </a:p>
          <a:p>
            <a:pPr>
              <a:spcBef>
                <a:spcPts val="0"/>
              </a:spcBef>
              <a:buFont typeface="Arial" panose="020B0604020202020204" pitchFamily="34" charset="0"/>
              <a:buChar char="•"/>
            </a:pPr>
            <a:r>
              <a:rPr lang="en-US" sz="1100" b="0" dirty="0"/>
              <a:t>NPRM, Expanding Flexible Use of 3.7 to 4.2GHz Band</a:t>
            </a:r>
          </a:p>
          <a:p>
            <a:pPr lvl="1">
              <a:spcBef>
                <a:spcPts val="0"/>
              </a:spcBef>
              <a:buFont typeface="Arial" panose="020B0604020202020204" pitchFamily="34" charset="0"/>
              <a:buChar char="•"/>
            </a:pPr>
            <a:r>
              <a:rPr lang="en-US" altLang="en-US" sz="1050" kern="0" dirty="0"/>
              <a:t>Will be brought up at FCC open meeting Thursday. </a:t>
            </a:r>
          </a:p>
          <a:p>
            <a:pPr lvl="1">
              <a:spcBef>
                <a:spcPts val="0"/>
              </a:spcBef>
              <a:buFont typeface="Arial" panose="020B0604020202020204" pitchFamily="34" charset="0"/>
              <a:buChar char="•"/>
            </a:pPr>
            <a:r>
              <a:rPr lang="en-US" altLang="en-US" sz="1050" kern="0" dirty="0"/>
              <a:t>Do we listen in on the first part of FCC open meeting?</a:t>
            </a:r>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100" b="0" kern="0" dirty="0"/>
              <a:t>Google waiver request, NCTA feedback request</a:t>
            </a:r>
          </a:p>
          <a:p>
            <a:pPr lvl="1">
              <a:spcBef>
                <a:spcPts val="0"/>
              </a:spcBef>
              <a:buFont typeface="Arial" panose="020B0604020202020204" pitchFamily="34" charset="0"/>
              <a:buChar char="•"/>
            </a:pPr>
            <a:r>
              <a:rPr lang="en-US" altLang="en-US" sz="1050" kern="0" dirty="0"/>
              <a:t>Google had replied to our comments, NCTA would like our thoughts on them.  NCTA agreed with us in places. </a:t>
            </a:r>
          </a:p>
          <a:p>
            <a:pPr>
              <a:spcBef>
                <a:spcPts val="0"/>
              </a:spcBef>
              <a:buFont typeface="Arial" panose="020B0604020202020204" pitchFamily="34" charset="0"/>
              <a:buChar char="•"/>
            </a:pPr>
            <a:endParaRPr lang="en-US" altLang="en-US" sz="1100" b="0" kern="0" dirty="0"/>
          </a:p>
          <a:p>
            <a:pPr>
              <a:spcBef>
                <a:spcPts val="0"/>
              </a:spcBef>
              <a:buFont typeface="Arial" panose="020B0604020202020204" pitchFamily="34" charset="0"/>
              <a:buChar char="•"/>
            </a:pPr>
            <a:r>
              <a:rPr lang="en-US" altLang="en-US" sz="1100" b="0" kern="0" dirty="0"/>
              <a:t>Any new ideas, on IEEE 802 6GHz single voice?</a:t>
            </a:r>
          </a:p>
          <a:p>
            <a:pPr lvl="1">
              <a:spcBef>
                <a:spcPts val="0"/>
              </a:spcBef>
              <a:buFont typeface="Arial" panose="020B0604020202020204" pitchFamily="34" charset="0"/>
              <a:buChar char="•"/>
            </a:pPr>
            <a:r>
              <a:rPr lang="en-US" altLang="en-US" sz="1050" kern="0" dirty="0"/>
              <a:t>The status from the EC level, and next steps. </a:t>
            </a:r>
          </a:p>
          <a:p>
            <a:pPr>
              <a:spcBef>
                <a:spcPts val="0"/>
              </a:spcBef>
              <a:buFont typeface="Arial" panose="020B0604020202020204" pitchFamily="34" charset="0"/>
              <a:buChar char="•"/>
            </a:pPr>
            <a:endParaRPr lang="en-US" altLang="en-US" sz="1100" kern="0" dirty="0">
              <a:solidFill>
                <a:schemeClr val="tx1"/>
              </a:solidFill>
            </a:endParaRPr>
          </a:p>
          <a:p>
            <a:pPr>
              <a:buFont typeface="Arial" panose="020B0604020202020204" pitchFamily="34" charset="0"/>
              <a:buChar char="•"/>
            </a:pPr>
            <a:r>
              <a:rPr lang="en-US" altLang="en-US" sz="1200" kern="0" dirty="0"/>
              <a:t>Thursday:</a:t>
            </a:r>
          </a:p>
          <a:p>
            <a:pPr>
              <a:spcBef>
                <a:spcPts val="0"/>
              </a:spcBef>
              <a:buFont typeface="Arial" panose="020B0604020202020204" pitchFamily="34" charset="0"/>
              <a:buChar char="•"/>
            </a:pPr>
            <a:r>
              <a:rPr lang="en-US" altLang="en-US" sz="1100" b="0" kern="0" dirty="0"/>
              <a:t>Possibly listen to first part of FCC Open meeting</a:t>
            </a:r>
          </a:p>
          <a:p>
            <a:pPr>
              <a:spcBef>
                <a:spcPts val="0"/>
              </a:spcBef>
              <a:buFont typeface="Arial" panose="020B0604020202020204" pitchFamily="34" charset="0"/>
              <a:buChar char="•"/>
            </a:pPr>
            <a:r>
              <a:rPr lang="en-US" altLang="en-US" sz="1100" b="0" dirty="0">
                <a:solidFill>
                  <a:schemeClr val="tx1"/>
                </a:solidFill>
              </a:rPr>
              <a:t>IEEE SA additional spectrum statement</a:t>
            </a:r>
          </a:p>
          <a:p>
            <a:pPr>
              <a:spcBef>
                <a:spcPts val="0"/>
              </a:spcBef>
              <a:buFont typeface="Arial" panose="020B0604020202020204" pitchFamily="34" charset="0"/>
              <a:buChar char="•"/>
            </a:pPr>
            <a:r>
              <a:rPr lang="en-US" altLang="en-US" sz="1100" b="0" kern="0" dirty="0"/>
              <a:t>Topics brought up Tuesday</a:t>
            </a:r>
          </a:p>
          <a:p>
            <a:pPr>
              <a:spcBef>
                <a:spcPts val="0"/>
              </a:spcBef>
              <a:buFont typeface="Arial" panose="020B0604020202020204" pitchFamily="34" charset="0"/>
              <a:buChar char="•"/>
            </a:pPr>
            <a:r>
              <a:rPr lang="en-US" altLang="en-US" sz="1100" b="0" kern="0" dirty="0"/>
              <a:t>Time for teleconferences</a:t>
            </a:r>
          </a:p>
          <a:p>
            <a:pPr lvl="1">
              <a:spcBef>
                <a:spcPts val="0"/>
              </a:spcBef>
              <a:buFont typeface="Arial" panose="020B0604020202020204" pitchFamily="34" charset="0"/>
              <a:buChar char="•"/>
            </a:pPr>
            <a:r>
              <a:rPr lang="en-US" altLang="en-US" sz="1050" kern="0" dirty="0"/>
              <a:t>Discuss to move start 30 mins later; 15:00ET</a:t>
            </a:r>
            <a:r>
              <a:rPr lang="en-US" altLang="en-US" sz="1200" kern="0" dirty="0"/>
              <a:t> </a:t>
            </a:r>
          </a:p>
          <a:p>
            <a:pPr>
              <a:spcBef>
                <a:spcPts val="0"/>
              </a:spcBef>
              <a:buFont typeface="Arial" panose="020B0604020202020204" pitchFamily="34" charset="0"/>
              <a:buChar char="•"/>
            </a:pPr>
            <a:r>
              <a:rPr lang="en-US" altLang="en-US" sz="1100" b="0" kern="0" dirty="0"/>
              <a:t>Motion for teleconferences though December 2018</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12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85000"/>
                  </a:schemeClr>
                </a:solidFill>
              </a:rPr>
              <a:t> </a:t>
            </a:r>
            <a:r>
              <a:rPr lang="en-US" altLang="en-US" sz="1600" dirty="0">
                <a:solidFill>
                  <a:schemeClr val="tx1"/>
                </a:solidFill>
              </a:rPr>
              <a:t>Stuart Kerry (Ruckus/ARRIS)	</a:t>
            </a:r>
            <a:r>
              <a:rPr lang="en-US" altLang="en-US" sz="1600" dirty="0"/>
              <a:t>		</a:t>
            </a:r>
            <a:endParaRPr lang="en-US" altLang="en-US" sz="1600" dirty="0">
              <a:solidFill>
                <a:schemeClr val="bg1">
                  <a:lumMod val="85000"/>
                </a:schemeClr>
              </a:solidFill>
            </a:endParaRPr>
          </a:p>
          <a:p>
            <a:pPr lvl="1"/>
            <a:r>
              <a:rPr lang="en-US" altLang="en-US" sz="1600" b="1" dirty="0"/>
              <a:t>Seconded by:  	</a:t>
            </a:r>
            <a:r>
              <a:rPr lang="en-US" altLang="en-US" sz="1600" b="1" dirty="0">
                <a:solidFill>
                  <a:schemeClr val="tx1"/>
                </a:solidFill>
              </a:rPr>
              <a:t> Jim Petranovich (Viasat)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meeting at the Warsaw Marriott Wireless Interim in document: </a:t>
            </a:r>
            <a:r>
              <a:rPr lang="en-US" altLang="en-US" sz="1600" dirty="0">
                <a:hlinkClick r:id="rId2"/>
              </a:rPr>
              <a:t>https://mentor.ieee.org/802.18/dcn/18/18-18-0055-00-0000-meeting-minutes-may-2018-f2f-warsaw.docx</a:t>
            </a:r>
            <a:r>
              <a:rPr lang="en-US" altLang="en-US" sz="1600" dirty="0"/>
              <a:t> 	</a:t>
            </a:r>
            <a:r>
              <a:rPr lang="en-US" altLang="en-US" sz="1050" b="1" dirty="0"/>
              <a:t>Posted: </a:t>
            </a:r>
            <a:r>
              <a:rPr lang="en-US" sz="1050" b="0" dirty="0"/>
              <a:t>13-May-2018 19:24:59 ET</a:t>
            </a:r>
            <a:endParaRPr lang="en-US" sz="1600" dirty="0"/>
          </a:p>
          <a:p>
            <a:pPr lvl="1"/>
            <a:r>
              <a:rPr lang="en-US" altLang="en-US" sz="1600" b="1" dirty="0"/>
              <a:t>Moved by: 	</a:t>
            </a:r>
            <a:r>
              <a:rPr lang="en-US" altLang="en-US" sz="1600" b="1" dirty="0">
                <a:solidFill>
                  <a:schemeClr val="tx1"/>
                </a:solidFill>
              </a:rPr>
              <a:t> Jim Petranovich (Viasat) </a:t>
            </a:r>
          </a:p>
          <a:p>
            <a:pPr lvl="1"/>
            <a:r>
              <a:rPr lang="en-US" altLang="en-US" sz="1600" b="1" dirty="0"/>
              <a:t>Seconded by: 	</a:t>
            </a:r>
            <a:r>
              <a:rPr lang="en-US" altLang="en-US" sz="1600" b="1" dirty="0">
                <a:solidFill>
                  <a:schemeClr val="bg1">
                    <a:lumMod val="85000"/>
                  </a:schemeClr>
                </a:solidFill>
              </a:rPr>
              <a:t> </a:t>
            </a:r>
            <a:r>
              <a:rPr lang="en-US" altLang="en-US" sz="1600" b="1" dirty="0">
                <a:solidFill>
                  <a:schemeClr val="tx1"/>
                </a:solidFill>
              </a:rPr>
              <a:t>Stuart Kerry (Ruckus/ARRIS)</a:t>
            </a:r>
            <a:r>
              <a:rPr lang="en-US" altLang="en-US" sz="1600" b="1" dirty="0">
                <a:solidFill>
                  <a:schemeClr val="bg1">
                    <a:lumMod val="95000"/>
                  </a:schemeClr>
                </a:solidFill>
              </a:rPr>
              <a:t> </a:t>
            </a:r>
          </a:p>
          <a:p>
            <a:pPr lvl="1"/>
            <a:r>
              <a:rPr lang="en-US" altLang="en-US" sz="1600" b="1" dirty="0"/>
              <a:t>Discussion? </a:t>
            </a:r>
          </a:p>
          <a:p>
            <a:pPr lvl="1"/>
            <a:r>
              <a:rPr lang="en-US" altLang="en-US" sz="1600" b="1" dirty="0"/>
              <a:t>Vote</a:t>
            </a:r>
            <a:r>
              <a:rPr lang="en-US" altLang="en-US" sz="1600" b="1" dirty="0">
                <a:solidFill>
                  <a:schemeClr val="tx1"/>
                </a:solidFill>
              </a:rPr>
              <a:t>:	15/0/2</a:t>
            </a:r>
          </a:p>
          <a:p>
            <a:pPr lvl="1"/>
            <a:r>
              <a:rPr lang="en-US" altLang="en-US" sz="1050" dirty="0"/>
              <a:t>			</a:t>
            </a:r>
          </a:p>
          <a:p>
            <a:pPr>
              <a:buFont typeface="Arial" panose="020B0604020202020204" pitchFamily="34" charset="0"/>
              <a:buChar char="•"/>
            </a:pPr>
            <a:r>
              <a:rPr lang="en-US" altLang="en-US" sz="1800" dirty="0"/>
              <a:t>Does anyone have an interest in being the 802.18 Vice-Chair? </a:t>
            </a:r>
          </a:p>
          <a:p>
            <a:pPr lvl="1">
              <a:buFont typeface="Arial" panose="020B0604020202020204" pitchFamily="34" charset="0"/>
              <a:buChar char="•"/>
            </a:pPr>
            <a:r>
              <a:rPr lang="en-US" altLang="en-US" sz="1400" b="1" dirty="0">
                <a:solidFill>
                  <a:schemeClr val="tx1"/>
                </a:solidFill>
              </a:rPr>
              <a:t>Needs to be a member of the SA and a declaration of term commitment and affiliation letters to the EC.</a:t>
            </a:r>
          </a:p>
          <a:p>
            <a:pPr lvl="1">
              <a:buFont typeface="Arial" panose="020B0604020202020204" pitchFamily="34" charset="0"/>
              <a:buChar char="•"/>
            </a:pPr>
            <a:r>
              <a:rPr lang="en-US" altLang="en-US" sz="1400" b="1" dirty="0">
                <a:solidFill>
                  <a:schemeClr val="tx1"/>
                </a:solidFill>
              </a:rPr>
              <a:t>Asked what are the duties</a:t>
            </a:r>
            <a:r>
              <a:rPr lang="en-US" altLang="en-US" sz="1400" b="1">
                <a:solidFill>
                  <a:schemeClr val="tx1"/>
                </a:solidFill>
              </a:rPr>
              <a:t>?  </a:t>
            </a:r>
            <a:endParaRPr lang="en-US" altLang="en-US" sz="1400" b="1"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12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WG Vice Chair</a:t>
            </a:r>
          </a:p>
        </p:txBody>
      </p:sp>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 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12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TR-51 SUN meeting invite</a:t>
            </a:r>
            <a:endParaRPr lang="en-US" sz="1200" dirty="0"/>
          </a:p>
        </p:txBody>
      </p:sp>
      <p:sp>
        <p:nvSpPr>
          <p:cNvPr id="3" name="Content Placeholder 2"/>
          <p:cNvSpPr>
            <a:spLocks noGrp="1"/>
          </p:cNvSpPr>
          <p:nvPr>
            <p:ph idx="1"/>
          </p:nvPr>
        </p:nvSpPr>
        <p:spPr>
          <a:xfrm>
            <a:off x="685800" y="1447800"/>
            <a:ext cx="8451908" cy="4494213"/>
          </a:xfrm>
        </p:spPr>
        <p:txBody>
          <a:bodyPr/>
          <a:lstStyle/>
          <a:p>
            <a:pPr>
              <a:buFont typeface="Arial" panose="020B0604020202020204" pitchFamily="34" charset="0"/>
              <a:buChar char="•"/>
            </a:pPr>
            <a:r>
              <a:rPr lang="en-US" sz="2000" dirty="0"/>
              <a:t>TIA's Director of Smart Building Programs, Limor Schafman, will be in San Diego.  </a:t>
            </a:r>
          </a:p>
          <a:p>
            <a:pPr>
              <a:buFont typeface="Arial" panose="020B0604020202020204" pitchFamily="34" charset="0"/>
              <a:buChar char="•"/>
            </a:pPr>
            <a:r>
              <a:rPr lang="en-US" sz="2000" dirty="0"/>
              <a:t>TIA's Director of Global Standards Programs, Victoria Mitchell has invited interested 802 participants to attend their TR-51 Smart Utility Networks meeting Friday 13 July.  </a:t>
            </a:r>
          </a:p>
          <a:p>
            <a:pPr lvl="1">
              <a:buFont typeface="Arial" panose="020B0604020202020204" pitchFamily="34" charset="0"/>
              <a:buChar char="•"/>
            </a:pPr>
            <a:r>
              <a:rPr lang="en-US" dirty="0"/>
              <a:t>If interested in attending please RSVP to Victoria.  </a:t>
            </a:r>
            <a:r>
              <a:rPr lang="en-US" sz="1600" dirty="0"/>
              <a:t> </a:t>
            </a:r>
          </a:p>
          <a:p>
            <a:pPr lvl="1">
              <a:buFont typeface="Arial" panose="020B0604020202020204" pitchFamily="34" charset="0"/>
              <a:buChar char="•"/>
            </a:pPr>
            <a:r>
              <a:rPr lang="en-US" b="1" dirty="0"/>
              <a:t>Victoria Mitchell,  </a:t>
            </a:r>
            <a:r>
              <a:rPr lang="en-US" dirty="0"/>
              <a:t>Director, Global Standards Programs </a:t>
            </a:r>
            <a:br>
              <a:rPr lang="en-US" dirty="0"/>
            </a:br>
            <a:r>
              <a:rPr lang="en-US" dirty="0"/>
              <a:t>Telecommunications Industry Association (TIA) </a:t>
            </a:r>
            <a:br>
              <a:rPr lang="en-US" dirty="0"/>
            </a:br>
            <a:r>
              <a:rPr lang="en-US" u="sng" dirty="0">
                <a:hlinkClick r:id="rId2" tooltip="Click to send email to Victoria Mitchell"/>
              </a:rPr>
              <a:t>vmitchell@tiaonline.org</a:t>
            </a:r>
            <a:r>
              <a:rPr lang="en-US"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Normally TR-51 meetings are just in the morning, though this week is scheduled for all day.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412204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47671" y="1181893"/>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4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600" dirty="0" err="1"/>
              <a:t>SRDoc</a:t>
            </a:r>
            <a:r>
              <a:rPr lang="en-US" sz="1600" dirty="0"/>
              <a:t> draft on 60GHz is posted, some clarity needed on it purpose for some.  Getting close to finalizing. </a:t>
            </a:r>
          </a:p>
          <a:p>
            <a:pPr lvl="2">
              <a:buFont typeface="Arial" panose="020B0604020202020204" pitchFamily="34" charset="0"/>
              <a:buChar char="•"/>
            </a:pPr>
            <a:r>
              <a:rPr lang="en-GB" dirty="0"/>
              <a:t>The new work item in BRAN(18)098002 was adopted.</a:t>
            </a:r>
          </a:p>
          <a:p>
            <a:pPr lvl="3">
              <a:buFont typeface="Arial" panose="020B0604020202020204" pitchFamily="34" charset="0"/>
              <a:buChar char="•"/>
            </a:pPr>
            <a:r>
              <a:rPr lang="en-US" dirty="0"/>
              <a:t>Technical Report on WAS/RLANs in the band 6 725 MHz to 7 125 MHz</a:t>
            </a:r>
          </a:p>
          <a:p>
            <a:pPr lvl="3">
              <a:buFont typeface="Arial" panose="020B0604020202020204" pitchFamily="34" charset="0"/>
              <a:buChar char="•"/>
            </a:pPr>
            <a:r>
              <a:rPr lang="en-US"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600" dirty="0">
                <a:solidFill>
                  <a:schemeClr val="tx1"/>
                </a:solidFill>
              </a:rPr>
              <a:t>Previous:  EN 300 328 (v2.2.1 (2018-04)) - </a:t>
            </a:r>
            <a:r>
              <a:rPr lang="en-US" sz="1600" dirty="0"/>
              <a:t>Draft accepted by ERM and receipt by ETSI Secretariat on 07 June; </a:t>
            </a:r>
            <a:r>
              <a:rPr lang="en-US" sz="1600" dirty="0">
                <a:solidFill>
                  <a:schemeClr val="tx1"/>
                </a:solidFill>
              </a:rPr>
              <a:t>Now to National vote. ERM(18)065022r3;</a:t>
            </a:r>
          </a:p>
          <a:p>
            <a:pPr lvl="2">
              <a:buFont typeface="Arial" panose="020B0604020202020204" pitchFamily="34" charset="0"/>
              <a:buChar char="•"/>
            </a:pPr>
            <a:r>
              <a:rPr lang="en-US" sz="1600" dirty="0">
                <a:solidFill>
                  <a:schemeClr val="tx1"/>
                </a:solidFill>
                <a:hlinkClick r:id="rId2"/>
              </a:rPr>
              <a:t>https://portal.etsi.org/webapp/WorkProgram/Report_WorkItem.asp?WKI_ID=51206 </a:t>
            </a:r>
          </a:p>
          <a:p>
            <a:pPr lvl="2">
              <a:buFont typeface="Arial" panose="020B0604020202020204" pitchFamily="34" charset="0"/>
              <a:buChar char="•"/>
            </a:pPr>
            <a:r>
              <a:rPr lang="en-US" sz="1600" dirty="0">
                <a:solidFill>
                  <a:schemeClr val="tx1"/>
                </a:solidFill>
              </a:rPr>
              <a:t>Any news? no</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26220</TotalTime>
  <Words>6391</Words>
  <Application>Microsoft Office PowerPoint</Application>
  <PresentationFormat>On-screen Show (4:3)</PresentationFormat>
  <Paragraphs>776</Paragraphs>
  <Slides>51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3"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San Diego Plenary Meeting Agenda</vt:lpstr>
      <vt:lpstr>Call to Order / Administrative Items</vt:lpstr>
      <vt:lpstr>Other Guidelines for IEEE WG Meetings</vt:lpstr>
      <vt:lpstr>Participation in IEEE 802 Meetings</vt:lpstr>
      <vt:lpstr>Agenda</vt:lpstr>
      <vt:lpstr>Motions - administrative</vt:lpstr>
      <vt:lpstr>Responsibilities of WG Vice Chair</vt:lpstr>
      <vt:lpstr>TR-51 SUN meeting invite</vt:lpstr>
      <vt:lpstr>EU items </vt:lpstr>
      <vt:lpstr>EU items -2 </vt:lpstr>
      <vt:lpstr>Ofcom -  WRC-19</vt:lpstr>
      <vt:lpstr>Ofcom -  WRC-19 -2</vt:lpstr>
      <vt:lpstr>Ofcom -  WRC-19 -3</vt:lpstr>
      <vt:lpstr>Ofcom -  WRC-19 -4</vt:lpstr>
      <vt:lpstr>FCC – Open Meeting this Thursday</vt:lpstr>
      <vt:lpstr>FCC – Flexible Use of the 3.7 to 4.2 GHz Band</vt:lpstr>
      <vt:lpstr>Google Wavier -1</vt:lpstr>
      <vt:lpstr>Google Wavier -2</vt:lpstr>
      <vt:lpstr>IEEE 802 – Can we get to a Single Voice on 6GHz? -1</vt:lpstr>
      <vt:lpstr>IEEE 802 – Can we get to a Single Voice on 6GHz? -2</vt:lpstr>
      <vt:lpstr>PowerPoint Presentation</vt:lpstr>
      <vt:lpstr>NPRM Flexible Use of the 3.7 to 4.2 GHz Band </vt:lpstr>
      <vt:lpstr>Ofcom -  WRC-19</vt:lpstr>
      <vt:lpstr>IEEE SA additional spectrum position statement </vt:lpstr>
      <vt:lpstr>IEEE EU position statement on spectrum management</vt:lpstr>
      <vt:lpstr>Teleconferences</vt:lpstr>
      <vt:lpstr>Actions Required</vt:lpstr>
      <vt:lpstr>Any Other Business</vt:lpstr>
      <vt:lpstr>Adjourn</vt:lpstr>
      <vt:lpstr>PowerPoint Presentation</vt:lpstr>
      <vt:lpstr>Motions - administrative</vt:lpstr>
      <vt:lpstr>A Future For Unlicensed Spectrum – from last week</vt:lpstr>
      <vt:lpstr>A Future For Unlicensed Spectrum-2</vt:lpstr>
      <vt:lpstr>IEEE SA position statement </vt:lpstr>
      <vt:lpstr>Motion SA position statement</vt:lpstr>
      <vt:lpstr>keep in mind for future</vt:lpstr>
      <vt:lpstr>FCC NPRM 2.5 GHz -1</vt:lpstr>
      <vt:lpstr>FCC NPRM 2.5 GHz -2</vt:lpstr>
      <vt:lpstr>A Future For Unlicensed Spectrum</vt:lpstr>
      <vt:lpstr>Potential reference document when doing comments</vt:lpstr>
      <vt:lpstr>WiFi / UWB Coexistence -1</vt:lpstr>
      <vt:lpstr>WiFi / UWB Coexistence  -2</vt:lpstr>
      <vt:lpstr>IEEE EU Position Statement -1</vt:lpstr>
      <vt:lpstr>IEEE EU Position Statement -2</vt:lpstr>
      <vt:lpstr>Motion – EU Spectrum Management</vt:lpstr>
      <vt:lpstr>Fellowship Request</vt:lpstr>
      <vt:lpstr>IEEE – not connected and underserved (from last week)</vt:lpstr>
      <vt:lpstr>IEEE 802 (.11)</vt:lpstr>
      <vt:lpstr>PowerPoint Presentation</vt:lpstr>
      <vt:lpstr>PowerPoint Presentation</vt:lpstr>
      <vt:lpstr>FCC - NGV  </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477</cp:revision>
  <cp:lastPrinted>1601-01-01T00:00:00Z</cp:lastPrinted>
  <dcterms:created xsi:type="dcterms:W3CDTF">2016-03-03T14:54:45Z</dcterms:created>
  <dcterms:modified xsi:type="dcterms:W3CDTF">2018-07-12T22:06:56Z</dcterms:modified>
</cp:coreProperties>
</file>