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341" r:id="rId3"/>
    <p:sldId id="329" r:id="rId4"/>
    <p:sldId id="330" r:id="rId5"/>
    <p:sldId id="319" r:id="rId6"/>
    <p:sldId id="331" r:id="rId7"/>
    <p:sldId id="448" r:id="rId8"/>
    <p:sldId id="449" r:id="rId9"/>
    <p:sldId id="441" r:id="rId10"/>
    <p:sldId id="442" r:id="rId11"/>
    <p:sldId id="445" r:id="rId12"/>
    <p:sldId id="446" r:id="rId13"/>
    <p:sldId id="456" r:id="rId14"/>
    <p:sldId id="457" r:id="rId15"/>
    <p:sldId id="458" r:id="rId16"/>
    <p:sldId id="459" r:id="rId17"/>
    <p:sldId id="346" r:id="rId18"/>
    <p:sldId id="425" r:id="rId19"/>
    <p:sldId id="344" r:id="rId20"/>
    <p:sldId id="419" r:id="rId21"/>
    <p:sldId id="401" r:id="rId22"/>
    <p:sldId id="402" r:id="rId23"/>
    <p:sldId id="403" r:id="rId24"/>
    <p:sldId id="426" r:id="rId25"/>
    <p:sldId id="443" r:id="rId26"/>
    <p:sldId id="396" r:id="rId27"/>
    <p:sldId id="438" r:id="rId28"/>
    <p:sldId id="430" r:id="rId29"/>
    <p:sldId id="431" r:id="rId30"/>
    <p:sldId id="435" r:id="rId31"/>
    <p:sldId id="439" r:id="rId32"/>
    <p:sldId id="451" r:id="rId33"/>
    <p:sldId id="429" r:id="rId34"/>
    <p:sldId id="417" r:id="rId35"/>
    <p:sldId id="418" r:id="rId36"/>
    <p:sldId id="398" r:id="rId37"/>
    <p:sldId id="428" r:id="rId38"/>
    <p:sldId id="404" r:id="rId39"/>
    <p:sldId id="399" r:id="rId40"/>
    <p:sldId id="452" r:id="rId41"/>
    <p:sldId id="453" r:id="rId42"/>
    <p:sldId id="454" r:id="rId43"/>
    <p:sldId id="455" r:id="rId44"/>
    <p:sldId id="408"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0" autoAdjust="0"/>
    <p:restoredTop sz="94660"/>
  </p:normalViewPr>
  <p:slideViewPr>
    <p:cSldViewPr>
      <p:cViewPr varScale="1">
        <p:scale>
          <a:sx n="112" d="100"/>
          <a:sy n="112" d="100"/>
        </p:scale>
        <p:origin x="90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 Plenary</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July 2018 Plenary</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 Plenary</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fcc.gov/document/expanding-flexible-use-37-42-ghz-ban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hyperlink" Target="https://mentor.ieee.org/802.18/dcn/18/18-18-0076-00-0000-nprm-3-9-4-2ghz-gn-18-122.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vmitchell@tiaonline.org"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5" Type="http://schemas.openxmlformats.org/officeDocument/2006/relationships/hyperlink" Target="https://www.federalregister.gov/citation/83-FR-26396" TargetMode="Externa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5-00-0000-meeting-minutes-may-2018-f2f-warsaw.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2018 Plenary</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San Diego Plenary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10 July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12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44"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a:t>
            </a:r>
            <a:r>
              <a:rPr lang="en-US" sz="1400" dirty="0" err="1"/>
              <a:t>prioritisation</a:t>
            </a:r>
            <a:r>
              <a:rPr lang="en-US" sz="1400" dirty="0"/>
              <a:t> of the agenda items, as shown in Annex 5, and if not why</a:t>
            </a:r>
          </a:p>
          <a:p>
            <a:r>
              <a:rPr lang="en-US" sz="1400" dirty="0"/>
              <a:t> </a:t>
            </a:r>
          </a:p>
          <a:p>
            <a:r>
              <a:rPr lang="en-US" sz="1400" dirty="0"/>
              <a:t>Question 2: </a:t>
            </a:r>
            <a:r>
              <a:rPr lang="en-US" sz="1400" dirty="0" err="1"/>
              <a:t>Ofcom</a:t>
            </a:r>
            <a:r>
              <a:rPr lang="en-US" sz="1400" dirty="0"/>
              <a:t>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a:t>
            </a:r>
            <a:r>
              <a:rPr lang="en-US" sz="1400" dirty="0" err="1"/>
              <a:t>Recognising</a:t>
            </a:r>
            <a:r>
              <a:rPr lang="en-US" sz="1400" dirty="0"/>
              <a:t>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a:t>
            </a:r>
            <a:r>
              <a:rPr lang="en-US" sz="1400" dirty="0" err="1"/>
              <a:t>Ofcom</a:t>
            </a:r>
            <a:r>
              <a:rPr lang="en-US" sz="1400" dirty="0"/>
              <a:t>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-4</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Should ask 802.15 if they have any interest on this one. </a:t>
            </a:r>
          </a:p>
          <a:p>
            <a:endParaRPr lang="en-US" sz="1400" dirty="0"/>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200" dirty="0"/>
              <a:t>This question we may want to comment on, as in the context there is 6GHz.  Though need to work out the IEEE 802 as a whole consensus.</a:t>
            </a:r>
          </a:p>
          <a:p>
            <a:r>
              <a:rPr lang="en-US" sz="1400" dirty="0"/>
              <a:t> </a:t>
            </a:r>
          </a:p>
          <a:p>
            <a:endParaRPr lang="en-US" sz="1400" dirty="0"/>
          </a:p>
          <a:p>
            <a:pPr>
              <a:buFont typeface="Arial" panose="020B0604020202020204" pitchFamily="34" charset="0"/>
              <a:buChar char="•"/>
            </a:pPr>
            <a:r>
              <a:rPr lang="en-US" sz="2000" dirty="0">
                <a:solidFill>
                  <a:schemeClr val="tx1"/>
                </a:solidFill>
              </a:rPr>
              <a:t>Will continue to walk through a markup draft and add to our comments.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Open Meeting this Thursday</a:t>
            </a:r>
            <a:endParaRPr lang="en-US" sz="1400" dirty="0"/>
          </a:p>
        </p:txBody>
      </p:sp>
      <p:sp>
        <p:nvSpPr>
          <p:cNvPr id="3" name="Content Placeholder 2"/>
          <p:cNvSpPr>
            <a:spLocks noGrp="1"/>
          </p:cNvSpPr>
          <p:nvPr>
            <p:ph idx="1"/>
          </p:nvPr>
        </p:nvSpPr>
        <p:spPr>
          <a:xfrm>
            <a:off x="679269" y="1447800"/>
            <a:ext cx="8451908" cy="4494213"/>
          </a:xfrm>
        </p:spPr>
        <p:txBody>
          <a:bodyPr/>
          <a:lstStyle/>
          <a:p>
            <a:pPr>
              <a:buFont typeface="Arial" panose="020B0604020202020204" pitchFamily="34" charset="0"/>
              <a:buChar char="•"/>
            </a:pPr>
            <a:r>
              <a:rPr lang="en-US" sz="2000" dirty="0"/>
              <a:t>Expanding Flexible Use of the 3.7 to 4.2 GHz Band</a:t>
            </a:r>
            <a:br>
              <a:rPr lang="en-US" sz="2000" b="0" dirty="0"/>
            </a:br>
            <a:r>
              <a:rPr lang="en-US" sz="2000" b="0" dirty="0"/>
              <a:t>The Commission will consider an </a:t>
            </a:r>
            <a:r>
              <a:rPr lang="en-US" sz="2000" b="0" dirty="0">
                <a:hlinkClick r:id="rId2"/>
              </a:rPr>
              <a:t>Order and Notice of Proposed Rulemaking</a:t>
            </a:r>
            <a:r>
              <a:rPr lang="en-US" sz="2000" b="0" dirty="0"/>
              <a:t> that would continue the Commission’s efforts to make mid-band spectrum in the 3.7-4.2 GHz band available for expanded flexible use, primarily by seeking comment on mechanisms for clearing for mobile use and whether to allow point-to-multipoint use on a shared basis in portions of the band. To inform the Commission’s decision-making on the future of the band, it would also collect information from FSS earth stations and space stations to provide a clear understanding of the operations of current users. (GN Docket Nos. 18-122, 17-183; RM Nos. 11778, 11791)</a:t>
            </a:r>
          </a:p>
          <a:p>
            <a:pPr>
              <a:buFont typeface="Arial" panose="020B0604020202020204" pitchFamily="34" charset="0"/>
              <a:buChar char="•"/>
            </a:pPr>
            <a:r>
              <a:rPr lang="en-US" sz="2000" dirty="0"/>
              <a:t>Cellular Reform Third Report and Order</a:t>
            </a:r>
            <a:endParaRPr lang="en-US" sz="2000" b="0" dirty="0"/>
          </a:p>
          <a:p>
            <a:pPr>
              <a:buFont typeface="Arial" panose="020B0604020202020204" pitchFamily="34" charset="0"/>
              <a:buChar char="•"/>
            </a:pPr>
            <a:r>
              <a:rPr lang="en-US" sz="2000" dirty="0"/>
              <a:t>Children’s Television Programming Rules</a:t>
            </a:r>
            <a:endParaRPr lang="en-US" sz="2000" b="0" dirty="0"/>
          </a:p>
          <a:p>
            <a:pPr>
              <a:buFont typeface="Arial" panose="020B0604020202020204" pitchFamily="34" charset="0"/>
              <a:buChar char="•"/>
            </a:pPr>
            <a:r>
              <a:rPr lang="en-US" sz="2000" dirty="0"/>
              <a:t>Emergency Alert System and Wireless Emergency Alerts</a:t>
            </a:r>
            <a:endParaRPr lang="en-US" sz="2000" b="0" dirty="0"/>
          </a:p>
          <a:p>
            <a:pPr>
              <a:buFont typeface="Arial" panose="020B0604020202020204" pitchFamily="34" charset="0"/>
              <a:buChar char="•"/>
            </a:pPr>
            <a:r>
              <a:rPr lang="en-US" sz="2000" dirty="0"/>
              <a:t>Nationwide Number Portability</a:t>
            </a:r>
            <a:endParaRPr lang="en-US" sz="2000" b="0" dirty="0"/>
          </a:p>
          <a:p>
            <a:pPr>
              <a:buFont typeface="Arial" panose="020B0604020202020204" pitchFamily="34" charset="0"/>
              <a:buChar char="•"/>
            </a:pPr>
            <a:r>
              <a:rPr lang="en-US" sz="2000" dirty="0"/>
              <a:t>Formal Complaint Rules Consolidation Order</a:t>
            </a:r>
            <a:r>
              <a:rPr lang="en-US" sz="1100" dirty="0"/>
              <a:t> </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08478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Flexible Use of the 3.7 to 4.2 GHz Band</a:t>
            </a:r>
            <a:endParaRPr lang="en-US" sz="14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Mentor:  </a:t>
            </a:r>
            <a:r>
              <a:rPr lang="en-US" sz="2000" dirty="0">
                <a:hlinkClick r:id="rId2"/>
              </a:rPr>
              <a:t>https://mentor.ieee.org/802.18/dcn/18/18-18-0076-00-0000-nprm-3-9-4-2ghz-gn-18-122 (draft).pdf</a:t>
            </a:r>
            <a:r>
              <a:rPr lang="en-US" sz="2000" dirty="0"/>
              <a:t>   </a:t>
            </a:r>
          </a:p>
          <a:p>
            <a:pPr>
              <a:buFont typeface="Arial" panose="020B0604020202020204" pitchFamily="34" charset="0"/>
              <a:buChar char="•"/>
            </a:pPr>
            <a:r>
              <a:rPr lang="en-US" sz="2000" dirty="0"/>
              <a:t>ECFS: </a:t>
            </a:r>
            <a:r>
              <a:rPr lang="en-US" sz="2000" dirty="0">
                <a:hlinkClick r:id="rId3"/>
              </a:rPr>
              <a:t>https://www.fcc.gov/ecfs/search/filings?proceedings_name=18-122&amp;sort=date_disseminated,DESC</a:t>
            </a:r>
            <a:r>
              <a:rPr lang="en-US" sz="2000" dirty="0"/>
              <a:t>   </a:t>
            </a:r>
          </a:p>
          <a:p>
            <a:pPr marL="0" indent="0"/>
            <a:r>
              <a:rPr lang="en-US" sz="2000" dirty="0"/>
              <a:t> </a:t>
            </a:r>
          </a:p>
          <a:p>
            <a:pPr>
              <a:buFont typeface="Arial" panose="020B0604020202020204" pitchFamily="34" charset="0"/>
              <a:buChar char="•"/>
            </a:pPr>
            <a:r>
              <a:rPr lang="en-US" sz="2000" dirty="0"/>
              <a:t>Do we delay start of Thursday AM2 until after this agenda item and present the open meeting until then?   </a:t>
            </a:r>
          </a:p>
          <a:p>
            <a:pPr lvl="1">
              <a:buFont typeface="Arial" panose="020B0604020202020204" pitchFamily="34" charset="0"/>
              <a:buChar char="•"/>
            </a:pPr>
            <a:r>
              <a:rPr lang="en-US" sz="1600" dirty="0"/>
              <a:t>(you will get Thursday AM1 attendance credit.)</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tx1"/>
                </a:solidFill>
              </a:rPr>
              <a:t>Will touch on the NPRM as it is only a draft and the actual is likely to have changes.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on 6GHz</a:t>
            </a:r>
            <a:endParaRPr lang="en-US" sz="1400" dirty="0"/>
          </a:p>
        </p:txBody>
      </p:sp>
      <p:sp>
        <p:nvSpPr>
          <p:cNvPr id="3" name="Content Placeholder 2"/>
          <p:cNvSpPr>
            <a:spLocks noGrp="1"/>
          </p:cNvSpPr>
          <p:nvPr>
            <p:ph idx="1"/>
          </p:nvPr>
        </p:nvSpPr>
        <p:spPr>
          <a:xfrm>
            <a:off x="701040" y="1447800"/>
            <a:ext cx="8451908" cy="4494213"/>
          </a:xfrm>
        </p:spPr>
        <p:txBody>
          <a:bodyPr/>
          <a:lstStyle/>
          <a:p>
            <a:pPr>
              <a:buFont typeface="Arial" panose="020B0604020202020204" pitchFamily="34" charset="0"/>
              <a:buChar char="•"/>
            </a:pPr>
            <a:r>
              <a:rPr lang="en-US" sz="2000" dirty="0"/>
              <a:t>At a high level, any new thoughts on how to get IEEE 802 to a single voice on where to take the 6GHz band? </a:t>
            </a:r>
          </a:p>
          <a:p>
            <a:pPr>
              <a:buFont typeface="Arial" panose="020B0604020202020204" pitchFamily="34" charset="0"/>
              <a:buChar char="•"/>
            </a:pPr>
            <a:r>
              <a:rPr lang="en-US" sz="2000" dirty="0"/>
              <a:t>Feedback from the EC: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6703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TR-51 SUN meeting invite</a:t>
            </a:r>
            <a:endParaRPr lang="en-US" sz="1400" dirty="0"/>
          </a:p>
        </p:txBody>
      </p:sp>
      <p:sp>
        <p:nvSpPr>
          <p:cNvPr id="3" name="Content Placeholder 2"/>
          <p:cNvSpPr>
            <a:spLocks noGrp="1"/>
          </p:cNvSpPr>
          <p:nvPr>
            <p:ph idx="1"/>
          </p:nvPr>
        </p:nvSpPr>
        <p:spPr>
          <a:xfrm>
            <a:off x="685800" y="1447800"/>
            <a:ext cx="8451908" cy="4494213"/>
          </a:xfrm>
        </p:spPr>
        <p:txBody>
          <a:bodyPr/>
          <a:lstStyle/>
          <a:p>
            <a:pPr>
              <a:buFont typeface="Arial" panose="020B0604020202020204" pitchFamily="34" charset="0"/>
              <a:buChar char="•"/>
            </a:pPr>
            <a:r>
              <a:rPr lang="en-US" sz="2000" dirty="0"/>
              <a:t>TIA's Director of Smart Building Programs, </a:t>
            </a:r>
            <a:r>
              <a:rPr lang="en-US" sz="2000" dirty="0" err="1"/>
              <a:t>Limor</a:t>
            </a:r>
            <a:r>
              <a:rPr lang="en-US" sz="2000" dirty="0"/>
              <a:t> </a:t>
            </a:r>
            <a:r>
              <a:rPr lang="en-US" sz="2000" dirty="0" err="1"/>
              <a:t>Schafman</a:t>
            </a:r>
            <a:r>
              <a:rPr lang="en-US" sz="2000" dirty="0"/>
              <a:t>, will be in San Diego.  </a:t>
            </a:r>
          </a:p>
          <a:p>
            <a:pPr>
              <a:buFont typeface="Arial" panose="020B0604020202020204" pitchFamily="34" charset="0"/>
              <a:buChar char="•"/>
            </a:pPr>
            <a:r>
              <a:rPr lang="en-US" sz="2000" dirty="0"/>
              <a:t>TIA's Director of Global Standards Programs, Victoria Mitchell has invited interested 802 participants to attend their TR-51 Smart Utility Networks meeting next Friday 13 July.  </a:t>
            </a:r>
          </a:p>
          <a:p>
            <a:pPr lvl="1">
              <a:buFont typeface="Arial" panose="020B0604020202020204" pitchFamily="34" charset="0"/>
              <a:buChar char="•"/>
            </a:pPr>
            <a:r>
              <a:rPr lang="en-US" dirty="0"/>
              <a:t>if interested in attending please RSVP to Victoria.  </a:t>
            </a:r>
            <a:r>
              <a:rPr lang="en-US" sz="1600" dirty="0"/>
              <a:t> </a:t>
            </a:r>
          </a:p>
          <a:p>
            <a:pPr lvl="1">
              <a:buFont typeface="Arial" panose="020B0604020202020204" pitchFamily="34" charset="0"/>
              <a:buChar char="•"/>
            </a:pPr>
            <a:r>
              <a:rPr lang="en-US" b="1" dirty="0"/>
              <a:t>Victoria Mitchell,  </a:t>
            </a:r>
            <a:r>
              <a:rPr lang="en-US" dirty="0"/>
              <a:t>Director, Global Standards Programs </a:t>
            </a:r>
            <a:br>
              <a:rPr lang="en-US" dirty="0"/>
            </a:br>
            <a:r>
              <a:rPr lang="en-US" dirty="0"/>
              <a:t>Telecommunications Industry Association (TIA) </a:t>
            </a:r>
            <a:br>
              <a:rPr lang="en-US" dirty="0"/>
            </a:br>
            <a:r>
              <a:rPr lang="en-US" u="sng" dirty="0">
                <a:hlinkClick r:id="rId2" tooltip="Click to send email to Victoria Mitchell"/>
              </a:rPr>
              <a:t>vmitchell@tiaonline.org</a:t>
            </a:r>
            <a:r>
              <a:rPr lang="en-US"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2204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July 2018 Plenary</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17</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Time for teleconferences </a:t>
            </a:r>
          </a:p>
          <a:p>
            <a:pPr lvl="1">
              <a:buFont typeface="Arial" panose="020B0604020202020204" pitchFamily="34" charset="0"/>
              <a:buChar char="•"/>
            </a:pPr>
            <a:r>
              <a:rPr lang="en-US" sz="1600" dirty="0"/>
              <a:t>Teleconferences through 27 Dec. 2018</a:t>
            </a:r>
          </a:p>
          <a:p>
            <a:pPr marL="457200" lvl="1" indent="0"/>
            <a:r>
              <a:rPr lang="en-US" altLang="en-US" kern="0" dirty="0"/>
              <a:t>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____________</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July 2018 Plenary</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Teleconferences</a:t>
            </a:r>
            <a:endParaRPr lang="en-US"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r>
              <a:rPr lang="en-US" sz="2000" dirty="0"/>
              <a:t>Per earlier discussion, should we move teleconferences 30mins later; to 15:00 – 16:00 ET? </a:t>
            </a:r>
            <a:endParaRPr lang="en-US" sz="2000" b="0" dirty="0"/>
          </a:p>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27 December 2018</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bg1">
                    <a:lumMod val="95000"/>
                  </a:schemeClr>
                </a:solidFill>
              </a:rPr>
              <a:t>Mike Lynch (MJ Lunch </a:t>
            </a:r>
            <a:r>
              <a:rPr lang="en-US" dirty="0" err="1">
                <a:solidFill>
                  <a:schemeClr val="bg1">
                    <a:lumMod val="95000"/>
                  </a:schemeClr>
                </a:solidFill>
              </a:rPr>
              <a:t>Assoc</a:t>
            </a:r>
            <a:r>
              <a:rPr lang="en-US" dirty="0">
                <a:solidFill>
                  <a:schemeClr val="bg1">
                    <a:lumMod val="95000"/>
                  </a:schemeClr>
                </a:solidFill>
              </a:rPr>
              <a:t>)</a:t>
            </a:r>
          </a:p>
          <a:p>
            <a:pPr lvl="1">
              <a:buFont typeface="Arial" panose="020B0604020202020204" pitchFamily="34" charset="0"/>
              <a:buChar char="•"/>
            </a:pPr>
            <a:r>
              <a:rPr lang="en-US" dirty="0"/>
              <a:t>Seconded by: 			</a:t>
            </a:r>
            <a:r>
              <a:rPr lang="en-US" dirty="0">
                <a:solidFill>
                  <a:schemeClr val="bg1">
                    <a:lumMod val="95000"/>
                  </a:schemeClr>
                </a:solidFill>
              </a:rPr>
              <a:t>Stuart Kerry (Ruckus/ARRIS)</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Vote:  __ Y / __ N / __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July 2018 Plenary</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t>42 (8 on EC)</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July 2018 Plenary</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4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t> </a:t>
            </a:r>
          </a:p>
          <a:p>
            <a:pPr>
              <a:buFont typeface="Arial" panose="020B0604020202020204" pitchFamily="34" charset="0"/>
              <a:buChar char="•"/>
            </a:pPr>
            <a:r>
              <a:rPr lang="en-US" altLang="en-US" sz="20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July 2018 Plenary</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July 2018 Plenary</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Interim 11-13 Sept 2018 at the Hilton Waikoloa Village, Kona, HI, USA</a:t>
            </a:r>
          </a:p>
          <a:p>
            <a:pPr lvl="1">
              <a:buFont typeface="Arial" panose="020B0604020202020204" pitchFamily="34" charset="0"/>
              <a:buChar char="•"/>
            </a:pPr>
            <a:r>
              <a:rPr lang="en-US" sz="1800" dirty="0"/>
              <a:t>Usual time slots, Tuesday AM2 and Thursday AM1 (-2)</a:t>
            </a:r>
          </a:p>
          <a:p>
            <a:pPr>
              <a:buFont typeface="Arial" panose="020B0604020202020204" pitchFamily="34" charset="0"/>
              <a:buChar char="•"/>
            </a:pPr>
            <a:r>
              <a:rPr lang="en-US" sz="2000" dirty="0"/>
              <a:t>Next teleconference: 19 July 2018 – </a:t>
            </a:r>
            <a:r>
              <a:rPr lang="en-US" sz="2000" i="1" u="sng" dirty="0"/>
              <a:t>_</a:t>
            </a:r>
            <a:r>
              <a:rPr lang="en-US" sz="2000" i="1" u="sng" dirty="0">
                <a:highlight>
                  <a:srgbClr val="FFFF00"/>
                </a:highlight>
              </a:rPr>
              <a:t>tbd</a:t>
            </a:r>
            <a:r>
              <a:rPr lang="en-US" sz="2000" i="1" u="sng" dirty="0"/>
              <a:t>_</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bg1"/>
                </a:solidFill>
              </a:rPr>
              <a:t>Note: </a:t>
            </a:r>
            <a:r>
              <a:rPr lang="en-US" sz="2000" dirty="0">
                <a:solidFill>
                  <a:schemeClr val="bg1"/>
                </a:solidFill>
              </a:rPr>
              <a:t>there will not be a teleconference on _______________</a:t>
            </a:r>
            <a:endParaRPr lang="en-US" sz="2000" b="1" dirty="0">
              <a:solidFill>
                <a:schemeClr val="bg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bg1">
                    <a:lumMod val="75000"/>
                  </a:schemeClr>
                </a:solidFill>
              </a:rPr>
              <a:t>None heard, </a:t>
            </a:r>
            <a:r>
              <a:rPr lang="en-US" sz="1800" dirty="0"/>
              <a:t>we are Adjourned at </a:t>
            </a:r>
            <a:r>
              <a:rPr lang="en-US" sz="1800" dirty="0">
                <a:highlight>
                  <a:srgbClr val="FFFF00"/>
                </a:highlight>
              </a:rPr>
              <a:t>___:______, Thursday 12 July 2018</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July 2018 Plenary</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July 2018 Plenary</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Thursday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July 2018 Plenary</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221438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a:t>
            </a:r>
            <a:r>
              <a:rPr lang="en-US" sz="2000" dirty="0" err="1"/>
              <a:t>BoG</a:t>
            </a:r>
            <a:r>
              <a:rPr lang="en-US" sz="2000" dirty="0"/>
              <a:t>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a:t>
            </a:r>
            <a:r>
              <a:rPr lang="en-US" sz="2000" dirty="0" err="1"/>
              <a:t>BoG</a:t>
            </a:r>
            <a:r>
              <a:rPr lang="en-US" sz="2000" dirty="0"/>
              <a:t>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499727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18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400" b="0" dirty="0"/>
              <a:t>Transforming the 2.5 GHz Band (WTB 18-120)</a:t>
            </a:r>
          </a:p>
          <a:p>
            <a:pPr lvl="1">
              <a:buFont typeface="Arial" panose="020B0604020202020204" pitchFamily="34" charset="0"/>
              <a:buChar char="•"/>
            </a:pPr>
            <a:r>
              <a:rPr lang="en-US" sz="1400" b="0" dirty="0">
                <a:solidFill>
                  <a:schemeClr val="tx1"/>
                </a:solidFill>
                <a:highlight>
                  <a:srgbClr val="FFFF00"/>
                </a:highlight>
              </a:rPr>
              <a:t>Comments due:  30 days;  </a:t>
            </a:r>
            <a:r>
              <a:rPr lang="en-US" sz="1400" b="0" dirty="0">
                <a:solidFill>
                  <a:schemeClr val="tx1"/>
                </a:solidFill>
              </a:rPr>
              <a:t>	Reply comments due:  60 days</a:t>
            </a:r>
          </a:p>
          <a:p>
            <a:pPr lvl="1">
              <a:buFont typeface="Arial" panose="020B0604020202020204" pitchFamily="34" charset="0"/>
              <a:buChar char="•"/>
            </a:pPr>
            <a:r>
              <a:rPr lang="en-US" sz="1100" b="0" u="sng" dirty="0">
                <a:hlinkClick r:id="rId2"/>
              </a:rPr>
              <a:t>https://www.fcc.gov/ecfs/filing/0510125420096</a:t>
            </a:r>
            <a:endParaRPr lang="en-US" sz="1100" b="0" u="sng" dirty="0"/>
          </a:p>
          <a:p>
            <a:pPr lvl="1">
              <a:buFont typeface="Arial" panose="020B0604020202020204" pitchFamily="34" charset="0"/>
              <a:buChar char="•"/>
            </a:pPr>
            <a:r>
              <a:rPr lang="en-US" sz="1100" b="0" dirty="0">
                <a:hlinkClick r:id="rId3"/>
              </a:rPr>
              <a:t>https://www.fcc.gov/ecfs/search/filings?proceedings_name=18-120&amp;sort=date_disseminated,DESC</a:t>
            </a:r>
            <a:r>
              <a:rPr lang="en-US" sz="1100" b="0" dirty="0"/>
              <a:t> </a:t>
            </a:r>
          </a:p>
          <a:p>
            <a:pPr>
              <a:buFont typeface="Arial" panose="020B0604020202020204" pitchFamily="34" charset="0"/>
              <a:buChar char="•"/>
            </a:pPr>
            <a:r>
              <a:rPr lang="en-US" sz="1800" b="0" dirty="0"/>
              <a:t>Any interest? No one has expressed any interest to comment, had moved to the backup slides for now.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Though just now, been posted in the Federal Register with dates. </a:t>
            </a:r>
          </a:p>
          <a:p>
            <a:pPr lvl="1">
              <a:buFont typeface="Arial" panose="020B0604020202020204" pitchFamily="34" charset="0"/>
              <a:buChar char="•"/>
            </a:pPr>
            <a:r>
              <a:rPr lang="en-US" sz="1100" b="0" dirty="0">
                <a:hlinkClick r:id="rId4"/>
              </a:rPr>
              <a:t>https://www.federalregister.gov/documents/2018/06/07/2018-12183/transforming-the-25-ghz-band?utm_campaign=subscription%20mailing%20list&amp;utm_source=federalregister.gov&amp;utm_medium=email</a:t>
            </a:r>
            <a:endParaRPr lang="en-US" sz="1100" b="0" dirty="0"/>
          </a:p>
          <a:p>
            <a:pPr>
              <a:buFont typeface="Arial" panose="020B0604020202020204" pitchFamily="34" charset="0"/>
              <a:buChar char="•"/>
            </a:pPr>
            <a:r>
              <a:rPr lang="en-US" sz="1400" b="0" dirty="0"/>
              <a:t>The comment period for the NPRM published June 7, 2018 (</a:t>
            </a:r>
            <a:r>
              <a:rPr lang="en-US" sz="1400" b="0" dirty="0">
                <a:hlinkClick r:id="rId5"/>
              </a:rPr>
              <a:t>83 FR 26396</a:t>
            </a:r>
            <a:r>
              <a:rPr lang="en-US" sz="1400" b="0" dirty="0"/>
              <a:t>) is extended. Comments are due on or before August 8, 2018; reply comments are due on or before September 7, 2018.</a:t>
            </a:r>
            <a:endParaRPr lang="en-US" sz="105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July 2018 Plenary</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38</a:t>
            </a:fld>
            <a:endParaRPr lang="en-US" altLang="en-US" sz="1200" b="0" dirty="0"/>
          </a:p>
        </p:txBody>
      </p:sp>
      <p:sp>
        <p:nvSpPr>
          <p:cNvPr id="2" name="Date Placeholder 1"/>
          <p:cNvSpPr>
            <a:spLocks noGrp="1"/>
          </p:cNvSpPr>
          <p:nvPr>
            <p:ph type="dt" idx="15"/>
          </p:nvPr>
        </p:nvSpPr>
        <p:spPr/>
        <p:txBody>
          <a:bodyPr/>
          <a:lstStyle/>
          <a:p>
            <a:r>
              <a:rPr lang="en-US"/>
              <a:t>05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July 2018 Plenary</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580386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42</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43</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July 2018 Plenary</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July 2018 Plenary</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IEEE 802 6GHz single voice</a:t>
            </a:r>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Time for teleconferences</a:t>
            </a:r>
          </a:p>
          <a:p>
            <a:pPr lvl="1">
              <a:buFont typeface="Arial" panose="020B0604020202020204" pitchFamily="34" charset="0"/>
              <a:buChar char="•"/>
            </a:pPr>
            <a:r>
              <a:rPr lang="en-US" altLang="en-US" sz="1400" dirty="0">
                <a:solidFill>
                  <a:schemeClr val="tx1"/>
                </a:solidFill>
              </a:rPr>
              <a:t>Teleconferences through December</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TBD – TAG to decide based on discussion items</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45703" y="112830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what is the 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 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a:t>
            </a:r>
            <a:r>
              <a:rPr lang="en-US" sz="1100" dirty="0" err="1">
                <a:solidFill>
                  <a:schemeClr val="tx1"/>
                </a:solidFill>
              </a:rPr>
              <a:t>Ofcom</a:t>
            </a:r>
            <a:r>
              <a:rPr lang="en-US" sz="1100" dirty="0">
                <a:solidFill>
                  <a:schemeClr val="tx1"/>
                </a:solidFill>
              </a:rPr>
              <a:t> questions on AIs we have view points on. </a:t>
            </a:r>
          </a:p>
          <a:p>
            <a:pPr lvl="1">
              <a:spcBef>
                <a:spcPts val="0"/>
              </a:spcBef>
              <a:buFont typeface="Arial" panose="020B0604020202020204" pitchFamily="34" charset="0"/>
              <a:buChar char="•"/>
            </a:pPr>
            <a:r>
              <a:rPr lang="en-US" sz="1100" dirty="0">
                <a:solidFill>
                  <a:schemeClr val="tx1"/>
                </a:solidFill>
              </a:rPr>
              <a:t>Due 13 Sept. </a:t>
            </a:r>
          </a:p>
          <a:p>
            <a:pPr marL="457200" lvl="1" indent="0">
              <a:spcBef>
                <a:spcPts val="0"/>
              </a:spcBef>
            </a:pPr>
            <a:endParaRPr lang="en-US" sz="110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Will be brought up at FCC open meeting Thursday. </a:t>
            </a:r>
          </a:p>
          <a:p>
            <a:pPr lvl="1">
              <a:spcBef>
                <a:spcPts val="0"/>
              </a:spcBef>
              <a:buFont typeface="Arial" panose="020B0604020202020204" pitchFamily="34" charset="0"/>
              <a:buChar char="•"/>
            </a:pPr>
            <a:r>
              <a:rPr lang="en-US" altLang="en-US" sz="1100" kern="0" dirty="0"/>
              <a:t>Do we listen in on the first part of FCC open meeting?</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Any new ideas, on IEEE 802 6GHz single voice?</a:t>
            </a:r>
          </a:p>
          <a:p>
            <a:pPr lvl="1">
              <a:spcBef>
                <a:spcPts val="0"/>
              </a:spcBef>
              <a:buFont typeface="Arial" panose="020B0604020202020204" pitchFamily="34" charset="0"/>
              <a:buChar char="•"/>
            </a:pPr>
            <a:r>
              <a:rPr lang="en-US" altLang="en-US" sz="1100" kern="0" dirty="0"/>
              <a:t>To bring up to the EC as a whole</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Invite to TR-51 </a:t>
            </a:r>
            <a:r>
              <a:rPr lang="en-US" sz="1200" b="0" dirty="0"/>
              <a:t>Smart Utility Networks meeting 13 July </a:t>
            </a:r>
            <a:endParaRPr lang="en-US" altLang="en-US" sz="1200" b="0" kern="0" dirty="0"/>
          </a:p>
          <a:p>
            <a:pPr lvl="1">
              <a:spcBef>
                <a:spcPts val="0"/>
              </a:spcBef>
              <a:buFont typeface="Arial" panose="020B0604020202020204" pitchFamily="34" charset="0"/>
              <a:buChar char="•"/>
            </a:pPr>
            <a:r>
              <a:rPr lang="en-US" altLang="en-US" sz="1100" kern="0" dirty="0"/>
              <a:t>RSVP needed</a:t>
            </a:r>
            <a:endParaRPr lang="en-US" altLang="en-US" sz="900" kern="0" dirty="0"/>
          </a:p>
          <a:p>
            <a:pPr marL="457200" lvl="1" indent="0">
              <a:spcBef>
                <a:spcPts val="0"/>
              </a:spcBef>
            </a:pPr>
            <a:endParaRPr lang="en-US" sz="1100" dirty="0"/>
          </a:p>
          <a:p>
            <a:pPr>
              <a:spcBef>
                <a:spcPts val="0"/>
              </a:spcBef>
              <a:buFont typeface="Arial" panose="020B0604020202020204" pitchFamily="34" charset="0"/>
              <a:buChar char="•"/>
            </a:pPr>
            <a:endParaRPr lang="en-US" altLang="en-US" sz="1100" kern="0" dirty="0"/>
          </a:p>
          <a:p>
            <a:pPr>
              <a:buFont typeface="Arial" panose="020B0604020202020204" pitchFamily="34" charset="0"/>
              <a:buChar char="•"/>
            </a:pPr>
            <a:r>
              <a:rPr lang="en-US" altLang="en-US" sz="1400" kern="0" dirty="0"/>
              <a:t>Thursday:</a:t>
            </a:r>
          </a:p>
          <a:p>
            <a:pPr>
              <a:spcBef>
                <a:spcPts val="0"/>
              </a:spcBef>
              <a:buFont typeface="Arial" panose="020B0604020202020204" pitchFamily="34" charset="0"/>
              <a:buChar char="•"/>
            </a:pPr>
            <a:r>
              <a:rPr lang="en-US" altLang="en-US" sz="1200" b="0" kern="0" dirty="0"/>
              <a:t>Possibly listen to first part of FCC Open meeting</a:t>
            </a:r>
          </a:p>
          <a:p>
            <a:pPr>
              <a:spcBef>
                <a:spcPts val="0"/>
              </a:spcBef>
              <a:buFont typeface="Arial" panose="020B0604020202020204" pitchFamily="34" charset="0"/>
              <a:buChar char="•"/>
            </a:pPr>
            <a:r>
              <a:rPr lang="en-US" altLang="en-US" sz="1200" b="0" kern="0" dirty="0"/>
              <a:t>Topics brought up Tuesday</a:t>
            </a:r>
          </a:p>
          <a:p>
            <a:pPr>
              <a:spcBef>
                <a:spcPts val="0"/>
              </a:spcBef>
              <a:buFont typeface="Arial" panose="020B0604020202020204" pitchFamily="34" charset="0"/>
              <a:buChar char="•"/>
            </a:pPr>
            <a:r>
              <a:rPr lang="en-US" altLang="en-US" sz="1200" b="0" kern="0" dirty="0"/>
              <a:t>Time for teleconferences</a:t>
            </a:r>
          </a:p>
          <a:p>
            <a:pPr lvl="1">
              <a:spcBef>
                <a:spcPts val="0"/>
              </a:spcBef>
              <a:buFont typeface="Arial" panose="020B0604020202020204" pitchFamily="34" charset="0"/>
              <a:buChar char="•"/>
            </a:pPr>
            <a:r>
              <a:rPr lang="en-US" altLang="en-US" sz="1100" kern="0" dirty="0"/>
              <a:t>Discuss to </a:t>
            </a:r>
            <a:r>
              <a:rPr lang="en-US" altLang="en-US" sz="1100" kern="0"/>
              <a:t>move start 30 </a:t>
            </a:r>
            <a:r>
              <a:rPr lang="en-US" altLang="en-US" sz="1100" kern="0" dirty="0"/>
              <a:t>mins later; 15:00ET</a:t>
            </a:r>
            <a:r>
              <a:rPr lang="en-US" altLang="en-US" sz="1400" kern="0" dirty="0"/>
              <a:t> </a:t>
            </a:r>
          </a:p>
          <a:p>
            <a:pPr>
              <a:spcBef>
                <a:spcPts val="0"/>
              </a:spcBef>
              <a:buFont typeface="Arial" panose="020B0604020202020204" pitchFamily="34" charset="0"/>
              <a:buChar char="•"/>
            </a:pPr>
            <a:endParaRPr lang="en-US" altLang="en-US" sz="1200" kern="0" dirty="0"/>
          </a:p>
          <a:p>
            <a:pPr>
              <a:spcBef>
                <a:spcPts val="0"/>
              </a:spcBef>
              <a:buFont typeface="Arial" panose="020B0604020202020204" pitchFamily="34" charset="0"/>
              <a:buChar char="•"/>
            </a:pPr>
            <a:r>
              <a:rPr lang="en-US" altLang="en-US" sz="1200" b="0" kern="0" dirty="0"/>
              <a:t>Motion for teleconferences though December 2018</a:t>
            </a:r>
          </a:p>
          <a:p>
            <a:pPr lvl="1">
              <a:buFont typeface="Arial" panose="020B0604020202020204" pitchFamily="34" charset="0"/>
              <a:buChar char="•"/>
            </a:pPr>
            <a:endParaRPr lang="en-US" altLang="en-US" sz="16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 				</a:t>
            </a:r>
            <a:r>
              <a:rPr lang="en-US" altLang="en-US" sz="1600" dirty="0">
                <a:solidFill>
                  <a:schemeClr val="bg1">
                    <a:lumMod val="95000"/>
                  </a:schemeClr>
                </a:solidFill>
              </a:rPr>
              <a:t>Stuart Kerry (Ruckus/ARRIS)	</a:t>
            </a:r>
            <a:r>
              <a:rPr lang="en-US" altLang="en-US" sz="1600" dirty="0"/>
              <a:t>		</a:t>
            </a:r>
            <a:endParaRPr lang="en-US" altLang="en-US" sz="1600" dirty="0">
              <a:solidFill>
                <a:schemeClr val="bg1">
                  <a:lumMod val="85000"/>
                </a:schemeClr>
              </a:solidFill>
            </a:endParaRPr>
          </a:p>
          <a:p>
            <a:pPr lvl="1"/>
            <a:r>
              <a:rPr lang="en-US" altLang="en-US" sz="1600" b="1" dirty="0"/>
              <a:t>Seconded by:  	</a:t>
            </a:r>
            <a:r>
              <a:rPr lang="en-US" altLang="en-US" sz="1600" b="1" dirty="0">
                <a:solidFill>
                  <a:schemeClr val="tx1"/>
                </a:solidFill>
              </a:rPr>
              <a:t> 				</a:t>
            </a:r>
            <a:r>
              <a:rPr lang="en-US" altLang="en-US" sz="1600" b="1" dirty="0">
                <a:solidFill>
                  <a:schemeClr val="bg1">
                    <a:lumMod val="95000"/>
                  </a:schemeClr>
                </a:solidFill>
              </a:rPr>
              <a:t>Rich Kennedy (Self) 	</a:t>
            </a:r>
          </a:p>
          <a:p>
            <a:pPr lvl="1"/>
            <a:r>
              <a:rPr lang="en-US" altLang="en-US" sz="1600" b="1" dirty="0"/>
              <a:t>Discussion?  </a:t>
            </a:r>
          </a:p>
          <a:p>
            <a:pPr lvl="1"/>
            <a:r>
              <a:rPr lang="en-US" altLang="en-US" sz="1600" b="1" dirty="0"/>
              <a:t>Vote:  </a:t>
            </a:r>
            <a:r>
              <a:rPr lang="en-US" altLang="en-US" sz="1600" b="1" dirty="0">
                <a:solidFill>
                  <a:schemeClr val="bg1">
                    <a:lumMod val="9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Warsaw Marriott Wireless Interim in document: </a:t>
            </a:r>
            <a:r>
              <a:rPr lang="en-US" altLang="en-US" sz="1600" dirty="0">
                <a:hlinkClick r:id="rId2"/>
              </a:rPr>
              <a:t>https://mentor.ieee.org/802.18/dcn/18/18-18-0055-00-0000-meeting-minutes-may-2018-f2f-warsaw.docx</a:t>
            </a:r>
            <a:r>
              <a:rPr lang="en-US" altLang="en-US" sz="1600" dirty="0"/>
              <a:t> 	</a:t>
            </a:r>
            <a:r>
              <a:rPr lang="en-US" altLang="en-US" sz="1050" b="1" dirty="0"/>
              <a:t>Posted: </a:t>
            </a:r>
            <a:r>
              <a:rPr lang="en-US" sz="1050" b="0" dirty="0"/>
              <a:t>13-May-2018 19:24:59 ET</a:t>
            </a:r>
            <a:endParaRPr lang="en-US" sz="1600" dirty="0"/>
          </a:p>
          <a:p>
            <a:pPr lvl="1"/>
            <a:r>
              <a:rPr lang="en-US" altLang="en-US" sz="1600" b="1" dirty="0"/>
              <a:t>Moved by: 	</a:t>
            </a:r>
            <a:r>
              <a:rPr lang="en-US" altLang="en-US" sz="1600" b="1" dirty="0">
                <a:solidFill>
                  <a:schemeClr val="tx1"/>
                </a:solidFill>
              </a:rPr>
              <a:t> 				</a:t>
            </a:r>
            <a:r>
              <a:rPr lang="en-US" altLang="en-US" sz="1600" b="1" dirty="0">
                <a:solidFill>
                  <a:schemeClr val="bg1">
                    <a:lumMod val="95000"/>
                  </a:schemeClr>
                </a:solidFill>
              </a:rPr>
              <a:t>Rich Kennedy (Self) </a:t>
            </a:r>
          </a:p>
          <a:p>
            <a:pPr lvl="1"/>
            <a:r>
              <a:rPr lang="en-US" altLang="en-US" sz="1600" b="1" dirty="0"/>
              <a:t>Seconded by: 					</a:t>
            </a:r>
            <a:r>
              <a:rPr lang="en-US" altLang="en-US" sz="1600" b="1" dirty="0">
                <a:solidFill>
                  <a:schemeClr val="bg1">
                    <a:lumMod val="95000"/>
                  </a:schemeClr>
                </a:solidFill>
              </a:rPr>
              <a:t>Alireza </a:t>
            </a:r>
            <a:r>
              <a:rPr lang="en-US" sz="1600" b="1" dirty="0">
                <a:solidFill>
                  <a:schemeClr val="bg1">
                    <a:lumMod val="95000"/>
                  </a:schemeClr>
                </a:solidFill>
              </a:rPr>
              <a:t>Nejatian</a:t>
            </a:r>
            <a:r>
              <a:rPr lang="en-US" altLang="en-US" sz="1600" b="1" dirty="0">
                <a:solidFill>
                  <a:schemeClr val="bg1">
                    <a:lumMod val="95000"/>
                  </a:schemeClr>
                </a:solidFill>
              </a:rPr>
              <a:t> (Ericsson AB)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95000"/>
                  </a:schemeClr>
                </a:solidFill>
              </a:rPr>
              <a:t>Unanimous consent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SA and a declaration of term commitment and affiliation letters to the EC.</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July 2018 Plenary</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Previous: </a:t>
            </a:r>
          </a:p>
          <a:p>
            <a:pPr lvl="3">
              <a:buFont typeface="Arial" panose="020B0604020202020204" pitchFamily="34" charset="0"/>
              <a:buChar char="•"/>
            </a:pPr>
            <a:r>
              <a:rPr lang="en-US" sz="1400" dirty="0">
                <a:solidFill>
                  <a:schemeClr val="tx1"/>
                </a:solidFill>
              </a:rPr>
              <a:t>BRAN(18)098007r1_Minutes_of_BRAN98</a:t>
            </a:r>
          </a:p>
          <a:p>
            <a:pPr lvl="3">
              <a:buFont typeface="Arial" panose="020B0604020202020204" pitchFamily="34" charset="0"/>
              <a:buChar char="•"/>
            </a:pPr>
            <a:r>
              <a:rPr lang="en-GB" dirty="0"/>
              <a:t>The new work item in BRAN(18)098002 was adopted.</a:t>
            </a:r>
          </a:p>
          <a:p>
            <a:pPr lvl="4">
              <a:buFont typeface="Arial" panose="020B0604020202020204" pitchFamily="34" charset="0"/>
              <a:buChar char="•"/>
            </a:pPr>
            <a:r>
              <a:rPr lang="en-US" dirty="0"/>
              <a:t>Technical Report on WAS/RLANs in the band 6 725 MHz to 7 125 MHz</a:t>
            </a:r>
          </a:p>
          <a:p>
            <a:pPr lvl="3">
              <a:buFont typeface="Arial" panose="020B0604020202020204" pitchFamily="34" charset="0"/>
              <a:buChar char="•"/>
            </a:pPr>
            <a:r>
              <a:rPr lang="en-US" dirty="0"/>
              <a:t>Latest </a:t>
            </a:r>
            <a:r>
              <a:rPr lang="en-US" dirty="0" err="1"/>
              <a:t>SRDoc</a:t>
            </a:r>
            <a:r>
              <a:rPr lang="en-US" dirty="0"/>
              <a:t> on 60GHz just posted.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Previous: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hlinkClick r:id="rId2"/>
              </a:rPr>
              <a:t>https://portal.etsi.org/webapp/WorkProgram/Report_WorkItem.asp?WKI_ID=51206 </a:t>
            </a:r>
          </a:p>
          <a:p>
            <a:pPr lvl="2">
              <a:buFont typeface="Arial" panose="020B0604020202020204" pitchFamily="34" charset="0"/>
              <a:buChar char="•"/>
            </a:pPr>
            <a:r>
              <a:rPr lang="en-US" sz="1600" dirty="0">
                <a:solidFill>
                  <a:schemeClr val="tx1"/>
                </a:solidFill>
              </a:rPr>
              <a:t>Any news? no</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1.13, 1.15, 1.16,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25443</TotalTime>
  <Words>4745</Words>
  <Application>Microsoft Office PowerPoint</Application>
  <PresentationFormat>On-screen Show (4:3)</PresentationFormat>
  <Paragraphs>625</Paragraphs>
  <Slides>44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San Diego Plenary Meeting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vt:lpstr>
      <vt:lpstr>Ofcom -  WRC-19 -2</vt:lpstr>
      <vt:lpstr>Ofcom -  WRC-19 -3</vt:lpstr>
      <vt:lpstr>Ofcom -  WRC-19 -4</vt:lpstr>
      <vt:lpstr>FCC – Open Meeting this Thursday</vt:lpstr>
      <vt:lpstr>FCC – Flexible Use of the 3.7 to 4.2 GHz Band</vt:lpstr>
      <vt:lpstr>IEEE 802 on 6GHz</vt:lpstr>
      <vt:lpstr>TR-51 SUN meeting invite</vt:lpstr>
      <vt:lpstr>PowerPoint Presentation</vt:lpstr>
      <vt:lpstr>____________</vt:lpstr>
      <vt:lpstr>Teleconferences</vt:lpstr>
      <vt:lpstr>Actions Required</vt:lpstr>
      <vt:lpstr>Any Other Business</vt:lpstr>
      <vt:lpstr>Adjourn</vt:lpstr>
      <vt:lpstr>PowerPoint Presentation</vt:lpstr>
      <vt:lpstr>Motions - administrative</vt:lpstr>
      <vt:lpstr>IEEE SA position statement </vt:lpstr>
      <vt:lpstr>Motion SA position statement</vt:lpstr>
      <vt:lpstr>keep in mind for future</vt:lpstr>
      <vt:lpstr>FCC NPRM 2.5 GHz -1</vt:lpstr>
      <vt:lpstr>FCC NPRM 2.5 GHz -2</vt:lpstr>
      <vt:lpstr>A Future For Unlicensed Spectrum – from last week</vt:lpstr>
      <vt:lpstr>A Future For Unlicensed Spectrum-2</vt:lpstr>
      <vt:lpstr>A Future For Unlicensed Spectrum</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lpstr>FCC - NGV  </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409</cp:revision>
  <cp:lastPrinted>1601-01-01T00:00:00Z</cp:lastPrinted>
  <dcterms:created xsi:type="dcterms:W3CDTF">2016-03-03T14:54:45Z</dcterms:created>
  <dcterms:modified xsi:type="dcterms:W3CDTF">2018-07-07T13:33:55Z</dcterms:modified>
</cp:coreProperties>
</file>