
<file path=[Content_Types].xml><?xml version="1.0" encoding="utf-8"?>
<Types xmlns="http://schemas.openxmlformats.org/package/2006/content-types">
  <Default Extension="bin" ContentType="application/vnd.openxmlformats-officedocument.oleObject"/>
  <Default Extension="emf" ContentType="image/x-emf"/>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6"/>
  </p:notesMasterIdLst>
  <p:handoutMasterIdLst>
    <p:handoutMasterId r:id="rId47"/>
  </p:handoutMasterIdLst>
  <p:sldIdLst>
    <p:sldId id="256" r:id="rId2"/>
    <p:sldId id="341" r:id="rId3"/>
    <p:sldId id="329" r:id="rId4"/>
    <p:sldId id="330" r:id="rId5"/>
    <p:sldId id="319" r:id="rId6"/>
    <p:sldId id="331" r:id="rId7"/>
    <p:sldId id="448" r:id="rId8"/>
    <p:sldId id="449" r:id="rId9"/>
    <p:sldId id="441" r:id="rId10"/>
    <p:sldId id="442" r:id="rId11"/>
    <p:sldId id="445" r:id="rId12"/>
    <p:sldId id="446" r:id="rId13"/>
    <p:sldId id="456" r:id="rId14"/>
    <p:sldId id="457" r:id="rId15"/>
    <p:sldId id="458" r:id="rId16"/>
    <p:sldId id="459" r:id="rId17"/>
    <p:sldId id="346" r:id="rId18"/>
    <p:sldId id="425" r:id="rId19"/>
    <p:sldId id="344" r:id="rId20"/>
    <p:sldId id="419" r:id="rId21"/>
    <p:sldId id="401" r:id="rId22"/>
    <p:sldId id="402" r:id="rId23"/>
    <p:sldId id="403" r:id="rId24"/>
    <p:sldId id="426" r:id="rId25"/>
    <p:sldId id="443" r:id="rId26"/>
    <p:sldId id="396" r:id="rId27"/>
    <p:sldId id="438" r:id="rId28"/>
    <p:sldId id="430" r:id="rId29"/>
    <p:sldId id="431" r:id="rId30"/>
    <p:sldId id="435" r:id="rId31"/>
    <p:sldId id="439" r:id="rId32"/>
    <p:sldId id="451" r:id="rId33"/>
    <p:sldId id="429" r:id="rId34"/>
    <p:sldId id="417" r:id="rId35"/>
    <p:sldId id="418" r:id="rId36"/>
    <p:sldId id="398" r:id="rId37"/>
    <p:sldId id="428" r:id="rId38"/>
    <p:sldId id="404" r:id="rId39"/>
    <p:sldId id="399" r:id="rId40"/>
    <p:sldId id="452" r:id="rId41"/>
    <p:sldId id="453" r:id="rId42"/>
    <p:sldId id="454" r:id="rId43"/>
    <p:sldId id="455" r:id="rId44"/>
    <p:sldId id="408" r:id="rId45"/>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350" autoAdjust="0"/>
    <p:restoredTop sz="94660"/>
  </p:normalViewPr>
  <p:slideViewPr>
    <p:cSldViewPr>
      <p:cViewPr varScale="1">
        <p:scale>
          <a:sx n="112" d="100"/>
          <a:sy n="112" d="100"/>
        </p:scale>
        <p:origin x="906" y="108"/>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6396"/>
    </p:cViewPr>
  </p:sorter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handoutMaster" Target="handoutMasters/handoutMaster1.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07-Jul-18</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2018 Plenary</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July 2018 Plenary</a:t>
            </a:r>
            <a:endParaRPr lang="en-GB" dirty="0"/>
          </a:p>
        </p:txBody>
      </p:sp>
      <p:sp>
        <p:nvSpPr>
          <p:cNvPr id="3" name="Footer Placeholder 2"/>
          <p:cNvSpPr>
            <a:spLocks noGrp="1"/>
          </p:cNvSpPr>
          <p:nvPr>
            <p:ph type="ftr" idx="11"/>
          </p:nvPr>
        </p:nvSpPr>
        <p:spPr/>
        <p:txBody>
          <a:bodyPr/>
          <a:lstStyle>
            <a:lvl1pPr>
              <a:defRPr/>
            </a:lvl1pPr>
          </a:lstStyle>
          <a:p>
            <a:r>
              <a:rPr lang="en-US"/>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19827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2018 Plenary</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802.18-18/0079r00</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hyperlink" Target="https://www.fcc.gov/document/expanding-flexible-use-37-42-ghz-band" TargetMode="Externa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www.fcc.gov/ecfs/search/filings?proceedings_name=18-122&amp;sort=date_disseminated,DESC" TargetMode="External"/><Relationship Id="rId2" Type="http://schemas.openxmlformats.org/officeDocument/2006/relationships/hyperlink" Target="https://mentor.ieee.org/802.18/dcn/18/18-18-0076-00-0000-nprm-3-9-4-2ghz-gn-18-122.pdf" TargetMode="Externa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hyperlink" Target="mailto:vmitchell@tiaonline.org" TargetMode="Externa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2.wmf"/><Relationship Id="rId3" Type="http://schemas.openxmlformats.org/officeDocument/2006/relationships/hyperlink" Target="http://standards.ieee.org/faqs/affiliationFAQ.html" TargetMode="External"/><Relationship Id="rId7"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www.ieee802.org/devdocs.shtml" TargetMode="External"/><Relationship Id="rId5" Type="http://schemas.openxmlformats.org/officeDocument/2006/relationships/hyperlink" Target="https://www.ieee.org/about/corporate/governance/p7-8.html" TargetMode="External"/><Relationship Id="rId4" Type="http://schemas.openxmlformats.org/officeDocument/2006/relationships/hyperlink" Target="http://standards.ieee.org/resources/antitrust-guidelines.pdf"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18/dcn/16/18-16-0038-09-0000-teleconference-call-in-info.pptx" TargetMode="Externa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8/dcn/18/18-18-0010-05-0000-sa-use-of-spectrum-draft-position-06dec17.docx" TargetMode="External"/><Relationship Id="rId2" Type="http://schemas.openxmlformats.org/officeDocument/2006/relationships/hyperlink" Target="https://mentor.ieee.org/802.18/dcn/18/18-18-0010-04-0000-sa-use-of-spectrum-draft-position-06dec17.docx" TargetMode="Externa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hyperlink" Target="https://portal.etsi.org/tb.aspx?tbid=442&amp;SubTB=442" TargetMode="External"/><Relationship Id="rId7" Type="http://schemas.openxmlformats.org/officeDocument/2006/relationships/hyperlink" Target="https://ec.europa.eu/growth/single-market/european-standards/harmonised-standards/" TargetMode="External"/><Relationship Id="rId2" Type="http://schemas.openxmlformats.org/officeDocument/2006/relationships/hyperlink" Target="https://portal.etsi.org/tb.aspx?tbid=287&amp;SubTB=287" TargetMode="External"/><Relationship Id="rId1" Type="http://schemas.openxmlformats.org/officeDocument/2006/relationships/slideLayout" Target="../slideLayouts/slideLayout1.xml"/><Relationship Id="rId6" Type="http://schemas.openxmlformats.org/officeDocument/2006/relationships/hyperlink" Target="https://eur-lex.europa.eu/oj/direct-access.html" TargetMode="External"/><Relationship Id="rId5" Type="http://schemas.openxmlformats.org/officeDocument/2006/relationships/hyperlink" Target="https://cept.org/ecc/groups/ecc/wg-fm/fm-57/client/introduction/" TargetMode="External"/><Relationship Id="rId4" Type="http://schemas.openxmlformats.org/officeDocument/2006/relationships/hyperlink" Target="https://cept.org/ecc/groups/ecc/wg-se/se-45/client/introduction/" TargetMode="External"/></Relationships>
</file>

<file path=ppt/slides/_rels/slide28.xml.rels><?xml version="1.0" encoding="UTF-8" standalone="yes"?>
<Relationships xmlns="http://schemas.openxmlformats.org/package/2006/relationships"><Relationship Id="rId3" Type="http://schemas.openxmlformats.org/officeDocument/2006/relationships/hyperlink" Target="https://www.fcc.gov/ecfs/search/filings?proceedings_name=18-120&amp;sort=date_disseminated,DESC" TargetMode="External"/><Relationship Id="rId2" Type="http://schemas.openxmlformats.org/officeDocument/2006/relationships/hyperlink" Target="https://www.fcc.gov/ecfs/filing/0510125420096" TargetMode="External"/><Relationship Id="rId1" Type="http://schemas.openxmlformats.org/officeDocument/2006/relationships/slideLayout" Target="../slideLayouts/slideLayout1.xml"/><Relationship Id="rId5" Type="http://schemas.openxmlformats.org/officeDocument/2006/relationships/hyperlink" Target="https://www.federalregister.gov/citation/83-FR-26396" TargetMode="External"/><Relationship Id="rId4" Type="http://schemas.openxmlformats.org/officeDocument/2006/relationships/hyperlink" Target="https://www.federalregister.gov/documents/2018/06/07/2018-12183/transforming-the-25-ghz-band?utm_campaign=subscription%20mailing%20list&amp;utm_source=federalregister.gov&amp;utm_medium=email" TargetMode="Externa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ecfsapi.fcc.gov/file/10160477327041/2017-10-16%20Ex%20Parte%20(GN%2012-354%20RM-11788%20RM-11789).pdf" TargetMode="External"/><Relationship Id="rId2" Type="http://schemas.openxmlformats.org/officeDocument/2006/relationships/hyperlink" Target="https://mentor.ieee.org/802.18/dcn/18/18-18-0060-02-0000-a-future-for-unlicensed-spectrum.pptx" TargetMode="External"/><Relationship Id="rId1" Type="http://schemas.openxmlformats.org/officeDocument/2006/relationships/slideLayout" Target="../slideLayouts/slideLayout1.xml"/><Relationship Id="rId4" Type="http://schemas.openxmlformats.org/officeDocument/2006/relationships/hyperlink" Target="https://ecfsapi.fcc.gov/file/60001854348.pdf" TargetMode="External"/></Relationships>
</file>

<file path=ppt/slides/_rels/slide31.xml.rels><?xml version="1.0" encoding="UTF-8" standalone="yes"?>
<Relationships xmlns="http://schemas.openxmlformats.org/package/2006/relationships"><Relationship Id="rId2" Type="http://schemas.openxmlformats.org/officeDocument/2006/relationships/hyperlink" Target="https://mentor.ieee.org/802.11/dcn/18/11-18-1055-00-0wng-a-future-for-unlicensed-spectrum.pptx" TargetMode="Externa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hyperlink" Target="https://mentor.ieee.org/802.18/dcn/18/18-18-0060-02-0000-a-future-for-unlicensed-spectrum.pptx" TargetMode="Externa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hyperlink" Target="https://mentor.ieee.org/802.18/dcn/18/18-18-0028-00-0000-draft-ieee-european-public-policy-position-statement-on-spectrum-management.pdf" TargetMode="Externa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hyperlink" Target="https://mentor.ieee.org/802.11/dcn/18/11-18-0580-01-coex-enhancing-collaboration-between-ieee-802-and-world-regulators-on-unlicensed-spectrum-regulations.pptx" TargetMode="Externa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hyperlink" Target="https://mentor.ieee.org/802.11/dcn/18/11-18-0583-00-AANI-aani-sc-closing-report-march-2018.pptx" TargetMode="Externa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hyperlink" Target="https://www.itu.int/en/ITU-R/study-groups/rsg5/rwp5d/imt-2020/Pages/default.aspx" TargetMode="Externa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8/dcn/18/18-18-0055-00-0000-meeting-minutes-may-2018-f2f-warsaw.docx"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hyperlink" Target="https://portal.etsi.org/webapp/workProgram/Report_Schedule.asp?WKI_ID=51206"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8/dcn/18/18-18-0069-00-0000-ofcom-consultation-on-preparations-for-wrc-19.pdf" TargetMode="External"/><Relationship Id="rId2" Type="http://schemas.openxmlformats.org/officeDocument/2006/relationships/hyperlink" Target="https://www.ofcom.org.uk/consultations-and-statements/category-1/uk-preparations-wrc-19"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July 2018 Plenary</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San Diego Plenary Meeting Agenda</a:t>
            </a:r>
            <a:endParaRPr lang="en-GB" dirty="0"/>
          </a:p>
        </p:txBody>
      </p:sp>
      <p:sp>
        <p:nvSpPr>
          <p:cNvPr id="3074" name="Rectangle 2"/>
          <p:cNvSpPr>
            <a:spLocks noGrp="1" noChangeArrowheads="1"/>
          </p:cNvSpPr>
          <p:nvPr>
            <p:ph type="body" idx="1"/>
          </p:nvPr>
        </p:nvSpPr>
        <p:spPr>
          <a:xfrm>
            <a:off x="685800" y="1889125"/>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Dates:</a:t>
            </a:r>
            <a:r>
              <a:rPr lang="en-GB" sz="2000" b="0" dirty="0"/>
              <a:t> 10 July 18</a:t>
            </a:r>
          </a:p>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b="0" dirty="0"/>
              <a:t>12 July 18</a:t>
            </a:r>
          </a:p>
        </p:txBody>
      </p:sp>
      <p:graphicFrame>
        <p:nvGraphicFramePr>
          <p:cNvPr id="3075" name="Object 3"/>
          <p:cNvGraphicFramePr>
            <a:graphicFrameLocks noChangeAspect="1"/>
          </p:cNvGraphicFramePr>
          <p:nvPr>
            <p:extLst>
              <p:ext uri="{D42A27DB-BD31-4B8C-83A1-F6EECF244321}">
                <p14:modId xmlns:p14="http://schemas.microsoft.com/office/powerpoint/2010/main" val="3000073424"/>
              </p:ext>
            </p:extLst>
          </p:nvPr>
        </p:nvGraphicFramePr>
        <p:xfrm>
          <a:off x="552450" y="3600450"/>
          <a:ext cx="8001000" cy="2552700"/>
        </p:xfrm>
        <a:graphic>
          <a:graphicData uri="http://schemas.openxmlformats.org/presentationml/2006/ole">
            <mc:AlternateContent xmlns:mc="http://schemas.openxmlformats.org/markup-compatibility/2006">
              <mc:Choice xmlns:v="urn:schemas-microsoft-com:vml" Requires="v">
                <p:oleObj spid="_x0000_s3444" name="Document" r:id="rId4" imgW="8253286" imgH="2641030" progId="Word.Document.8">
                  <p:embed/>
                </p:oleObj>
              </mc:Choice>
              <mc:Fallback>
                <p:oleObj name="Document" r:id="rId4" imgW="8253286" imgH="2641030" progId="Word.Document.8">
                  <p:embed/>
                  <p:pic>
                    <p:nvPicPr>
                      <p:cNvPr id="0" name="Picture 3"/>
                      <p:cNvPicPr>
                        <a:picLocks noChangeAspect="1" noChangeArrowheads="1"/>
                      </p:cNvPicPr>
                      <p:nvPr/>
                    </p:nvPicPr>
                    <p:blipFill>
                      <a:blip r:embed="rId5"/>
                      <a:srcRect/>
                      <a:stretch>
                        <a:fillRect/>
                      </a:stretch>
                    </p:blipFill>
                    <p:spPr bwMode="auto">
                      <a:xfrm>
                        <a:off x="552450" y="3600450"/>
                        <a:ext cx="8001000" cy="25527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err="1"/>
              <a:t>Ofcom</a:t>
            </a:r>
            <a:r>
              <a:rPr lang="en-US" sz="2800" dirty="0"/>
              <a:t> -  WRC-19 </a:t>
            </a:r>
            <a:r>
              <a:rPr lang="en-US" sz="2000" dirty="0"/>
              <a:t>-2</a:t>
            </a:r>
            <a:endParaRPr lang="en-US" sz="1400" dirty="0"/>
          </a:p>
        </p:txBody>
      </p:sp>
      <p:sp>
        <p:nvSpPr>
          <p:cNvPr id="3" name="Content Placeholder 2"/>
          <p:cNvSpPr>
            <a:spLocks noGrp="1"/>
          </p:cNvSpPr>
          <p:nvPr>
            <p:ph idx="1"/>
          </p:nvPr>
        </p:nvSpPr>
        <p:spPr>
          <a:xfrm>
            <a:off x="692092" y="1066800"/>
            <a:ext cx="8451908" cy="4494213"/>
          </a:xfrm>
        </p:spPr>
        <p:txBody>
          <a:bodyPr/>
          <a:lstStyle/>
          <a:p>
            <a:pPr>
              <a:buFont typeface="Arial" panose="020B0604020202020204" pitchFamily="34" charset="0"/>
              <a:buChar char="•"/>
            </a:pPr>
            <a:endParaRPr lang="en-US" sz="2000" dirty="0">
              <a:solidFill>
                <a:schemeClr val="tx1"/>
              </a:solidFill>
            </a:endParaRPr>
          </a:p>
          <a:p>
            <a:pPr>
              <a:buFont typeface="Arial" panose="020B0604020202020204" pitchFamily="34" charset="0"/>
              <a:buChar char="•"/>
            </a:pPr>
            <a:r>
              <a:rPr lang="en-US" sz="2000" dirty="0">
                <a:solidFill>
                  <a:schemeClr val="tx1"/>
                </a:solidFill>
              </a:rPr>
              <a:t>Questions related to the AIs from our view points: </a:t>
            </a:r>
          </a:p>
          <a:p>
            <a:endParaRPr lang="en-US" sz="1400" dirty="0"/>
          </a:p>
          <a:p>
            <a:r>
              <a:rPr lang="en-US" sz="1400" dirty="0"/>
              <a:t>Question 1: Do you agree with the </a:t>
            </a:r>
            <a:r>
              <a:rPr lang="en-US" sz="1400" dirty="0" err="1"/>
              <a:t>prioritisation</a:t>
            </a:r>
            <a:r>
              <a:rPr lang="en-US" sz="1400" dirty="0"/>
              <a:t> of the agenda items, as shown in Annex 5, and if not why</a:t>
            </a:r>
          </a:p>
          <a:p>
            <a:r>
              <a:rPr lang="en-US" sz="1400" dirty="0"/>
              <a:t> </a:t>
            </a:r>
          </a:p>
          <a:p>
            <a:r>
              <a:rPr lang="en-US" sz="1400" dirty="0"/>
              <a:t>Question 2: </a:t>
            </a:r>
            <a:r>
              <a:rPr lang="en-US" sz="1400" dirty="0" err="1"/>
              <a:t>Ofcom</a:t>
            </a:r>
            <a:r>
              <a:rPr lang="en-US" sz="1400" dirty="0"/>
              <a:t> is supporting the following three priority bands for IMT identification in the RRs: 24.25 – 27.5 GHz 40.5-43.5 GHz (as part of a wider global 37-43.5 GHz tuning range) 66 – 71 GHz If you don’t agree with any of these bands, or think we should be promoting other bands, please provide justification for your views.</a:t>
            </a:r>
            <a:endParaRPr lang="en-US" sz="1800" dirty="0"/>
          </a:p>
          <a:p>
            <a:r>
              <a:rPr lang="en-US" sz="1400" dirty="0"/>
              <a:t> </a:t>
            </a:r>
          </a:p>
          <a:p>
            <a:r>
              <a:rPr lang="en-US" sz="1400" dirty="0"/>
              <a:t>Question 3: What are your views on the suitability of the currently identified bands for HAPs and do you think there is a requirement for additional spectrum? </a:t>
            </a:r>
            <a:r>
              <a:rPr lang="en-US" sz="1400" dirty="0" err="1"/>
              <a:t>Recognising</a:t>
            </a:r>
            <a:r>
              <a:rPr lang="en-US" sz="1400" dirty="0"/>
              <a:t> that we support 26 GHz as a global band for IMT under agenda item </a:t>
            </a:r>
            <a:r>
              <a:rPr lang="en-US" sz="1400" u="heavy" dirty="0"/>
              <a:t>1.13</a:t>
            </a:r>
            <a:r>
              <a:rPr lang="en-US" sz="1400" dirty="0"/>
              <a:t>, what are your views on the bands currently under study for HAPs, both globally and in ITU-R Regions?</a:t>
            </a:r>
            <a:endParaRPr lang="en-US" sz="1800" dirty="0"/>
          </a:p>
          <a:p>
            <a:r>
              <a:rPr lang="en-US" sz="1400" dirty="0"/>
              <a:t> </a:t>
            </a:r>
          </a:p>
          <a:p>
            <a:r>
              <a:rPr lang="en-US" sz="1400" dirty="0"/>
              <a:t>Question 4: What are your views on the bands within scope of Agenda Item </a:t>
            </a:r>
            <a:r>
              <a:rPr lang="en-US" sz="1400" u="heavy" dirty="0"/>
              <a:t>1.16</a:t>
            </a:r>
            <a:r>
              <a:rPr lang="en-US" sz="1400" dirty="0"/>
              <a:t> and their suitability for Wi-Fi and Wi-Fi like services? Do you agree that </a:t>
            </a:r>
            <a:r>
              <a:rPr lang="en-US" sz="1400" dirty="0" err="1"/>
              <a:t>Ofcom</a:t>
            </a:r>
            <a:r>
              <a:rPr lang="en-US" sz="1400" dirty="0"/>
              <a:t> should support the CEPT position of No Change? If not, please provide evidence to support your view.</a:t>
            </a:r>
            <a:endParaRPr lang="en-US" sz="1800" dirty="0"/>
          </a:p>
          <a:p>
            <a:r>
              <a:rPr lang="en-US" sz="1400" dirty="0"/>
              <a:t> </a:t>
            </a:r>
            <a:endParaRPr lang="en-US" sz="12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05 July 2018</a:t>
            </a:r>
            <a:endParaRPr lang="en-GB" dirty="0"/>
          </a:p>
        </p:txBody>
      </p:sp>
    </p:spTree>
    <p:extLst>
      <p:ext uri="{BB962C8B-B14F-4D97-AF65-F5344CB8AC3E}">
        <p14:creationId xmlns:p14="http://schemas.microsoft.com/office/powerpoint/2010/main" val="22397872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err="1"/>
              <a:t>Ofcom</a:t>
            </a:r>
            <a:r>
              <a:rPr lang="en-US" sz="2800" dirty="0"/>
              <a:t> -  WRC-19 </a:t>
            </a:r>
            <a:r>
              <a:rPr lang="en-US" sz="2000" dirty="0"/>
              <a:t>-3</a:t>
            </a:r>
            <a:endParaRPr lang="en-US" sz="1400" dirty="0"/>
          </a:p>
        </p:txBody>
      </p:sp>
      <p:sp>
        <p:nvSpPr>
          <p:cNvPr id="3" name="Content Placeholder 2"/>
          <p:cNvSpPr>
            <a:spLocks noGrp="1"/>
          </p:cNvSpPr>
          <p:nvPr>
            <p:ph idx="1"/>
          </p:nvPr>
        </p:nvSpPr>
        <p:spPr>
          <a:xfrm>
            <a:off x="692092" y="1066800"/>
            <a:ext cx="8451908" cy="4494213"/>
          </a:xfrm>
        </p:spPr>
        <p:txBody>
          <a:bodyPr/>
          <a:lstStyle/>
          <a:p>
            <a:pPr>
              <a:buFont typeface="Arial" panose="020B0604020202020204" pitchFamily="34" charset="0"/>
              <a:buChar char="•"/>
            </a:pPr>
            <a:endParaRPr lang="en-US" sz="2000" dirty="0">
              <a:solidFill>
                <a:schemeClr val="tx1"/>
              </a:solidFill>
            </a:endParaRPr>
          </a:p>
          <a:p>
            <a:pPr>
              <a:buFont typeface="Arial" panose="020B0604020202020204" pitchFamily="34" charset="0"/>
              <a:buChar char="•"/>
            </a:pPr>
            <a:r>
              <a:rPr lang="en-US" sz="2000" dirty="0">
                <a:solidFill>
                  <a:schemeClr val="tx1"/>
                </a:solidFill>
              </a:rPr>
              <a:t>Questions related to the AIs from our view points: </a:t>
            </a:r>
          </a:p>
          <a:p>
            <a:r>
              <a:rPr lang="en-US" sz="1400" dirty="0"/>
              <a:t>				</a:t>
            </a:r>
          </a:p>
          <a:p>
            <a:r>
              <a:rPr lang="en-US" sz="1400" dirty="0"/>
              <a:t>Question 5: Do you agree that UK support the inclusion of the updated Recommendation M.1849-1 (“Technical and operational aspects of ground-based meteorological radars”) in footnote No.5450A? What are your views on the requirement to include a reference to ITU-R Recommendation ITU R M.1638 1 in footnotes No.5447A and 5.450A and the potential impact upon Wi-Fi (and similar technologies)?</a:t>
            </a:r>
          </a:p>
          <a:p>
            <a:pPr>
              <a:buFont typeface="Arial" panose="020B0604020202020204" pitchFamily="34" charset="0"/>
              <a:buChar char="•"/>
            </a:pPr>
            <a:endParaRPr lang="en-US" sz="1400" dirty="0">
              <a:solidFill>
                <a:schemeClr val="tx1"/>
              </a:solidFill>
            </a:endParaRPr>
          </a:p>
          <a:p>
            <a:r>
              <a:rPr lang="en-US" sz="1400" dirty="0"/>
              <a:t>Question 21: What are you views on Agenda Item </a:t>
            </a:r>
            <a:r>
              <a:rPr lang="en-US" sz="1400" u="heavy" dirty="0"/>
              <a:t>1.12</a:t>
            </a:r>
            <a:r>
              <a:rPr lang="en-US" sz="1400" dirty="0"/>
              <a:t> and do you agree that there is no requirement for specific identification to ITS in the Radio Regulations?</a:t>
            </a:r>
          </a:p>
          <a:p>
            <a:r>
              <a:rPr lang="en-US" sz="1400" dirty="0"/>
              <a:t> </a:t>
            </a:r>
          </a:p>
          <a:p>
            <a:r>
              <a:rPr lang="en-US" sz="1400" dirty="0"/>
              <a:t>Question 27: What are your views on Agenda Item </a:t>
            </a:r>
            <a:r>
              <a:rPr lang="en-US" sz="1400" u="heavy" dirty="0"/>
              <a:t>1.15</a:t>
            </a:r>
            <a:r>
              <a:rPr lang="en-US" sz="1400" dirty="0"/>
              <a:t>, particularly on the protection needs of passive services?</a:t>
            </a:r>
          </a:p>
          <a:p>
            <a:r>
              <a:rPr lang="en-US" sz="1400" dirty="0"/>
              <a:t> </a:t>
            </a:r>
          </a:p>
          <a:p>
            <a:r>
              <a:rPr lang="en-US" sz="1400" dirty="0"/>
              <a:t>Question 32: What changes to the Radio Regulations have you identified that would benefit from action at a WRC and why? Do you have any proposals regarding UK positions for future WRC agenda items or suggestions for other agenda items, needing changes to the Radio Regulations, that you would wish to see addressed by a future WRC?</a:t>
            </a:r>
          </a:p>
          <a:p>
            <a:r>
              <a:rPr lang="en-US" sz="1200" dirty="0"/>
              <a:t> </a:t>
            </a:r>
          </a:p>
          <a:p>
            <a:pPr>
              <a:buFont typeface="Arial" panose="020B0604020202020204" pitchFamily="34" charset="0"/>
              <a:buChar char="•"/>
            </a:pPr>
            <a:r>
              <a:rPr lang="en-US" sz="1200" dirty="0">
                <a:solidFill>
                  <a:schemeClr val="tx1"/>
                </a:solidFill>
              </a:rPr>
              <a:t> </a:t>
            </a:r>
          </a:p>
          <a:p>
            <a:pPr>
              <a:buFont typeface="Arial" panose="020B0604020202020204" pitchFamily="34" charset="0"/>
              <a:buChar char="•"/>
            </a:pPr>
            <a:r>
              <a:rPr lang="en-US" sz="1200" dirty="0">
                <a:solidFill>
                  <a:schemeClr val="tx1"/>
                </a:solidFill>
              </a:rPr>
              <a:t> </a:t>
            </a:r>
          </a:p>
          <a:p>
            <a:pPr marL="457200" lvl="1" indent="0"/>
            <a:r>
              <a:rPr lang="en-US" sz="1200" dirty="0">
                <a:solidFill>
                  <a:schemeClr val="tx1"/>
                </a:solidFill>
              </a:rPr>
              <a:t> </a:t>
            </a:r>
          </a:p>
          <a:p>
            <a:endParaRPr lang="en-US" sz="12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05 July 2018</a:t>
            </a:r>
            <a:endParaRPr lang="en-GB" dirty="0"/>
          </a:p>
        </p:txBody>
      </p:sp>
    </p:spTree>
    <p:extLst>
      <p:ext uri="{BB962C8B-B14F-4D97-AF65-F5344CB8AC3E}">
        <p14:creationId xmlns:p14="http://schemas.microsoft.com/office/powerpoint/2010/main" val="2976621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err="1"/>
              <a:t>Ofcom</a:t>
            </a:r>
            <a:r>
              <a:rPr lang="en-US" sz="2800" dirty="0"/>
              <a:t> -  WRC-19 </a:t>
            </a:r>
            <a:r>
              <a:rPr lang="en-US" sz="2000" dirty="0"/>
              <a:t>-4</a:t>
            </a:r>
            <a:endParaRPr lang="en-US" sz="1400" dirty="0"/>
          </a:p>
        </p:txBody>
      </p:sp>
      <p:sp>
        <p:nvSpPr>
          <p:cNvPr id="3" name="Content Placeholder 2"/>
          <p:cNvSpPr>
            <a:spLocks noGrp="1"/>
          </p:cNvSpPr>
          <p:nvPr>
            <p:ph idx="1"/>
          </p:nvPr>
        </p:nvSpPr>
        <p:spPr>
          <a:xfrm>
            <a:off x="692092" y="1066800"/>
            <a:ext cx="8451908" cy="4494213"/>
          </a:xfrm>
        </p:spPr>
        <p:txBody>
          <a:bodyPr/>
          <a:lstStyle/>
          <a:p>
            <a:pPr>
              <a:buFont typeface="Arial" panose="020B0604020202020204" pitchFamily="34" charset="0"/>
              <a:buChar char="•"/>
            </a:pPr>
            <a:endParaRPr lang="en-US" sz="2000" dirty="0">
              <a:solidFill>
                <a:schemeClr val="tx1"/>
              </a:solidFill>
            </a:endParaRPr>
          </a:p>
          <a:p>
            <a:pPr>
              <a:buFont typeface="Arial" panose="020B0604020202020204" pitchFamily="34" charset="0"/>
              <a:buChar char="•"/>
            </a:pPr>
            <a:r>
              <a:rPr lang="en-US" sz="2000" dirty="0">
                <a:solidFill>
                  <a:schemeClr val="tx1"/>
                </a:solidFill>
              </a:rPr>
              <a:t>Other possible questions: </a:t>
            </a:r>
          </a:p>
          <a:p>
            <a:r>
              <a:rPr lang="en-US" sz="1400" dirty="0"/>
              <a:t>				</a:t>
            </a:r>
          </a:p>
          <a:p>
            <a:r>
              <a:rPr lang="en-US" sz="1600" dirty="0"/>
              <a:t>? Question 6: Do you agree that UK support a position of not making changes to the Radio Regulations to reference specific bands for M2M/IoT usage?</a:t>
            </a:r>
            <a:endParaRPr lang="en-US" sz="1400" dirty="0"/>
          </a:p>
          <a:p>
            <a:pPr lvl="1">
              <a:buFont typeface="Arial" panose="020B0604020202020204" pitchFamily="34" charset="0"/>
              <a:buChar char="•"/>
            </a:pPr>
            <a:r>
              <a:rPr lang="en-US" sz="1400" dirty="0"/>
              <a:t>Should ask 802.15 if they have any interest on this one. </a:t>
            </a:r>
          </a:p>
          <a:p>
            <a:endParaRPr lang="en-US" sz="1400" dirty="0"/>
          </a:p>
          <a:p>
            <a:r>
              <a:rPr lang="en-US" sz="1600" dirty="0"/>
              <a:t>? Question 13: Do you have any views on the bands being studied and are there any other considerations which you think should be taken into account? What are your views on the appropriateness of the current emission limits in the band 3 700 – 4 200 MHz?</a:t>
            </a:r>
          </a:p>
          <a:p>
            <a:pPr marL="628650" lvl="1" indent="-171450">
              <a:buFont typeface="Arial" panose="020B0604020202020204" pitchFamily="34" charset="0"/>
              <a:buChar char="•"/>
            </a:pPr>
            <a:r>
              <a:rPr lang="en-US" sz="1200" dirty="0"/>
              <a:t>This question we may want to comment on, as in the context there is 6GHz.  Though need to work out the IEEE 802 as a whole consensus.</a:t>
            </a:r>
          </a:p>
          <a:p>
            <a:r>
              <a:rPr lang="en-US" sz="1400" dirty="0"/>
              <a:t> </a:t>
            </a:r>
          </a:p>
          <a:p>
            <a:endParaRPr lang="en-US" sz="1400" dirty="0"/>
          </a:p>
          <a:p>
            <a:pPr>
              <a:buFont typeface="Arial" panose="020B0604020202020204" pitchFamily="34" charset="0"/>
              <a:buChar char="•"/>
            </a:pPr>
            <a:r>
              <a:rPr lang="en-US" sz="2000" dirty="0">
                <a:solidFill>
                  <a:schemeClr val="tx1"/>
                </a:solidFill>
              </a:rPr>
              <a:t>Will continue to walk through a markup draft and add to our comments. </a:t>
            </a:r>
          </a:p>
          <a:p>
            <a:pPr>
              <a:buFont typeface="Arial" panose="020B0604020202020204" pitchFamily="34" charset="0"/>
              <a:buChar char="•"/>
            </a:pPr>
            <a:r>
              <a:rPr lang="en-US" sz="2000" dirty="0">
                <a:solidFill>
                  <a:schemeClr val="tx1"/>
                </a:solidFill>
              </a:rPr>
              <a:t> </a:t>
            </a:r>
          </a:p>
          <a:p>
            <a:pPr>
              <a:buFont typeface="Arial" panose="020B0604020202020204" pitchFamily="34" charset="0"/>
              <a:buChar char="•"/>
            </a:pPr>
            <a:r>
              <a:rPr lang="en-US" sz="2000" dirty="0">
                <a:solidFill>
                  <a:schemeClr val="tx1"/>
                </a:solidFill>
              </a:rPr>
              <a:t> </a:t>
            </a:r>
          </a:p>
          <a:p>
            <a:pPr>
              <a:buFont typeface="Arial" panose="020B0604020202020204" pitchFamily="34" charset="0"/>
              <a:buChar char="•"/>
            </a:pPr>
            <a:endParaRPr lang="en-US" sz="2000" dirty="0">
              <a:solidFill>
                <a:schemeClr val="tx1"/>
              </a:solidFill>
            </a:endParaRPr>
          </a:p>
          <a:p>
            <a:endParaRPr lang="en-US" sz="12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05 July 2018</a:t>
            </a:r>
            <a:endParaRPr lang="en-GB" dirty="0"/>
          </a:p>
        </p:txBody>
      </p:sp>
    </p:spTree>
    <p:extLst>
      <p:ext uri="{BB962C8B-B14F-4D97-AF65-F5344CB8AC3E}">
        <p14:creationId xmlns:p14="http://schemas.microsoft.com/office/powerpoint/2010/main" val="25528797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FCC – Open Meeting this Thursday</a:t>
            </a:r>
            <a:endParaRPr lang="en-US" sz="1400" dirty="0"/>
          </a:p>
        </p:txBody>
      </p:sp>
      <p:sp>
        <p:nvSpPr>
          <p:cNvPr id="3" name="Content Placeholder 2"/>
          <p:cNvSpPr>
            <a:spLocks noGrp="1"/>
          </p:cNvSpPr>
          <p:nvPr>
            <p:ph idx="1"/>
          </p:nvPr>
        </p:nvSpPr>
        <p:spPr>
          <a:xfrm>
            <a:off x="679269" y="1447800"/>
            <a:ext cx="8451908" cy="4494213"/>
          </a:xfrm>
        </p:spPr>
        <p:txBody>
          <a:bodyPr/>
          <a:lstStyle/>
          <a:p>
            <a:pPr>
              <a:buFont typeface="Arial" panose="020B0604020202020204" pitchFamily="34" charset="0"/>
              <a:buChar char="•"/>
            </a:pPr>
            <a:r>
              <a:rPr lang="en-US" sz="2000" dirty="0"/>
              <a:t>Expanding Flexible Use of the 3.7 to 4.2 GHz Band</a:t>
            </a:r>
            <a:br>
              <a:rPr lang="en-US" sz="2000" b="0" dirty="0"/>
            </a:br>
            <a:r>
              <a:rPr lang="en-US" sz="2000" b="0" dirty="0"/>
              <a:t>The Commission will consider an </a:t>
            </a:r>
            <a:r>
              <a:rPr lang="en-US" sz="2000" b="0" dirty="0">
                <a:hlinkClick r:id="rId2"/>
              </a:rPr>
              <a:t>Order and Notice of Proposed Rulemaking</a:t>
            </a:r>
            <a:r>
              <a:rPr lang="en-US" sz="2000" b="0" dirty="0"/>
              <a:t> that would continue the Commission’s efforts to make mid-band spectrum in the 3.7-4.2 GHz band available for expanded flexible use, primarily by seeking comment on mechanisms for clearing for mobile use and whether to allow point-to-multipoint use on a shared basis in portions of the band. To inform the Commission’s decision-making on the future of the band, it would also collect information from FSS earth stations and space stations to provide a clear understanding of the operations of current users. (GN Docket Nos. 18-122, 17-183; RM Nos. 11778, 11791)</a:t>
            </a:r>
          </a:p>
          <a:p>
            <a:pPr>
              <a:buFont typeface="Arial" panose="020B0604020202020204" pitchFamily="34" charset="0"/>
              <a:buChar char="•"/>
            </a:pPr>
            <a:r>
              <a:rPr lang="en-US" sz="2000" dirty="0"/>
              <a:t>Cellular Reform Third Report and Order</a:t>
            </a:r>
            <a:endParaRPr lang="en-US" sz="2000" b="0" dirty="0"/>
          </a:p>
          <a:p>
            <a:pPr>
              <a:buFont typeface="Arial" panose="020B0604020202020204" pitchFamily="34" charset="0"/>
              <a:buChar char="•"/>
            </a:pPr>
            <a:r>
              <a:rPr lang="en-US" sz="2000" dirty="0"/>
              <a:t>Children’s Television Programming Rules</a:t>
            </a:r>
            <a:endParaRPr lang="en-US" sz="2000" b="0" dirty="0"/>
          </a:p>
          <a:p>
            <a:pPr>
              <a:buFont typeface="Arial" panose="020B0604020202020204" pitchFamily="34" charset="0"/>
              <a:buChar char="•"/>
            </a:pPr>
            <a:r>
              <a:rPr lang="en-US" sz="2000" dirty="0"/>
              <a:t>Emergency Alert System and Wireless Emergency Alerts</a:t>
            </a:r>
            <a:endParaRPr lang="en-US" sz="2000" b="0" dirty="0"/>
          </a:p>
          <a:p>
            <a:pPr>
              <a:buFont typeface="Arial" panose="020B0604020202020204" pitchFamily="34" charset="0"/>
              <a:buChar char="•"/>
            </a:pPr>
            <a:r>
              <a:rPr lang="en-US" sz="2000" dirty="0"/>
              <a:t>Nationwide Number Portability</a:t>
            </a:r>
            <a:endParaRPr lang="en-US" sz="2000" b="0" dirty="0"/>
          </a:p>
          <a:p>
            <a:pPr>
              <a:buFont typeface="Arial" panose="020B0604020202020204" pitchFamily="34" charset="0"/>
              <a:buChar char="•"/>
            </a:pPr>
            <a:r>
              <a:rPr lang="en-US" sz="2000" dirty="0"/>
              <a:t>Formal Complaint Rules Consolidation Order</a:t>
            </a:r>
            <a:r>
              <a:rPr lang="en-US" sz="1100" dirty="0"/>
              <a:t> </a:t>
            </a:r>
          </a:p>
          <a:p>
            <a:pPr>
              <a:buFont typeface="Arial" panose="020B0604020202020204" pitchFamily="34" charset="0"/>
              <a:buChar char="•"/>
            </a:pPr>
            <a:endParaRPr lang="en-US" sz="12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05 July 2018</a:t>
            </a:r>
            <a:endParaRPr lang="en-GB" dirty="0"/>
          </a:p>
        </p:txBody>
      </p:sp>
    </p:spTree>
    <p:extLst>
      <p:ext uri="{BB962C8B-B14F-4D97-AF65-F5344CB8AC3E}">
        <p14:creationId xmlns:p14="http://schemas.microsoft.com/office/powerpoint/2010/main" val="40847899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FCC – Flexible Use of the 3.7 to 4.2 GHz Band</a:t>
            </a:r>
            <a:endParaRPr lang="en-US" sz="1400" dirty="0"/>
          </a:p>
        </p:txBody>
      </p:sp>
      <p:sp>
        <p:nvSpPr>
          <p:cNvPr id="3" name="Content Placeholder 2"/>
          <p:cNvSpPr>
            <a:spLocks noGrp="1"/>
          </p:cNvSpPr>
          <p:nvPr>
            <p:ph idx="1"/>
          </p:nvPr>
        </p:nvSpPr>
        <p:spPr>
          <a:xfrm>
            <a:off x="692092" y="1447800"/>
            <a:ext cx="8451908" cy="4494213"/>
          </a:xfrm>
        </p:spPr>
        <p:txBody>
          <a:bodyPr/>
          <a:lstStyle/>
          <a:p>
            <a:pPr>
              <a:buFont typeface="Arial" panose="020B0604020202020204" pitchFamily="34" charset="0"/>
              <a:buChar char="•"/>
            </a:pPr>
            <a:r>
              <a:rPr lang="en-US" sz="2000" dirty="0"/>
              <a:t>Mentor:  </a:t>
            </a:r>
            <a:r>
              <a:rPr lang="en-US" sz="2000" dirty="0">
                <a:hlinkClick r:id="rId2"/>
              </a:rPr>
              <a:t>https://mentor.ieee.org/802.18/dcn/18/18-18-0076-00-0000-nprm-3-9-4-2ghz-gn-18-122 (draft).pdf</a:t>
            </a:r>
            <a:r>
              <a:rPr lang="en-US" sz="2000" dirty="0"/>
              <a:t>   </a:t>
            </a:r>
          </a:p>
          <a:p>
            <a:pPr>
              <a:buFont typeface="Arial" panose="020B0604020202020204" pitchFamily="34" charset="0"/>
              <a:buChar char="•"/>
            </a:pPr>
            <a:r>
              <a:rPr lang="en-US" sz="2000" dirty="0"/>
              <a:t>ECFS: </a:t>
            </a:r>
            <a:r>
              <a:rPr lang="en-US" sz="2000" dirty="0">
                <a:hlinkClick r:id="rId3"/>
              </a:rPr>
              <a:t>https://www.fcc.gov/ecfs/search/filings?proceedings_name=18-122&amp;sort=date_disseminated,DESC</a:t>
            </a:r>
            <a:r>
              <a:rPr lang="en-US" sz="2000" dirty="0"/>
              <a:t>   </a:t>
            </a:r>
          </a:p>
          <a:p>
            <a:pPr marL="0" indent="0"/>
            <a:r>
              <a:rPr lang="en-US" sz="2000" dirty="0"/>
              <a:t> </a:t>
            </a:r>
          </a:p>
          <a:p>
            <a:pPr>
              <a:buFont typeface="Arial" panose="020B0604020202020204" pitchFamily="34" charset="0"/>
              <a:buChar char="•"/>
            </a:pPr>
            <a:r>
              <a:rPr lang="en-US" sz="2000" dirty="0"/>
              <a:t>Do we delay start of Thursday AM2 until after this agenda item and present the open meeting until then?   </a:t>
            </a:r>
          </a:p>
          <a:p>
            <a:pPr lvl="1">
              <a:buFont typeface="Arial" panose="020B0604020202020204" pitchFamily="34" charset="0"/>
              <a:buChar char="•"/>
            </a:pPr>
            <a:r>
              <a:rPr lang="en-US" sz="1600" dirty="0"/>
              <a:t>(you will get Thursday AM1 attendance credit.)</a:t>
            </a:r>
          </a:p>
          <a:p>
            <a:pPr>
              <a:buFont typeface="Arial" panose="020B0604020202020204" pitchFamily="34" charset="0"/>
              <a:buChar char="•"/>
            </a:pPr>
            <a:endParaRPr lang="en-US" sz="2000" dirty="0"/>
          </a:p>
          <a:p>
            <a:pPr>
              <a:buFont typeface="Arial" panose="020B0604020202020204" pitchFamily="34" charset="0"/>
              <a:buChar char="•"/>
            </a:pPr>
            <a:r>
              <a:rPr lang="en-US" sz="2000" dirty="0">
                <a:solidFill>
                  <a:schemeClr val="tx1"/>
                </a:solidFill>
              </a:rPr>
              <a:t>Will touch on the NPRM as it is only a draft and the actual is likely to have changes. </a:t>
            </a:r>
          </a:p>
          <a:p>
            <a:pPr>
              <a:buFont typeface="Arial" panose="020B0604020202020204" pitchFamily="34" charset="0"/>
              <a:buChar char="•"/>
            </a:pPr>
            <a:r>
              <a:rPr lang="en-US" sz="2000" dirty="0">
                <a:solidFill>
                  <a:schemeClr val="tx1"/>
                </a:solidFill>
              </a:rPr>
              <a:t> </a:t>
            </a:r>
          </a:p>
          <a:p>
            <a:pPr>
              <a:buFont typeface="Arial" panose="020B0604020202020204" pitchFamily="34" charset="0"/>
              <a:buChar char="•"/>
            </a:pPr>
            <a:r>
              <a:rPr lang="en-US" sz="2000" dirty="0">
                <a:solidFill>
                  <a:schemeClr val="tx1"/>
                </a:solidFill>
              </a:rPr>
              <a:t> </a:t>
            </a:r>
          </a:p>
          <a:p>
            <a:pPr>
              <a:buFont typeface="Arial" panose="020B0604020202020204" pitchFamily="34" charset="0"/>
              <a:buChar char="•"/>
            </a:pPr>
            <a:endParaRPr lang="en-US" sz="2000" dirty="0">
              <a:solidFill>
                <a:schemeClr val="tx1"/>
              </a:solidFill>
            </a:endParaRPr>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05 July 2018</a:t>
            </a:r>
            <a:endParaRPr lang="en-GB" dirty="0"/>
          </a:p>
        </p:txBody>
      </p:sp>
    </p:spTree>
    <p:extLst>
      <p:ext uri="{BB962C8B-B14F-4D97-AF65-F5344CB8AC3E}">
        <p14:creationId xmlns:p14="http://schemas.microsoft.com/office/powerpoint/2010/main" val="13844584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IEEE 802 on 6GHz</a:t>
            </a:r>
            <a:endParaRPr lang="en-US" sz="1400" dirty="0"/>
          </a:p>
        </p:txBody>
      </p:sp>
      <p:sp>
        <p:nvSpPr>
          <p:cNvPr id="3" name="Content Placeholder 2"/>
          <p:cNvSpPr>
            <a:spLocks noGrp="1"/>
          </p:cNvSpPr>
          <p:nvPr>
            <p:ph idx="1"/>
          </p:nvPr>
        </p:nvSpPr>
        <p:spPr>
          <a:xfrm>
            <a:off x="701040" y="1447800"/>
            <a:ext cx="8451908" cy="4494213"/>
          </a:xfrm>
        </p:spPr>
        <p:txBody>
          <a:bodyPr/>
          <a:lstStyle/>
          <a:p>
            <a:pPr>
              <a:buFont typeface="Arial" panose="020B0604020202020204" pitchFamily="34" charset="0"/>
              <a:buChar char="•"/>
            </a:pPr>
            <a:r>
              <a:rPr lang="en-US" sz="2000" dirty="0"/>
              <a:t>At a high level, any new thoughts on how to get IEEE 802 to a single voice on where to take the 6GHz band? </a:t>
            </a:r>
          </a:p>
          <a:p>
            <a:pPr>
              <a:buFont typeface="Arial" panose="020B0604020202020204" pitchFamily="34" charset="0"/>
              <a:buChar char="•"/>
            </a:pPr>
            <a:r>
              <a:rPr lang="en-US" sz="2000" dirty="0"/>
              <a:t>Feedback from the EC: </a:t>
            </a:r>
          </a:p>
          <a:p>
            <a:pPr>
              <a:buFont typeface="Arial" panose="020B0604020202020204" pitchFamily="34" charset="0"/>
              <a:buChar char="•"/>
            </a:pPr>
            <a:r>
              <a:rPr lang="en-US" sz="2000" dirty="0"/>
              <a:t>  </a:t>
            </a:r>
          </a:p>
          <a:p>
            <a:pPr>
              <a:buFont typeface="Arial" panose="020B0604020202020204" pitchFamily="34" charset="0"/>
              <a:buChar char="•"/>
            </a:pPr>
            <a:r>
              <a:rPr lang="en-US" sz="2000" dirty="0"/>
              <a:t> </a:t>
            </a:r>
          </a:p>
          <a:p>
            <a:pPr>
              <a:buFont typeface="Arial" panose="020B0604020202020204" pitchFamily="34" charset="0"/>
              <a:buChar char="•"/>
            </a:pPr>
            <a:r>
              <a:rPr lang="en-US" sz="2000" dirty="0"/>
              <a:t>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05 July 2018</a:t>
            </a:r>
            <a:endParaRPr lang="en-GB" dirty="0"/>
          </a:p>
        </p:txBody>
      </p:sp>
    </p:spTree>
    <p:extLst>
      <p:ext uri="{BB962C8B-B14F-4D97-AF65-F5344CB8AC3E}">
        <p14:creationId xmlns:p14="http://schemas.microsoft.com/office/powerpoint/2010/main" val="27670315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TR-51 SUN meeting invite</a:t>
            </a:r>
            <a:endParaRPr lang="en-US" sz="1400" dirty="0"/>
          </a:p>
        </p:txBody>
      </p:sp>
      <p:sp>
        <p:nvSpPr>
          <p:cNvPr id="3" name="Content Placeholder 2"/>
          <p:cNvSpPr>
            <a:spLocks noGrp="1"/>
          </p:cNvSpPr>
          <p:nvPr>
            <p:ph idx="1"/>
          </p:nvPr>
        </p:nvSpPr>
        <p:spPr>
          <a:xfrm>
            <a:off x="685800" y="1447800"/>
            <a:ext cx="8451908" cy="4494213"/>
          </a:xfrm>
        </p:spPr>
        <p:txBody>
          <a:bodyPr/>
          <a:lstStyle/>
          <a:p>
            <a:pPr>
              <a:buFont typeface="Arial" panose="020B0604020202020204" pitchFamily="34" charset="0"/>
              <a:buChar char="•"/>
            </a:pPr>
            <a:r>
              <a:rPr lang="en-US" sz="2000" dirty="0"/>
              <a:t>TIA's Director of Smart Building Programs, </a:t>
            </a:r>
            <a:r>
              <a:rPr lang="en-US" sz="2000" dirty="0" err="1"/>
              <a:t>Limor</a:t>
            </a:r>
            <a:r>
              <a:rPr lang="en-US" sz="2000" dirty="0"/>
              <a:t> </a:t>
            </a:r>
            <a:r>
              <a:rPr lang="en-US" sz="2000" dirty="0" err="1"/>
              <a:t>Schafman</a:t>
            </a:r>
            <a:r>
              <a:rPr lang="en-US" sz="2000" dirty="0"/>
              <a:t>, will be in San Diego.  </a:t>
            </a:r>
          </a:p>
          <a:p>
            <a:pPr>
              <a:buFont typeface="Arial" panose="020B0604020202020204" pitchFamily="34" charset="0"/>
              <a:buChar char="•"/>
            </a:pPr>
            <a:r>
              <a:rPr lang="en-US" sz="2000" dirty="0"/>
              <a:t>TIA's Director of Global Standards Programs, Victoria Mitchell has invited interested 802 participants to attend their TR-51 Smart Utility Networks meeting next Friday 13 July.  </a:t>
            </a:r>
          </a:p>
          <a:p>
            <a:pPr lvl="1">
              <a:buFont typeface="Arial" panose="020B0604020202020204" pitchFamily="34" charset="0"/>
              <a:buChar char="•"/>
            </a:pPr>
            <a:r>
              <a:rPr lang="en-US" dirty="0"/>
              <a:t>if interested in attending please RSVP to Victoria.  </a:t>
            </a:r>
            <a:r>
              <a:rPr lang="en-US" sz="1600" dirty="0"/>
              <a:t> </a:t>
            </a:r>
          </a:p>
          <a:p>
            <a:pPr lvl="1">
              <a:buFont typeface="Arial" panose="020B0604020202020204" pitchFamily="34" charset="0"/>
              <a:buChar char="•"/>
            </a:pPr>
            <a:r>
              <a:rPr lang="en-US" b="1" dirty="0"/>
              <a:t>Victoria Mitchell,  </a:t>
            </a:r>
            <a:r>
              <a:rPr lang="en-US" dirty="0"/>
              <a:t>Director, Global Standards Programs </a:t>
            </a:r>
            <a:br>
              <a:rPr lang="en-US" dirty="0"/>
            </a:br>
            <a:r>
              <a:rPr lang="en-US" dirty="0"/>
              <a:t>Telecommunications Industry Association (TIA) </a:t>
            </a:r>
            <a:br>
              <a:rPr lang="en-US" dirty="0"/>
            </a:br>
            <a:r>
              <a:rPr lang="en-US" u="sng" dirty="0">
                <a:hlinkClick r:id="rId2" tooltip="Click to send email to Victoria Mitchell"/>
              </a:rPr>
              <a:t>vmitchell@tiaonline.org</a:t>
            </a:r>
            <a:r>
              <a:rPr lang="en-US" dirty="0"/>
              <a:t> </a:t>
            </a:r>
            <a:endParaRPr lang="en-US" sz="1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05 July 2018</a:t>
            </a:r>
            <a:endParaRPr lang="en-GB" dirty="0"/>
          </a:p>
        </p:txBody>
      </p:sp>
    </p:spTree>
    <p:extLst>
      <p:ext uri="{BB962C8B-B14F-4D97-AF65-F5344CB8AC3E}">
        <p14:creationId xmlns:p14="http://schemas.microsoft.com/office/powerpoint/2010/main" val="41220421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7DCF184-DFC6-456D-ABBB-AC3644291535}"/>
              </a:ext>
            </a:extLst>
          </p:cNvPr>
          <p:cNvSpPr>
            <a:spLocks noGrp="1"/>
          </p:cNvSpPr>
          <p:nvPr>
            <p:ph type="dt" idx="10"/>
          </p:nvPr>
        </p:nvSpPr>
        <p:spPr>
          <a:xfrm>
            <a:off x="685800" y="286467"/>
            <a:ext cx="2211387" cy="273050"/>
          </a:xfrm>
        </p:spPr>
        <p:txBody>
          <a:bodyPr/>
          <a:lstStyle/>
          <a:p>
            <a:r>
              <a:rPr lang="en-US"/>
              <a:t>July 2018 Plenary</a:t>
            </a:r>
            <a:endParaRPr lang="en-GB" dirty="0"/>
          </a:p>
        </p:txBody>
      </p:sp>
      <p:sp>
        <p:nvSpPr>
          <p:cNvPr id="3" name="Footer Placeholder 2">
            <a:extLst>
              <a:ext uri="{FF2B5EF4-FFF2-40B4-BE49-F238E27FC236}">
                <a16:creationId xmlns:a16="http://schemas.microsoft.com/office/drawing/2014/main" id="{4AC94CC2-3B1E-4F78-BEE5-40FBB43B957C}"/>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FD2F0462-9FC0-4B51-A254-2FB4F05E01A1}"/>
              </a:ext>
            </a:extLst>
          </p:cNvPr>
          <p:cNvSpPr>
            <a:spLocks noGrp="1"/>
          </p:cNvSpPr>
          <p:nvPr>
            <p:ph type="sldNum" idx="12"/>
          </p:nvPr>
        </p:nvSpPr>
        <p:spPr/>
        <p:txBody>
          <a:bodyPr/>
          <a:lstStyle/>
          <a:p>
            <a:r>
              <a:rPr lang="en-GB"/>
              <a:t>Slide </a:t>
            </a:r>
            <a:fld id="{F5D8E26B-7BCF-4D25-9C89-0168A6618F18}" type="slidenum">
              <a:rPr lang="en-GB" smtClean="0"/>
              <a:pPr/>
              <a:t>17</a:t>
            </a:fld>
            <a:endParaRPr lang="en-GB" dirty="0"/>
          </a:p>
        </p:txBody>
      </p:sp>
      <p:sp>
        <p:nvSpPr>
          <p:cNvPr id="5" name="Title 1">
            <a:extLst>
              <a:ext uri="{FF2B5EF4-FFF2-40B4-BE49-F238E27FC236}">
                <a16:creationId xmlns:a16="http://schemas.microsoft.com/office/drawing/2014/main" id="{A58CF875-5AFE-4E7B-AE1D-939918528753}"/>
              </a:ext>
            </a:extLst>
          </p:cNvPr>
          <p:cNvSpPr txBox="1">
            <a:spLocks/>
          </p:cNvSpPr>
          <p:nvPr/>
        </p:nvSpPr>
        <p:spPr>
          <a:xfrm>
            <a:off x="685800" y="685800"/>
            <a:ext cx="7770813" cy="1065213"/>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sz="2800" kern="0" dirty="0">
                <a:latin typeface="Times New Roman" charset="0"/>
              </a:rPr>
              <a:t>Thursday Agenda</a:t>
            </a:r>
          </a:p>
        </p:txBody>
      </p:sp>
      <p:sp>
        <p:nvSpPr>
          <p:cNvPr id="6" name="Content Placeholder 2">
            <a:extLst>
              <a:ext uri="{FF2B5EF4-FFF2-40B4-BE49-F238E27FC236}">
                <a16:creationId xmlns:a16="http://schemas.microsoft.com/office/drawing/2014/main" id="{86CC2D23-615D-461B-88BF-75B4375E1B68}"/>
              </a:ext>
            </a:extLst>
          </p:cNvPr>
          <p:cNvSpPr txBox="1">
            <a:spLocks/>
          </p:cNvSpPr>
          <p:nvPr/>
        </p:nvSpPr>
        <p:spPr>
          <a:xfrm>
            <a:off x="696912" y="1218406"/>
            <a:ext cx="8218488" cy="4572000"/>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2000" kern="0" dirty="0"/>
              <a:t>Reminder of IEEE policies we are under.</a:t>
            </a:r>
          </a:p>
          <a:p>
            <a:pPr lvl="1">
              <a:buFont typeface="Arial" panose="020B0604020202020204" pitchFamily="34" charset="0"/>
              <a:buChar char="•"/>
            </a:pPr>
            <a:r>
              <a:rPr lang="en-US" altLang="en-US" sz="1600" kern="0" dirty="0"/>
              <a:t>Attendance server is open.</a:t>
            </a:r>
          </a:p>
          <a:p>
            <a:pPr lvl="1">
              <a:buFont typeface="Arial" panose="020B0604020202020204" pitchFamily="34" charset="0"/>
              <a:buChar char="•"/>
            </a:pPr>
            <a:r>
              <a:rPr lang="en-US" altLang="en-US" sz="1600" kern="0" dirty="0"/>
              <a:t>Remember to state your name, affiliation, employer and/or clients first time you speak. </a:t>
            </a:r>
          </a:p>
          <a:p>
            <a:pPr>
              <a:buFont typeface="Arial" panose="020B0604020202020204" pitchFamily="34" charset="0"/>
              <a:buChar char="•"/>
            </a:pPr>
            <a:endParaRPr lang="en-US" altLang="en-US" sz="2000" kern="0" dirty="0"/>
          </a:p>
          <a:p>
            <a:pPr>
              <a:buFont typeface="Arial" panose="020B0604020202020204" pitchFamily="34" charset="0"/>
              <a:buChar char="•"/>
            </a:pPr>
            <a:r>
              <a:rPr lang="en-US" altLang="en-US" sz="2000" kern="0" dirty="0"/>
              <a:t>Items from Tuesday or new.</a:t>
            </a:r>
          </a:p>
          <a:p>
            <a:pPr lvl="1">
              <a:buFont typeface="Arial" panose="020B0604020202020204" pitchFamily="34" charset="0"/>
              <a:buChar char="•"/>
            </a:pPr>
            <a:r>
              <a:rPr lang="en-US" sz="1600" dirty="0"/>
              <a:t>  </a:t>
            </a:r>
          </a:p>
          <a:p>
            <a:pPr lvl="1">
              <a:buFont typeface="Arial" panose="020B0604020202020204" pitchFamily="34" charset="0"/>
              <a:buChar char="•"/>
            </a:pPr>
            <a:r>
              <a:rPr lang="en-US" sz="1600" dirty="0"/>
              <a:t> </a:t>
            </a:r>
          </a:p>
          <a:p>
            <a:pPr lvl="1">
              <a:buFont typeface="Arial" panose="020B0604020202020204" pitchFamily="34" charset="0"/>
              <a:buChar char="•"/>
            </a:pPr>
            <a:r>
              <a:rPr lang="en-US" sz="1600" dirty="0"/>
              <a:t>Time for teleconferences </a:t>
            </a:r>
          </a:p>
          <a:p>
            <a:pPr lvl="1">
              <a:buFont typeface="Arial" panose="020B0604020202020204" pitchFamily="34" charset="0"/>
              <a:buChar char="•"/>
            </a:pPr>
            <a:r>
              <a:rPr lang="en-US" sz="1600" dirty="0"/>
              <a:t>Teleconferences through 27 Dec. 2018</a:t>
            </a:r>
          </a:p>
          <a:p>
            <a:pPr marL="457200" lvl="1" indent="0"/>
            <a:r>
              <a:rPr lang="en-US" altLang="en-US" kern="0" dirty="0"/>
              <a:t> </a:t>
            </a:r>
          </a:p>
          <a:p>
            <a:pPr>
              <a:buFont typeface="Arial" panose="020B0604020202020204" pitchFamily="34" charset="0"/>
              <a:buChar char="•"/>
            </a:pPr>
            <a:r>
              <a:rPr lang="en-US" altLang="en-US" sz="2000" kern="0" dirty="0"/>
              <a:t>Actions Required</a:t>
            </a:r>
          </a:p>
          <a:p>
            <a:pPr>
              <a:buFont typeface="Arial" panose="020B0604020202020204" pitchFamily="34" charset="0"/>
              <a:buChar char="•"/>
            </a:pPr>
            <a:r>
              <a:rPr lang="en-US" altLang="en-US" sz="2000" kern="0" dirty="0"/>
              <a:t>AOB</a:t>
            </a:r>
          </a:p>
          <a:p>
            <a:pPr>
              <a:buFont typeface="Arial" panose="020B0604020202020204" pitchFamily="34" charset="0"/>
              <a:buChar char="•"/>
            </a:pPr>
            <a:r>
              <a:rPr lang="en-US" altLang="en-US" sz="2000" kern="0" dirty="0"/>
              <a:t>Adjourn</a:t>
            </a:r>
          </a:p>
          <a:p>
            <a:pPr>
              <a:buFont typeface="Arial" panose="020B0604020202020204" pitchFamily="34" charset="0"/>
              <a:buChar char="•"/>
            </a:pPr>
            <a:endParaRPr lang="en-US" altLang="en-US" kern="0" dirty="0"/>
          </a:p>
          <a:p>
            <a:pPr>
              <a:buFont typeface="Arial" panose="020B0604020202020204" pitchFamily="34" charset="0"/>
              <a:buChar char="•"/>
            </a:pPr>
            <a:endParaRPr lang="en-US" altLang="en-US" kern="0" dirty="0"/>
          </a:p>
        </p:txBody>
      </p:sp>
    </p:spTree>
    <p:extLst>
      <p:ext uri="{BB962C8B-B14F-4D97-AF65-F5344CB8AC3E}">
        <p14:creationId xmlns:p14="http://schemas.microsoft.com/office/powerpoint/2010/main" val="26052451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800" dirty="0"/>
              <a:t>____________</a:t>
            </a:r>
          </a:p>
        </p:txBody>
      </p:sp>
      <p:sp>
        <p:nvSpPr>
          <p:cNvPr id="3" name="Content Placeholder 2"/>
          <p:cNvSpPr>
            <a:spLocks noGrp="1"/>
          </p:cNvSpPr>
          <p:nvPr>
            <p:ph idx="1"/>
          </p:nvPr>
        </p:nvSpPr>
        <p:spPr>
          <a:xfrm>
            <a:off x="695474" y="1142999"/>
            <a:ext cx="8296126" cy="4113213"/>
          </a:xfrm>
        </p:spPr>
        <p:txBody>
          <a:bodyPr/>
          <a:lstStyle/>
          <a:p>
            <a:pPr>
              <a:buFont typeface="Arial" panose="020B0604020202020204" pitchFamily="34" charset="0"/>
              <a:buChar char="•"/>
            </a:pPr>
            <a:r>
              <a:rPr lang="en-US" sz="1600" dirty="0"/>
              <a:t> </a:t>
            </a:r>
          </a:p>
          <a:p>
            <a:pPr>
              <a:buFont typeface="Arial" panose="020B0604020202020204" pitchFamily="34" charset="0"/>
              <a:buChar char="•"/>
            </a:pPr>
            <a:r>
              <a:rPr lang="en-US" sz="2000" dirty="0"/>
              <a:t>  </a:t>
            </a:r>
          </a:p>
          <a:p>
            <a:pPr>
              <a:buFont typeface="Arial" panose="020B0604020202020204" pitchFamily="34" charset="0"/>
              <a:buChar char="•"/>
            </a:pPr>
            <a:r>
              <a:rPr lang="en-US" sz="2000" dirty="0"/>
              <a:t> </a:t>
            </a:r>
          </a:p>
          <a:p>
            <a:pPr>
              <a:buFont typeface="Arial" panose="020B0604020202020204" pitchFamily="34" charset="0"/>
              <a:buChar char="•"/>
            </a:pPr>
            <a:r>
              <a:rPr lang="en-US" sz="2000" dirty="0"/>
              <a:t> </a:t>
            </a:r>
          </a:p>
          <a:p>
            <a:pPr>
              <a:buFont typeface="Arial" panose="020B0604020202020204" pitchFamily="34" charset="0"/>
              <a:buChar char="•"/>
            </a:pPr>
            <a:r>
              <a:rPr lang="en-US" sz="2000" dirty="0"/>
              <a:t> </a:t>
            </a:r>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lvl="1">
              <a:buFont typeface="Arial" panose="020B0604020202020204" pitchFamily="34" charset="0"/>
              <a:buChar char="•"/>
            </a:pPr>
            <a:endParaRPr lang="en-US" sz="1600" dirty="0"/>
          </a:p>
        </p:txBody>
      </p:sp>
      <p:sp>
        <p:nvSpPr>
          <p:cNvPr id="4" name="Date Placeholder 3"/>
          <p:cNvSpPr>
            <a:spLocks noGrp="1"/>
          </p:cNvSpPr>
          <p:nvPr>
            <p:ph type="dt" sz="half" idx="4294967295"/>
          </p:nvPr>
        </p:nvSpPr>
        <p:spPr>
          <a:xfrm>
            <a:off x="691161" y="304800"/>
            <a:ext cx="1893888" cy="276225"/>
          </a:xfrm>
          <a:prstGeom prst="rect">
            <a:avLst/>
          </a:prstGeom>
        </p:spPr>
        <p:txBody>
          <a:bodyPr/>
          <a:lstStyle/>
          <a:p>
            <a:pPr>
              <a:defRPr/>
            </a:pPr>
            <a:r>
              <a:rPr lang="en-US"/>
              <a:t>July 2018 Plenary</a:t>
            </a:r>
            <a:endParaRPr lang="en-US"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7" name="Footer Placeholder 6"/>
          <p:cNvSpPr>
            <a:spLocks noGrp="1"/>
          </p:cNvSpPr>
          <p:nvPr>
            <p:ph type="ftr" idx="14"/>
          </p:nvPr>
        </p:nvSpPr>
        <p:spPr/>
        <p:txBody>
          <a:bodyPr/>
          <a:lstStyle/>
          <a:p>
            <a:r>
              <a:rPr lang="en-US"/>
              <a:t>Jay Holcomb (Itron)</a:t>
            </a:r>
            <a:endParaRPr lang="en-GB" dirty="0"/>
          </a:p>
        </p:txBody>
      </p:sp>
    </p:spTree>
    <p:extLst>
      <p:ext uri="{BB962C8B-B14F-4D97-AF65-F5344CB8AC3E}">
        <p14:creationId xmlns:p14="http://schemas.microsoft.com/office/powerpoint/2010/main" val="202352392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Teleconferences</a:t>
            </a:r>
            <a:endParaRPr lang="en-US" dirty="0"/>
          </a:p>
        </p:txBody>
      </p:sp>
      <p:sp>
        <p:nvSpPr>
          <p:cNvPr id="3" name="Content Placeholder 2"/>
          <p:cNvSpPr>
            <a:spLocks noGrp="1"/>
          </p:cNvSpPr>
          <p:nvPr>
            <p:ph idx="1"/>
          </p:nvPr>
        </p:nvSpPr>
        <p:spPr>
          <a:xfrm>
            <a:off x="685800" y="1372393"/>
            <a:ext cx="7620000" cy="4113213"/>
          </a:xfrm>
        </p:spPr>
        <p:txBody>
          <a:bodyPr/>
          <a:lstStyle/>
          <a:p>
            <a:pPr>
              <a:buFont typeface="Arial" panose="020B0604020202020204" pitchFamily="34" charset="0"/>
              <a:buChar char="•"/>
            </a:pPr>
            <a:r>
              <a:rPr lang="en-US" sz="2000" dirty="0"/>
              <a:t>Per earlier discussion, should we move teleconferences 30mins later; to 15:00 – 16:00 ET? </a:t>
            </a:r>
            <a:endParaRPr lang="en-US" sz="2000" b="0" dirty="0"/>
          </a:p>
          <a:p>
            <a:pPr>
              <a:buFont typeface="Arial" panose="020B0604020202020204" pitchFamily="34" charset="0"/>
              <a:buChar char="•"/>
            </a:pPr>
            <a:endParaRPr lang="en-US" b="0" u="sng" dirty="0"/>
          </a:p>
          <a:p>
            <a:pPr>
              <a:buFont typeface="Arial" panose="020B0604020202020204" pitchFamily="34" charset="0"/>
              <a:buChar char="•"/>
            </a:pPr>
            <a:r>
              <a:rPr lang="en-US" sz="2000" u="sng" dirty="0"/>
              <a:t>Motion:</a:t>
            </a:r>
            <a:r>
              <a:rPr lang="en-US" sz="2000" dirty="0"/>
              <a:t> The 802.18 Chair or Vice Chair is directed to conduct, as necessary, teleconferences on Thursdays at 15:00 ET through 27 December 2018</a:t>
            </a:r>
          </a:p>
          <a:p>
            <a:pPr lvl="1">
              <a:buFont typeface="Arial" panose="020B0604020202020204" pitchFamily="34" charset="0"/>
              <a:buChar char="•"/>
            </a:pPr>
            <a:endParaRPr lang="en-US" dirty="0"/>
          </a:p>
          <a:p>
            <a:pPr lvl="1">
              <a:buFont typeface="Arial" panose="020B0604020202020204" pitchFamily="34" charset="0"/>
              <a:buChar char="•"/>
            </a:pPr>
            <a:r>
              <a:rPr lang="en-US" dirty="0"/>
              <a:t>Moved by:  			</a:t>
            </a:r>
            <a:r>
              <a:rPr lang="en-US" dirty="0">
                <a:solidFill>
                  <a:schemeClr val="bg1">
                    <a:lumMod val="95000"/>
                  </a:schemeClr>
                </a:solidFill>
              </a:rPr>
              <a:t>Mike Lynch (MJ Lunch </a:t>
            </a:r>
            <a:r>
              <a:rPr lang="en-US" dirty="0" err="1">
                <a:solidFill>
                  <a:schemeClr val="bg1">
                    <a:lumMod val="95000"/>
                  </a:schemeClr>
                </a:solidFill>
              </a:rPr>
              <a:t>Assoc</a:t>
            </a:r>
            <a:r>
              <a:rPr lang="en-US" dirty="0">
                <a:solidFill>
                  <a:schemeClr val="bg1">
                    <a:lumMod val="95000"/>
                  </a:schemeClr>
                </a:solidFill>
              </a:rPr>
              <a:t>)</a:t>
            </a:r>
          </a:p>
          <a:p>
            <a:pPr lvl="1">
              <a:buFont typeface="Arial" panose="020B0604020202020204" pitchFamily="34" charset="0"/>
              <a:buChar char="•"/>
            </a:pPr>
            <a:r>
              <a:rPr lang="en-US" dirty="0"/>
              <a:t>Seconded by: 			</a:t>
            </a:r>
            <a:r>
              <a:rPr lang="en-US" dirty="0">
                <a:solidFill>
                  <a:schemeClr val="bg1">
                    <a:lumMod val="95000"/>
                  </a:schemeClr>
                </a:solidFill>
              </a:rPr>
              <a:t>Stuart Kerry (Ruckus/ARRIS)</a:t>
            </a:r>
          </a:p>
          <a:p>
            <a:pPr lvl="1">
              <a:buFont typeface="Arial" panose="020B0604020202020204" pitchFamily="34" charset="0"/>
              <a:buChar char="•"/>
            </a:pPr>
            <a:r>
              <a:rPr lang="en-US" dirty="0"/>
              <a:t>Discussion? </a:t>
            </a:r>
          </a:p>
          <a:p>
            <a:pPr lvl="1">
              <a:buFont typeface="Arial" panose="020B0604020202020204" pitchFamily="34" charset="0"/>
              <a:buChar char="•"/>
            </a:pPr>
            <a:r>
              <a:rPr lang="en-US" dirty="0"/>
              <a:t>Vote:  __ Y / __ N / __ A </a:t>
            </a:r>
          </a:p>
          <a:p>
            <a:pPr>
              <a:buFont typeface="Arial" panose="020B0604020202020204" pitchFamily="34" charset="0"/>
              <a:buChar char="•"/>
            </a:pPr>
            <a:endParaRPr lang="en-US" altLang="en-US"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19</a:t>
            </a:fld>
            <a:endParaRPr lang="en-US" altLang="en-US" dirty="0"/>
          </a:p>
        </p:txBody>
      </p:sp>
      <p:sp>
        <p:nvSpPr>
          <p:cNvPr id="7" name="Date Placeholder 6"/>
          <p:cNvSpPr>
            <a:spLocks noGrp="1"/>
          </p:cNvSpPr>
          <p:nvPr>
            <p:ph type="dt" idx="15"/>
          </p:nvPr>
        </p:nvSpPr>
        <p:spPr/>
        <p:txBody>
          <a:bodyPr/>
          <a:lstStyle/>
          <a:p>
            <a:r>
              <a:rPr lang="en-US"/>
              <a:t>July 2018 Plenary</a:t>
            </a:r>
            <a:endParaRPr lang="en-GB" dirty="0"/>
          </a:p>
        </p:txBody>
      </p:sp>
      <p:sp>
        <p:nvSpPr>
          <p:cNvPr id="8" name="Footer Placeholder 7"/>
          <p:cNvSpPr>
            <a:spLocks noGrp="1"/>
          </p:cNvSpPr>
          <p:nvPr>
            <p:ph type="ftr" idx="14"/>
          </p:nvPr>
        </p:nvSpPr>
        <p:spPr/>
        <p:txBody>
          <a:bodyPr/>
          <a:lstStyle/>
          <a:p>
            <a:r>
              <a:rPr lang="en-GB" dirty="0"/>
              <a:t>Jay Holcomb (Itron)</a:t>
            </a:r>
          </a:p>
        </p:txBody>
      </p:sp>
    </p:spTree>
    <p:extLst>
      <p:ext uri="{BB962C8B-B14F-4D97-AF65-F5344CB8AC3E}">
        <p14:creationId xmlns:p14="http://schemas.microsoft.com/office/powerpoint/2010/main" val="33849989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800" dirty="0">
                <a:latin typeface="Times New Roman" charset="0"/>
              </a:rPr>
              <a:t>Call to Order / Administrative Items</a:t>
            </a:r>
          </a:p>
        </p:txBody>
      </p:sp>
      <p:sp>
        <p:nvSpPr>
          <p:cNvPr id="5123" name="Content Placeholder 2"/>
          <p:cNvSpPr>
            <a:spLocks noGrp="1"/>
          </p:cNvSpPr>
          <p:nvPr>
            <p:ph idx="1"/>
          </p:nvPr>
        </p:nvSpPr>
        <p:spPr>
          <a:xfrm>
            <a:off x="688334" y="1371600"/>
            <a:ext cx="8303266" cy="4724400"/>
          </a:xfrm>
        </p:spPr>
        <p:txBody>
          <a:bodyPr/>
          <a:lstStyle/>
          <a:p>
            <a:pPr>
              <a:buFont typeface="Arial" panose="020B0604020202020204" pitchFamily="34" charset="0"/>
              <a:buChar char="•"/>
            </a:pPr>
            <a:r>
              <a:rPr lang="en-US" altLang="en-US" sz="2000" dirty="0"/>
              <a:t>Number of voters:  </a:t>
            </a:r>
            <a:r>
              <a:rPr lang="en-US" altLang="en-US" sz="1800" dirty="0"/>
              <a:t>42 (8 on EC)</a:t>
            </a:r>
            <a:r>
              <a:rPr lang="en-US" altLang="en-US" sz="1800" dirty="0">
                <a:solidFill>
                  <a:schemeClr val="tx1"/>
                </a:solidFill>
              </a:rPr>
              <a:t>;  Aspirant members: 9</a:t>
            </a:r>
          </a:p>
          <a:p>
            <a:pPr lvl="1">
              <a:buFont typeface="Arial" panose="020B0604020202020204" pitchFamily="34" charset="0"/>
              <a:buChar char="•"/>
            </a:pPr>
            <a:r>
              <a:rPr lang="en-US" sz="1200" dirty="0">
                <a:solidFill>
                  <a:schemeClr val="tx1"/>
                </a:solidFill>
              </a:rPr>
              <a:t>A quorum is met since this meeting was announced more then 45 days ago.</a:t>
            </a:r>
          </a:p>
          <a:p>
            <a:pPr eaLnBrk="1" hangingPunct="1">
              <a:buFont typeface="Arial" panose="020B0604020202020204" pitchFamily="34" charset="0"/>
              <a:buChar char="•"/>
              <a:defRPr/>
            </a:pPr>
            <a:r>
              <a:rPr lang="en-US" sz="2000" dirty="0">
                <a:ea typeface="+mn-ea"/>
                <a:cs typeface="+mn-cs"/>
              </a:rPr>
              <a:t>Required notices</a:t>
            </a:r>
          </a:p>
          <a:p>
            <a:pPr lvl="1">
              <a:defRPr/>
            </a:pPr>
            <a:r>
              <a:rPr lang="en-US" sz="1600" kern="1600" dirty="0"/>
              <a:t>Affiliation FAQ - </a:t>
            </a:r>
            <a:r>
              <a:rPr lang="en-US" sz="1600" u="sng" kern="1600" dirty="0">
                <a:hlinkClick r:id="rId3"/>
              </a:rPr>
              <a:t>http://standards.ieee.org/faqs/affiliationFAQ.html</a:t>
            </a:r>
            <a:endParaRPr lang="en-US" sz="1600" u="sng" kern="1600" dirty="0"/>
          </a:p>
          <a:p>
            <a:pPr>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FAQ - </a:t>
            </a:r>
            <a:r>
              <a:rPr lang="en-US" sz="1600" u="sng" kern="1600" dirty="0">
                <a:hlinkClick r:id="rId4"/>
              </a:rPr>
              <a:t>http://standards.ieee.org/resources/antitrust-guidelines.pdf</a:t>
            </a:r>
            <a:endParaRPr lang="en-US" sz="1600" kern="1600" dirty="0"/>
          </a:p>
          <a:p>
            <a:pPr lvl="1">
              <a:defRPr/>
            </a:pPr>
            <a:r>
              <a:rPr lang="en-US" sz="1600" kern="1600" dirty="0"/>
              <a:t>Ethics - </a:t>
            </a:r>
            <a:r>
              <a:rPr lang="en-US" sz="1600" kern="1600" dirty="0">
                <a:hlinkClick r:id="rId5"/>
              </a:rPr>
              <a:t>https://www.ieee.org/about/corporate/governance/p7-8.html</a:t>
            </a:r>
            <a:r>
              <a:rPr lang="en-US" sz="1600" kern="1600" dirty="0"/>
              <a:t>  </a:t>
            </a:r>
          </a:p>
          <a:p>
            <a:pPr lvl="1">
              <a:defRPr/>
            </a:pPr>
            <a:r>
              <a:rPr lang="en-US" sz="1600" kern="1600" dirty="0"/>
              <a:t>IEEE 802 WG Policies and Procedures - </a:t>
            </a:r>
            <a:r>
              <a:rPr lang="en-US" sz="1600" u="sng" kern="1600" dirty="0">
                <a:hlinkClick r:id="rId6"/>
              </a:rPr>
              <a:t>http://www.ieee802.org/devdocs.shtml</a:t>
            </a:r>
            <a:r>
              <a:rPr lang="en-US" sz="1600" u="sng" kern="1600" dirty="0"/>
              <a:t> </a:t>
            </a:r>
          </a:p>
          <a:p>
            <a:pPr lvl="1">
              <a:defRPr/>
            </a:pPr>
            <a:r>
              <a:rPr lang="en-US" sz="1600" kern="1600" dirty="0"/>
              <a:t>The 4 administration slides, reminder from your  WG opening plenary  </a:t>
            </a:r>
            <a:r>
              <a:rPr lang="en-US" sz="1600" kern="1600" dirty="0">
                <a:sym typeface="Wingdings" panose="05000000000000000000" pitchFamily="2" charset="2"/>
              </a:rPr>
              <a:t> new 02jan18</a:t>
            </a:r>
            <a:endParaRPr lang="en-US" sz="1600" kern="1600" dirty="0"/>
          </a:p>
          <a:p>
            <a:pPr lvl="1">
              <a:defRPr/>
            </a:pPr>
            <a:r>
              <a:rPr lang="en-US" sz="1600" kern="1600" dirty="0"/>
              <a:t>       (note: call for essential patents is n/a, as the RR-TAG does not do standards) </a:t>
            </a:r>
            <a:endParaRPr lang="en-US" sz="1600" dirty="0"/>
          </a:p>
          <a:p>
            <a:pPr eaLnBrk="1" hangingPunct="1">
              <a:defRPr/>
            </a:pPr>
            <a:endParaRPr lang="en-US" sz="1000" dirty="0">
              <a:ea typeface="+mn-ea"/>
              <a:cs typeface="+mn-cs"/>
            </a:endParaRPr>
          </a:p>
          <a:p>
            <a:pPr eaLnBrk="1" hangingPunct="1">
              <a:buFont typeface="Arial" panose="020B0604020202020204" pitchFamily="34" charset="0"/>
              <a:buChar char="•"/>
              <a:defRPr/>
            </a:pPr>
            <a:r>
              <a:rPr lang="en-US" sz="2000" dirty="0">
                <a:ea typeface="+mn-ea"/>
                <a:cs typeface="+mn-cs"/>
              </a:rPr>
              <a:t>Officers or the RR-TAG / IEEE 802.18:</a:t>
            </a:r>
          </a:p>
          <a:p>
            <a:pPr lvl="1">
              <a:defRPr/>
            </a:pPr>
            <a:r>
              <a:rPr lang="en-US" sz="1600" dirty="0"/>
              <a:t>Chair is Jay Holcomb (Itron) </a:t>
            </a:r>
          </a:p>
          <a:p>
            <a:pPr lvl="1">
              <a:defRPr/>
            </a:pPr>
            <a:r>
              <a:rPr lang="en-US" sz="1600" dirty="0"/>
              <a:t>Vice-chair is open</a:t>
            </a:r>
          </a:p>
          <a:p>
            <a:pPr lvl="1">
              <a:defRPr/>
            </a:pPr>
            <a:r>
              <a:rPr lang="en-US" sz="1600" dirty="0"/>
              <a:t>Secretary is Allan Zhu (Huawei)</a:t>
            </a:r>
          </a:p>
        </p:txBody>
      </p:sp>
      <p:sp>
        <p:nvSpPr>
          <p:cNvPr id="7" name="Date Placeholder 6"/>
          <p:cNvSpPr>
            <a:spLocks noGrp="1"/>
          </p:cNvSpPr>
          <p:nvPr>
            <p:ph type="dt" sz="quarter" idx="4294967295"/>
          </p:nvPr>
        </p:nvSpPr>
        <p:spPr>
          <a:xfrm>
            <a:off x="696912" y="333375"/>
            <a:ext cx="1970088" cy="276225"/>
          </a:xfrm>
          <a:prstGeom prst="rect">
            <a:avLst/>
          </a:prstGeom>
        </p:spPr>
        <p:txBody>
          <a:bodyPr/>
          <a:lstStyle/>
          <a:p>
            <a:pPr>
              <a:defRPr/>
            </a:pPr>
            <a:r>
              <a:rPr lang="en-US"/>
              <a:t>July 2018 Plenary</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a:t>Jay Holcomb (Itron)</a:t>
            </a:r>
            <a:endParaRPr lang="en-GB" dirty="0"/>
          </a:p>
        </p:txBody>
      </p:sp>
      <p:graphicFrame>
        <p:nvGraphicFramePr>
          <p:cNvPr id="6" name="Object 5">
            <a:hlinkClick r:id="" action="ppaction://ole?verb=0"/>
            <a:extLst>
              <a:ext uri="{FF2B5EF4-FFF2-40B4-BE49-F238E27FC236}">
                <a16:creationId xmlns:a16="http://schemas.microsoft.com/office/drawing/2014/main" id="{30880004-0293-43BD-AEE7-73ECF85F8F55}"/>
              </a:ext>
            </a:extLst>
          </p:cNvPr>
          <p:cNvGraphicFramePr>
            <a:graphicFrameLocks noChangeAspect="1"/>
          </p:cNvGraphicFramePr>
          <p:nvPr>
            <p:extLst>
              <p:ext uri="{D42A27DB-BD31-4B8C-83A1-F6EECF244321}">
                <p14:modId xmlns:p14="http://schemas.microsoft.com/office/powerpoint/2010/main" val="2748994210"/>
              </p:ext>
            </p:extLst>
          </p:nvPr>
        </p:nvGraphicFramePr>
        <p:xfrm>
          <a:off x="7664816" y="4267200"/>
          <a:ext cx="914400" cy="771525"/>
        </p:xfrm>
        <a:graphic>
          <a:graphicData uri="http://schemas.openxmlformats.org/presentationml/2006/ole">
            <mc:AlternateContent xmlns:mc="http://schemas.openxmlformats.org/markup-compatibility/2006">
              <mc:Choice xmlns:v="urn:schemas-microsoft-com:vml" Requires="v">
                <p:oleObj spid="_x0000_s5341" name="Presentation" showAsIcon="1" r:id="rId7" imgW="914400" imgH="771480" progId="PowerPoint.Show.8">
                  <p:embed/>
                </p:oleObj>
              </mc:Choice>
              <mc:Fallback>
                <p:oleObj name="Presentation" showAsIcon="1" r:id="rId7" imgW="914400" imgH="771480" progId="PowerPoint.Show.8">
                  <p:embed/>
                  <p:pic>
                    <p:nvPicPr>
                      <p:cNvPr id="0" name=""/>
                      <p:cNvPicPr/>
                      <p:nvPr/>
                    </p:nvPicPr>
                    <p:blipFill>
                      <a:blip r:embed="rId8"/>
                      <a:stretch>
                        <a:fillRect/>
                      </a:stretch>
                    </p:blipFill>
                    <p:spPr>
                      <a:xfrm>
                        <a:off x="7664816" y="4267200"/>
                        <a:ext cx="914400" cy="771525"/>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800" dirty="0"/>
              <a:t>Actions Required</a:t>
            </a:r>
            <a:endParaRPr lang="en-US" sz="2800" dirty="0"/>
          </a:p>
        </p:txBody>
      </p:sp>
      <p:sp>
        <p:nvSpPr>
          <p:cNvPr id="3" name="Content Placeholder 2"/>
          <p:cNvSpPr>
            <a:spLocks noGrp="1"/>
          </p:cNvSpPr>
          <p:nvPr>
            <p:ph idx="1"/>
          </p:nvPr>
        </p:nvSpPr>
        <p:spPr>
          <a:xfrm>
            <a:off x="716560" y="1219200"/>
            <a:ext cx="8368912" cy="4113213"/>
          </a:xfrm>
        </p:spPr>
        <p:txBody>
          <a:bodyPr/>
          <a:lstStyle/>
          <a:p>
            <a:pPr>
              <a:buFont typeface="Arial" panose="020B0604020202020204" pitchFamily="34" charset="0"/>
              <a:buChar char="•"/>
            </a:pPr>
            <a:r>
              <a:rPr lang="en-US" altLang="en-US" sz="2000" dirty="0"/>
              <a:t> </a:t>
            </a:r>
          </a:p>
          <a:p>
            <a:pPr>
              <a:buFont typeface="Arial" panose="020B0604020202020204" pitchFamily="34" charset="0"/>
              <a:buChar char="•"/>
            </a:pPr>
            <a:r>
              <a:rPr lang="en-US" altLang="en-US" sz="2000" dirty="0"/>
              <a:t>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20</a:t>
            </a:fld>
            <a:endParaRPr lang="en-US" altLang="en-US" dirty="0"/>
          </a:p>
        </p:txBody>
      </p:sp>
      <p:sp>
        <p:nvSpPr>
          <p:cNvPr id="7" name="Date Placeholder 6"/>
          <p:cNvSpPr>
            <a:spLocks noGrp="1"/>
          </p:cNvSpPr>
          <p:nvPr>
            <p:ph type="dt" idx="15"/>
          </p:nvPr>
        </p:nvSpPr>
        <p:spPr/>
        <p:txBody>
          <a:bodyPr/>
          <a:lstStyle/>
          <a:p>
            <a:r>
              <a:rPr lang="en-US"/>
              <a:t>July 2018 Plenary</a:t>
            </a:r>
            <a:endParaRPr lang="en-GB" dirty="0"/>
          </a:p>
        </p:txBody>
      </p:sp>
      <p:sp>
        <p:nvSpPr>
          <p:cNvPr id="8" name="Footer Placeholder 7"/>
          <p:cNvSpPr>
            <a:spLocks noGrp="1"/>
          </p:cNvSpPr>
          <p:nvPr>
            <p:ph type="ftr" idx="14"/>
          </p:nvPr>
        </p:nvSpPr>
        <p:spPr/>
        <p:txBody>
          <a:bodyPr/>
          <a:lstStyle/>
          <a:p>
            <a:r>
              <a:rPr lang="en-US"/>
              <a:t>Jay Holcomb (Itron)</a:t>
            </a:r>
            <a:endParaRPr lang="en-GB" dirty="0"/>
          </a:p>
        </p:txBody>
      </p:sp>
    </p:spTree>
    <p:extLst>
      <p:ext uri="{BB962C8B-B14F-4D97-AF65-F5344CB8AC3E}">
        <p14:creationId xmlns:p14="http://schemas.microsoft.com/office/powerpoint/2010/main" val="89479283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800" dirty="0"/>
              <a:t>Any Other Business</a:t>
            </a:r>
          </a:p>
        </p:txBody>
      </p:sp>
      <p:sp>
        <p:nvSpPr>
          <p:cNvPr id="3" name="Content Placeholder 2"/>
          <p:cNvSpPr>
            <a:spLocks noGrp="1"/>
          </p:cNvSpPr>
          <p:nvPr>
            <p:ph idx="1"/>
          </p:nvPr>
        </p:nvSpPr>
        <p:spPr>
          <a:xfrm>
            <a:off x="695474" y="1142999"/>
            <a:ext cx="8296126" cy="4113213"/>
          </a:xfrm>
        </p:spPr>
        <p:txBody>
          <a:bodyPr/>
          <a:lstStyle/>
          <a:p>
            <a:pPr>
              <a:buFont typeface="Arial" panose="020B0604020202020204" pitchFamily="34" charset="0"/>
              <a:buChar char="•"/>
            </a:pPr>
            <a:r>
              <a:rPr lang="en-US" sz="1800" dirty="0"/>
              <a:t> </a:t>
            </a:r>
          </a:p>
          <a:p>
            <a:pPr>
              <a:buFont typeface="Arial" panose="020B0604020202020204" pitchFamily="34" charset="0"/>
              <a:buChar char="•"/>
            </a:pPr>
            <a:r>
              <a:rPr lang="en-US" sz="1800" dirty="0"/>
              <a:t> </a:t>
            </a:r>
          </a:p>
          <a:p>
            <a:pPr>
              <a:buFont typeface="Arial" panose="020B0604020202020204" pitchFamily="34" charset="0"/>
              <a:buChar char="•"/>
            </a:pPr>
            <a:r>
              <a:rPr lang="en-US" sz="1800" dirty="0"/>
              <a:t> </a:t>
            </a:r>
          </a:p>
        </p:txBody>
      </p:sp>
      <p:sp>
        <p:nvSpPr>
          <p:cNvPr id="4" name="Date Placeholder 3"/>
          <p:cNvSpPr>
            <a:spLocks noGrp="1"/>
          </p:cNvSpPr>
          <p:nvPr>
            <p:ph type="dt" sz="half" idx="4294967295"/>
          </p:nvPr>
        </p:nvSpPr>
        <p:spPr>
          <a:xfrm>
            <a:off x="691161" y="304800"/>
            <a:ext cx="1893888" cy="276225"/>
          </a:xfrm>
          <a:prstGeom prst="rect">
            <a:avLst/>
          </a:prstGeom>
        </p:spPr>
        <p:txBody>
          <a:bodyPr/>
          <a:lstStyle/>
          <a:p>
            <a:pPr>
              <a:defRPr/>
            </a:pPr>
            <a:r>
              <a:rPr lang="en-US"/>
              <a:t>July 2018 Plenary</a:t>
            </a:r>
            <a:endParaRPr lang="en-US"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7" name="Footer Placeholder 6"/>
          <p:cNvSpPr>
            <a:spLocks noGrp="1"/>
          </p:cNvSpPr>
          <p:nvPr>
            <p:ph type="ftr" idx="14"/>
          </p:nvPr>
        </p:nvSpPr>
        <p:spPr/>
        <p:txBody>
          <a:bodyPr/>
          <a:lstStyle/>
          <a:p>
            <a:r>
              <a:rPr lang="en-US"/>
              <a:t>Jay Holcomb (Itron)</a:t>
            </a:r>
            <a:endParaRPr lang="en-GB" dirty="0"/>
          </a:p>
        </p:txBody>
      </p:sp>
    </p:spTree>
    <p:extLst>
      <p:ext uri="{BB962C8B-B14F-4D97-AF65-F5344CB8AC3E}">
        <p14:creationId xmlns:p14="http://schemas.microsoft.com/office/powerpoint/2010/main" val="196399151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643327"/>
          </a:xfrm>
        </p:spPr>
        <p:txBody>
          <a:bodyPr/>
          <a:lstStyle/>
          <a:p>
            <a:r>
              <a:rPr lang="en-US" sz="2800" dirty="0"/>
              <a:t>Adjourn</a:t>
            </a:r>
          </a:p>
        </p:txBody>
      </p:sp>
      <p:sp>
        <p:nvSpPr>
          <p:cNvPr id="3" name="Content Placeholder 2"/>
          <p:cNvSpPr>
            <a:spLocks noGrp="1"/>
          </p:cNvSpPr>
          <p:nvPr>
            <p:ph idx="1"/>
          </p:nvPr>
        </p:nvSpPr>
        <p:spPr>
          <a:xfrm>
            <a:off x="689994" y="1233646"/>
            <a:ext cx="8115301" cy="4113213"/>
          </a:xfrm>
        </p:spPr>
        <p:txBody>
          <a:bodyPr/>
          <a:lstStyle/>
          <a:p>
            <a:pPr>
              <a:buFont typeface="Arial" panose="020B0604020202020204" pitchFamily="34" charset="0"/>
              <a:buChar char="•"/>
            </a:pPr>
            <a:r>
              <a:rPr lang="en-US" sz="2000" dirty="0"/>
              <a:t>The next face to face meeting of the 802.18 RR-TAG will be at the IEEE 802 Interim 11-13 Sept 2018 at the Hilton Waikoloa Village, Kona, HI, USA</a:t>
            </a:r>
          </a:p>
          <a:p>
            <a:pPr lvl="1">
              <a:buFont typeface="Arial" panose="020B0604020202020204" pitchFamily="34" charset="0"/>
              <a:buChar char="•"/>
            </a:pPr>
            <a:r>
              <a:rPr lang="en-US" sz="1800" dirty="0"/>
              <a:t>Usual time slots, Tuesday AM2 and Thursday AM1 (-2)</a:t>
            </a:r>
          </a:p>
          <a:p>
            <a:pPr>
              <a:buFont typeface="Arial" panose="020B0604020202020204" pitchFamily="34" charset="0"/>
              <a:buChar char="•"/>
            </a:pPr>
            <a:r>
              <a:rPr lang="en-US" sz="2000" dirty="0"/>
              <a:t>Next teleconference: 19 July 2018 – </a:t>
            </a:r>
            <a:r>
              <a:rPr lang="en-US" sz="2000" i="1" u="sng" dirty="0"/>
              <a:t>_</a:t>
            </a:r>
            <a:r>
              <a:rPr lang="en-US" sz="2000" i="1" u="sng" dirty="0">
                <a:highlight>
                  <a:srgbClr val="FFFF00"/>
                </a:highlight>
              </a:rPr>
              <a:t>tbd</a:t>
            </a:r>
            <a:r>
              <a:rPr lang="en-US" sz="2000" i="1" u="sng" dirty="0"/>
              <a:t>_</a:t>
            </a:r>
            <a:r>
              <a:rPr lang="en-US" sz="2000" dirty="0"/>
              <a:t> ET</a:t>
            </a:r>
          </a:p>
          <a:p>
            <a:pPr lvl="1">
              <a:buFont typeface="Arial" panose="020B0604020202020204" pitchFamily="34" charset="0"/>
              <a:buChar char="•"/>
            </a:pPr>
            <a:r>
              <a:rPr lang="en-US" sz="1800" dirty="0"/>
              <a:t>Call in info: </a:t>
            </a:r>
            <a:r>
              <a:rPr lang="en-US" sz="1800" dirty="0">
                <a:hlinkClick r:id="rId2"/>
              </a:rPr>
              <a:t>https://mentor.ieee.org/802.18/dcn/16/18-16-0038-09-0000-teleconference-call-in-info.pptx</a:t>
            </a:r>
            <a:r>
              <a:rPr lang="en-US" sz="1800" dirty="0"/>
              <a:t>  or the latest. </a:t>
            </a:r>
            <a:endParaRPr lang="en-US" sz="1800" b="1" dirty="0"/>
          </a:p>
          <a:p>
            <a:pPr lvl="1">
              <a:buFont typeface="Arial" panose="020B0604020202020204" pitchFamily="34" charset="0"/>
              <a:buChar char="•"/>
            </a:pPr>
            <a:r>
              <a:rPr lang="en-US" sz="1800" dirty="0"/>
              <a:t>Note: If the call-in link doesn’t work send the Chair an email right away.   </a:t>
            </a:r>
          </a:p>
          <a:p>
            <a:pPr lvl="1">
              <a:buFont typeface="Arial" panose="020B0604020202020204" pitchFamily="34" charset="0"/>
              <a:buChar char="•"/>
            </a:pPr>
            <a:r>
              <a:rPr lang="en-US" sz="1800" dirty="0"/>
              <a:t>All changes/cancellations will be sent out to the 802.18 list server. </a:t>
            </a:r>
          </a:p>
          <a:p>
            <a:pPr>
              <a:buFont typeface="Arial" panose="020B0604020202020204" pitchFamily="34" charset="0"/>
              <a:buChar char="•"/>
            </a:pPr>
            <a:r>
              <a:rPr lang="en-US" sz="2000" b="1" dirty="0">
                <a:solidFill>
                  <a:schemeClr val="bg1"/>
                </a:solidFill>
              </a:rPr>
              <a:t>Note: </a:t>
            </a:r>
            <a:r>
              <a:rPr lang="en-US" sz="2000" dirty="0">
                <a:solidFill>
                  <a:schemeClr val="bg1"/>
                </a:solidFill>
              </a:rPr>
              <a:t>there will not be a teleconference on _______________</a:t>
            </a:r>
            <a:endParaRPr lang="en-US" sz="2000" b="1" dirty="0">
              <a:solidFill>
                <a:schemeClr val="bg1"/>
              </a:solidFill>
            </a:endParaRPr>
          </a:p>
          <a:p>
            <a:pPr lvl="5">
              <a:buFont typeface="Arial" panose="020B0604020202020204" pitchFamily="34" charset="0"/>
              <a:buChar char="•"/>
            </a:pPr>
            <a:endParaRPr lang="en-US" sz="1200" dirty="0">
              <a:solidFill>
                <a:schemeClr val="tx1"/>
              </a:solidFill>
            </a:endParaRPr>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bg1">
                    <a:lumMod val="75000"/>
                  </a:schemeClr>
                </a:solidFill>
              </a:rPr>
              <a:t>None heard, </a:t>
            </a:r>
            <a:r>
              <a:rPr lang="en-US" sz="1800" dirty="0"/>
              <a:t>we are Adjourned at </a:t>
            </a:r>
            <a:r>
              <a:rPr lang="en-US" sz="1800" dirty="0">
                <a:highlight>
                  <a:srgbClr val="FFFF00"/>
                </a:highlight>
              </a:rPr>
              <a:t>___:______, Thursday 12 July 2018</a:t>
            </a:r>
          </a:p>
          <a:p>
            <a:pPr lvl="4">
              <a:buFont typeface="Arial" panose="020B0604020202020204" pitchFamily="34" charset="0"/>
              <a:buChar char="•"/>
            </a:pPr>
            <a:endParaRPr lang="en-US" sz="1000" dirty="0">
              <a:solidFill>
                <a:schemeClr val="tx1"/>
              </a:solidFill>
            </a:endParaRPr>
          </a:p>
          <a:p>
            <a:pPr>
              <a:buFont typeface="Arial" panose="020B0604020202020204" pitchFamily="34" charset="0"/>
              <a:buChar char="•"/>
            </a:pPr>
            <a:r>
              <a:rPr lang="en-US" sz="2000" dirty="0"/>
              <a:t>Thank You</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July 2018 Plenary</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July 2018 Plenary</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23</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81708"/>
            <a:ext cx="4038600" cy="584775"/>
          </a:xfrm>
          <a:prstGeom prst="rect">
            <a:avLst/>
          </a:prstGeom>
          <a:noFill/>
        </p:spPr>
        <p:txBody>
          <a:bodyPr wrap="square" rtlCol="0">
            <a:spAutoFit/>
          </a:bodyPr>
          <a:lstStyle/>
          <a:p>
            <a:r>
              <a:rPr lang="en-US" sz="3200" dirty="0">
                <a:solidFill>
                  <a:schemeClr val="tx1"/>
                </a:solidFill>
              </a:rPr>
              <a:t>Safe Travels</a:t>
            </a:r>
          </a:p>
        </p:txBody>
      </p:sp>
    </p:spTree>
    <p:extLst>
      <p:ext uri="{BB962C8B-B14F-4D97-AF65-F5344CB8AC3E}">
        <p14:creationId xmlns:p14="http://schemas.microsoft.com/office/powerpoint/2010/main" val="43678759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719931"/>
          </a:xfrm>
        </p:spPr>
        <p:txBody>
          <a:bodyPr/>
          <a:lstStyle/>
          <a:p>
            <a:r>
              <a:rPr lang="en-US" altLang="en-US" sz="2800" dirty="0"/>
              <a:t>Motions - administrative</a:t>
            </a:r>
          </a:p>
        </p:txBody>
      </p:sp>
      <p:sp>
        <p:nvSpPr>
          <p:cNvPr id="16387" name="Content Placeholder 2"/>
          <p:cNvSpPr>
            <a:spLocks noGrp="1"/>
          </p:cNvSpPr>
          <p:nvPr>
            <p:ph idx="1"/>
          </p:nvPr>
        </p:nvSpPr>
        <p:spPr>
          <a:xfrm>
            <a:off x="685799" y="1281637"/>
            <a:ext cx="7772400" cy="4572000"/>
          </a:xfrm>
        </p:spPr>
        <p:txBody>
          <a:bodyPr/>
          <a:lstStyle/>
          <a:p>
            <a:pPr>
              <a:buFont typeface="Arial" panose="020B0604020202020204" pitchFamily="34" charset="0"/>
              <a:buChar char="•"/>
            </a:pPr>
            <a:r>
              <a:rPr lang="en-US" altLang="en-US" sz="1600" u="sng" dirty="0"/>
              <a:t>Motion:</a:t>
            </a:r>
            <a:r>
              <a:rPr lang="en-US" altLang="en-US" sz="1600" dirty="0"/>
              <a:t> To approve the Thursday agenda as presented on previous slide</a:t>
            </a:r>
          </a:p>
          <a:p>
            <a:r>
              <a:rPr lang="en-US" altLang="en-US" sz="1600" b="1" dirty="0"/>
              <a:t>		Moved by:  	</a:t>
            </a:r>
          </a:p>
          <a:p>
            <a:pPr lvl="1"/>
            <a:r>
              <a:rPr lang="en-US" altLang="en-US" sz="1600" b="1" dirty="0"/>
              <a:t>Seconded by:  	</a:t>
            </a:r>
          </a:p>
          <a:p>
            <a:pPr lvl="1"/>
            <a:r>
              <a:rPr lang="en-US" altLang="en-US" sz="1600" b="1" dirty="0"/>
              <a:t>Discussion?</a:t>
            </a:r>
          </a:p>
          <a:p>
            <a:pPr lvl="1"/>
            <a:r>
              <a:rPr lang="en-US" altLang="en-US" sz="1600" b="1" dirty="0"/>
              <a:t>Vote:  </a:t>
            </a:r>
            <a:r>
              <a:rPr lang="en-US" altLang="en-US" sz="1600" b="1" dirty="0">
                <a:solidFill>
                  <a:schemeClr val="bg1">
                    <a:lumMod val="65000"/>
                  </a:schemeClr>
                </a:solidFill>
              </a:rPr>
              <a:t>Unanimous consent</a:t>
            </a:r>
          </a:p>
          <a:p>
            <a:pPr lvl="1"/>
            <a:endParaRPr lang="en-US" altLang="en-US" sz="1600" u="sng" dirty="0"/>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24</a:t>
            </a:fld>
            <a:endParaRPr lang="en-US" altLang="en-US" sz="1200" b="0" dirty="0"/>
          </a:p>
        </p:txBody>
      </p:sp>
      <p:sp>
        <p:nvSpPr>
          <p:cNvPr id="2" name="Date Placeholder 1"/>
          <p:cNvSpPr>
            <a:spLocks noGrp="1"/>
          </p:cNvSpPr>
          <p:nvPr>
            <p:ph type="dt" idx="15"/>
          </p:nvPr>
        </p:nvSpPr>
        <p:spPr/>
        <p:txBody>
          <a:bodyPr/>
          <a:lstStyle/>
          <a:p>
            <a:r>
              <a:rPr lang="en-US"/>
              <a:t>July 2018 Plenary</a:t>
            </a:r>
            <a:endParaRPr lang="en-GB" dirty="0"/>
          </a:p>
        </p:txBody>
      </p:sp>
      <p:sp>
        <p:nvSpPr>
          <p:cNvPr id="3" name="Footer Placeholder 2"/>
          <p:cNvSpPr>
            <a:spLocks noGrp="1"/>
          </p:cNvSpPr>
          <p:nvPr>
            <p:ph type="ftr" idx="14"/>
          </p:nvPr>
        </p:nvSpPr>
        <p:spPr/>
        <p:txBody>
          <a:bodyPr/>
          <a:lstStyle/>
          <a:p>
            <a:r>
              <a:rPr lang="en-US"/>
              <a:t>Jay Holcomb (Itron)</a:t>
            </a:r>
            <a:endParaRPr lang="en-GB" dirty="0"/>
          </a:p>
        </p:txBody>
      </p:sp>
    </p:spTree>
    <p:extLst>
      <p:ext uri="{BB962C8B-B14F-4D97-AF65-F5344CB8AC3E}">
        <p14:creationId xmlns:p14="http://schemas.microsoft.com/office/powerpoint/2010/main" val="422143877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IEEE SA position statement </a:t>
            </a:r>
            <a:endParaRPr lang="en-US" sz="1400" dirty="0"/>
          </a:p>
        </p:txBody>
      </p:sp>
      <p:sp>
        <p:nvSpPr>
          <p:cNvPr id="3" name="Content Placeholder 2"/>
          <p:cNvSpPr>
            <a:spLocks noGrp="1"/>
          </p:cNvSpPr>
          <p:nvPr>
            <p:ph idx="1"/>
          </p:nvPr>
        </p:nvSpPr>
        <p:spPr>
          <a:xfrm>
            <a:off x="692092" y="1181893"/>
            <a:ext cx="8375708" cy="4494213"/>
          </a:xfrm>
        </p:spPr>
        <p:txBody>
          <a:bodyPr/>
          <a:lstStyle/>
          <a:p>
            <a:pPr>
              <a:buFont typeface="Arial" panose="020B0604020202020204" pitchFamily="34" charset="0"/>
              <a:buChar char="•"/>
            </a:pPr>
            <a:endParaRPr lang="en-US" sz="2000" dirty="0"/>
          </a:p>
          <a:p>
            <a:pPr>
              <a:buFont typeface="Arial" panose="020B0604020202020204" pitchFamily="34" charset="0"/>
              <a:buChar char="•"/>
            </a:pPr>
            <a:r>
              <a:rPr lang="en-US" sz="2000" dirty="0"/>
              <a:t>The IEEE-SA </a:t>
            </a:r>
            <a:r>
              <a:rPr lang="en-US" sz="2000" dirty="0" err="1"/>
              <a:t>BoG</a:t>
            </a:r>
            <a:r>
              <a:rPr lang="en-US" sz="2000" dirty="0"/>
              <a:t> SPCC reviewed and discussed the draft Spectrum Use position statement we have reviewed the past months </a:t>
            </a:r>
            <a:r>
              <a:rPr lang="en-US" sz="1400" dirty="0"/>
              <a:t>(18-18/0010r03)</a:t>
            </a:r>
            <a:r>
              <a:rPr lang="en-US" sz="2000" dirty="0"/>
              <a:t>. </a:t>
            </a:r>
            <a:r>
              <a:rPr lang="en-US" sz="1100" dirty="0"/>
              <a:t> </a:t>
            </a:r>
            <a:r>
              <a:rPr lang="en-US" sz="2000" dirty="0"/>
              <a:t>It agreed to move it forth to the </a:t>
            </a:r>
            <a:r>
              <a:rPr lang="en-US" sz="2000" dirty="0" err="1"/>
              <a:t>BoG</a:t>
            </a:r>
            <a:r>
              <a:rPr lang="en-US" sz="2000" dirty="0"/>
              <a:t> for its approval at the 9 July meeting--with the addition of text addressing shared spectrum.  </a:t>
            </a:r>
          </a:p>
          <a:p>
            <a:pPr>
              <a:buFont typeface="Arial" panose="020B0604020202020204" pitchFamily="34" charset="0"/>
              <a:buChar char="•"/>
            </a:pPr>
            <a:r>
              <a:rPr lang="en-US" sz="2000" dirty="0"/>
              <a:t>The text was sent to the 802.18 list server on 20 June for feedback, none was received. </a:t>
            </a:r>
          </a:p>
          <a:p>
            <a:pPr lvl="1">
              <a:buFont typeface="Arial" panose="020B0604020202020204" pitchFamily="34" charset="0"/>
              <a:buChar char="•"/>
            </a:pPr>
            <a:r>
              <a:rPr lang="en-US" sz="1200" dirty="0">
                <a:hlinkClick r:id="rId2"/>
              </a:rPr>
              <a:t>https://mentor.ieee.org/802.18/dcn/18/18-18-0010-04-0000-sa-use-of-spectrum-draft-position-06dec17.docx</a:t>
            </a:r>
            <a:r>
              <a:rPr lang="en-US" sz="1200" dirty="0"/>
              <a:t> </a:t>
            </a:r>
            <a:endParaRPr lang="en-US" sz="1600" dirty="0"/>
          </a:p>
          <a:p>
            <a:pPr>
              <a:buFont typeface="Arial" panose="020B0604020202020204" pitchFamily="34" charset="0"/>
              <a:buChar char="•"/>
            </a:pPr>
            <a:r>
              <a:rPr lang="en-US" sz="1800" dirty="0"/>
              <a:t>Since then, the IEEE 802.22 Chair has suggested a few more updates and we will review all the updates, lines 22 - 41.  The document is: </a:t>
            </a:r>
            <a:r>
              <a:rPr lang="en-US" sz="1800" dirty="0">
                <a:hlinkClick r:id="rId3"/>
              </a:rPr>
              <a:t>https://mentor.ieee.org/802.18/dcn/18/18-18-0010-05-0000-sa-use-of-spectrum-draft-position-06dec17.docx</a:t>
            </a:r>
            <a:r>
              <a:rPr lang="en-US" sz="1800" dirty="0"/>
              <a:t>   </a:t>
            </a:r>
          </a:p>
          <a:p>
            <a:pPr lvl="1">
              <a:buFont typeface="Arial" panose="020B0604020202020204" pitchFamily="34" charset="0"/>
              <a:buChar char="•"/>
            </a:pPr>
            <a:r>
              <a:rPr lang="en-US" sz="1800" dirty="0"/>
              <a:t>Note: the IEEE 802 chair has asked for clarity on how the different IEEE 802 standards and projects are stated.  So some editorials could be coming. </a:t>
            </a:r>
          </a:p>
          <a:p>
            <a:pPr>
              <a:buFont typeface="Arial" panose="020B0604020202020204" pitchFamily="34" charset="0"/>
              <a:buChar char="•"/>
            </a:pPr>
            <a:r>
              <a:rPr lang="en-US" sz="1600" dirty="0"/>
              <a:t>The latest version was a reviewed and a few minor editorial edits were done. </a:t>
            </a:r>
          </a:p>
          <a:p>
            <a:pPr lvl="1">
              <a:buFont typeface="Arial" panose="020B0604020202020204" pitchFamily="34" charset="0"/>
              <a:buChar char="•"/>
            </a:pPr>
            <a:r>
              <a:rPr lang="en-US" sz="1800" dirty="0"/>
              <a:t>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28 June 2018</a:t>
            </a:r>
            <a:endParaRPr lang="en-GB" dirty="0"/>
          </a:p>
        </p:txBody>
      </p:sp>
    </p:spTree>
    <p:extLst>
      <p:ext uri="{BB962C8B-B14F-4D97-AF65-F5344CB8AC3E}">
        <p14:creationId xmlns:p14="http://schemas.microsoft.com/office/powerpoint/2010/main" val="349972766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534987"/>
          </a:xfrm>
        </p:spPr>
        <p:txBody>
          <a:bodyPr/>
          <a:lstStyle/>
          <a:p>
            <a:r>
              <a:rPr lang="en-US" altLang="en-US" dirty="0"/>
              <a:t>Motion SA position statement</a:t>
            </a:r>
            <a:endParaRPr lang="en-US" dirty="0"/>
          </a:p>
        </p:txBody>
      </p:sp>
      <p:sp>
        <p:nvSpPr>
          <p:cNvPr id="3" name="Content Placeholder 2"/>
          <p:cNvSpPr>
            <a:spLocks noGrp="1"/>
          </p:cNvSpPr>
          <p:nvPr>
            <p:ph idx="1"/>
          </p:nvPr>
        </p:nvSpPr>
        <p:spPr>
          <a:xfrm>
            <a:off x="836613" y="1319212"/>
            <a:ext cx="7620000" cy="4113213"/>
          </a:xfrm>
        </p:spPr>
        <p:txBody>
          <a:bodyPr/>
          <a:lstStyle/>
          <a:p>
            <a:pPr eaLnBrk="0" hangingPunct="0">
              <a:spcBef>
                <a:spcPct val="0"/>
              </a:spcBef>
              <a:buFont typeface="Arial" panose="020B0604020202020204" pitchFamily="34" charset="0"/>
              <a:buChar char="•"/>
            </a:pPr>
            <a:r>
              <a:rPr lang="en-GB" b="0" kern="1200" dirty="0">
                <a:solidFill>
                  <a:schemeClr val="tx1"/>
                </a:solidFill>
                <a:latin typeface="Times New Roman" pitchFamily="16" charset="0"/>
                <a:ea typeface="MS Gothic" charset="-128"/>
              </a:rPr>
              <a:t>Motion: To approve revised  document </a:t>
            </a:r>
            <a:r>
              <a:rPr lang="en-US" b="0" kern="1200" dirty="0">
                <a:solidFill>
                  <a:schemeClr val="tx1"/>
                </a:solidFill>
                <a:latin typeface="Times New Roman" pitchFamily="16" charset="0"/>
                <a:ea typeface="MS Gothic" charset="-128"/>
              </a:rPr>
              <a:t>18-18/0010r0___</a:t>
            </a:r>
            <a:r>
              <a:rPr lang="en-GB" b="0" kern="1200" dirty="0">
                <a:solidFill>
                  <a:schemeClr val="tx1"/>
                </a:solidFill>
                <a:latin typeface="Times New Roman" pitchFamily="16" charset="0"/>
                <a:ea typeface="MS Gothic" charset="-128"/>
              </a:rPr>
              <a:t>, RR_TAG Marked up Draft IEEE-SA Position Statement</a:t>
            </a:r>
            <a:r>
              <a:rPr lang="en-US" b="0" kern="1200" dirty="0">
                <a:solidFill>
                  <a:schemeClr val="tx1"/>
                </a:solidFill>
                <a:latin typeface="Times New Roman" pitchFamily="16" charset="0"/>
                <a:ea typeface="MS Gothic" charset="-128"/>
              </a:rPr>
              <a:t> on “</a:t>
            </a:r>
            <a:r>
              <a:rPr lang="en-GB" b="0" kern="1200" dirty="0">
                <a:solidFill>
                  <a:schemeClr val="tx1"/>
                </a:solidFill>
                <a:latin typeface="Times New Roman" pitchFamily="16" charset="0"/>
                <a:ea typeface="MS Gothic" charset="-128"/>
              </a:rPr>
              <a:t>Additional Spectrum Needed” for review and approval by the EC for sending to the IEEE-SA. The Chair of 802.18 is authorized to make editorial changes as necessary.</a:t>
            </a:r>
            <a:r>
              <a:rPr lang="en-US" b="0" kern="1200" dirty="0">
                <a:solidFill>
                  <a:schemeClr val="tx1"/>
                </a:solidFill>
                <a:latin typeface="Times New Roman" pitchFamily="16" charset="0"/>
                <a:ea typeface="MS Gothic" charset="-128"/>
              </a:rPr>
              <a:t> </a:t>
            </a:r>
          </a:p>
          <a:p>
            <a:pPr>
              <a:buFont typeface="Arial" panose="020B0604020202020204" pitchFamily="34" charset="0"/>
              <a:buChar char="•"/>
            </a:pPr>
            <a:endParaRPr lang="en-US" b="0" dirty="0">
              <a:solidFill>
                <a:schemeClr val="tx1"/>
              </a:solidFill>
            </a:endParaRPr>
          </a:p>
          <a:p>
            <a:pPr>
              <a:buFont typeface="Arial" panose="020B0604020202020204" pitchFamily="34" charset="0"/>
              <a:buChar char="•"/>
            </a:pPr>
            <a:r>
              <a:rPr lang="en-US" b="0" dirty="0">
                <a:solidFill>
                  <a:schemeClr val="tx1"/>
                </a:solidFill>
              </a:rPr>
              <a:t>Move by:</a:t>
            </a:r>
          </a:p>
          <a:p>
            <a:pPr>
              <a:buFont typeface="Arial" panose="020B0604020202020204" pitchFamily="34" charset="0"/>
              <a:buChar char="•"/>
            </a:pPr>
            <a:r>
              <a:rPr lang="en-US" b="0" dirty="0">
                <a:solidFill>
                  <a:schemeClr val="tx1"/>
                </a:solidFill>
              </a:rPr>
              <a:t>Second by:</a:t>
            </a:r>
          </a:p>
          <a:p>
            <a:pPr>
              <a:buFont typeface="Arial" panose="020B0604020202020204" pitchFamily="34" charset="0"/>
              <a:buChar char="•"/>
            </a:pPr>
            <a:r>
              <a:rPr lang="en-US" b="0" dirty="0">
                <a:solidFill>
                  <a:schemeClr val="tx1"/>
                </a:solidFill>
              </a:rPr>
              <a:t>Discussion:         None</a:t>
            </a:r>
          </a:p>
          <a:p>
            <a:pPr>
              <a:buFont typeface="Arial" panose="020B0604020202020204" pitchFamily="34" charset="0"/>
              <a:buChar char="•"/>
            </a:pPr>
            <a:r>
              <a:rPr lang="en-US" b="0" dirty="0">
                <a:solidFill>
                  <a:schemeClr val="tx1"/>
                </a:solidFill>
              </a:rPr>
              <a:t>Vote:         	 ___ Yes        _0__ No          _0_ Abstain </a:t>
            </a:r>
          </a:p>
          <a:p>
            <a:pPr>
              <a:buFont typeface="Arial" panose="020B0604020202020204" pitchFamily="34" charset="0"/>
              <a:buChar char="•"/>
            </a:pPr>
            <a:r>
              <a:rPr lang="en-US" b="0" dirty="0">
                <a:solidFill>
                  <a:schemeClr val="tx1"/>
                </a:solidFill>
              </a:rPr>
              <a:t>Motion:</a:t>
            </a:r>
            <a:r>
              <a:rPr lang="en-US" dirty="0">
                <a:solidFill>
                  <a:schemeClr val="tx1"/>
                </a:solidFill>
              </a:rPr>
              <a:t>		 </a:t>
            </a:r>
            <a:r>
              <a:rPr lang="en-US" b="0" dirty="0">
                <a:solidFill>
                  <a:schemeClr val="tx1"/>
                </a:solidFill>
              </a:rPr>
              <a:t>Passed</a:t>
            </a:r>
          </a:p>
          <a:p>
            <a:pPr marL="0" indent="0"/>
            <a:endParaRPr lang="en-US" altLang="en-US" b="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26</a:t>
            </a:fld>
            <a:endParaRPr lang="en-US" altLang="en-US" dirty="0"/>
          </a:p>
        </p:txBody>
      </p:sp>
      <p:sp>
        <p:nvSpPr>
          <p:cNvPr id="7" name="Date Placeholder 6"/>
          <p:cNvSpPr>
            <a:spLocks noGrp="1"/>
          </p:cNvSpPr>
          <p:nvPr>
            <p:ph type="dt" idx="15"/>
          </p:nvPr>
        </p:nvSpPr>
        <p:spPr/>
        <p:txBody>
          <a:bodyPr/>
          <a:lstStyle/>
          <a:p>
            <a:r>
              <a:rPr lang="en-US"/>
              <a:t>05 July 2018</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64425247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keep in mind for future</a:t>
            </a:r>
            <a:endParaRPr lang="en-US" sz="1400" dirty="0"/>
          </a:p>
        </p:txBody>
      </p:sp>
      <p:sp>
        <p:nvSpPr>
          <p:cNvPr id="3" name="Content Placeholder 2"/>
          <p:cNvSpPr>
            <a:spLocks noGrp="1"/>
          </p:cNvSpPr>
          <p:nvPr>
            <p:ph idx="1"/>
          </p:nvPr>
        </p:nvSpPr>
        <p:spPr>
          <a:xfrm>
            <a:off x="692092" y="1257300"/>
            <a:ext cx="8451908" cy="4494213"/>
          </a:xfrm>
        </p:spPr>
        <p:txBody>
          <a:bodyPr/>
          <a:lstStyle/>
          <a:p>
            <a:pPr>
              <a:buFont typeface="Arial" panose="020B0604020202020204" pitchFamily="34" charset="0"/>
              <a:buChar char="•"/>
            </a:pPr>
            <a:r>
              <a:rPr lang="en-US" altLang="en-US" sz="1800" dirty="0"/>
              <a:t>Links to EU sites: </a:t>
            </a:r>
          </a:p>
          <a:p>
            <a:pPr lvl="1">
              <a:buFont typeface="Arial" panose="020B0604020202020204" pitchFamily="34" charset="0"/>
              <a:buChar char="•"/>
            </a:pPr>
            <a:r>
              <a:rPr lang="en-US" altLang="en-US" sz="1400" dirty="0"/>
              <a:t>Bran: 		</a:t>
            </a:r>
            <a:r>
              <a:rPr lang="en-US" altLang="en-US" sz="1400" dirty="0">
                <a:hlinkClick r:id="rId2"/>
              </a:rPr>
              <a:t>https://portal.etsi.org/tb.aspx?tbid=287&amp;SubTB=287</a:t>
            </a:r>
            <a:r>
              <a:rPr lang="en-US" altLang="en-US" sz="1400" dirty="0"/>
              <a:t> </a:t>
            </a:r>
          </a:p>
          <a:p>
            <a:pPr lvl="1">
              <a:buFont typeface="Arial" panose="020B0604020202020204" pitchFamily="34" charset="0"/>
              <a:buChar char="•"/>
            </a:pPr>
            <a:r>
              <a:rPr lang="en-US" altLang="en-US" sz="1400" dirty="0"/>
              <a:t>ERM TG-11:	</a:t>
            </a:r>
            <a:r>
              <a:rPr lang="en-US" altLang="en-US" sz="1400" dirty="0">
                <a:hlinkClick r:id="rId3"/>
              </a:rPr>
              <a:t>https://portal.etsi.org/tb.aspx?tbid=442&amp;SubTB=442</a:t>
            </a:r>
            <a:r>
              <a:rPr lang="en-US" altLang="en-US" sz="1400" dirty="0"/>
              <a:t>  </a:t>
            </a:r>
          </a:p>
          <a:p>
            <a:pPr lvl="1">
              <a:buFont typeface="Arial" panose="020B0604020202020204" pitchFamily="34" charset="0"/>
              <a:buChar char="•"/>
            </a:pPr>
            <a:r>
              <a:rPr lang="en-US" altLang="en-US" sz="1400" dirty="0"/>
              <a:t>CEPT SE45:	</a:t>
            </a:r>
            <a:r>
              <a:rPr lang="en-US" altLang="en-US" sz="1400" dirty="0">
                <a:hlinkClick r:id="rId4"/>
              </a:rPr>
              <a:t>https://cept.org/ecc/groups/ecc/wg-se/se-45/client/introduction/</a:t>
            </a:r>
            <a:r>
              <a:rPr lang="en-US" altLang="en-US" sz="1400" dirty="0"/>
              <a:t>  </a:t>
            </a:r>
          </a:p>
          <a:p>
            <a:pPr lvl="1">
              <a:buFont typeface="Arial" panose="020B0604020202020204" pitchFamily="34" charset="0"/>
              <a:buChar char="•"/>
            </a:pPr>
            <a:r>
              <a:rPr lang="en-US" altLang="en-US" sz="1400" dirty="0"/>
              <a:t>CEPT FM57: </a:t>
            </a:r>
            <a:r>
              <a:rPr lang="en-US" altLang="en-US" sz="1400" dirty="0">
                <a:hlinkClick r:id="rId5"/>
              </a:rPr>
              <a:t>https://cept.org/ecc/groups/ecc/wg-fm/fm-57/client/introduction/</a:t>
            </a:r>
            <a:r>
              <a:rPr lang="en-US" altLang="en-US" sz="1400" dirty="0"/>
              <a:t> </a:t>
            </a:r>
          </a:p>
          <a:p>
            <a:pPr lvl="1">
              <a:buFont typeface="Arial" panose="020B0604020202020204" pitchFamily="34" charset="0"/>
              <a:buChar char="•"/>
            </a:pPr>
            <a:r>
              <a:rPr lang="en-US" altLang="en-US" sz="1400" dirty="0"/>
              <a:t>OJEU:		</a:t>
            </a:r>
            <a:r>
              <a:rPr lang="en-US" altLang="en-US" sz="1400" dirty="0">
                <a:hlinkClick r:id="rId6"/>
              </a:rPr>
              <a:t>https://eur-lex.europa.eu/oj/direct-access.html</a:t>
            </a:r>
            <a:r>
              <a:rPr lang="en-US" altLang="en-US" sz="1400" dirty="0"/>
              <a:t> </a:t>
            </a:r>
          </a:p>
          <a:p>
            <a:pPr lvl="1">
              <a:buFont typeface="Arial" panose="020B0604020202020204" pitchFamily="34" charset="0"/>
              <a:buChar char="•"/>
            </a:pPr>
            <a:r>
              <a:rPr lang="en-US" altLang="en-US" sz="1400" dirty="0"/>
              <a:t>HS:		</a:t>
            </a:r>
            <a:r>
              <a:rPr lang="en-US" altLang="en-US" sz="1400" dirty="0">
                <a:hlinkClick r:id="rId7"/>
              </a:rPr>
              <a:t>https://ec.europa.eu/growth/single-market/european-standards/harmonised-standards/</a:t>
            </a:r>
            <a:r>
              <a:rPr lang="en-US" altLang="en-US" sz="1400" dirty="0"/>
              <a:t>   </a:t>
            </a:r>
            <a:endParaRPr lang="en-US" altLang="en-US" sz="1600" dirty="0"/>
          </a:p>
          <a:p>
            <a:pPr>
              <a:buFont typeface="Arial" panose="020B0604020202020204" pitchFamily="34" charset="0"/>
              <a:buChar char="•"/>
            </a:pPr>
            <a:r>
              <a:rPr lang="en-US" altLang="en-US" sz="1600" dirty="0"/>
              <a:t>Ongoing / future actions: </a:t>
            </a:r>
          </a:p>
          <a:p>
            <a:pPr lvl="1">
              <a:buFont typeface="Arial" panose="020B0604020202020204" pitchFamily="34" charset="0"/>
              <a:buChar char="•"/>
            </a:pPr>
            <a:r>
              <a:rPr lang="en-US" altLang="en-US" sz="1400" dirty="0"/>
              <a:t>For WRC-19 AI 1.13 on IMT, </a:t>
            </a:r>
          </a:p>
          <a:p>
            <a:pPr lvl="2">
              <a:buFont typeface="Arial" panose="020B0604020202020204" pitchFamily="34" charset="0"/>
              <a:buChar char="•"/>
            </a:pPr>
            <a:r>
              <a:rPr lang="en-US" altLang="en-US" sz="1200" dirty="0">
                <a:solidFill>
                  <a:srgbClr val="00B0F0"/>
                </a:solidFill>
              </a:rPr>
              <a:t>all - send out additional comments to support our viewpoint to not have an IMT designation for 66 – 76 GHz, to send to regulator asking. </a:t>
            </a:r>
          </a:p>
          <a:p>
            <a:pPr lvl="1">
              <a:buFont typeface="Arial" panose="020B0604020202020204" pitchFamily="34" charset="0"/>
              <a:buChar char="•"/>
            </a:pPr>
            <a:r>
              <a:rPr lang="en-US" altLang="en-US" sz="1200" dirty="0"/>
              <a:t>Comments for the IEEE EU position paper on Spectrum Management.  </a:t>
            </a:r>
          </a:p>
          <a:p>
            <a:pPr lvl="2">
              <a:buFont typeface="Arial" panose="020B0604020202020204" pitchFamily="34" charset="0"/>
              <a:buChar char="•"/>
            </a:pPr>
            <a:r>
              <a:rPr lang="en-US" altLang="en-US" sz="1200" dirty="0">
                <a:solidFill>
                  <a:srgbClr val="00B0F0"/>
                </a:solidFill>
              </a:rPr>
              <a:t>All please continue to send proposed revisions to the .18 chair as you can.</a:t>
            </a:r>
          </a:p>
          <a:p>
            <a:pPr lvl="2">
              <a:buFont typeface="Arial" panose="020B0604020202020204" pitchFamily="34" charset="0"/>
              <a:buChar char="•"/>
            </a:pPr>
            <a:r>
              <a:rPr lang="en-US" altLang="en-US" sz="1200" dirty="0">
                <a:solidFill>
                  <a:srgbClr val="00B0F0"/>
                </a:solidFill>
              </a:rPr>
              <a:t>.18 chair will review with IEEE 802 chair. </a:t>
            </a:r>
          </a:p>
          <a:p>
            <a:pPr lvl="1">
              <a:buFont typeface="Arial" panose="020B0604020202020204" pitchFamily="34" charset="0"/>
              <a:buChar char="•"/>
            </a:pPr>
            <a:r>
              <a:rPr lang="en-US" sz="1200" dirty="0">
                <a:solidFill>
                  <a:schemeClr val="tx1"/>
                </a:solidFill>
              </a:rPr>
              <a:t>WiFi / UWB 6 and 4 GHz co-existence.  </a:t>
            </a:r>
          </a:p>
          <a:p>
            <a:pPr lvl="2">
              <a:buFont typeface="Arial" panose="020B0604020202020204" pitchFamily="34" charset="0"/>
              <a:buChar char="•"/>
            </a:pPr>
            <a:r>
              <a:rPr lang="en-US" altLang="en-US" sz="1200" dirty="0">
                <a:solidFill>
                  <a:srgbClr val="00B0F0"/>
                </a:solidFill>
              </a:rPr>
              <a:t>All please continue to send possible criteria and high level use cases to .18 chair. </a:t>
            </a:r>
          </a:p>
          <a:p>
            <a:pPr lvl="1">
              <a:buFont typeface="Arial" panose="020B0604020202020204" pitchFamily="34" charset="0"/>
              <a:buChar char="•"/>
            </a:pPr>
            <a:r>
              <a:rPr lang="en-US" sz="1200" dirty="0">
                <a:solidFill>
                  <a:schemeClr val="tx1"/>
                </a:solidFill>
              </a:rPr>
              <a:t>Teleconferences,  </a:t>
            </a:r>
            <a:r>
              <a:rPr lang="en-US" sz="1200" dirty="0">
                <a:solidFill>
                  <a:srgbClr val="00B0F0"/>
                </a:solidFill>
              </a:rPr>
              <a:t>The .18 chair will bring up in July plenary to move the teleconferences 30 mins later. </a:t>
            </a:r>
            <a:endParaRPr lang="en-US" sz="1100" dirty="0">
              <a:solidFill>
                <a:srgbClr val="00B0F0"/>
              </a:solidFill>
            </a:endParaRPr>
          </a:p>
          <a:p>
            <a:pPr lvl="1">
              <a:buFont typeface="Arial" panose="020B0604020202020204" pitchFamily="34" charset="0"/>
              <a:buChar char="•"/>
            </a:pPr>
            <a:r>
              <a:rPr lang="en-US" sz="1200" dirty="0"/>
              <a:t>IEEE 802 considering to put together a document on basic spectrum parameters that would be good for all IEEE 802 standards in general, to bring up as appropriate when doing comments, etc.   </a:t>
            </a:r>
          </a:p>
          <a:p>
            <a:pPr>
              <a:buFont typeface="Arial" panose="020B0604020202020204" pitchFamily="34" charset="0"/>
              <a:buChar char="•"/>
            </a:pPr>
            <a:endParaRPr lang="en-US" sz="1800" dirty="0"/>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05 July 2018</a:t>
            </a:r>
            <a:endParaRPr lang="en-GB" dirty="0"/>
          </a:p>
        </p:txBody>
      </p:sp>
    </p:spTree>
    <p:extLst>
      <p:ext uri="{BB962C8B-B14F-4D97-AF65-F5344CB8AC3E}">
        <p14:creationId xmlns:p14="http://schemas.microsoft.com/office/powerpoint/2010/main" val="39573854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800" dirty="0"/>
              <a:t>FCC NPRM 2.5 GHz -1</a:t>
            </a:r>
          </a:p>
        </p:txBody>
      </p:sp>
      <p:sp>
        <p:nvSpPr>
          <p:cNvPr id="3" name="Content Placeholder 2"/>
          <p:cNvSpPr>
            <a:spLocks noGrp="1"/>
          </p:cNvSpPr>
          <p:nvPr>
            <p:ph idx="1"/>
          </p:nvPr>
        </p:nvSpPr>
        <p:spPr>
          <a:xfrm>
            <a:off x="697339" y="1295401"/>
            <a:ext cx="8296126" cy="4113213"/>
          </a:xfrm>
        </p:spPr>
        <p:txBody>
          <a:bodyPr/>
          <a:lstStyle/>
          <a:p>
            <a:pPr>
              <a:buFont typeface="Arial" panose="020B0604020202020204" pitchFamily="34" charset="0"/>
              <a:buChar char="•"/>
            </a:pPr>
            <a:r>
              <a:rPr lang="en-US" sz="1800" b="0" dirty="0"/>
              <a:t>Amendment of Parts 1, 21, 73, 74 and 101 of the Commission’s Rules to Facilitate the Provision of Fixed and Mobile Broadband Access, Educational and Other Advanced Services in the 2150-2162 and 2500-2690 MHz Bands (WT 03-66, terminated) </a:t>
            </a:r>
          </a:p>
          <a:p>
            <a:pPr lvl="1">
              <a:buFont typeface="Arial" panose="020B0604020202020204" pitchFamily="34" charset="0"/>
              <a:buChar char="•"/>
            </a:pPr>
            <a:r>
              <a:rPr lang="en-US" sz="1400" b="0" dirty="0"/>
              <a:t>Transforming the 2.5 GHz Band (WTB 18-120)</a:t>
            </a:r>
          </a:p>
          <a:p>
            <a:pPr lvl="1">
              <a:buFont typeface="Arial" panose="020B0604020202020204" pitchFamily="34" charset="0"/>
              <a:buChar char="•"/>
            </a:pPr>
            <a:r>
              <a:rPr lang="en-US" sz="1400" b="0" dirty="0">
                <a:solidFill>
                  <a:schemeClr val="tx1"/>
                </a:solidFill>
                <a:highlight>
                  <a:srgbClr val="FFFF00"/>
                </a:highlight>
              </a:rPr>
              <a:t>Comments due:  30 days;  </a:t>
            </a:r>
            <a:r>
              <a:rPr lang="en-US" sz="1400" b="0" dirty="0">
                <a:solidFill>
                  <a:schemeClr val="tx1"/>
                </a:solidFill>
              </a:rPr>
              <a:t>	Reply comments due:  60 days</a:t>
            </a:r>
          </a:p>
          <a:p>
            <a:pPr lvl="1">
              <a:buFont typeface="Arial" panose="020B0604020202020204" pitchFamily="34" charset="0"/>
              <a:buChar char="•"/>
            </a:pPr>
            <a:r>
              <a:rPr lang="en-US" sz="1100" b="0" u="sng" dirty="0">
                <a:hlinkClick r:id="rId2"/>
              </a:rPr>
              <a:t>https://www.fcc.gov/ecfs/filing/0510125420096</a:t>
            </a:r>
            <a:endParaRPr lang="en-US" sz="1100" b="0" u="sng" dirty="0"/>
          </a:p>
          <a:p>
            <a:pPr lvl="1">
              <a:buFont typeface="Arial" panose="020B0604020202020204" pitchFamily="34" charset="0"/>
              <a:buChar char="•"/>
            </a:pPr>
            <a:r>
              <a:rPr lang="en-US" sz="1100" b="0" dirty="0">
                <a:hlinkClick r:id="rId3"/>
              </a:rPr>
              <a:t>https://www.fcc.gov/ecfs/search/filings?proceedings_name=18-120&amp;sort=date_disseminated,DESC</a:t>
            </a:r>
            <a:r>
              <a:rPr lang="en-US" sz="1100" b="0" dirty="0"/>
              <a:t> </a:t>
            </a:r>
          </a:p>
          <a:p>
            <a:pPr>
              <a:buFont typeface="Arial" panose="020B0604020202020204" pitchFamily="34" charset="0"/>
              <a:buChar char="•"/>
            </a:pPr>
            <a:r>
              <a:rPr lang="en-US" sz="1800" b="0" dirty="0"/>
              <a:t>Any interest? No one has expressed any interest to comment, had moved to the backup slides for now. </a:t>
            </a:r>
          </a:p>
          <a:p>
            <a:pPr>
              <a:buFont typeface="Arial" panose="020B0604020202020204" pitchFamily="34" charset="0"/>
              <a:buChar char="•"/>
            </a:pPr>
            <a:endParaRPr lang="en-US" sz="1800" b="0" dirty="0"/>
          </a:p>
          <a:p>
            <a:pPr>
              <a:buFont typeface="Arial" panose="020B0604020202020204" pitchFamily="34" charset="0"/>
              <a:buChar char="•"/>
            </a:pPr>
            <a:r>
              <a:rPr lang="en-US" sz="1800" b="0" dirty="0"/>
              <a:t>Though just now, been posted in the Federal Register with dates. </a:t>
            </a:r>
          </a:p>
          <a:p>
            <a:pPr lvl="1">
              <a:buFont typeface="Arial" panose="020B0604020202020204" pitchFamily="34" charset="0"/>
              <a:buChar char="•"/>
            </a:pPr>
            <a:r>
              <a:rPr lang="en-US" sz="1100" b="0" dirty="0">
                <a:hlinkClick r:id="rId4"/>
              </a:rPr>
              <a:t>https://www.federalregister.gov/documents/2018/06/07/2018-12183/transforming-the-25-ghz-band?utm_campaign=subscription%20mailing%20list&amp;utm_source=federalregister.gov&amp;utm_medium=email</a:t>
            </a:r>
            <a:endParaRPr lang="en-US" sz="1100" b="0" dirty="0"/>
          </a:p>
          <a:p>
            <a:pPr>
              <a:buFont typeface="Arial" panose="020B0604020202020204" pitchFamily="34" charset="0"/>
              <a:buChar char="•"/>
            </a:pPr>
            <a:r>
              <a:rPr lang="en-US" sz="1400" b="0" dirty="0"/>
              <a:t>The comment period for the NPRM published June 7, 2018 (</a:t>
            </a:r>
            <a:r>
              <a:rPr lang="en-US" sz="1400" b="0" dirty="0">
                <a:hlinkClick r:id="rId5"/>
              </a:rPr>
              <a:t>83 FR 26396</a:t>
            </a:r>
            <a:r>
              <a:rPr lang="en-US" sz="1400" b="0" dirty="0"/>
              <a:t>) is extended. Comments are due on or before August 8, 2018; reply comments are due on or before September 7, 2018.</a:t>
            </a:r>
            <a:endParaRPr lang="en-US" sz="1050" dirty="0"/>
          </a:p>
        </p:txBody>
      </p:sp>
      <p:sp>
        <p:nvSpPr>
          <p:cNvPr id="4" name="Date Placeholder 3"/>
          <p:cNvSpPr>
            <a:spLocks noGrp="1"/>
          </p:cNvSpPr>
          <p:nvPr>
            <p:ph type="dt" sz="half" idx="4294967295"/>
          </p:nvPr>
        </p:nvSpPr>
        <p:spPr>
          <a:xfrm>
            <a:off x="691161" y="304800"/>
            <a:ext cx="1893888" cy="276225"/>
          </a:xfrm>
          <a:prstGeom prst="rect">
            <a:avLst/>
          </a:prstGeom>
        </p:spPr>
        <p:txBody>
          <a:bodyPr/>
          <a:lstStyle/>
          <a:p>
            <a:pPr>
              <a:defRPr/>
            </a:pPr>
            <a:r>
              <a:rPr lang="en-US"/>
              <a:t>05 July 2018</a:t>
            </a:r>
            <a:endParaRPr lang="en-US"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7" name="Footer Placeholder 6"/>
          <p:cNvSpPr>
            <a:spLocks noGrp="1"/>
          </p:cNvSpPr>
          <p:nvPr>
            <p:ph type="ftr" idx="14"/>
          </p:nvPr>
        </p:nvSpPr>
        <p:spPr/>
        <p:txBody>
          <a:bodyPr/>
          <a:lstStyle/>
          <a:p>
            <a:r>
              <a:rPr lang="en-US"/>
              <a:t>Jay Holcomb (Itron)</a:t>
            </a:r>
            <a:endParaRPr lang="en-GB" dirty="0"/>
          </a:p>
        </p:txBody>
      </p:sp>
    </p:spTree>
    <p:extLst>
      <p:ext uri="{BB962C8B-B14F-4D97-AF65-F5344CB8AC3E}">
        <p14:creationId xmlns:p14="http://schemas.microsoft.com/office/powerpoint/2010/main" val="6437205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800" dirty="0"/>
              <a:t>FCC NPRM 2.5 GHz -2</a:t>
            </a:r>
          </a:p>
        </p:txBody>
      </p:sp>
      <p:sp>
        <p:nvSpPr>
          <p:cNvPr id="3" name="Content Placeholder 2"/>
          <p:cNvSpPr>
            <a:spLocks noGrp="1"/>
          </p:cNvSpPr>
          <p:nvPr>
            <p:ph idx="1"/>
          </p:nvPr>
        </p:nvSpPr>
        <p:spPr>
          <a:xfrm>
            <a:off x="695474" y="1142999"/>
            <a:ext cx="8296126" cy="4113213"/>
          </a:xfrm>
        </p:spPr>
        <p:txBody>
          <a:bodyPr/>
          <a:lstStyle/>
          <a:p>
            <a:pPr>
              <a:buFont typeface="Arial" panose="020B0604020202020204" pitchFamily="34" charset="0"/>
              <a:buChar char="•"/>
            </a:pPr>
            <a:r>
              <a:rPr lang="en-US" sz="2000" b="0" dirty="0"/>
              <a:t>The 2.5 GHz band (2496-2690 MHz) constitutes the single largest band of contiguous spectrum below 3 gigahertz and has been identified as prime spectrum for next generation mobile Federal Communications Commission FCC 18-59 2 operations, including 5G uses.1 Significant portions of this band, however, currently lie fallow across approximately one-half of the United States, primarily in rural areas. Moreover, access to the Educational Broadband Service (EBS) has been strictly limited since 1995, and current licensees are subject to a regulatory regime largely unchanged from the days when educational TV was the only use envisioned for this spectrum. Today, we propose to allow more efficient and effective use of this spectrum band by providing greater flexibility to current EBS licensees as well as providing new opportunities for additional entities to obtain unused 2.5 GHz spectrum to facilitate improved access to next generation wireless broadband, including 5G. We also seek comment on additional approaches for transforming the 2.5 GHz band, including by moving directly to an auction for some or all of the spectrum.</a:t>
            </a:r>
            <a:r>
              <a:rPr lang="en-US" sz="2000" b="0" i="1" dirty="0"/>
              <a:t>...</a:t>
            </a:r>
            <a:endParaRPr lang="en-US" sz="2000" b="0" dirty="0"/>
          </a:p>
          <a:p>
            <a:pPr>
              <a:buFont typeface="Arial" panose="020B0604020202020204" pitchFamily="34" charset="0"/>
              <a:buChar char="•"/>
            </a:pPr>
            <a:endParaRPr lang="en-US" sz="16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lvl="1">
              <a:buFont typeface="Arial" panose="020B0604020202020204" pitchFamily="34" charset="0"/>
              <a:buChar char="•"/>
            </a:pPr>
            <a:endParaRPr lang="en-US" sz="1600" dirty="0"/>
          </a:p>
        </p:txBody>
      </p:sp>
      <p:sp>
        <p:nvSpPr>
          <p:cNvPr id="4" name="Date Placeholder 3"/>
          <p:cNvSpPr>
            <a:spLocks noGrp="1"/>
          </p:cNvSpPr>
          <p:nvPr>
            <p:ph type="dt" sz="half" idx="4294967295"/>
          </p:nvPr>
        </p:nvSpPr>
        <p:spPr>
          <a:xfrm>
            <a:off x="691161" y="304800"/>
            <a:ext cx="1893888" cy="276225"/>
          </a:xfrm>
          <a:prstGeom prst="rect">
            <a:avLst/>
          </a:prstGeom>
        </p:spPr>
        <p:txBody>
          <a:bodyPr/>
          <a:lstStyle/>
          <a:p>
            <a:pPr>
              <a:defRPr/>
            </a:pPr>
            <a:r>
              <a:rPr lang="en-US"/>
              <a:t>05 July 2018</a:t>
            </a:r>
            <a:endParaRPr lang="en-US"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7" name="Footer Placeholder 6"/>
          <p:cNvSpPr>
            <a:spLocks noGrp="1"/>
          </p:cNvSpPr>
          <p:nvPr>
            <p:ph type="ftr" idx="14"/>
          </p:nvPr>
        </p:nvSpPr>
        <p:spPr/>
        <p:txBody>
          <a:bodyPr/>
          <a:lstStyle/>
          <a:p>
            <a:r>
              <a:rPr lang="en-US"/>
              <a:t>Jay Holcomb (Itron)</a:t>
            </a:r>
            <a:endParaRPr lang="en-GB" dirty="0"/>
          </a:p>
        </p:txBody>
      </p:sp>
    </p:spTree>
    <p:extLst>
      <p:ext uri="{BB962C8B-B14F-4D97-AF65-F5344CB8AC3E}">
        <p14:creationId xmlns:p14="http://schemas.microsoft.com/office/powerpoint/2010/main" val="3046390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July 2018 Plenary</a:t>
            </a:r>
            <a:endParaRPr lang="en-US" dirty="0"/>
          </a:p>
        </p:txBody>
      </p:sp>
      <p:sp>
        <p:nvSpPr>
          <p:cNvPr id="7171" name="Footer Placeholder 2"/>
          <p:cNvSpPr>
            <a:spLocks noGrp="1"/>
          </p:cNvSpPr>
          <p:nvPr>
            <p:ph type="ftr" sz="quarter" idx="11"/>
          </p:nvPr>
        </p:nvSpPr>
        <p:spPr>
          <a:noFill/>
        </p:spPr>
        <p:txBody>
          <a:bodyPr/>
          <a:lstStyle/>
          <a:p>
            <a:r>
              <a:rPr lang="en-US"/>
              <a:t>Jay Holcomb (Itron)</a:t>
            </a:r>
            <a:endParaRPr lang="en-US" dirty="0"/>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8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368425"/>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15950"/>
            <a:ext cx="8458200" cy="685800"/>
          </a:xfrm>
        </p:spPr>
        <p:txBody>
          <a:bodyPr/>
          <a:lstStyle/>
          <a:p>
            <a:r>
              <a:rPr lang="en-US" sz="2800" dirty="0">
                <a:latin typeface="Times New Roman" charset="0"/>
              </a:rPr>
              <a:t>A Future For Unlicensed Spectrum – from last week</a:t>
            </a:r>
            <a:endParaRPr lang="en-US" sz="2800" dirty="0"/>
          </a:p>
        </p:txBody>
      </p:sp>
      <p:sp>
        <p:nvSpPr>
          <p:cNvPr id="3" name="Content Placeholder 2"/>
          <p:cNvSpPr>
            <a:spLocks noGrp="1"/>
          </p:cNvSpPr>
          <p:nvPr>
            <p:ph idx="1"/>
          </p:nvPr>
        </p:nvSpPr>
        <p:spPr>
          <a:xfrm>
            <a:off x="685005" y="1181893"/>
            <a:ext cx="8306595" cy="4494213"/>
          </a:xfrm>
        </p:spPr>
        <p:txBody>
          <a:bodyPr/>
          <a:lstStyle/>
          <a:p>
            <a:pPr>
              <a:buFont typeface="Arial" panose="020B0604020202020204" pitchFamily="34" charset="0"/>
              <a:buChar char="•"/>
            </a:pPr>
            <a:r>
              <a:rPr lang="en-US" altLang="en-US" sz="2000" dirty="0"/>
              <a:t>A perspective on regardless of everything we do to develop new, better, faster wireless technologies, the available spectrum has a hard limit</a:t>
            </a:r>
          </a:p>
          <a:p>
            <a:pPr>
              <a:buFont typeface="Arial" panose="020B0604020202020204" pitchFamily="34" charset="0"/>
              <a:buChar char="•"/>
            </a:pPr>
            <a:r>
              <a:rPr lang="en-US" altLang="en-US" sz="2000" b="0" dirty="0"/>
              <a:t>See: </a:t>
            </a:r>
            <a:r>
              <a:rPr lang="en-US" altLang="en-US" sz="2000" b="0" dirty="0">
                <a:hlinkClick r:id="rId2"/>
              </a:rPr>
              <a:t>https://mentor.ieee.org/802.18/dcn/18/18-18-0060-02-0000-a-future-for-unlicensed-spectrum.pptx</a:t>
            </a:r>
            <a:endParaRPr lang="en-US" altLang="en-US" sz="2000" b="0" dirty="0"/>
          </a:p>
          <a:p>
            <a:pPr>
              <a:buFont typeface="Arial" panose="020B0604020202020204" pitchFamily="34" charset="0"/>
              <a:buChar char="•"/>
            </a:pPr>
            <a:r>
              <a:rPr lang="en-US" altLang="en-US" sz="2000" dirty="0"/>
              <a:t>Will review and discuss</a:t>
            </a:r>
          </a:p>
          <a:p>
            <a:pPr>
              <a:buFont typeface="Arial" panose="020B0604020202020204" pitchFamily="34" charset="0"/>
              <a:buChar char="•"/>
            </a:pPr>
            <a:r>
              <a:rPr lang="en-US" altLang="en-US" sz="1400" b="0" dirty="0"/>
              <a:t>The idea  is to cover the entire spectrum in the database, all of it.</a:t>
            </a:r>
          </a:p>
          <a:p>
            <a:pPr lvl="1">
              <a:buFont typeface="Arial" panose="020B0604020202020204" pitchFamily="34" charset="0"/>
              <a:buChar char="•"/>
            </a:pPr>
            <a:r>
              <a:rPr lang="en-US" altLang="en-US" sz="1200" dirty="0"/>
              <a:t>Then knowing what frequency range the device is in and geographic location, can manage the users. </a:t>
            </a:r>
            <a:r>
              <a:rPr lang="en-US" altLang="en-US" sz="1200" b="0" dirty="0"/>
              <a:t>   </a:t>
            </a:r>
          </a:p>
          <a:p>
            <a:pPr>
              <a:buFont typeface="Arial" panose="020B0604020202020204" pitchFamily="34" charset="0"/>
              <a:buChar char="•"/>
            </a:pPr>
            <a:r>
              <a:rPr lang="en-US" altLang="en-US" sz="1400" b="0" dirty="0"/>
              <a:t>Similar idea years back were not fully accepted, though with recent actions, e.g. 6GHz, a data base maybe viewed differently now. </a:t>
            </a:r>
          </a:p>
          <a:p>
            <a:pPr>
              <a:buFont typeface="Arial" panose="020B0604020202020204" pitchFamily="34" charset="0"/>
              <a:buChar char="•"/>
            </a:pPr>
            <a:r>
              <a:rPr lang="en-US" altLang="en-US" sz="1400" b="0" dirty="0"/>
              <a:t>Should look at the CBRS database and what can we learn from it. </a:t>
            </a:r>
          </a:p>
          <a:p>
            <a:pPr>
              <a:buFont typeface="Arial" panose="020B0604020202020204" pitchFamily="34" charset="0"/>
              <a:buChar char="•"/>
            </a:pPr>
            <a:r>
              <a:rPr lang="en-US" sz="1400" b="0" dirty="0"/>
              <a:t>This is a long term effort, and need to start to put all the pieces together, before going to regulators.</a:t>
            </a:r>
            <a:endParaRPr lang="en-US" sz="1100" b="0" dirty="0"/>
          </a:p>
          <a:p>
            <a:pPr>
              <a:buFont typeface="Arial" panose="020B0604020202020204" pitchFamily="34" charset="0"/>
              <a:buChar char="•"/>
            </a:pPr>
            <a:r>
              <a:rPr lang="en-US" sz="1400" b="0" dirty="0"/>
              <a:t>3550 filings of interest:</a:t>
            </a:r>
          </a:p>
          <a:p>
            <a:pPr lvl="1">
              <a:buFont typeface="Arial" panose="020B0604020202020204" pitchFamily="34" charset="0"/>
              <a:buChar char="•"/>
            </a:pPr>
            <a:r>
              <a:rPr lang="en-US" sz="1200" b="0" dirty="0"/>
              <a:t>Google October 2017 overall summary</a:t>
            </a:r>
          </a:p>
          <a:p>
            <a:pPr lvl="1">
              <a:buFont typeface="Arial" panose="020B0604020202020204" pitchFamily="34" charset="0"/>
              <a:buChar char="•"/>
            </a:pPr>
            <a:r>
              <a:rPr lang="en-US" sz="1200" b="0" dirty="0">
                <a:hlinkClick r:id="rId3"/>
              </a:rPr>
              <a:t>https://ecfsapi.fcc.gov/file/10160477327041/2017-10-16%20Ex%20Parte%20(GN%2012-354%20RM-11788%20RM-11789).pdf</a:t>
            </a:r>
            <a:r>
              <a:rPr lang="en-US" sz="1200" b="0" dirty="0"/>
              <a:t>  </a:t>
            </a:r>
          </a:p>
          <a:p>
            <a:pPr lvl="1">
              <a:buFont typeface="Arial" panose="020B0604020202020204" pitchFamily="34" charset="0"/>
              <a:buChar char="•"/>
            </a:pPr>
            <a:r>
              <a:rPr lang="en-US" sz="1200" b="0" dirty="0"/>
              <a:t>Slide 16 SAS providers &amp; carriers have developed a </a:t>
            </a:r>
            <a:r>
              <a:rPr lang="en-US" sz="1200" b="0" dirty="0" err="1"/>
              <a:t>mutuall</a:t>
            </a:r>
            <a:r>
              <a:rPr lang="en-US" sz="1200" b="0" dirty="0"/>
              <a:t> satisfactory legal agreement covering confidential data</a:t>
            </a:r>
          </a:p>
          <a:p>
            <a:pPr lvl="1">
              <a:buFont typeface="Arial" panose="020B0604020202020204" pitchFamily="34" charset="0"/>
              <a:buChar char="•"/>
            </a:pPr>
            <a:r>
              <a:rPr lang="en-US" sz="1200" b="0" dirty="0"/>
              <a:t>Appendix A:Wireless Innovation Forum and SAS and CBSD Standards Development </a:t>
            </a:r>
          </a:p>
          <a:p>
            <a:pPr>
              <a:buFont typeface="Arial" panose="020B0604020202020204" pitchFamily="34" charset="0"/>
              <a:buChar char="•"/>
            </a:pPr>
            <a:r>
              <a:rPr lang="en-US" sz="1400" b="0" dirty="0"/>
              <a:t> </a:t>
            </a:r>
            <a:r>
              <a:rPr lang="en-US" sz="1400" b="0" dirty="0">
                <a:hlinkClick r:id="rId4"/>
              </a:rPr>
              <a:t>https://ecfsapi.fcc.gov/file/60001854348.pdf</a:t>
            </a:r>
            <a:r>
              <a:rPr lang="en-US" sz="1400" b="0" dirty="0"/>
              <a:t> </a:t>
            </a:r>
          </a:p>
          <a:p>
            <a:pPr lvl="1">
              <a:buFont typeface="Arial" panose="020B0604020202020204" pitchFamily="34" charset="0"/>
              <a:buChar char="•"/>
            </a:pPr>
            <a:endParaRPr lang="en-US" dirty="0"/>
          </a:p>
          <a:p>
            <a:pPr>
              <a:buFont typeface="Arial" panose="020B0604020202020204" pitchFamily="34" charset="0"/>
              <a:buChar char="•"/>
            </a:pPr>
            <a:endParaRPr lang="en-US" sz="2200" dirty="0"/>
          </a:p>
          <a:p>
            <a:pPr lvl="1">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05 July 2018</a:t>
            </a:r>
            <a:endParaRPr lang="en-GB" dirty="0"/>
          </a:p>
        </p:txBody>
      </p:sp>
    </p:spTree>
    <p:extLst>
      <p:ext uri="{BB962C8B-B14F-4D97-AF65-F5344CB8AC3E}">
        <p14:creationId xmlns:p14="http://schemas.microsoft.com/office/powerpoint/2010/main" val="266811969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latin typeface="Times New Roman" charset="0"/>
              </a:rPr>
              <a:t>A Future For Unlicensed Spectrum-2</a:t>
            </a:r>
            <a:endParaRPr lang="en-US" sz="2800" dirty="0"/>
          </a:p>
        </p:txBody>
      </p:sp>
      <p:sp>
        <p:nvSpPr>
          <p:cNvPr id="3" name="Content Placeholder 2"/>
          <p:cNvSpPr>
            <a:spLocks noGrp="1"/>
          </p:cNvSpPr>
          <p:nvPr>
            <p:ph idx="1"/>
          </p:nvPr>
        </p:nvSpPr>
        <p:spPr>
          <a:xfrm>
            <a:off x="685005" y="1181893"/>
            <a:ext cx="8306595" cy="4494213"/>
          </a:xfrm>
        </p:spPr>
        <p:txBody>
          <a:bodyPr/>
          <a:lstStyle/>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A perspective on regardless of everything we do to develop new, better, faster wireless technologies, the available spectrum has a hard limit</a:t>
            </a:r>
          </a:p>
          <a:p>
            <a:pPr>
              <a:buFont typeface="Arial" panose="020B0604020202020204" pitchFamily="34" charset="0"/>
              <a:buChar char="•"/>
            </a:pPr>
            <a:r>
              <a:rPr lang="en-US" sz="2000" dirty="0">
                <a:highlight>
                  <a:srgbClr val="FFFF00"/>
                </a:highlight>
              </a:rPr>
              <a:t>A presentation is being prepared for IEEE 802.11 WNG at the plenary in San Diego in July. </a:t>
            </a:r>
          </a:p>
          <a:p>
            <a:pPr lvl="1">
              <a:buFont typeface="Arial" panose="020B0604020202020204" pitchFamily="34" charset="0"/>
              <a:buChar char="•"/>
            </a:pPr>
            <a:r>
              <a:rPr lang="en-US" sz="1800" dirty="0">
                <a:hlinkClick r:id="rId2"/>
              </a:rPr>
              <a:t>https://mentor.ieee.org/802.11/dcn/18/11-18-1055-00-0wng-a-future-for-unlicensed-spectrum.pptx</a:t>
            </a:r>
            <a:r>
              <a:rPr lang="en-US" sz="1800" dirty="0"/>
              <a:t> </a:t>
            </a:r>
          </a:p>
          <a:p>
            <a:pPr lvl="1">
              <a:buFont typeface="Arial" panose="020B0604020202020204" pitchFamily="34" charset="0"/>
              <a:buChar char="•"/>
            </a:pPr>
            <a:r>
              <a:rPr lang="en-US" sz="1800" dirty="0"/>
              <a:t>This presentation is more standards based, where the 802.18 version was more regulatory based. </a:t>
            </a:r>
          </a:p>
          <a:p>
            <a:pPr>
              <a:buFont typeface="Arial" panose="020B0604020202020204" pitchFamily="34" charset="0"/>
              <a:buChar char="•"/>
            </a:pPr>
            <a:endParaRPr lang="en-US" sz="2200" dirty="0"/>
          </a:p>
          <a:p>
            <a:pPr lvl="1">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05 July 2018</a:t>
            </a:r>
            <a:endParaRPr lang="en-GB" dirty="0"/>
          </a:p>
        </p:txBody>
      </p:sp>
    </p:spTree>
    <p:extLst>
      <p:ext uri="{BB962C8B-B14F-4D97-AF65-F5344CB8AC3E}">
        <p14:creationId xmlns:p14="http://schemas.microsoft.com/office/powerpoint/2010/main" val="197224225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15950"/>
            <a:ext cx="8458200" cy="685800"/>
          </a:xfrm>
        </p:spPr>
        <p:txBody>
          <a:bodyPr/>
          <a:lstStyle/>
          <a:p>
            <a:r>
              <a:rPr lang="en-US" sz="2800" dirty="0">
                <a:latin typeface="Times New Roman" charset="0"/>
              </a:rPr>
              <a:t>A Future For Unlicensed Spectrum</a:t>
            </a:r>
            <a:endParaRPr lang="en-US" sz="2800" dirty="0"/>
          </a:p>
        </p:txBody>
      </p:sp>
      <p:sp>
        <p:nvSpPr>
          <p:cNvPr id="3" name="Content Placeholder 2"/>
          <p:cNvSpPr>
            <a:spLocks noGrp="1"/>
          </p:cNvSpPr>
          <p:nvPr>
            <p:ph idx="1"/>
          </p:nvPr>
        </p:nvSpPr>
        <p:spPr>
          <a:xfrm>
            <a:off x="685005" y="1181893"/>
            <a:ext cx="8306595" cy="4494213"/>
          </a:xfrm>
        </p:spPr>
        <p:txBody>
          <a:bodyPr/>
          <a:lstStyle/>
          <a:p>
            <a:pPr>
              <a:buFont typeface="Arial" panose="020B0604020202020204" pitchFamily="34" charset="0"/>
              <a:buChar char="•"/>
            </a:pPr>
            <a:r>
              <a:rPr lang="en-US" altLang="en-US" sz="2000" dirty="0"/>
              <a:t>A perspective on regardless of everything we do to develop new, better, faster wireless technologies, the available spectrum has a hard limit</a:t>
            </a:r>
          </a:p>
          <a:p>
            <a:pPr>
              <a:buFont typeface="Arial" panose="020B0604020202020204" pitchFamily="34" charset="0"/>
              <a:buChar char="•"/>
            </a:pPr>
            <a:r>
              <a:rPr lang="en-US" altLang="en-US" sz="2000" b="0" dirty="0"/>
              <a:t>See: </a:t>
            </a:r>
            <a:r>
              <a:rPr lang="en-US" altLang="en-US" sz="2000" b="0" dirty="0">
                <a:hlinkClick r:id="rId2"/>
              </a:rPr>
              <a:t>https://mentor.ieee.org/802.18/dcn/18/18-18-0060-02-0000-a-future-for-unlicensed-spectrum.pptx</a:t>
            </a:r>
            <a:r>
              <a:rPr lang="en-US" altLang="en-US" sz="2000" b="0" dirty="0"/>
              <a:t>              </a:t>
            </a:r>
          </a:p>
          <a:p>
            <a:pPr>
              <a:buFont typeface="Arial" panose="020B0604020202020204" pitchFamily="34" charset="0"/>
              <a:buChar char="•"/>
            </a:pPr>
            <a:r>
              <a:rPr lang="en-US" altLang="en-US" sz="2000" dirty="0"/>
              <a:t>The most recent document is:  11-18/1055rxx</a:t>
            </a:r>
          </a:p>
          <a:p>
            <a:pPr>
              <a:buFont typeface="Arial" panose="020B0604020202020204" pitchFamily="34" charset="0"/>
              <a:buChar char="•"/>
            </a:pPr>
            <a:endParaRPr lang="en-US" altLang="en-US" sz="1800" dirty="0"/>
          </a:p>
          <a:p>
            <a:pPr>
              <a:buFont typeface="Arial" panose="020B0604020202020204" pitchFamily="34" charset="0"/>
              <a:buChar char="•"/>
            </a:pPr>
            <a:r>
              <a:rPr lang="en-US" altLang="en-US" sz="1800" dirty="0"/>
              <a:t>We reviewed and discussed the latest .11 version for Plenary WNG in San Diego. </a:t>
            </a:r>
          </a:p>
          <a:p>
            <a:pPr>
              <a:buFont typeface="Arial" panose="020B0604020202020204" pitchFamily="34" charset="0"/>
              <a:buChar char="•"/>
            </a:pPr>
            <a:r>
              <a:rPr lang="en-US" altLang="en-US" sz="1600" b="0" dirty="0"/>
              <a:t>The idea  is to cover the entire spectrum in the database, all of it.</a:t>
            </a:r>
          </a:p>
          <a:p>
            <a:pPr lvl="1">
              <a:buFont typeface="Arial" panose="020B0604020202020204" pitchFamily="34" charset="0"/>
              <a:buChar char="•"/>
            </a:pPr>
            <a:r>
              <a:rPr lang="en-US" altLang="en-US" sz="1400" dirty="0"/>
              <a:t>Then knowing what frequency range the device is in and geographic location, can manage the users. </a:t>
            </a:r>
            <a:r>
              <a:rPr lang="en-US" altLang="en-US" sz="1400" b="0" dirty="0"/>
              <a:t>   </a:t>
            </a:r>
          </a:p>
          <a:p>
            <a:pPr>
              <a:buFont typeface="Arial" panose="020B0604020202020204" pitchFamily="34" charset="0"/>
              <a:buChar char="•"/>
            </a:pPr>
            <a:r>
              <a:rPr lang="en-US" altLang="en-US" sz="1600" b="0" dirty="0"/>
              <a:t>Similar idea years back were not fully accepted, though with recent actions, e.g. 6GHz, a data base maybe viewed differently now. </a:t>
            </a:r>
          </a:p>
          <a:p>
            <a:pPr>
              <a:buFont typeface="Arial" panose="020B0604020202020204" pitchFamily="34" charset="0"/>
              <a:buChar char="•"/>
            </a:pPr>
            <a:r>
              <a:rPr lang="en-US" altLang="en-US" sz="1600" b="0" dirty="0"/>
              <a:t>A perspective on regardless of everything we do to develop new, better, faster wireless technologies, the available spectrum has a hard limit</a:t>
            </a:r>
          </a:p>
          <a:p>
            <a:pPr>
              <a:buFont typeface="Arial" panose="020B0604020202020204" pitchFamily="34" charset="0"/>
              <a:buChar char="•"/>
            </a:pPr>
            <a:r>
              <a:rPr lang="en-US" sz="1600" dirty="0"/>
              <a:t> </a:t>
            </a:r>
          </a:p>
          <a:p>
            <a:pPr>
              <a:buFont typeface="Arial" panose="020B0604020202020204" pitchFamily="34" charset="0"/>
              <a:buChar char="•"/>
            </a:pPr>
            <a:r>
              <a:rPr lang="en-US" sz="1600" dirty="0"/>
              <a:t>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07 June  2018</a:t>
            </a:r>
            <a:endParaRPr lang="en-GB" dirty="0"/>
          </a:p>
        </p:txBody>
      </p:sp>
    </p:spTree>
    <p:extLst>
      <p:ext uri="{BB962C8B-B14F-4D97-AF65-F5344CB8AC3E}">
        <p14:creationId xmlns:p14="http://schemas.microsoft.com/office/powerpoint/2010/main" val="203752312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Potential reference document when doing comments</a:t>
            </a:r>
          </a:p>
        </p:txBody>
      </p:sp>
      <p:sp>
        <p:nvSpPr>
          <p:cNvPr id="3" name="Content Placeholder 2"/>
          <p:cNvSpPr>
            <a:spLocks noGrp="1"/>
          </p:cNvSpPr>
          <p:nvPr>
            <p:ph idx="1"/>
          </p:nvPr>
        </p:nvSpPr>
        <p:spPr>
          <a:xfrm>
            <a:off x="703797" y="1524000"/>
            <a:ext cx="8296126" cy="4113213"/>
          </a:xfrm>
        </p:spPr>
        <p:txBody>
          <a:bodyPr/>
          <a:lstStyle/>
          <a:p>
            <a:pPr>
              <a:buFont typeface="Arial" panose="020B0604020202020204" pitchFamily="34" charset="0"/>
              <a:buChar char="•"/>
            </a:pPr>
            <a:r>
              <a:rPr lang="en-US" sz="1800" dirty="0"/>
              <a:t>Note: in the 802.19 co-existence &lt;1 GHz meeting it was brought up for IEEE 802 as a whole to put together a document on basic spectrum parameters that would be good for all IEEE 802 standards to co-exist (less interference….)  </a:t>
            </a:r>
          </a:p>
          <a:p>
            <a:pPr lvl="5">
              <a:buFont typeface="Arial" panose="020B0604020202020204" pitchFamily="34" charset="0"/>
              <a:buChar char="•"/>
            </a:pPr>
            <a:endParaRPr lang="en-US" sz="1400" dirty="0"/>
          </a:p>
          <a:p>
            <a:pPr lvl="1">
              <a:buFont typeface="Arial" panose="020B0604020202020204" pitchFamily="34" charset="0"/>
              <a:buChar char="•"/>
            </a:pPr>
            <a:r>
              <a:rPr lang="en-US" sz="1800" b="1" u="sng" dirty="0"/>
              <a:t>Actually, need to have this for all IEEE 802 to just work in the spectrum</a:t>
            </a:r>
            <a:r>
              <a:rPr lang="en-US" sz="1800" dirty="0"/>
              <a:t>, e.g. BWs needed.   Not just coexistence.</a:t>
            </a:r>
          </a:p>
          <a:p>
            <a:pPr lvl="5">
              <a:buFont typeface="Arial" panose="020B0604020202020204" pitchFamily="34" charset="0"/>
              <a:buChar char="•"/>
            </a:pPr>
            <a:endParaRPr lang="en-US" sz="1400" dirty="0"/>
          </a:p>
          <a:p>
            <a:pPr lvl="1">
              <a:buFont typeface="Arial" panose="020B0604020202020204" pitchFamily="34" charset="0"/>
              <a:buChar char="•"/>
            </a:pPr>
            <a:r>
              <a:rPr lang="en-US" sz="1800" dirty="0"/>
              <a:t>Point being that 802.18 can refer to / use when responding to regulators  on different consultations, to encourage regulators in general to configure their spectrum to allow all the IEEE 802 standards in a more consistent/friendly way.  </a:t>
            </a:r>
          </a:p>
          <a:p>
            <a:pPr lvl="5">
              <a:buFont typeface="Arial" panose="020B0604020202020204" pitchFamily="34" charset="0"/>
              <a:buChar char="•"/>
            </a:pPr>
            <a:endParaRPr lang="en-US" sz="1400" dirty="0"/>
          </a:p>
          <a:p>
            <a:pPr lvl="1">
              <a:buFont typeface="Arial" panose="020B0604020202020204" pitchFamily="34" charset="0"/>
              <a:buChar char="•"/>
            </a:pPr>
            <a:r>
              <a:rPr lang="en-US" sz="1800" dirty="0"/>
              <a:t>For the many in attendance, it was felt many regulators would appreciate at least  knowing this.  </a:t>
            </a:r>
          </a:p>
          <a:p>
            <a:pPr lvl="5">
              <a:buFont typeface="Arial" panose="020B0604020202020204" pitchFamily="34" charset="0"/>
              <a:buChar char="•"/>
            </a:pPr>
            <a:endParaRPr lang="en-US" sz="1400" dirty="0"/>
          </a:p>
          <a:p>
            <a:pPr lvl="1">
              <a:buFont typeface="Arial" panose="020B0604020202020204" pitchFamily="34" charset="0"/>
              <a:buChar char="•"/>
            </a:pPr>
            <a:r>
              <a:rPr lang="en-US" sz="1800" dirty="0"/>
              <a:t>Additional point to add to the doc, duty cycle is not for the protocol/standard/amendment being discussed, it is a regulation to allow others (and their packet lengths) to have access to the spectrum</a:t>
            </a:r>
            <a:r>
              <a:rPr lang="en-US" sz="1600" dirty="0"/>
              <a:t>. </a:t>
            </a:r>
          </a:p>
        </p:txBody>
      </p:sp>
      <p:sp>
        <p:nvSpPr>
          <p:cNvPr id="4" name="Date Placeholder 3"/>
          <p:cNvSpPr>
            <a:spLocks noGrp="1"/>
          </p:cNvSpPr>
          <p:nvPr>
            <p:ph type="dt" sz="half" idx="4294967295"/>
          </p:nvPr>
        </p:nvSpPr>
        <p:spPr>
          <a:xfrm>
            <a:off x="691161" y="304800"/>
            <a:ext cx="1893888" cy="276225"/>
          </a:xfrm>
          <a:prstGeom prst="rect">
            <a:avLst/>
          </a:prstGeom>
        </p:spPr>
        <p:txBody>
          <a:bodyPr/>
          <a:lstStyle/>
          <a:p>
            <a:pPr>
              <a:defRPr/>
            </a:pPr>
            <a:r>
              <a:rPr lang="en-US"/>
              <a:t>05 July 2018</a:t>
            </a:r>
            <a:endParaRPr lang="en-US"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7" name="Footer Placeholder 6"/>
          <p:cNvSpPr>
            <a:spLocks noGrp="1"/>
          </p:cNvSpPr>
          <p:nvPr>
            <p:ph type="ftr" idx="14"/>
          </p:nvPr>
        </p:nvSpPr>
        <p:spPr/>
        <p:txBody>
          <a:bodyPr/>
          <a:lstStyle/>
          <a:p>
            <a:r>
              <a:rPr lang="en-US"/>
              <a:t>Jay Holcomb (Itron)</a:t>
            </a:r>
            <a:endParaRPr lang="en-GB" dirty="0"/>
          </a:p>
        </p:txBody>
      </p:sp>
    </p:spTree>
    <p:extLst>
      <p:ext uri="{BB962C8B-B14F-4D97-AF65-F5344CB8AC3E}">
        <p14:creationId xmlns:p14="http://schemas.microsoft.com/office/powerpoint/2010/main" val="301500691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WiFi / UWB Coexistence -1</a:t>
            </a:r>
            <a:endParaRPr lang="en-US" sz="1400" dirty="0"/>
          </a:p>
        </p:txBody>
      </p:sp>
      <p:sp>
        <p:nvSpPr>
          <p:cNvPr id="3" name="Content Placeholder 2"/>
          <p:cNvSpPr>
            <a:spLocks noGrp="1"/>
          </p:cNvSpPr>
          <p:nvPr>
            <p:ph idx="1"/>
          </p:nvPr>
        </p:nvSpPr>
        <p:spPr>
          <a:xfrm>
            <a:off x="685800" y="1219200"/>
            <a:ext cx="8458200" cy="4038600"/>
          </a:xfrm>
        </p:spPr>
        <p:txBody>
          <a:bodyPr/>
          <a:lstStyle/>
          <a:p>
            <a:pPr>
              <a:buFont typeface="Arial" panose="020B0604020202020204" pitchFamily="34" charset="0"/>
              <a:buChar char="•"/>
            </a:pPr>
            <a:r>
              <a:rPr lang="en-US" sz="2000" dirty="0"/>
              <a:t>IEEE 802.19 and other WG chairs are working on IEEE 802 single voice. </a:t>
            </a:r>
          </a:p>
          <a:p>
            <a:pPr>
              <a:buFont typeface="Arial" panose="020B0604020202020204" pitchFamily="34" charset="0"/>
              <a:buChar char="•"/>
            </a:pPr>
            <a:r>
              <a:rPr lang="en-US" sz="2000" dirty="0"/>
              <a:t>From a high level, could we list out some of the following.</a:t>
            </a:r>
          </a:p>
          <a:p>
            <a:pPr lvl="1">
              <a:buFont typeface="Arial" panose="020B0604020202020204" pitchFamily="34" charset="0"/>
              <a:buChar char="•"/>
            </a:pPr>
            <a:r>
              <a:rPr lang="en-US" sz="1600" b="0" dirty="0"/>
              <a:t>Do not want to get into detail, just high level points</a:t>
            </a:r>
            <a:r>
              <a:rPr lang="en-US" sz="1600" dirty="0"/>
              <a:t> to consider to help.</a:t>
            </a:r>
            <a:endParaRPr lang="en-US" sz="1600" b="0" dirty="0"/>
          </a:p>
          <a:p>
            <a:pPr>
              <a:buFont typeface="Arial" panose="020B0604020202020204" pitchFamily="34" charset="0"/>
              <a:buChar char="•"/>
            </a:pPr>
            <a:r>
              <a:rPr lang="en-US" sz="2000" dirty="0"/>
              <a:t>What criteria should be considered? </a:t>
            </a:r>
          </a:p>
          <a:p>
            <a:pPr lvl="1">
              <a:buFont typeface="Arial" panose="020B0604020202020204" pitchFamily="34" charset="0"/>
              <a:buChar char="•"/>
            </a:pPr>
            <a:r>
              <a:rPr lang="en-US" sz="1600" dirty="0"/>
              <a:t>Power out needed,  different for each technology. </a:t>
            </a:r>
          </a:p>
          <a:p>
            <a:pPr lvl="1">
              <a:buFont typeface="Arial" panose="020B0604020202020204" pitchFamily="34" charset="0"/>
              <a:buChar char="•"/>
            </a:pPr>
            <a:r>
              <a:rPr lang="en-US" sz="1600" dirty="0"/>
              <a:t>Bandwidth considerations.</a:t>
            </a:r>
          </a:p>
          <a:p>
            <a:pPr lvl="1">
              <a:buFont typeface="Arial" panose="020B0604020202020204" pitchFamily="34" charset="0"/>
              <a:buChar char="•"/>
            </a:pPr>
            <a:r>
              <a:rPr lang="en-US" sz="1600" dirty="0"/>
              <a:t>Channel sense, e.g. LBT.  </a:t>
            </a:r>
          </a:p>
          <a:p>
            <a:pPr lvl="1">
              <a:buFont typeface="Arial" panose="020B0604020202020204" pitchFamily="34" charset="0"/>
              <a:buChar char="•"/>
            </a:pPr>
            <a:r>
              <a:rPr lang="en-US" sz="1600" dirty="0"/>
              <a:t>Incumbent protection.</a:t>
            </a:r>
          </a:p>
          <a:p>
            <a:pPr lvl="1">
              <a:buFont typeface="Arial" panose="020B0604020202020204" pitchFamily="34" charset="0"/>
              <a:buChar char="•"/>
            </a:pPr>
            <a:r>
              <a:rPr lang="en-US" sz="1600" dirty="0"/>
              <a:t>Interference types, blocks .vs. range decrease.</a:t>
            </a:r>
          </a:p>
          <a:p>
            <a:pPr lvl="1">
              <a:buFont typeface="Arial" panose="020B0604020202020204" pitchFamily="34" charset="0"/>
              <a:buChar char="•"/>
            </a:pPr>
            <a:r>
              <a:rPr lang="en-US" sz="1600" dirty="0"/>
              <a:t>Operational ranges themselves.</a:t>
            </a:r>
          </a:p>
          <a:p>
            <a:pPr lvl="1">
              <a:buFont typeface="Arial" panose="020B0604020202020204" pitchFamily="34" charset="0"/>
              <a:buChar char="•"/>
            </a:pPr>
            <a:r>
              <a:rPr lang="en-US" sz="1600" dirty="0"/>
              <a:t>Different modulation types .</a:t>
            </a:r>
          </a:p>
          <a:p>
            <a:pPr lvl="1">
              <a:buFont typeface="Arial" panose="020B0604020202020204" pitchFamily="34" charset="0"/>
              <a:buChar char="•"/>
            </a:pPr>
            <a:r>
              <a:rPr lang="en-US" sz="1600" dirty="0"/>
              <a:t>Tuning range of UWB   (global considerations). </a:t>
            </a:r>
          </a:p>
          <a:p>
            <a:pPr lvl="1">
              <a:buFont typeface="Arial" panose="020B0604020202020204" pitchFamily="34" charset="0"/>
              <a:buChar char="•"/>
            </a:pPr>
            <a:r>
              <a:rPr lang="en-US" sz="1600" dirty="0"/>
              <a:t>  </a:t>
            </a:r>
          </a:p>
          <a:p>
            <a:pPr lvl="1">
              <a:buFont typeface="Arial" panose="020B0604020202020204" pitchFamily="34" charset="0"/>
              <a:buChar char="•"/>
            </a:pPr>
            <a:r>
              <a:rPr lang="en-US" sz="1600" dirty="0"/>
              <a:t>Thursday: </a:t>
            </a:r>
          </a:p>
          <a:p>
            <a:pPr lvl="1">
              <a:buFont typeface="Arial" panose="020B0604020202020204" pitchFamily="34" charset="0"/>
              <a:buChar char="•"/>
            </a:pPr>
            <a:r>
              <a:rPr lang="en-US" sz="1600" dirty="0"/>
              <a:t> Is there a way to ID that UWB is there and transmitting?</a:t>
            </a:r>
          </a:p>
          <a:p>
            <a:pPr lvl="1">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05 July 2018</a:t>
            </a:r>
            <a:endParaRPr lang="en-GB" dirty="0"/>
          </a:p>
        </p:txBody>
      </p:sp>
    </p:spTree>
    <p:extLst>
      <p:ext uri="{BB962C8B-B14F-4D97-AF65-F5344CB8AC3E}">
        <p14:creationId xmlns:p14="http://schemas.microsoft.com/office/powerpoint/2010/main" val="201654310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WiFi / UWB Coexistence  -2</a:t>
            </a:r>
            <a:endParaRPr lang="en-US" sz="1400" dirty="0"/>
          </a:p>
        </p:txBody>
      </p:sp>
      <p:sp>
        <p:nvSpPr>
          <p:cNvPr id="3" name="Content Placeholder 2"/>
          <p:cNvSpPr>
            <a:spLocks noGrp="1"/>
          </p:cNvSpPr>
          <p:nvPr>
            <p:ph idx="1"/>
          </p:nvPr>
        </p:nvSpPr>
        <p:spPr>
          <a:xfrm>
            <a:off x="685800" y="1219200"/>
            <a:ext cx="7856538" cy="4038600"/>
          </a:xfrm>
        </p:spPr>
        <p:txBody>
          <a:bodyPr/>
          <a:lstStyle/>
          <a:p>
            <a:pPr>
              <a:buFont typeface="Arial" panose="020B0604020202020204" pitchFamily="34" charset="0"/>
              <a:buChar char="•"/>
            </a:pPr>
            <a:r>
              <a:rPr lang="en-US" sz="2000" dirty="0"/>
              <a:t>What Use Cases should be considered? </a:t>
            </a:r>
          </a:p>
          <a:p>
            <a:pPr lvl="1">
              <a:buFont typeface="Arial" panose="020B0604020202020204" pitchFamily="34" charset="0"/>
              <a:buChar char="•"/>
            </a:pPr>
            <a:r>
              <a:rPr lang="en-US" sz="1600" dirty="0"/>
              <a:t>Higher speed  (wider BWs) for WiFi users, e.g. streaming video, etc.   </a:t>
            </a:r>
          </a:p>
          <a:p>
            <a:pPr lvl="1">
              <a:buFont typeface="Arial" panose="020B0604020202020204" pitchFamily="34" charset="0"/>
              <a:buChar char="•"/>
            </a:pPr>
            <a:r>
              <a:rPr lang="en-US" sz="1600" dirty="0"/>
              <a:t>Global availability (S. Korea just this week consultation 6 – 10.2 GHz for UWB)</a:t>
            </a:r>
          </a:p>
          <a:p>
            <a:pPr lvl="1">
              <a:buFont typeface="Arial" panose="020B0604020202020204" pitchFamily="34" charset="0"/>
              <a:buChar char="•"/>
            </a:pPr>
            <a:r>
              <a:rPr lang="en-US" sz="1600" dirty="0"/>
              <a:t>UWB applications -  Many (See 15-17/0660), e.g. location is a significant use case.</a:t>
            </a:r>
            <a:endParaRPr lang="en-US" sz="1400" dirty="0"/>
          </a:p>
          <a:p>
            <a:pPr lvl="1">
              <a:buFont typeface="Arial" panose="020B0604020202020204" pitchFamily="34" charset="0"/>
              <a:buChar char="•"/>
            </a:pPr>
            <a:r>
              <a:rPr lang="en-US" sz="1600" dirty="0"/>
              <a:t>Where devices are used, height, indoor/outdoor, etc.  </a:t>
            </a:r>
          </a:p>
          <a:p>
            <a:pPr lvl="1">
              <a:buFont typeface="Arial" panose="020B0604020202020204" pitchFamily="34" charset="0"/>
              <a:buChar char="•"/>
            </a:pPr>
            <a:r>
              <a:rPr lang="en-US" sz="1600" dirty="0"/>
              <a:t>Review 15.2  co-existence of  WiFi / BT / …  </a:t>
            </a:r>
          </a:p>
          <a:p>
            <a:pPr lvl="1">
              <a:buFont typeface="Arial" panose="020B0604020202020204" pitchFamily="34" charset="0"/>
              <a:buChar char="•"/>
            </a:pPr>
            <a:r>
              <a:rPr lang="en-US" sz="1600" dirty="0"/>
              <a:t>Co-located in a device, and non-co-located. </a:t>
            </a:r>
          </a:p>
          <a:p>
            <a:pPr lvl="1">
              <a:buFont typeface="Arial" panose="020B0604020202020204" pitchFamily="34" charset="0"/>
              <a:buChar char="•"/>
            </a:pPr>
            <a:endParaRPr lang="en-US" sz="1600" dirty="0"/>
          </a:p>
          <a:p>
            <a:pPr lvl="1">
              <a:buFont typeface="Arial" panose="020B0604020202020204" pitchFamily="34" charset="0"/>
              <a:buChar char="•"/>
            </a:pPr>
            <a:r>
              <a:rPr lang="en-US" sz="1600" dirty="0"/>
              <a:t> Thursday: </a:t>
            </a:r>
          </a:p>
          <a:p>
            <a:pPr lvl="1">
              <a:buFont typeface="Arial" panose="020B0604020202020204" pitchFamily="34" charset="0"/>
              <a:buChar char="•"/>
            </a:pPr>
            <a:r>
              <a:rPr lang="en-US" sz="1600" dirty="0"/>
              <a:t> Nothing new.</a:t>
            </a:r>
          </a:p>
          <a:p>
            <a:pPr lvl="1">
              <a:buFont typeface="Arial" panose="020B0604020202020204" pitchFamily="34" charset="0"/>
              <a:buChar char="•"/>
            </a:pPr>
            <a:r>
              <a:rPr lang="en-US" sz="1600" dirty="0"/>
              <a:t>  </a:t>
            </a:r>
          </a:p>
          <a:p>
            <a:pPr lvl="1">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05 July 2018</a:t>
            </a:r>
            <a:endParaRPr lang="en-GB" dirty="0"/>
          </a:p>
        </p:txBody>
      </p:sp>
    </p:spTree>
    <p:extLst>
      <p:ext uri="{BB962C8B-B14F-4D97-AF65-F5344CB8AC3E}">
        <p14:creationId xmlns:p14="http://schemas.microsoft.com/office/powerpoint/2010/main" val="14599402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IEEE EU Position Statement -1</a:t>
            </a:r>
            <a:endParaRPr lang="en-US" sz="1200" dirty="0">
              <a:solidFill>
                <a:schemeClr val="tx1">
                  <a:lumMod val="50000"/>
                  <a:lumOff val="50000"/>
                </a:schemeClr>
              </a:solidFill>
            </a:endParaRPr>
          </a:p>
        </p:txBody>
      </p:sp>
      <p:sp>
        <p:nvSpPr>
          <p:cNvPr id="3" name="Content Placeholder 2"/>
          <p:cNvSpPr>
            <a:spLocks noGrp="1"/>
          </p:cNvSpPr>
          <p:nvPr>
            <p:ph idx="1"/>
          </p:nvPr>
        </p:nvSpPr>
        <p:spPr>
          <a:xfrm>
            <a:off x="685800" y="1143000"/>
            <a:ext cx="8458995" cy="4494213"/>
          </a:xfrm>
        </p:spPr>
        <p:txBody>
          <a:bodyPr/>
          <a:lstStyle/>
          <a:p>
            <a:pPr>
              <a:buFont typeface="Arial" panose="020B0604020202020204" pitchFamily="34" charset="0"/>
              <a:buChar char="•"/>
            </a:pPr>
            <a:r>
              <a:rPr lang="en-US" sz="2000" dirty="0"/>
              <a:t>IEEE European Public Policy Position Statement on Spectrum Management</a:t>
            </a:r>
          </a:p>
          <a:p>
            <a:pPr lvl="1">
              <a:buFont typeface="Arial" panose="020B0604020202020204" pitchFamily="34" charset="0"/>
              <a:buChar char="•"/>
            </a:pPr>
            <a:r>
              <a:rPr lang="en-US" sz="1600" dirty="0">
                <a:hlinkClick r:id="rId2"/>
              </a:rPr>
              <a:t>https://mentor.ieee.org/802.18/dcn/18/18-18-0028-00-0000-draft-ieee-european-public-policy-position-statement-on-spectrum-management.pdf</a:t>
            </a:r>
            <a:r>
              <a:rPr lang="en-US" sz="1600" dirty="0"/>
              <a:t>  </a:t>
            </a:r>
          </a:p>
          <a:p>
            <a:pPr lvl="1">
              <a:buFont typeface="Arial" panose="020B0604020202020204" pitchFamily="34" charset="0"/>
              <a:buChar char="•"/>
            </a:pPr>
            <a:r>
              <a:rPr lang="en-US" sz="1600" b="1" dirty="0">
                <a:solidFill>
                  <a:schemeClr val="tx1"/>
                </a:solidFill>
              </a:rPr>
              <a:t>We are being asked to review this statement, similar to the one in November, though some focus for the EU.  Guidance is to review and comment in detail. </a:t>
            </a:r>
          </a:p>
          <a:p>
            <a:pPr lvl="2">
              <a:buFont typeface="Arial" panose="020B0604020202020204" pitchFamily="34" charset="0"/>
              <a:buChar char="•"/>
            </a:pPr>
            <a:r>
              <a:rPr lang="en-US" dirty="0">
                <a:solidFill>
                  <a:schemeClr val="tx1"/>
                </a:solidFill>
              </a:rPr>
              <a:t>Document 18-18/0028rxx, latest revision is our current review markup.</a:t>
            </a:r>
            <a:endParaRPr lang="en-US" sz="1050" dirty="0">
              <a:solidFill>
                <a:schemeClr val="tx1"/>
              </a:solidFill>
            </a:endParaRPr>
          </a:p>
          <a:p>
            <a:pPr lvl="1">
              <a:buFont typeface="Arial" panose="020B0604020202020204" pitchFamily="34" charset="0"/>
              <a:buChar char="•"/>
            </a:pPr>
            <a:r>
              <a:rPr lang="en-US" sz="1800" dirty="0">
                <a:solidFill>
                  <a:srgbClr val="00B0F0"/>
                </a:solidFill>
              </a:rPr>
              <a:t>Please send comments to .18 chair, to integrate, to be reviewed by the TAG. </a:t>
            </a:r>
          </a:p>
          <a:p>
            <a:pPr>
              <a:buFont typeface="Arial" panose="020B0604020202020204" pitchFamily="34" charset="0"/>
              <a:buChar char="•"/>
            </a:pPr>
            <a:endParaRPr lang="en-US" sz="2000" b="0" dirty="0">
              <a:solidFill>
                <a:schemeClr val="tx1"/>
              </a:solidFill>
            </a:endParaRPr>
          </a:p>
          <a:p>
            <a:pPr>
              <a:buFont typeface="Arial" panose="020B0604020202020204" pitchFamily="34" charset="0"/>
              <a:buChar char="•"/>
            </a:pPr>
            <a:r>
              <a:rPr lang="en-US" sz="2000" b="0" dirty="0">
                <a:solidFill>
                  <a:schemeClr val="tx1"/>
                </a:solidFill>
              </a:rPr>
              <a:t>Becoming clearer the starting premise of the current paper is from several years ago and input is coming in the premise has changed in recent years. </a:t>
            </a:r>
          </a:p>
          <a:p>
            <a:pPr lvl="1">
              <a:buFont typeface="Arial" panose="020B0604020202020204" pitchFamily="34" charset="0"/>
              <a:buChar char="•"/>
            </a:pPr>
            <a:r>
              <a:rPr lang="en-US" sz="1800" dirty="0">
                <a:solidFill>
                  <a:schemeClr val="tx1"/>
                </a:solidFill>
              </a:rPr>
              <a:t>With that trying to understand how to propose edits to the paper.</a:t>
            </a:r>
          </a:p>
          <a:p>
            <a:pPr marL="3657600" lvl="8" indent="0"/>
            <a:endParaRPr lang="en-US" sz="1000" b="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05 July 2018</a:t>
            </a:r>
            <a:endParaRPr lang="en-GB" dirty="0"/>
          </a:p>
        </p:txBody>
      </p:sp>
    </p:spTree>
    <p:extLst>
      <p:ext uri="{BB962C8B-B14F-4D97-AF65-F5344CB8AC3E}">
        <p14:creationId xmlns:p14="http://schemas.microsoft.com/office/powerpoint/2010/main" val="275196897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IEEE EU Position Statement -2</a:t>
            </a:r>
            <a:endParaRPr lang="en-US" sz="1200" dirty="0">
              <a:solidFill>
                <a:schemeClr val="tx1">
                  <a:lumMod val="50000"/>
                  <a:lumOff val="50000"/>
                </a:schemeClr>
              </a:solidFill>
            </a:endParaRPr>
          </a:p>
        </p:txBody>
      </p:sp>
      <p:sp>
        <p:nvSpPr>
          <p:cNvPr id="3" name="Content Placeholder 2"/>
          <p:cNvSpPr>
            <a:spLocks noGrp="1"/>
          </p:cNvSpPr>
          <p:nvPr>
            <p:ph idx="1"/>
          </p:nvPr>
        </p:nvSpPr>
        <p:spPr>
          <a:xfrm>
            <a:off x="685801" y="1143000"/>
            <a:ext cx="8229600" cy="4494213"/>
          </a:xfrm>
        </p:spPr>
        <p:txBody>
          <a:bodyPr/>
          <a:lstStyle/>
          <a:p>
            <a:pPr lvl="8">
              <a:buFont typeface="Arial" panose="020B0604020202020204" pitchFamily="34" charset="0"/>
              <a:buChar char="•"/>
            </a:pPr>
            <a:endParaRPr lang="en-US" sz="1000" b="0" dirty="0">
              <a:solidFill>
                <a:schemeClr val="tx1"/>
              </a:solidFill>
            </a:endParaRPr>
          </a:p>
          <a:p>
            <a:pPr>
              <a:buFont typeface="Arial" panose="020B0604020202020204" pitchFamily="34" charset="0"/>
              <a:buChar char="•"/>
            </a:pPr>
            <a:r>
              <a:rPr lang="en-US" sz="1800" b="0" dirty="0">
                <a:solidFill>
                  <a:schemeClr val="tx1"/>
                </a:solidFill>
              </a:rPr>
              <a:t>Went through 18-18/0028r01 review copy, the remaining sections we have not reviewed and found a couple of specific areas that need clarity. </a:t>
            </a:r>
          </a:p>
          <a:p>
            <a:pPr>
              <a:buFont typeface="Arial" panose="020B0604020202020204" pitchFamily="34" charset="0"/>
              <a:buChar char="•"/>
            </a:pPr>
            <a:r>
              <a:rPr lang="en-US" sz="1800" b="0" dirty="0">
                <a:solidFill>
                  <a:schemeClr val="tx1"/>
                </a:solidFill>
              </a:rPr>
              <a:t>And brought audience up to speed on point premise of paper is from a few years back and had agreement with those that spoke up.  </a:t>
            </a:r>
          </a:p>
          <a:p>
            <a:pPr>
              <a:buFont typeface="Arial" panose="020B0604020202020204" pitchFamily="34" charset="0"/>
              <a:buChar char="•"/>
            </a:pPr>
            <a:r>
              <a:rPr lang="en-US" sz="1800" b="0" dirty="0">
                <a:solidFill>
                  <a:schemeClr val="tx1"/>
                </a:solidFill>
              </a:rPr>
              <a:t>Some general questions: </a:t>
            </a:r>
          </a:p>
          <a:p>
            <a:pPr lvl="1">
              <a:buFont typeface="Arial" panose="020B0604020202020204" pitchFamily="34" charset="0"/>
              <a:buChar char="•"/>
            </a:pPr>
            <a:r>
              <a:rPr lang="en-US" sz="1600" dirty="0">
                <a:solidFill>
                  <a:schemeClr val="tx1"/>
                </a:solidFill>
              </a:rPr>
              <a:t>Should the IEEE SA (the position statement we reviewed in November and January) and the IEEE EU collaborate on these 2 separate position statements in some fashion?  </a:t>
            </a:r>
          </a:p>
          <a:p>
            <a:pPr lvl="2">
              <a:buFont typeface="Arial" panose="020B0604020202020204" pitchFamily="34" charset="0"/>
              <a:buChar char="•"/>
            </a:pPr>
            <a:r>
              <a:rPr lang="en-US" sz="1600" dirty="0">
                <a:solidFill>
                  <a:schemeClr val="tx1"/>
                </a:solidFill>
              </a:rPr>
              <a:t>Then move above them. (.18 should still review)</a:t>
            </a:r>
            <a:endParaRPr lang="en-US" sz="1600" b="0" dirty="0">
              <a:solidFill>
                <a:schemeClr val="tx1"/>
              </a:solidFill>
            </a:endParaRPr>
          </a:p>
          <a:p>
            <a:pPr lvl="1">
              <a:buFont typeface="Arial" panose="020B0604020202020204" pitchFamily="34" charset="0"/>
              <a:buChar char="•"/>
            </a:pPr>
            <a:r>
              <a:rPr lang="en-US" sz="1600" dirty="0">
                <a:solidFill>
                  <a:schemeClr val="tx1"/>
                </a:solidFill>
              </a:rPr>
              <a:t>What was original driver to do the statement? </a:t>
            </a:r>
          </a:p>
          <a:p>
            <a:pPr lvl="1">
              <a:buFont typeface="Arial" panose="020B0604020202020204" pitchFamily="34" charset="0"/>
              <a:buChar char="•"/>
            </a:pPr>
            <a:r>
              <a:rPr lang="en-US" sz="1600" dirty="0">
                <a:solidFill>
                  <a:schemeClr val="tx1"/>
                </a:solidFill>
              </a:rPr>
              <a:t>Who is the general audience it is written for? </a:t>
            </a:r>
          </a:p>
          <a:p>
            <a:pPr lvl="1">
              <a:buFont typeface="Arial" panose="020B0604020202020204" pitchFamily="34" charset="0"/>
              <a:buChar char="•"/>
            </a:pPr>
            <a:r>
              <a:rPr lang="en-US" sz="1600" dirty="0">
                <a:solidFill>
                  <a:schemeClr val="tx1"/>
                </a:solidFill>
              </a:rPr>
              <a:t>As it is, there is a concern if it is sent out and organizations our members are working with, CEPT, BRAN, etc. it will cause confusion, and more.  </a:t>
            </a:r>
            <a:endParaRPr lang="en-US" sz="1600" b="0" dirty="0">
              <a:solidFill>
                <a:schemeClr val="tx1"/>
              </a:solidFill>
            </a:endParaRPr>
          </a:p>
          <a:p>
            <a:pPr>
              <a:buFont typeface="Arial" panose="020B0604020202020204" pitchFamily="34" charset="0"/>
              <a:buChar char="•"/>
            </a:pPr>
            <a:r>
              <a:rPr lang="en-US" sz="1800" b="0" dirty="0">
                <a:solidFill>
                  <a:srgbClr val="00B0F0"/>
                </a:solidFill>
              </a:rPr>
              <a:t>Request that anyone with specific input to continue to please pass on to the .18 chair, sooner. </a:t>
            </a:r>
          </a:p>
          <a:p>
            <a:pPr>
              <a:buFont typeface="Arial" panose="020B0604020202020204" pitchFamily="34" charset="0"/>
              <a:buChar char="•"/>
            </a:pPr>
            <a:r>
              <a:rPr lang="en-US" sz="1800" b="0" dirty="0">
                <a:solidFill>
                  <a:srgbClr val="00B0F0"/>
                </a:solidFill>
              </a:rPr>
              <a:t>.18 chair will cleanup the review revision of the paper (should end up r02) and ask the IEEE 802 chair for further guidance on next steps.  </a:t>
            </a:r>
          </a:p>
          <a:p>
            <a:pPr>
              <a:buFont typeface="Arial" panose="020B0604020202020204" pitchFamily="34" charset="0"/>
              <a:buChar char="•"/>
            </a:pPr>
            <a:endParaRPr lang="en-US" sz="1800" b="0" dirty="0">
              <a:solidFill>
                <a:srgbClr val="00B0F0"/>
              </a:solidFill>
            </a:endParaRPr>
          </a:p>
          <a:p>
            <a:pPr lvl="1">
              <a:buFont typeface="Arial" panose="020B0604020202020204" pitchFamily="34" charset="0"/>
              <a:buChar char="•"/>
            </a:pPr>
            <a:endParaRPr lang="en-US" sz="1600" dirty="0">
              <a:solidFill>
                <a:schemeClr val="tx1"/>
              </a:solidFill>
            </a:endParaRPr>
          </a:p>
          <a:p>
            <a:pPr lvl="1">
              <a:buFont typeface="Arial" panose="020B0604020202020204" pitchFamily="34" charset="0"/>
              <a:buChar char="•"/>
            </a:pPr>
            <a:endParaRPr lang="en-US" sz="18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05 July 2018</a:t>
            </a:r>
            <a:endParaRPr lang="en-GB" dirty="0"/>
          </a:p>
        </p:txBody>
      </p:sp>
    </p:spTree>
    <p:extLst>
      <p:ext uri="{BB962C8B-B14F-4D97-AF65-F5344CB8AC3E}">
        <p14:creationId xmlns:p14="http://schemas.microsoft.com/office/powerpoint/2010/main" val="125231901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94765" y="636191"/>
            <a:ext cx="7770813" cy="719931"/>
          </a:xfrm>
        </p:spPr>
        <p:txBody>
          <a:bodyPr/>
          <a:lstStyle/>
          <a:p>
            <a:r>
              <a:rPr lang="en-US" altLang="en-US" sz="2800" dirty="0"/>
              <a:t>Motion – EU Spectrum Management</a:t>
            </a:r>
            <a:endParaRPr lang="en-US" altLang="en-US" sz="2800" dirty="0">
              <a:solidFill>
                <a:schemeClr val="bg1"/>
              </a:solidFill>
            </a:endParaRPr>
          </a:p>
        </p:txBody>
      </p:sp>
      <p:sp>
        <p:nvSpPr>
          <p:cNvPr id="16387" name="Content Placeholder 2"/>
          <p:cNvSpPr>
            <a:spLocks noGrp="1"/>
          </p:cNvSpPr>
          <p:nvPr>
            <p:ph idx="1"/>
          </p:nvPr>
        </p:nvSpPr>
        <p:spPr>
          <a:xfrm>
            <a:off x="609600" y="1294443"/>
            <a:ext cx="7772400" cy="4572000"/>
          </a:xfrm>
        </p:spPr>
        <p:txBody>
          <a:bodyPr/>
          <a:lstStyle/>
          <a:p>
            <a:endParaRPr lang="en-US" altLang="en-US" sz="1600" u="sng" dirty="0"/>
          </a:p>
          <a:p>
            <a:r>
              <a:rPr lang="en-US" altLang="en-US" sz="2000" u="sng" dirty="0"/>
              <a:t>Motion:</a:t>
            </a:r>
            <a:r>
              <a:rPr lang="en-US" sz="2000" b="0" dirty="0"/>
              <a:t>  To approve document 18-___/00____r__, IEEE 802 comments on IEEE European Public Policy Position Statement (18-18/0028r00), with the 802.18 Chair having editorial privileges. Then send to the EC for approval and return IEEE EPPC WG.  </a:t>
            </a:r>
          </a:p>
          <a:p>
            <a:endParaRPr lang="en-US" altLang="en-US" sz="2000" b="0" dirty="0"/>
          </a:p>
          <a:p>
            <a:r>
              <a:rPr lang="en-US" altLang="en-US" sz="2000" b="1" dirty="0"/>
              <a:t>		Moved by:  	 	</a:t>
            </a:r>
          </a:p>
          <a:p>
            <a:pPr lvl="1"/>
            <a:r>
              <a:rPr lang="en-US" altLang="en-US" b="1" dirty="0"/>
              <a:t>Seconded by:  	 	</a:t>
            </a:r>
          </a:p>
          <a:p>
            <a:pPr lvl="1"/>
            <a:r>
              <a:rPr lang="en-US" altLang="en-US" b="1" dirty="0"/>
              <a:t>Discussion?		</a:t>
            </a:r>
          </a:p>
          <a:p>
            <a:pPr lvl="1"/>
            <a:r>
              <a:rPr lang="en-US" altLang="en-US" b="1" dirty="0">
                <a:solidFill>
                  <a:schemeClr val="tx1"/>
                </a:solidFill>
              </a:rPr>
              <a:t>Vote:  ___Y   /  ___N   /  ___A </a:t>
            </a:r>
          </a:p>
          <a:p>
            <a:pPr lvl="1"/>
            <a:endParaRPr lang="en-US" altLang="en-US" sz="1600" u="sng" dirty="0"/>
          </a:p>
          <a:p>
            <a:pPr lvl="1"/>
            <a:endParaRPr lang="en-US" altLang="en-US" sz="1600" u="sng" dirty="0">
              <a:solidFill>
                <a:schemeClr val="tx1"/>
              </a:solidFill>
            </a:endParaRPr>
          </a:p>
          <a:p>
            <a:pPr lvl="1"/>
            <a:endParaRPr lang="en-US" altLang="en-US" sz="1200" b="1" dirty="0"/>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38</a:t>
            </a:fld>
            <a:endParaRPr lang="en-US" altLang="en-US" sz="1200" b="0" dirty="0"/>
          </a:p>
        </p:txBody>
      </p:sp>
      <p:sp>
        <p:nvSpPr>
          <p:cNvPr id="2" name="Date Placeholder 1"/>
          <p:cNvSpPr>
            <a:spLocks noGrp="1"/>
          </p:cNvSpPr>
          <p:nvPr>
            <p:ph type="dt" idx="15"/>
          </p:nvPr>
        </p:nvSpPr>
        <p:spPr/>
        <p:txBody>
          <a:bodyPr/>
          <a:lstStyle/>
          <a:p>
            <a:r>
              <a:rPr lang="en-US"/>
              <a:t>05 July 2018</a:t>
            </a:r>
            <a:endParaRPr lang="en-GB" dirty="0"/>
          </a:p>
        </p:txBody>
      </p:sp>
      <p:sp>
        <p:nvSpPr>
          <p:cNvPr id="3" name="Footer Placeholder 2"/>
          <p:cNvSpPr>
            <a:spLocks noGrp="1"/>
          </p:cNvSpPr>
          <p:nvPr>
            <p:ph type="ftr" idx="14"/>
          </p:nvPr>
        </p:nvSpPr>
        <p:spPr/>
        <p:txBody>
          <a:bodyPr/>
          <a:lstStyle/>
          <a:p>
            <a:r>
              <a:rPr lang="en-US"/>
              <a:t>Jay Holcomb (Itron)</a:t>
            </a:r>
            <a:endParaRPr lang="en-GB" dirty="0"/>
          </a:p>
        </p:txBody>
      </p:sp>
    </p:spTree>
    <p:extLst>
      <p:ext uri="{BB962C8B-B14F-4D97-AF65-F5344CB8AC3E}">
        <p14:creationId xmlns:p14="http://schemas.microsoft.com/office/powerpoint/2010/main" val="418168362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Fellowship Request</a:t>
            </a:r>
            <a:endParaRPr lang="en-US" sz="1400" dirty="0"/>
          </a:p>
        </p:txBody>
      </p:sp>
      <p:sp>
        <p:nvSpPr>
          <p:cNvPr id="3" name="Content Placeholder 2"/>
          <p:cNvSpPr>
            <a:spLocks noGrp="1"/>
          </p:cNvSpPr>
          <p:nvPr>
            <p:ph idx="1"/>
          </p:nvPr>
        </p:nvSpPr>
        <p:spPr>
          <a:xfrm>
            <a:off x="685800" y="1257300"/>
            <a:ext cx="8306595" cy="4494213"/>
          </a:xfrm>
        </p:spPr>
        <p:txBody>
          <a:bodyPr/>
          <a:lstStyle/>
          <a:p>
            <a:pPr>
              <a:buFont typeface="Arial" panose="020B0604020202020204" pitchFamily="34" charset="0"/>
              <a:buChar char="•"/>
            </a:pPr>
            <a:r>
              <a:rPr lang="en-US" sz="2000" dirty="0"/>
              <a:t>Fellowship request on reaching out to all regulators.</a:t>
            </a:r>
          </a:p>
          <a:p>
            <a:pPr lvl="1">
              <a:buFont typeface="Arial" panose="020B0604020202020204" pitchFamily="34" charset="0"/>
              <a:buChar char="•"/>
            </a:pPr>
            <a:r>
              <a:rPr lang="en-US" sz="1600" dirty="0">
                <a:solidFill>
                  <a:schemeClr val="tx1"/>
                </a:solidFill>
              </a:rPr>
              <a:t>Enhancing Collaboration between </a:t>
            </a:r>
            <a:r>
              <a:rPr lang="en-US" sz="1600" i="1" dirty="0">
                <a:solidFill>
                  <a:schemeClr val="tx1"/>
                </a:solidFill>
              </a:rPr>
              <a:t>IEEE 802 </a:t>
            </a:r>
            <a:r>
              <a:rPr lang="en-US" sz="1600" dirty="0">
                <a:solidFill>
                  <a:schemeClr val="tx1"/>
                </a:solidFill>
              </a:rPr>
              <a:t>and World Regulators on unlicensed spectrum regulations</a:t>
            </a:r>
            <a:endParaRPr lang="en-US" sz="1600" u="sng" dirty="0">
              <a:solidFill>
                <a:schemeClr val="tx1"/>
              </a:solidFill>
              <a:hlinkClick r:id="rId2"/>
            </a:endParaRPr>
          </a:p>
          <a:p>
            <a:pPr lvl="1">
              <a:buFont typeface="Arial" panose="020B0604020202020204" pitchFamily="34" charset="0"/>
              <a:buChar char="•"/>
            </a:pPr>
            <a:r>
              <a:rPr lang="en-US" sz="1600" u="sng" dirty="0">
                <a:hlinkClick r:id="rId2"/>
              </a:rPr>
              <a:t>https://mentor.ieee.org/802.11/dcn/18/11-18-0580-01-coex-enhancing-collaboration-between-ieee-802-and-world-regulators-on-unlicensed-spectrum-regulations.pptx</a:t>
            </a:r>
            <a:r>
              <a:rPr lang="en-US" sz="1600" dirty="0"/>
              <a:t>  </a:t>
            </a:r>
            <a:r>
              <a:rPr lang="en-US" sz="1600" b="0" dirty="0"/>
              <a:t> </a:t>
            </a:r>
          </a:p>
          <a:p>
            <a:pPr lvl="1">
              <a:buFont typeface="Arial" panose="020B0604020202020204" pitchFamily="34" charset="0"/>
              <a:buChar char="•"/>
            </a:pPr>
            <a:r>
              <a:rPr lang="en-US" sz="1800" b="1" dirty="0">
                <a:solidFill>
                  <a:schemeClr val="tx1"/>
                </a:solidFill>
              </a:rPr>
              <a:t> </a:t>
            </a:r>
          </a:p>
          <a:p>
            <a:pPr lvl="1">
              <a:buFont typeface="Arial" panose="020B0604020202020204" pitchFamily="34" charset="0"/>
              <a:buChar char="•"/>
            </a:pPr>
            <a:r>
              <a:rPr lang="en-US" sz="1800" b="1" dirty="0">
                <a:solidFill>
                  <a:schemeClr val="tx1"/>
                </a:solidFill>
              </a:rPr>
              <a:t>Thursday:  </a:t>
            </a:r>
          </a:p>
          <a:p>
            <a:pPr lvl="1">
              <a:buFont typeface="Arial" panose="020B0604020202020204" pitchFamily="34" charset="0"/>
              <a:buChar char="•"/>
            </a:pPr>
            <a:r>
              <a:rPr lang="en-US" sz="1800" b="1" dirty="0">
                <a:solidFill>
                  <a:schemeClr val="tx1"/>
                </a:solidFill>
              </a:rPr>
              <a:t> </a:t>
            </a:r>
            <a:r>
              <a:rPr lang="en-US" sz="1800" dirty="0">
                <a:solidFill>
                  <a:schemeClr val="tx1"/>
                </a:solidFill>
              </a:rPr>
              <a:t>A start is to keep in touch with the fellowship attendees.  </a:t>
            </a:r>
          </a:p>
          <a:p>
            <a:pPr lvl="2">
              <a:buFont typeface="Arial" panose="020B0604020202020204" pitchFamily="34" charset="0"/>
              <a:buChar char="•"/>
            </a:pPr>
            <a:r>
              <a:rPr lang="en-US" sz="1600" dirty="0">
                <a:solidFill>
                  <a:schemeClr val="tx1"/>
                </a:solidFill>
              </a:rPr>
              <a:t>They are welcome to our meetings and calls. </a:t>
            </a:r>
          </a:p>
          <a:p>
            <a:pPr lvl="1">
              <a:buFont typeface="Arial" panose="020B0604020202020204" pitchFamily="34" charset="0"/>
              <a:buChar char="•"/>
            </a:pPr>
            <a:r>
              <a:rPr lang="en-US" sz="1800" b="0" dirty="0">
                <a:solidFill>
                  <a:schemeClr val="tx1"/>
                </a:solidFill>
              </a:rPr>
              <a:t>Could something be added to the IEEE newsletter/communication for the regulators, to answer the news letter input? </a:t>
            </a:r>
          </a:p>
          <a:p>
            <a:pPr lvl="1">
              <a:buFont typeface="Arial" panose="020B0604020202020204" pitchFamily="34" charset="0"/>
              <a:buChar char="•"/>
            </a:pPr>
            <a:r>
              <a:rPr lang="en-US" sz="1800" b="0" dirty="0">
                <a:solidFill>
                  <a:schemeClr val="tx1"/>
                </a:solidFill>
              </a:rPr>
              <a:t>Can IEEE be more pro-active with some </a:t>
            </a:r>
            <a:r>
              <a:rPr lang="en-US" sz="1800" dirty="0">
                <a:solidFill>
                  <a:schemeClr val="tx1"/>
                </a:solidFill>
              </a:rPr>
              <a:t>of the other (e.g. regional) regulators? </a:t>
            </a:r>
          </a:p>
          <a:p>
            <a:pPr lvl="2">
              <a:buFont typeface="Arial" panose="020B0604020202020204" pitchFamily="34" charset="0"/>
              <a:buChar char="•"/>
            </a:pPr>
            <a:r>
              <a:rPr lang="en-US" sz="1400" dirty="0">
                <a:solidFill>
                  <a:schemeClr val="tx1"/>
                </a:solidFill>
              </a:rPr>
              <a:t>The challenge is to ID which we can, and being a volunteer  / individual organization, the time and money from the volunteers?  </a:t>
            </a:r>
          </a:p>
          <a:p>
            <a:pPr lvl="1">
              <a:buFont typeface="Arial" panose="020B0604020202020204" pitchFamily="34" charset="0"/>
              <a:buChar char="•"/>
            </a:pPr>
            <a:r>
              <a:rPr lang="en-US" sz="1800" b="0" dirty="0">
                <a:solidFill>
                  <a:schemeClr val="tx1"/>
                </a:solidFill>
              </a:rPr>
              <a:t>Many regulators don’t have IEEE has a point of contact like they do with WFA or other implementing orgs do. </a:t>
            </a:r>
          </a:p>
          <a:p>
            <a:pPr marL="0" indent="0"/>
            <a:endParaRPr lang="en-US" sz="20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05 July 2018</a:t>
            </a:r>
            <a:endParaRPr lang="en-GB" dirty="0"/>
          </a:p>
        </p:txBody>
      </p:sp>
    </p:spTree>
    <p:extLst>
      <p:ext uri="{BB962C8B-B14F-4D97-AF65-F5344CB8AC3E}">
        <p14:creationId xmlns:p14="http://schemas.microsoft.com/office/powerpoint/2010/main" val="16601358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3"/>
            <a:ext cx="7770813" cy="505178"/>
          </a:xfrm>
        </p:spPr>
        <p:txBody>
          <a:bodyPr/>
          <a:lstStyle/>
          <a:p>
            <a:r>
              <a:rPr lang="en-US" sz="2800" dirty="0"/>
              <a:t>Participation in IEEE 802 Meetings</a:t>
            </a:r>
          </a:p>
        </p:txBody>
      </p:sp>
      <p:sp>
        <p:nvSpPr>
          <p:cNvPr id="3" name="Content Placeholder 2"/>
          <p:cNvSpPr>
            <a:spLocks noGrp="1"/>
          </p:cNvSpPr>
          <p:nvPr>
            <p:ph idx="1"/>
          </p:nvPr>
        </p:nvSpPr>
        <p:spPr>
          <a:xfrm>
            <a:off x="685005" y="1066800"/>
            <a:ext cx="7770813" cy="4113213"/>
          </a:xfrm>
        </p:spPr>
        <p:txBody>
          <a:bodyPr/>
          <a:lstStyle/>
          <a:p>
            <a:pPr>
              <a:buClrTx/>
            </a:pPr>
            <a:r>
              <a:rPr lang="en-GB" altLang="en-US" sz="1800" dirty="0">
                <a:solidFill>
                  <a:schemeClr val="accent1">
                    <a:lumMod val="50000"/>
                  </a:schemeClr>
                </a:solidFill>
                <a:ea typeface="MS Gothic" panose="020B0609070205080204" pitchFamily="49" charset="-128"/>
              </a:rPr>
              <a:t>Participation in any IEEE 802 meeting (Sponsor, Sponsor subgroup, Working Group, Working Group subgroup, etc.) is on an individual basis</a:t>
            </a:r>
          </a:p>
          <a:p>
            <a:endParaRPr lang="en-US" sz="800" dirty="0">
              <a:solidFill>
                <a:schemeClr val="accent1">
                  <a:lumMod val="50000"/>
                </a:schemeClr>
              </a:solidFill>
            </a:endParaRPr>
          </a:p>
          <a:p>
            <a:pPr marL="339725" indent="-336550">
              <a:buFont typeface="Arial" panose="020B0604020202020204" pitchFamily="34" charset="0"/>
              <a:buChar char="•"/>
            </a:pP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dirty="0">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   section 5.2.1) </a:t>
            </a:r>
          </a:p>
          <a:p>
            <a:pPr marL="339725" indent="-336550">
              <a:buFont typeface="Arial" panose="020B0604020202020204" pitchFamily="34" charset="0"/>
              <a:buChar char="•"/>
            </a:pPr>
            <a:r>
              <a:rPr lang="en-GB" altLang="en-US" sz="1400"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39725" indent="-336550">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ea typeface="MS Gothic" panose="020B0609070205080204" pitchFamily="49" charset="-128"/>
                <a:hlinkClick r:id="rId2"/>
              </a:rPr>
              <a:t>https://standards.ieee.org/develop/policies/bylaws/sb_bylaws.pdf</a:t>
            </a:r>
            <a:r>
              <a:rPr lang="en-GB" altLang="en-US" sz="1400" u="sng" dirty="0">
                <a:ea typeface="MS Gothic" panose="020B0609070205080204" pitchFamily="49" charset="-128"/>
              </a:rPr>
              <a:t>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endParaRPr lang="en-US" sz="800" dirty="0"/>
          </a:p>
          <a:p>
            <a:r>
              <a:rPr lang="en-US" sz="1800" dirty="0">
                <a:solidFill>
                  <a:schemeClr val="accent1">
                    <a:lumMod val="50000"/>
                  </a:schemeClr>
                </a:solidFill>
              </a:rPr>
              <a:t>By participating in IEEE 802 meetings, you accept these requirements.  If you do not agree to these policies then you shall not participate.  (and pleases leave the room.)</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July 2018 Plenary</a:t>
            </a:r>
            <a:endParaRPr lang="en-GB" dirty="0"/>
          </a:p>
        </p:txBody>
      </p:sp>
    </p:spTree>
    <p:extLst>
      <p:ext uri="{BB962C8B-B14F-4D97-AF65-F5344CB8AC3E}">
        <p14:creationId xmlns:p14="http://schemas.microsoft.com/office/powerpoint/2010/main" val="338649045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IEEE – not connected and underserved </a:t>
            </a:r>
            <a:r>
              <a:rPr lang="en-US" sz="1400" dirty="0"/>
              <a:t>(from last week)</a:t>
            </a:r>
          </a:p>
        </p:txBody>
      </p:sp>
      <p:sp>
        <p:nvSpPr>
          <p:cNvPr id="3" name="Content Placeholder 2"/>
          <p:cNvSpPr>
            <a:spLocks noGrp="1"/>
          </p:cNvSpPr>
          <p:nvPr>
            <p:ph idx="1"/>
          </p:nvPr>
        </p:nvSpPr>
        <p:spPr>
          <a:xfrm>
            <a:off x="685005" y="1181893"/>
            <a:ext cx="8306595" cy="4494213"/>
          </a:xfrm>
        </p:spPr>
        <p:txBody>
          <a:bodyPr/>
          <a:lstStyle/>
          <a:p>
            <a:pPr>
              <a:buFont typeface="Arial" panose="020B0604020202020204" pitchFamily="34" charset="0"/>
              <a:buChar char="•"/>
            </a:pPr>
            <a:r>
              <a:rPr lang="en-US" altLang="en-US" sz="2000" b="0" dirty="0"/>
              <a:t> </a:t>
            </a:r>
            <a:r>
              <a:rPr lang="en-US" sz="2000" b="0" dirty="0"/>
              <a:t>IEEE Connectivity Coalition  </a:t>
            </a:r>
          </a:p>
          <a:p>
            <a:pPr lvl="1">
              <a:buFont typeface="Arial" panose="020B0604020202020204" pitchFamily="34" charset="0"/>
              <a:buChar char="•"/>
            </a:pPr>
            <a:r>
              <a:rPr lang="en-US" sz="1800" b="0" dirty="0"/>
              <a:t>Internet Inclusion means that all stakeholders are engaged in the planning and implementation of technology systems; that all potential people impacted can access and have certain rights to understand the implications of the technology and know how to use it safely and ethically; and that with these technologies come more services, tools, increased information and opportunities to expand access for communities around the world. As digital technology is increasingly used for educational, employment, health, commercial and informational purposes, Internet Inclusion is critical for full engagement, participation and opportunity in the social, economic and civic life of society.</a:t>
            </a:r>
          </a:p>
          <a:p>
            <a:pPr>
              <a:buFont typeface="Arial" panose="020B0604020202020204" pitchFamily="34" charset="0"/>
              <a:buChar char="•"/>
            </a:pPr>
            <a:endParaRPr lang="en-US" sz="2000" dirty="0"/>
          </a:p>
          <a:p>
            <a:pPr>
              <a:buFont typeface="Arial" panose="020B0604020202020204" pitchFamily="34" charset="0"/>
              <a:buChar char="•"/>
            </a:pPr>
            <a:r>
              <a:rPr lang="en-US" sz="2000" b="0" dirty="0"/>
              <a:t>This ties into the effort brought up at the Chicago meeting on how to connect the 3.8B people, not connected today. </a:t>
            </a:r>
          </a:p>
          <a:p>
            <a:pPr>
              <a:buFont typeface="Arial" panose="020B0604020202020204" pitchFamily="34" charset="0"/>
              <a:buChar char="•"/>
            </a:pPr>
            <a:r>
              <a:rPr lang="en-US" sz="2000" b="0" dirty="0"/>
              <a:t>Stayed tuned as we learn more.  </a:t>
            </a:r>
          </a:p>
          <a:p>
            <a:pPr>
              <a:buFont typeface="Arial" panose="020B0604020202020204" pitchFamily="34" charset="0"/>
              <a:buChar char="•"/>
            </a:pPr>
            <a:r>
              <a:rPr lang="en-US" sz="2000" b="0" dirty="0"/>
              <a:t>Rich will be talking to Senior Director, Technology Policy and International Affairs on this and what we can do.</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05 July 2018</a:t>
            </a:r>
            <a:endParaRPr lang="en-GB" dirty="0"/>
          </a:p>
        </p:txBody>
      </p:sp>
    </p:spTree>
    <p:extLst>
      <p:ext uri="{BB962C8B-B14F-4D97-AF65-F5344CB8AC3E}">
        <p14:creationId xmlns:p14="http://schemas.microsoft.com/office/powerpoint/2010/main" val="28396760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IEEE 802 </a:t>
            </a:r>
            <a:r>
              <a:rPr lang="en-US" sz="1400" dirty="0"/>
              <a:t>(.11)</a:t>
            </a:r>
          </a:p>
        </p:txBody>
      </p:sp>
      <p:sp>
        <p:nvSpPr>
          <p:cNvPr id="3" name="Content Placeholder 2"/>
          <p:cNvSpPr>
            <a:spLocks noGrp="1"/>
          </p:cNvSpPr>
          <p:nvPr>
            <p:ph idx="1"/>
          </p:nvPr>
        </p:nvSpPr>
        <p:spPr>
          <a:xfrm>
            <a:off x="696012" y="1066800"/>
            <a:ext cx="8306595" cy="4494213"/>
          </a:xfrm>
        </p:spPr>
        <p:txBody>
          <a:bodyPr/>
          <a:lstStyle/>
          <a:p>
            <a:pPr>
              <a:buFont typeface="Arial" panose="020B0604020202020204" pitchFamily="34" charset="0"/>
              <a:buChar char="•"/>
            </a:pPr>
            <a:r>
              <a:rPr lang="en-US" altLang="en-US" sz="2000" b="0" dirty="0"/>
              <a:t> </a:t>
            </a:r>
            <a:r>
              <a:rPr lang="en-US" sz="2000" b="0" dirty="0"/>
              <a:t>AANI – review – informational</a:t>
            </a:r>
          </a:p>
          <a:p>
            <a:pPr lvl="1">
              <a:buFont typeface="Arial" panose="020B0604020202020204" pitchFamily="34" charset="0"/>
              <a:buChar char="•"/>
            </a:pPr>
            <a:r>
              <a:rPr lang="en-US" sz="1600" u="sng" dirty="0">
                <a:hlinkClick r:id="rId2"/>
              </a:rPr>
              <a:t>https://mentor.ieee.org/802.11/dcn/18/11-18-0583-00-AANI-aani-sc-closing-report-march-2018.pptx</a:t>
            </a:r>
            <a:r>
              <a:rPr lang="en-US" sz="1600" u="sng" dirty="0"/>
              <a:t> </a:t>
            </a:r>
            <a:r>
              <a:rPr lang="en-US" sz="1600" dirty="0"/>
              <a:t>  </a:t>
            </a:r>
          </a:p>
          <a:p>
            <a:pPr lvl="1">
              <a:buFont typeface="Arial" panose="020B0604020202020204" pitchFamily="34" charset="0"/>
              <a:buChar char="•"/>
            </a:pPr>
            <a:r>
              <a:rPr lang="en-US" sz="1800" dirty="0"/>
              <a:t>The 802 Chair has asked that 802.18 stay in tune with the 802.11 ANNI SC.</a:t>
            </a:r>
          </a:p>
          <a:p>
            <a:pPr lvl="1">
              <a:buFont typeface="Arial" panose="020B0604020202020204" pitchFamily="34" charset="0"/>
              <a:buChar char="•"/>
            </a:pPr>
            <a:r>
              <a:rPr lang="en-US" sz="1800" dirty="0"/>
              <a:t>In particular where they stand with IMT 2020.  </a:t>
            </a:r>
          </a:p>
          <a:p>
            <a:pPr lvl="1">
              <a:buFont typeface="Arial" panose="020B0604020202020204" pitchFamily="34" charset="0"/>
              <a:buChar char="•"/>
            </a:pPr>
            <a:r>
              <a:rPr lang="en-US" sz="1800" dirty="0"/>
              <a:t>A debated motion in the 802.11 closing to add to its scope for IMT 2020:</a:t>
            </a:r>
          </a:p>
          <a:p>
            <a:pPr lvl="2">
              <a:buFont typeface="Arial" panose="020B0604020202020204" pitchFamily="34" charset="0"/>
              <a:buChar char="•"/>
            </a:pPr>
            <a:r>
              <a:rPr lang="en-US" sz="1400" dirty="0"/>
              <a:t>Approve that the AANI SC scope be modified to include the generation of a white paper and/or self evaluation assessing the performance of 802.11 against the IMT-2020 requirements for </a:t>
            </a:r>
            <a:r>
              <a:rPr lang="en-US" sz="1400" dirty="0" err="1"/>
              <a:t>eMBB</a:t>
            </a:r>
            <a:r>
              <a:rPr lang="en-US" sz="1400" dirty="0"/>
              <a:t> indoor hotspot and dense urban use case. </a:t>
            </a:r>
          </a:p>
          <a:p>
            <a:pPr lvl="2">
              <a:buFont typeface="Arial" panose="020B0604020202020204" pitchFamily="34" charset="0"/>
              <a:buChar char="•"/>
            </a:pPr>
            <a:r>
              <a:rPr lang="en-US" sz="1400" dirty="0"/>
              <a:t>Result: 28-34-8 Fails</a:t>
            </a:r>
            <a:endParaRPr lang="en-US" sz="2000" dirty="0"/>
          </a:p>
          <a:p>
            <a:pPr>
              <a:buFont typeface="Arial" panose="020B0604020202020204" pitchFamily="34" charset="0"/>
              <a:buChar char="•"/>
            </a:pPr>
            <a:r>
              <a:rPr lang="en-US" sz="2600" dirty="0"/>
              <a:t> </a:t>
            </a: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05 July 2018</a:t>
            </a:r>
            <a:endParaRPr lang="en-GB" dirty="0"/>
          </a:p>
        </p:txBody>
      </p:sp>
    </p:spTree>
    <p:extLst>
      <p:ext uri="{BB962C8B-B14F-4D97-AF65-F5344CB8AC3E}">
        <p14:creationId xmlns:p14="http://schemas.microsoft.com/office/powerpoint/2010/main" val="158038612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099C336-8812-4E4E-8360-4D4BD89F4BBF}"/>
              </a:ext>
            </a:extLst>
          </p:cNvPr>
          <p:cNvSpPr>
            <a:spLocks noGrp="1"/>
          </p:cNvSpPr>
          <p:nvPr>
            <p:ph type="dt" idx="10"/>
          </p:nvPr>
        </p:nvSpPr>
        <p:spPr>
          <a:xfrm>
            <a:off x="685800" y="304800"/>
            <a:ext cx="2211387" cy="273050"/>
          </a:xfrm>
        </p:spPr>
        <p:txBody>
          <a:bodyPr/>
          <a:lstStyle/>
          <a:p>
            <a:r>
              <a:rPr lang="en-US"/>
              <a:t>05 July 2018</a:t>
            </a:r>
            <a:endParaRPr lang="en-GB" dirty="0"/>
          </a:p>
        </p:txBody>
      </p:sp>
      <p:sp>
        <p:nvSpPr>
          <p:cNvPr id="3" name="Footer Placeholder 2">
            <a:extLst>
              <a:ext uri="{FF2B5EF4-FFF2-40B4-BE49-F238E27FC236}">
                <a16:creationId xmlns:a16="http://schemas.microsoft.com/office/drawing/2014/main" id="{A433FEFC-DADB-4CE4-BF04-D0E9DA8715A4}"/>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37CFB063-B45A-4F76-9CB6-78F3D94E7005}"/>
              </a:ext>
            </a:extLst>
          </p:cNvPr>
          <p:cNvSpPr>
            <a:spLocks noGrp="1"/>
          </p:cNvSpPr>
          <p:nvPr>
            <p:ph type="sldNum" idx="12"/>
          </p:nvPr>
        </p:nvSpPr>
        <p:spPr/>
        <p:txBody>
          <a:bodyPr/>
          <a:lstStyle/>
          <a:p>
            <a:r>
              <a:rPr lang="en-GB"/>
              <a:t>Slide </a:t>
            </a:r>
            <a:fld id="{F5D8E26B-7BCF-4D25-9C89-0168A6618F18}" type="slidenum">
              <a:rPr lang="en-GB" smtClean="0"/>
              <a:pPr/>
              <a:t>42</a:t>
            </a:fld>
            <a:endParaRPr lang="en-GB" dirty="0"/>
          </a:p>
        </p:txBody>
      </p:sp>
      <p:sp>
        <p:nvSpPr>
          <p:cNvPr id="5" name="Rectangle 4">
            <a:extLst>
              <a:ext uri="{FF2B5EF4-FFF2-40B4-BE49-F238E27FC236}">
                <a16:creationId xmlns:a16="http://schemas.microsoft.com/office/drawing/2014/main" id="{7A94455F-06E6-4667-A15A-3A62BEAC74F1}"/>
              </a:ext>
            </a:extLst>
          </p:cNvPr>
          <p:cNvSpPr/>
          <p:nvPr/>
        </p:nvSpPr>
        <p:spPr>
          <a:xfrm>
            <a:off x="533400" y="766732"/>
            <a:ext cx="8305800" cy="5324535"/>
          </a:xfrm>
          <a:prstGeom prst="rect">
            <a:avLst/>
          </a:prstGeom>
        </p:spPr>
        <p:txBody>
          <a:bodyPr wrap="square">
            <a:spAutoFit/>
          </a:bodyPr>
          <a:lstStyle/>
          <a:p>
            <a:r>
              <a:rPr lang="en-US" sz="1800" b="1" dirty="0">
                <a:solidFill>
                  <a:srgbClr val="444444"/>
                </a:solidFill>
                <a:latin typeface="+mj-lt"/>
              </a:rPr>
              <a:t>IMT 2020:  </a:t>
            </a:r>
          </a:p>
          <a:p>
            <a:r>
              <a:rPr lang="en-US" sz="1800" dirty="0">
                <a:solidFill>
                  <a:srgbClr val="444444"/>
                </a:solidFill>
                <a:latin typeface="+mj-lt"/>
              </a:rPr>
              <a:t>The buzz in the industry on future steps in mobile technology — 5G — has seen a sharp increase, with attention now focused on enabling a seamlessly connected society in the 2020 timeframe and beyond that brings together people along with things, data, applications, transport systems and cities in a smart networked communications environment. In this context, ITU and its partners, sharing a common community of interest, have recognized the relationship between IMT — International Mobile Telecommunication system — and 5G and are working towards realizing the future vision of mobile broadband communications.</a:t>
            </a:r>
          </a:p>
          <a:p>
            <a:endParaRPr lang="en-US" sz="1800" dirty="0">
              <a:solidFill>
                <a:srgbClr val="444444"/>
              </a:solidFill>
              <a:latin typeface="+mj-lt"/>
            </a:endParaRPr>
          </a:p>
          <a:p>
            <a:r>
              <a:rPr lang="en-US" sz="1800" dirty="0">
                <a:solidFill>
                  <a:srgbClr val="444444"/>
                </a:solidFill>
                <a:latin typeface="+mj-lt"/>
              </a:rPr>
              <a:t>In early 2012, ITU-R embarked on a </a:t>
            </a:r>
            <a:r>
              <a:rPr lang="en-US" sz="1800" dirty="0" err="1">
                <a:solidFill>
                  <a:srgbClr val="444444"/>
                </a:solidFill>
                <a:latin typeface="+mj-lt"/>
              </a:rPr>
              <a:t>programme</a:t>
            </a:r>
            <a:r>
              <a:rPr lang="en-US" sz="1800" dirty="0">
                <a:solidFill>
                  <a:srgbClr val="444444"/>
                </a:solidFill>
                <a:latin typeface="+mj-lt"/>
              </a:rPr>
              <a:t> to develop “IMT for 2020 and beyond”, setting the stage for 5G research activities that are emerging around the world.</a:t>
            </a:r>
          </a:p>
          <a:p>
            <a:endParaRPr lang="en-US" sz="1800" dirty="0">
              <a:solidFill>
                <a:srgbClr val="444444"/>
              </a:solidFill>
              <a:latin typeface="+mj-lt"/>
            </a:endParaRPr>
          </a:p>
          <a:p>
            <a:r>
              <a:rPr lang="en-US" sz="1800" dirty="0">
                <a:solidFill>
                  <a:srgbClr val="444444"/>
                </a:solidFill>
                <a:latin typeface="+mj-lt"/>
              </a:rPr>
              <a:t>Through the leading role of Working Party 5D, ITU’s Radiocommunication Sector (ITU-R) has finalized its view of a timeline towards IMT-2020. The detailed investigation of the key elements of 5G are already well underway, once again utilizing the highly successful partnership ITU-R has with the mobile broadband industry and the wide range of stakeholders in the 5G community.</a:t>
            </a:r>
          </a:p>
          <a:p>
            <a:endParaRPr lang="en-US" sz="1600" dirty="0">
              <a:solidFill>
                <a:srgbClr val="444444"/>
              </a:solidFill>
              <a:latin typeface="+mj-lt"/>
            </a:endParaRPr>
          </a:p>
        </p:txBody>
      </p:sp>
    </p:spTree>
    <p:extLst>
      <p:ext uri="{BB962C8B-B14F-4D97-AF65-F5344CB8AC3E}">
        <p14:creationId xmlns:p14="http://schemas.microsoft.com/office/powerpoint/2010/main" val="408726319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099C336-8812-4E4E-8360-4D4BD89F4BBF}"/>
              </a:ext>
            </a:extLst>
          </p:cNvPr>
          <p:cNvSpPr>
            <a:spLocks noGrp="1"/>
          </p:cNvSpPr>
          <p:nvPr>
            <p:ph type="dt" idx="10"/>
          </p:nvPr>
        </p:nvSpPr>
        <p:spPr>
          <a:xfrm>
            <a:off x="685800" y="304800"/>
            <a:ext cx="2211387" cy="273050"/>
          </a:xfrm>
        </p:spPr>
        <p:txBody>
          <a:bodyPr/>
          <a:lstStyle/>
          <a:p>
            <a:r>
              <a:rPr lang="en-US"/>
              <a:t>05 July 2018</a:t>
            </a:r>
            <a:endParaRPr lang="en-GB" dirty="0"/>
          </a:p>
        </p:txBody>
      </p:sp>
      <p:sp>
        <p:nvSpPr>
          <p:cNvPr id="3" name="Footer Placeholder 2">
            <a:extLst>
              <a:ext uri="{FF2B5EF4-FFF2-40B4-BE49-F238E27FC236}">
                <a16:creationId xmlns:a16="http://schemas.microsoft.com/office/drawing/2014/main" id="{A433FEFC-DADB-4CE4-BF04-D0E9DA8715A4}"/>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37CFB063-B45A-4F76-9CB6-78F3D94E7005}"/>
              </a:ext>
            </a:extLst>
          </p:cNvPr>
          <p:cNvSpPr>
            <a:spLocks noGrp="1"/>
          </p:cNvSpPr>
          <p:nvPr>
            <p:ph type="sldNum" idx="12"/>
          </p:nvPr>
        </p:nvSpPr>
        <p:spPr/>
        <p:txBody>
          <a:bodyPr/>
          <a:lstStyle/>
          <a:p>
            <a:r>
              <a:rPr lang="en-GB"/>
              <a:t>Slide </a:t>
            </a:r>
            <a:fld id="{F5D8E26B-7BCF-4D25-9C89-0168A6618F18}" type="slidenum">
              <a:rPr lang="en-GB" smtClean="0"/>
              <a:pPr/>
              <a:t>43</a:t>
            </a:fld>
            <a:endParaRPr lang="en-GB" dirty="0"/>
          </a:p>
        </p:txBody>
      </p:sp>
      <p:sp>
        <p:nvSpPr>
          <p:cNvPr id="5" name="Rectangle 4">
            <a:extLst>
              <a:ext uri="{FF2B5EF4-FFF2-40B4-BE49-F238E27FC236}">
                <a16:creationId xmlns:a16="http://schemas.microsoft.com/office/drawing/2014/main" id="{7A94455F-06E6-4667-A15A-3A62BEAC74F1}"/>
              </a:ext>
            </a:extLst>
          </p:cNvPr>
          <p:cNvSpPr/>
          <p:nvPr/>
        </p:nvSpPr>
        <p:spPr>
          <a:xfrm>
            <a:off x="419100" y="914400"/>
            <a:ext cx="8305800" cy="4247317"/>
          </a:xfrm>
          <a:prstGeom prst="rect">
            <a:avLst/>
          </a:prstGeom>
        </p:spPr>
        <p:txBody>
          <a:bodyPr wrap="square">
            <a:spAutoFit/>
          </a:bodyPr>
          <a:lstStyle/>
          <a:p>
            <a:r>
              <a:rPr lang="en-US" sz="1800" b="1" dirty="0">
                <a:solidFill>
                  <a:srgbClr val="444444"/>
                </a:solidFill>
                <a:latin typeface="+mj-lt"/>
              </a:rPr>
              <a:t>IMT 2020-cont:  </a:t>
            </a:r>
          </a:p>
          <a:p>
            <a:endParaRPr lang="en-US" sz="1800" dirty="0">
              <a:solidFill>
                <a:srgbClr val="444444"/>
              </a:solidFill>
              <a:latin typeface="+mj-lt"/>
            </a:endParaRPr>
          </a:p>
          <a:p>
            <a:r>
              <a:rPr lang="en-US" sz="1800" dirty="0">
                <a:solidFill>
                  <a:srgbClr val="444444"/>
                </a:solidFill>
                <a:latin typeface="+mj-lt"/>
              </a:rPr>
              <a:t>In September 2015, ITU-R has finalized its “Vision” of the 5G mobile broadband connected society. This view of the horizon for the future of mobile technology will be instrumental in setting the agenda for the World Radiocommunication Conference 2019, where deliberations on additional spectrum are taking place in support of the future growth of IMT.</a:t>
            </a:r>
          </a:p>
          <a:p>
            <a:endParaRPr lang="en-US" sz="1800" dirty="0">
              <a:solidFill>
                <a:srgbClr val="444444"/>
              </a:solidFill>
              <a:latin typeface="+mj-lt"/>
            </a:endParaRPr>
          </a:p>
          <a:p>
            <a:r>
              <a:rPr lang="en-US" sz="1800" dirty="0">
                <a:solidFill>
                  <a:srgbClr val="444444"/>
                </a:solidFill>
                <a:latin typeface="+mj-lt"/>
              </a:rPr>
              <a:t>ITU has a rich history in the development of radio interface standards for mobile communications. The framework of standards for International Mobile Telecommunications (IMT), encompassing IMT-2000 and IMT-Advanced, spans the 3G and 4G industry perspectives and will continue to evolve as 5G with IMT-2020.</a:t>
            </a:r>
          </a:p>
          <a:p>
            <a:endParaRPr lang="en-US" sz="1800" b="0" i="0" dirty="0">
              <a:solidFill>
                <a:srgbClr val="444444"/>
              </a:solidFill>
              <a:effectLst/>
              <a:latin typeface="+mj-lt"/>
            </a:endParaRPr>
          </a:p>
          <a:p>
            <a:endParaRPr lang="en-US" sz="1800" b="0" i="0" dirty="0">
              <a:solidFill>
                <a:srgbClr val="444444"/>
              </a:solidFill>
              <a:effectLst/>
              <a:latin typeface="+mj-lt"/>
            </a:endParaRPr>
          </a:p>
          <a:p>
            <a:r>
              <a:rPr lang="en-US" sz="1800" dirty="0">
                <a:solidFill>
                  <a:srgbClr val="444444"/>
                </a:solidFill>
                <a:latin typeface="+mj-lt"/>
                <a:hlinkClick r:id="rId2"/>
              </a:rPr>
              <a:t>https://www.itu.int/en/ITU-R/study-groups/rsg5/rwp5d/imt-2020/Pages/default.aspx</a:t>
            </a:r>
            <a:r>
              <a:rPr lang="en-US" sz="1800" dirty="0">
                <a:solidFill>
                  <a:srgbClr val="444444"/>
                </a:solidFill>
                <a:latin typeface="+mj-lt"/>
              </a:rPr>
              <a:t> </a:t>
            </a:r>
            <a:endParaRPr lang="en-US" sz="1800" b="0" i="0" dirty="0">
              <a:solidFill>
                <a:srgbClr val="444444"/>
              </a:solidFill>
              <a:effectLst/>
              <a:latin typeface="+mj-lt"/>
            </a:endParaRPr>
          </a:p>
        </p:txBody>
      </p:sp>
    </p:spTree>
    <p:extLst>
      <p:ext uri="{BB962C8B-B14F-4D97-AF65-F5344CB8AC3E}">
        <p14:creationId xmlns:p14="http://schemas.microsoft.com/office/powerpoint/2010/main" val="18762070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79450"/>
          </a:xfrm>
        </p:spPr>
        <p:txBody>
          <a:bodyPr/>
          <a:lstStyle/>
          <a:p>
            <a:r>
              <a:rPr lang="en-US" sz="2800" dirty="0"/>
              <a:t>FCC - NGV </a:t>
            </a:r>
            <a:r>
              <a:rPr lang="en-US" sz="1400" dirty="0"/>
              <a:t> </a:t>
            </a:r>
          </a:p>
        </p:txBody>
      </p:sp>
      <p:sp>
        <p:nvSpPr>
          <p:cNvPr id="3" name="Content Placeholder 2"/>
          <p:cNvSpPr>
            <a:spLocks noGrp="1"/>
          </p:cNvSpPr>
          <p:nvPr>
            <p:ph idx="1"/>
          </p:nvPr>
        </p:nvSpPr>
        <p:spPr>
          <a:xfrm>
            <a:off x="734768" y="1181893"/>
            <a:ext cx="8382795" cy="4494213"/>
          </a:xfrm>
        </p:spPr>
        <p:txBody>
          <a:bodyPr/>
          <a:lstStyle/>
          <a:p>
            <a:pPr>
              <a:buFont typeface="Arial" panose="020B0604020202020204" pitchFamily="34" charset="0"/>
              <a:buChar char="•"/>
            </a:pPr>
            <a:r>
              <a:rPr lang="en-US" sz="1600" dirty="0"/>
              <a:t>Will close this out in .18 for now, as it is being picked up in 802.11 for next steps. </a:t>
            </a:r>
          </a:p>
          <a:p>
            <a:pPr>
              <a:buFont typeface="Arial" panose="020B0604020202020204" pitchFamily="34" charset="0"/>
              <a:buChar char="•"/>
            </a:pPr>
            <a:endParaRPr lang="en-US" sz="1600" b="0" dirty="0"/>
          </a:p>
          <a:p>
            <a:pPr>
              <a:buFont typeface="Arial" panose="020B0604020202020204" pitchFamily="34" charset="0"/>
              <a:buChar char="•"/>
            </a:pPr>
            <a:r>
              <a:rPr lang="en-US" sz="1600" b="0" dirty="0"/>
              <a:t>NGV SG, Next Generation Vehicular, 802.11p  </a:t>
            </a:r>
          </a:p>
          <a:p>
            <a:pPr lvl="1">
              <a:buFont typeface="Arial" panose="020B0604020202020204" pitchFamily="34" charset="0"/>
              <a:buChar char="•"/>
            </a:pPr>
            <a:r>
              <a:rPr lang="en-US" sz="1400" dirty="0"/>
              <a:t>Has the FCC made any progress  and possible final action on U-NII-4 itself?</a:t>
            </a:r>
          </a:p>
          <a:p>
            <a:pPr lvl="1">
              <a:buFont typeface="Arial" panose="020B0604020202020204" pitchFamily="34" charset="0"/>
              <a:buChar char="•"/>
            </a:pPr>
            <a:r>
              <a:rPr lang="en-US" sz="1400" dirty="0"/>
              <a:t>Work now is outside the FCC (OET) and still at US-DOT (includes the safety aspects) </a:t>
            </a:r>
          </a:p>
          <a:p>
            <a:pPr lvl="1">
              <a:buFont typeface="Arial" panose="020B0604020202020204" pitchFamily="34" charset="0"/>
              <a:buChar char="•"/>
            </a:pPr>
            <a:r>
              <a:rPr lang="en-US" sz="1400" dirty="0"/>
              <a:t>Looking at doing a letter to the OET and copy US-DOT on what is status of U-NII-4? </a:t>
            </a:r>
          </a:p>
          <a:p>
            <a:pPr>
              <a:buFont typeface="Arial" panose="020B0604020202020204" pitchFamily="34" charset="0"/>
              <a:buChar char="•"/>
            </a:pPr>
            <a:r>
              <a:rPr lang="en-US" sz="1600" b="0" dirty="0"/>
              <a:t>The NPRM 13-49 came out in 2013 and this is a continuation of that. </a:t>
            </a:r>
            <a:endParaRPr lang="en-US" sz="1200" dirty="0"/>
          </a:p>
          <a:p>
            <a:pPr>
              <a:buFont typeface="Arial" panose="020B0604020202020204" pitchFamily="34" charset="0"/>
              <a:buChar char="•"/>
            </a:pPr>
            <a:r>
              <a:rPr lang="en-US" sz="1600" b="0" dirty="0"/>
              <a:t>The letter should be reviewed in 802.11 and should NGV SG be part of generating the letter?  This lead to further discussion. </a:t>
            </a:r>
          </a:p>
          <a:p>
            <a:pPr lvl="1">
              <a:buFont typeface="Arial" panose="020B0604020202020204" pitchFamily="34" charset="0"/>
              <a:buChar char="•"/>
            </a:pPr>
            <a:r>
              <a:rPr lang="en-US" sz="1400" dirty="0"/>
              <a:t>The letter needs to talk to backward compatible and interoperability also. </a:t>
            </a:r>
          </a:p>
          <a:p>
            <a:pPr>
              <a:buFont typeface="Arial" panose="020B0604020202020204" pitchFamily="34" charset="0"/>
              <a:buChar char="•"/>
            </a:pPr>
            <a:r>
              <a:rPr lang="en-US" sz="1600" b="0" dirty="0"/>
              <a:t>There looks to be 2 topics, the NPRM/5.9 GHz and the standard update. </a:t>
            </a:r>
          </a:p>
          <a:p>
            <a:pPr lvl="1">
              <a:buFont typeface="Arial" panose="020B0604020202020204" pitchFamily="34" charset="0"/>
              <a:buChar char="•"/>
            </a:pPr>
            <a:r>
              <a:rPr lang="en-US" sz="1400" dirty="0"/>
              <a:t>We need to be clear what is regulatory based and what is standards base. </a:t>
            </a:r>
          </a:p>
          <a:p>
            <a:pPr lvl="1">
              <a:buFont typeface="Arial" panose="020B0604020202020204" pitchFamily="34" charset="0"/>
              <a:buChar char="•"/>
            </a:pPr>
            <a:r>
              <a:rPr lang="en-US" sz="1400" dirty="0"/>
              <a:t>Maybe start with just the NPRM/5.9GHz focused status, and not the 802.11p for now? </a:t>
            </a:r>
          </a:p>
          <a:p>
            <a:pPr>
              <a:buFont typeface="Arial" panose="020B0604020202020204" pitchFamily="34" charset="0"/>
              <a:buChar char="•"/>
            </a:pPr>
            <a:r>
              <a:rPr lang="en-US" sz="1600" b="0" dirty="0"/>
              <a:t>Ran short on time,  where we were getting to: </a:t>
            </a:r>
          </a:p>
          <a:p>
            <a:pPr lvl="1">
              <a:buFont typeface="Arial" panose="020B0604020202020204" pitchFamily="34" charset="0"/>
              <a:buChar char="•"/>
            </a:pPr>
            <a:r>
              <a:rPr lang="en-US" sz="1400" dirty="0"/>
              <a:t>Will introduce this to the NGV SG in Warsaw first. </a:t>
            </a:r>
          </a:p>
          <a:p>
            <a:pPr lvl="1">
              <a:buFont typeface="Arial" panose="020B0604020202020204" pitchFamily="34" charset="0"/>
              <a:buChar char="•"/>
            </a:pPr>
            <a:r>
              <a:rPr lang="en-US" sz="1400" dirty="0"/>
              <a:t>Could do teleconference as needed after that. </a:t>
            </a:r>
          </a:p>
          <a:p>
            <a:pPr>
              <a:buFont typeface="Arial" panose="020B0604020202020204" pitchFamily="34" charset="0"/>
              <a:buChar char="•"/>
            </a:pPr>
            <a:r>
              <a:rPr lang="en-US" sz="1600" b="0" dirty="0"/>
              <a:t>FCC WAC documents could add to this……. Maybe start with this. </a:t>
            </a:r>
          </a:p>
          <a:p>
            <a:pPr lvl="1">
              <a:buFont typeface="Arial" panose="020B0604020202020204" pitchFamily="34" charset="0"/>
              <a:buChar char="•"/>
            </a:pPr>
            <a:r>
              <a:rPr lang="en-US" sz="1400" dirty="0">
                <a:solidFill>
                  <a:srgbClr val="00B0F0"/>
                </a:solidFill>
              </a:rPr>
              <a:t>Peter will put a presentation together for the NGV SG in Warsaw. </a:t>
            </a:r>
            <a:endParaRPr lang="en-US" sz="1600" dirty="0">
              <a:solidFill>
                <a:srgbClr val="00B0F0"/>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July 2018 Plenary</a:t>
            </a:r>
            <a:endParaRPr lang="en-GB" dirty="0"/>
          </a:p>
        </p:txBody>
      </p:sp>
    </p:spTree>
    <p:extLst>
      <p:ext uri="{BB962C8B-B14F-4D97-AF65-F5344CB8AC3E}">
        <p14:creationId xmlns:p14="http://schemas.microsoft.com/office/powerpoint/2010/main" val="37152323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800" dirty="0">
                <a:latin typeface="Times New Roman" charset="0"/>
              </a:rPr>
              <a:t>Agenda</a:t>
            </a:r>
          </a:p>
        </p:txBody>
      </p:sp>
      <p:sp>
        <p:nvSpPr>
          <p:cNvPr id="7" name="Date Placeholder 6"/>
          <p:cNvSpPr>
            <a:spLocks noGrp="1"/>
          </p:cNvSpPr>
          <p:nvPr>
            <p:ph type="dt" sz="quarter" idx="4294967295"/>
          </p:nvPr>
        </p:nvSpPr>
        <p:spPr>
          <a:xfrm>
            <a:off x="696912" y="304801"/>
            <a:ext cx="1817688" cy="304800"/>
          </a:xfrm>
          <a:prstGeom prst="rect">
            <a:avLst/>
          </a:prstGeom>
        </p:spPr>
        <p:txBody>
          <a:bodyPr/>
          <a:lstStyle/>
          <a:p>
            <a:pPr>
              <a:defRPr/>
            </a:pPr>
            <a:r>
              <a:rPr lang="en-US"/>
              <a:t>July 2018 Plenary</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3" name="Footer Placeholder 2"/>
          <p:cNvSpPr>
            <a:spLocks noGrp="1"/>
          </p:cNvSpPr>
          <p:nvPr>
            <p:ph type="ftr" idx="14"/>
          </p:nvPr>
        </p:nvSpPr>
        <p:spPr/>
        <p:txBody>
          <a:bodyPr/>
          <a:lstStyle/>
          <a:p>
            <a:r>
              <a:rPr lang="en-US"/>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625842" y="998020"/>
            <a:ext cx="3772457" cy="5275778"/>
          </a:xfrm>
        </p:spPr>
        <p:txBody>
          <a:bodyPr/>
          <a:lstStyle/>
          <a:p>
            <a:pPr>
              <a:buFont typeface="Arial" panose="020B0604020202020204" pitchFamily="34" charset="0"/>
              <a:buChar char="•"/>
            </a:pPr>
            <a:r>
              <a:rPr lang="en-US" altLang="en-US" sz="1600" dirty="0"/>
              <a:t>Call to Order</a:t>
            </a:r>
          </a:p>
          <a:p>
            <a:pPr lvl="1">
              <a:buFont typeface="Arial" panose="020B0604020202020204" pitchFamily="34" charset="0"/>
              <a:buChar char="•"/>
            </a:pPr>
            <a:r>
              <a:rPr lang="en-US" altLang="en-US" sz="1400" b="1" u="sng" dirty="0"/>
              <a:t>Attendance server is open</a:t>
            </a:r>
          </a:p>
          <a:p>
            <a:pPr>
              <a:buFont typeface="Arial" panose="020B0604020202020204" pitchFamily="34" charset="0"/>
              <a:buChar char="•"/>
            </a:pPr>
            <a:r>
              <a:rPr lang="en-US" altLang="en-US" sz="1600" dirty="0"/>
              <a:t>Administrative items</a:t>
            </a:r>
          </a:p>
          <a:p>
            <a:pPr lvl="4">
              <a:buFont typeface="Arial" panose="020B0604020202020204" pitchFamily="34" charset="0"/>
              <a:buChar char="•"/>
            </a:pPr>
            <a:r>
              <a:rPr lang="en-US" altLang="en-US" sz="1050" dirty="0">
                <a:solidFill>
                  <a:schemeClr val="bg1"/>
                </a:solidFill>
              </a:rPr>
              <a:t>Need a recording secretary </a:t>
            </a:r>
          </a:p>
          <a:p>
            <a:pPr>
              <a:buFont typeface="Arial" panose="020B0604020202020204" pitchFamily="34" charset="0"/>
              <a:buChar char="•"/>
            </a:pPr>
            <a:r>
              <a:rPr lang="en-US" altLang="en-US" sz="1600" dirty="0"/>
              <a:t>Approve agenda &amp; last minutes</a:t>
            </a:r>
          </a:p>
          <a:p>
            <a:pPr lvl="1">
              <a:buFont typeface="Arial" panose="020B0604020202020204" pitchFamily="34" charset="0"/>
              <a:buChar char="•"/>
            </a:pPr>
            <a:r>
              <a:rPr lang="en-US" altLang="en-US" sz="1200" dirty="0">
                <a:solidFill>
                  <a:schemeClr val="tx1"/>
                </a:solidFill>
              </a:rPr>
              <a:t>Any interest in being the 802.18 Vice-Chair?</a:t>
            </a:r>
          </a:p>
          <a:p>
            <a:pPr>
              <a:buFont typeface="Arial" panose="020B0604020202020204" pitchFamily="34" charset="0"/>
              <a:buChar char="•"/>
            </a:pPr>
            <a:r>
              <a:rPr lang="en-US" altLang="en-US" sz="1600" dirty="0"/>
              <a:t>Discussion items</a:t>
            </a:r>
            <a:endParaRPr lang="en-US" altLang="en-US" sz="1050" dirty="0"/>
          </a:p>
          <a:p>
            <a:pPr lvl="1">
              <a:buFont typeface="Arial" panose="020B0604020202020204" pitchFamily="34" charset="0"/>
              <a:buChar char="•"/>
            </a:pPr>
            <a:r>
              <a:rPr lang="en-US" altLang="en-US" sz="1400" dirty="0">
                <a:solidFill>
                  <a:schemeClr val="tx1"/>
                </a:solidFill>
              </a:rPr>
              <a:t>EU Items</a:t>
            </a:r>
          </a:p>
          <a:p>
            <a:pPr lvl="1">
              <a:buFont typeface="Arial" panose="020B0604020202020204" pitchFamily="34" charset="0"/>
              <a:buChar char="•"/>
            </a:pPr>
            <a:r>
              <a:rPr lang="en-US" altLang="en-US" sz="1400" dirty="0" err="1">
                <a:solidFill>
                  <a:schemeClr val="tx1"/>
                </a:solidFill>
              </a:rPr>
              <a:t>Ofcom</a:t>
            </a:r>
            <a:r>
              <a:rPr lang="en-US" altLang="en-US" sz="1400" dirty="0">
                <a:solidFill>
                  <a:schemeClr val="tx1"/>
                </a:solidFill>
              </a:rPr>
              <a:t> consultation</a:t>
            </a:r>
          </a:p>
          <a:p>
            <a:pPr lvl="1">
              <a:buFont typeface="Arial" panose="020B0604020202020204" pitchFamily="34" charset="0"/>
              <a:buChar char="•"/>
            </a:pPr>
            <a:r>
              <a:rPr lang="en-US" altLang="en-US" sz="1400" dirty="0">
                <a:solidFill>
                  <a:schemeClr val="tx1"/>
                </a:solidFill>
              </a:rPr>
              <a:t>NPRM </a:t>
            </a:r>
            <a:r>
              <a:rPr lang="en-US" sz="1400" dirty="0"/>
              <a:t>on 3.7 to 4.2 GHz Band</a:t>
            </a:r>
            <a:endParaRPr lang="en-US" altLang="en-US" sz="1400" dirty="0">
              <a:solidFill>
                <a:schemeClr val="tx1"/>
              </a:solidFill>
            </a:endParaRPr>
          </a:p>
          <a:p>
            <a:pPr lvl="1">
              <a:buFont typeface="Arial" panose="020B0604020202020204" pitchFamily="34" charset="0"/>
              <a:buChar char="•"/>
            </a:pPr>
            <a:r>
              <a:rPr lang="en-US" altLang="en-US" sz="1400" dirty="0">
                <a:solidFill>
                  <a:schemeClr val="tx1"/>
                </a:solidFill>
              </a:rPr>
              <a:t>IEEE 802 6GHz single voice</a:t>
            </a:r>
          </a:p>
          <a:p>
            <a:pPr lvl="1">
              <a:buFont typeface="Arial" panose="020B0604020202020204" pitchFamily="34" charset="0"/>
              <a:buChar char="•"/>
            </a:pPr>
            <a:r>
              <a:rPr lang="en-US" sz="1400" dirty="0"/>
              <a:t>TR-51 SUN meeting invite</a:t>
            </a:r>
          </a:p>
          <a:p>
            <a:pPr lvl="1">
              <a:buFont typeface="Arial" panose="020B0604020202020204" pitchFamily="34" charset="0"/>
              <a:buChar char="•"/>
            </a:pPr>
            <a:r>
              <a:rPr lang="en-US" altLang="en-US" sz="1400" dirty="0">
                <a:solidFill>
                  <a:schemeClr val="tx1"/>
                </a:solidFill>
              </a:rPr>
              <a:t>Time for teleconferences</a:t>
            </a:r>
          </a:p>
          <a:p>
            <a:pPr lvl="1">
              <a:buFont typeface="Arial" panose="020B0604020202020204" pitchFamily="34" charset="0"/>
              <a:buChar char="•"/>
            </a:pPr>
            <a:r>
              <a:rPr lang="en-US" altLang="en-US" sz="1400" dirty="0">
                <a:solidFill>
                  <a:schemeClr val="tx1"/>
                </a:solidFill>
              </a:rPr>
              <a:t>Teleconferences through December</a:t>
            </a:r>
          </a:p>
          <a:p>
            <a:pPr>
              <a:buFont typeface="Arial" panose="020B0604020202020204" pitchFamily="34" charset="0"/>
              <a:buChar char="•"/>
            </a:pPr>
            <a:endParaRPr lang="en-US" altLang="en-US" sz="1600" dirty="0"/>
          </a:p>
          <a:p>
            <a:pPr>
              <a:buFont typeface="Arial" panose="020B0604020202020204" pitchFamily="34" charset="0"/>
              <a:buChar char="•"/>
            </a:pPr>
            <a:r>
              <a:rPr lang="en-US" altLang="en-US" sz="1600" dirty="0"/>
              <a:t>Actions required</a:t>
            </a:r>
          </a:p>
          <a:p>
            <a:pPr lvl="1">
              <a:buFont typeface="Arial" panose="020B0604020202020204" pitchFamily="34" charset="0"/>
              <a:buChar char="•"/>
            </a:pPr>
            <a:r>
              <a:rPr lang="en-US" altLang="en-US" sz="1400" dirty="0"/>
              <a:t>TBD – TAG to decide based on discussion items</a:t>
            </a:r>
          </a:p>
          <a:p>
            <a:pPr>
              <a:buFont typeface="Arial" panose="020B0604020202020204" pitchFamily="34" charset="0"/>
              <a:buChar char="•"/>
            </a:pPr>
            <a:r>
              <a:rPr lang="en-US" altLang="en-US" sz="1600" dirty="0"/>
              <a:t>AOB and Adjourn</a:t>
            </a:r>
            <a:endParaRPr lang="en-US" altLang="en-US" sz="2000" dirty="0"/>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4745703" y="1128307"/>
            <a:ext cx="4267199" cy="5281611"/>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400" kern="0" dirty="0"/>
              <a:t>Discussion items, few more details:  </a:t>
            </a:r>
          </a:p>
          <a:p>
            <a:pPr>
              <a:spcBef>
                <a:spcPts val="0"/>
              </a:spcBef>
              <a:buFont typeface="Arial" panose="020B0604020202020204" pitchFamily="34" charset="0"/>
              <a:buChar char="•"/>
            </a:pPr>
            <a:r>
              <a:rPr lang="en-US" sz="1200" b="0" dirty="0">
                <a:solidFill>
                  <a:schemeClr val="tx1"/>
                </a:solidFill>
              </a:rPr>
              <a:t>EU Items</a:t>
            </a:r>
          </a:p>
          <a:p>
            <a:pPr lvl="1">
              <a:spcBef>
                <a:spcPts val="0"/>
              </a:spcBef>
              <a:buFont typeface="Arial" panose="020B0604020202020204" pitchFamily="34" charset="0"/>
              <a:buChar char="•"/>
            </a:pPr>
            <a:r>
              <a:rPr lang="en-US" sz="1100" dirty="0">
                <a:solidFill>
                  <a:schemeClr val="tx1"/>
                </a:solidFill>
              </a:rPr>
              <a:t>what is the latest from members. Anything we should respond to?</a:t>
            </a:r>
          </a:p>
          <a:p>
            <a:pPr>
              <a:spcBef>
                <a:spcPts val="0"/>
              </a:spcBef>
              <a:buFont typeface="Arial" panose="020B0604020202020204" pitchFamily="34" charset="0"/>
              <a:buChar char="•"/>
            </a:pPr>
            <a:endParaRPr lang="en-US" sz="1200" b="0" dirty="0">
              <a:solidFill>
                <a:schemeClr val="tx1"/>
              </a:solidFill>
            </a:endParaRPr>
          </a:p>
          <a:p>
            <a:pPr>
              <a:spcBef>
                <a:spcPts val="0"/>
              </a:spcBef>
              <a:buFont typeface="Arial" panose="020B0604020202020204" pitchFamily="34" charset="0"/>
              <a:buChar char="•"/>
            </a:pPr>
            <a:r>
              <a:rPr lang="en-US" sz="1200" b="0" dirty="0">
                <a:solidFill>
                  <a:schemeClr val="tx1"/>
                </a:solidFill>
              </a:rPr>
              <a:t> Ofcom-consultation-on-preparations-for-wrc-19</a:t>
            </a:r>
          </a:p>
          <a:p>
            <a:pPr lvl="1">
              <a:spcBef>
                <a:spcPts val="0"/>
              </a:spcBef>
              <a:buFont typeface="Arial" panose="020B0604020202020204" pitchFamily="34" charset="0"/>
              <a:buChar char="•"/>
            </a:pPr>
            <a:r>
              <a:rPr lang="en-US" sz="1100" dirty="0">
                <a:solidFill>
                  <a:schemeClr val="tx1"/>
                </a:solidFill>
              </a:rPr>
              <a:t>Work on  IEEE 802 comments on the </a:t>
            </a:r>
            <a:r>
              <a:rPr lang="en-US" sz="1100" dirty="0" err="1">
                <a:solidFill>
                  <a:schemeClr val="tx1"/>
                </a:solidFill>
              </a:rPr>
              <a:t>Ofcom</a:t>
            </a:r>
            <a:r>
              <a:rPr lang="en-US" sz="1100" dirty="0">
                <a:solidFill>
                  <a:schemeClr val="tx1"/>
                </a:solidFill>
              </a:rPr>
              <a:t> questions on AIs we have view points on. </a:t>
            </a:r>
          </a:p>
          <a:p>
            <a:pPr lvl="1">
              <a:spcBef>
                <a:spcPts val="0"/>
              </a:spcBef>
              <a:buFont typeface="Arial" panose="020B0604020202020204" pitchFamily="34" charset="0"/>
              <a:buChar char="•"/>
            </a:pPr>
            <a:r>
              <a:rPr lang="en-US" sz="1100" dirty="0">
                <a:solidFill>
                  <a:schemeClr val="tx1"/>
                </a:solidFill>
              </a:rPr>
              <a:t>Due 13 Sept. </a:t>
            </a:r>
          </a:p>
          <a:p>
            <a:pPr marL="457200" lvl="1" indent="0">
              <a:spcBef>
                <a:spcPts val="0"/>
              </a:spcBef>
            </a:pPr>
            <a:endParaRPr lang="en-US" sz="1100" dirty="0"/>
          </a:p>
          <a:p>
            <a:pPr>
              <a:spcBef>
                <a:spcPts val="0"/>
              </a:spcBef>
              <a:buFont typeface="Arial" panose="020B0604020202020204" pitchFamily="34" charset="0"/>
              <a:buChar char="•"/>
            </a:pPr>
            <a:r>
              <a:rPr lang="en-US" sz="1200" b="0" dirty="0"/>
              <a:t>NPRM, Expanding Flexible Use of 3.7 to 4.2GHz Band</a:t>
            </a:r>
          </a:p>
          <a:p>
            <a:pPr lvl="1">
              <a:spcBef>
                <a:spcPts val="0"/>
              </a:spcBef>
              <a:buFont typeface="Arial" panose="020B0604020202020204" pitchFamily="34" charset="0"/>
              <a:buChar char="•"/>
            </a:pPr>
            <a:r>
              <a:rPr lang="en-US" altLang="en-US" sz="1100" kern="0" dirty="0"/>
              <a:t>Will be brought up at FCC open meeting Thursday. </a:t>
            </a:r>
          </a:p>
          <a:p>
            <a:pPr lvl="1">
              <a:spcBef>
                <a:spcPts val="0"/>
              </a:spcBef>
              <a:buFont typeface="Arial" panose="020B0604020202020204" pitchFamily="34" charset="0"/>
              <a:buChar char="•"/>
            </a:pPr>
            <a:r>
              <a:rPr lang="en-US" altLang="en-US" sz="1100" kern="0" dirty="0"/>
              <a:t>Do we listen in on the first part of FCC open meeting?</a:t>
            </a:r>
          </a:p>
          <a:p>
            <a:pPr>
              <a:spcBef>
                <a:spcPts val="0"/>
              </a:spcBef>
              <a:buFont typeface="Arial" panose="020B0604020202020204" pitchFamily="34" charset="0"/>
              <a:buChar char="•"/>
            </a:pPr>
            <a:endParaRPr lang="en-US" altLang="en-US" sz="1200" b="0" kern="0" dirty="0"/>
          </a:p>
          <a:p>
            <a:pPr>
              <a:spcBef>
                <a:spcPts val="0"/>
              </a:spcBef>
              <a:buFont typeface="Arial" panose="020B0604020202020204" pitchFamily="34" charset="0"/>
              <a:buChar char="•"/>
            </a:pPr>
            <a:r>
              <a:rPr lang="en-US" altLang="en-US" sz="1200" b="0" kern="0" dirty="0"/>
              <a:t>Any new ideas, on IEEE 802 6GHz single voice?</a:t>
            </a:r>
          </a:p>
          <a:p>
            <a:pPr lvl="1">
              <a:spcBef>
                <a:spcPts val="0"/>
              </a:spcBef>
              <a:buFont typeface="Arial" panose="020B0604020202020204" pitchFamily="34" charset="0"/>
              <a:buChar char="•"/>
            </a:pPr>
            <a:r>
              <a:rPr lang="en-US" altLang="en-US" sz="1100" kern="0" dirty="0"/>
              <a:t>To bring up to the EC as a whole</a:t>
            </a:r>
          </a:p>
          <a:p>
            <a:pPr>
              <a:spcBef>
                <a:spcPts val="0"/>
              </a:spcBef>
              <a:buFont typeface="Arial" panose="020B0604020202020204" pitchFamily="34" charset="0"/>
              <a:buChar char="•"/>
            </a:pPr>
            <a:endParaRPr lang="en-US" altLang="en-US" sz="1200" b="0" kern="0" dirty="0"/>
          </a:p>
          <a:p>
            <a:pPr>
              <a:spcBef>
                <a:spcPts val="0"/>
              </a:spcBef>
              <a:buFont typeface="Arial" panose="020B0604020202020204" pitchFamily="34" charset="0"/>
              <a:buChar char="•"/>
            </a:pPr>
            <a:r>
              <a:rPr lang="en-US" altLang="en-US" sz="1200" b="0" kern="0" dirty="0"/>
              <a:t>Invite to TR-51 </a:t>
            </a:r>
            <a:r>
              <a:rPr lang="en-US" sz="1200" b="0" dirty="0"/>
              <a:t>Smart Utility Networks meeting 13 July </a:t>
            </a:r>
            <a:endParaRPr lang="en-US" altLang="en-US" sz="1200" b="0" kern="0" dirty="0"/>
          </a:p>
          <a:p>
            <a:pPr lvl="1">
              <a:spcBef>
                <a:spcPts val="0"/>
              </a:spcBef>
              <a:buFont typeface="Arial" panose="020B0604020202020204" pitchFamily="34" charset="0"/>
              <a:buChar char="•"/>
            </a:pPr>
            <a:r>
              <a:rPr lang="en-US" altLang="en-US" sz="1100" kern="0" dirty="0"/>
              <a:t>RSVP needed</a:t>
            </a:r>
            <a:endParaRPr lang="en-US" altLang="en-US" sz="900" kern="0" dirty="0"/>
          </a:p>
          <a:p>
            <a:pPr marL="457200" lvl="1" indent="0">
              <a:spcBef>
                <a:spcPts val="0"/>
              </a:spcBef>
            </a:pPr>
            <a:endParaRPr lang="en-US" sz="1100" dirty="0"/>
          </a:p>
          <a:p>
            <a:pPr>
              <a:spcBef>
                <a:spcPts val="0"/>
              </a:spcBef>
              <a:buFont typeface="Arial" panose="020B0604020202020204" pitchFamily="34" charset="0"/>
              <a:buChar char="•"/>
            </a:pPr>
            <a:endParaRPr lang="en-US" altLang="en-US" sz="1100" kern="0" dirty="0"/>
          </a:p>
          <a:p>
            <a:pPr>
              <a:buFont typeface="Arial" panose="020B0604020202020204" pitchFamily="34" charset="0"/>
              <a:buChar char="•"/>
            </a:pPr>
            <a:r>
              <a:rPr lang="en-US" altLang="en-US" sz="1400" kern="0" dirty="0"/>
              <a:t>Thursday:</a:t>
            </a:r>
          </a:p>
          <a:p>
            <a:pPr>
              <a:spcBef>
                <a:spcPts val="0"/>
              </a:spcBef>
              <a:buFont typeface="Arial" panose="020B0604020202020204" pitchFamily="34" charset="0"/>
              <a:buChar char="•"/>
            </a:pPr>
            <a:r>
              <a:rPr lang="en-US" altLang="en-US" sz="1200" b="0" kern="0" dirty="0"/>
              <a:t>Possibly listen to first part of FCC Open meeting</a:t>
            </a:r>
          </a:p>
          <a:p>
            <a:pPr>
              <a:spcBef>
                <a:spcPts val="0"/>
              </a:spcBef>
              <a:buFont typeface="Arial" panose="020B0604020202020204" pitchFamily="34" charset="0"/>
              <a:buChar char="•"/>
            </a:pPr>
            <a:r>
              <a:rPr lang="en-US" altLang="en-US" sz="1200" b="0" kern="0" dirty="0"/>
              <a:t>Topics brought up Tuesday</a:t>
            </a:r>
          </a:p>
          <a:p>
            <a:pPr>
              <a:spcBef>
                <a:spcPts val="0"/>
              </a:spcBef>
              <a:buFont typeface="Arial" panose="020B0604020202020204" pitchFamily="34" charset="0"/>
              <a:buChar char="•"/>
            </a:pPr>
            <a:r>
              <a:rPr lang="en-US" altLang="en-US" sz="1200" b="0" kern="0" dirty="0"/>
              <a:t>Time for teleconferences</a:t>
            </a:r>
          </a:p>
          <a:p>
            <a:pPr lvl="1">
              <a:spcBef>
                <a:spcPts val="0"/>
              </a:spcBef>
              <a:buFont typeface="Arial" panose="020B0604020202020204" pitchFamily="34" charset="0"/>
              <a:buChar char="•"/>
            </a:pPr>
            <a:r>
              <a:rPr lang="en-US" altLang="en-US" sz="1100" kern="0" dirty="0"/>
              <a:t>Discuss to </a:t>
            </a:r>
            <a:r>
              <a:rPr lang="en-US" altLang="en-US" sz="1100" kern="0"/>
              <a:t>move start 30 </a:t>
            </a:r>
            <a:r>
              <a:rPr lang="en-US" altLang="en-US" sz="1100" kern="0" dirty="0"/>
              <a:t>mins later; 15:00ET</a:t>
            </a:r>
            <a:r>
              <a:rPr lang="en-US" altLang="en-US" sz="1400" kern="0" dirty="0"/>
              <a:t> </a:t>
            </a:r>
          </a:p>
          <a:p>
            <a:pPr>
              <a:spcBef>
                <a:spcPts val="0"/>
              </a:spcBef>
              <a:buFont typeface="Arial" panose="020B0604020202020204" pitchFamily="34" charset="0"/>
              <a:buChar char="•"/>
            </a:pPr>
            <a:endParaRPr lang="en-US" altLang="en-US" sz="1200" kern="0" dirty="0"/>
          </a:p>
          <a:p>
            <a:pPr>
              <a:spcBef>
                <a:spcPts val="0"/>
              </a:spcBef>
              <a:buFont typeface="Arial" panose="020B0604020202020204" pitchFamily="34" charset="0"/>
              <a:buChar char="•"/>
            </a:pPr>
            <a:r>
              <a:rPr lang="en-US" altLang="en-US" sz="1200" b="0" kern="0" dirty="0"/>
              <a:t>Motion for teleconferences though December 2018</a:t>
            </a:r>
          </a:p>
          <a:p>
            <a:pPr lvl="1">
              <a:buFont typeface="Arial" panose="020B0604020202020204" pitchFamily="34" charset="0"/>
              <a:buChar char="•"/>
            </a:pPr>
            <a:endParaRPr lang="en-US" altLang="en-US" sz="1600" kern="0" dirty="0"/>
          </a:p>
        </p:txBody>
      </p:sp>
    </p:spTree>
    <p:extLst>
      <p:ext uri="{BB962C8B-B14F-4D97-AF65-F5344CB8AC3E}">
        <p14:creationId xmlns:p14="http://schemas.microsoft.com/office/powerpoint/2010/main" val="27319483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719931"/>
          </a:xfrm>
        </p:spPr>
        <p:txBody>
          <a:bodyPr/>
          <a:lstStyle/>
          <a:p>
            <a:r>
              <a:rPr lang="en-US" altLang="en-US" sz="2800" dirty="0"/>
              <a:t>Motions - administrative</a:t>
            </a:r>
          </a:p>
        </p:txBody>
      </p:sp>
      <p:sp>
        <p:nvSpPr>
          <p:cNvPr id="16387" name="Content Placeholder 2"/>
          <p:cNvSpPr>
            <a:spLocks noGrp="1"/>
          </p:cNvSpPr>
          <p:nvPr>
            <p:ph idx="1"/>
          </p:nvPr>
        </p:nvSpPr>
        <p:spPr>
          <a:xfrm>
            <a:off x="685799" y="1281637"/>
            <a:ext cx="7772400" cy="4572000"/>
          </a:xfrm>
        </p:spPr>
        <p:txBody>
          <a:bodyPr/>
          <a:lstStyle/>
          <a:p>
            <a:pPr>
              <a:buFont typeface="Arial" panose="020B0604020202020204" pitchFamily="34" charset="0"/>
              <a:buChar char="•"/>
            </a:pPr>
            <a:r>
              <a:rPr lang="en-US" altLang="en-US" sz="1600" u="sng" dirty="0"/>
              <a:t>Motion:</a:t>
            </a:r>
            <a:r>
              <a:rPr lang="en-US" altLang="en-US" sz="1600" dirty="0"/>
              <a:t> To approve the agenda as presented on previous slide</a:t>
            </a:r>
          </a:p>
          <a:p>
            <a:r>
              <a:rPr lang="en-US" altLang="en-US" sz="1600" b="1" dirty="0"/>
              <a:t>		</a:t>
            </a:r>
            <a:r>
              <a:rPr lang="en-US" altLang="en-US" sz="1600" dirty="0"/>
              <a:t>Moved by:  	</a:t>
            </a:r>
            <a:r>
              <a:rPr lang="en-US" altLang="en-US" sz="1600" dirty="0">
                <a:solidFill>
                  <a:schemeClr val="bg1">
                    <a:lumMod val="85000"/>
                  </a:schemeClr>
                </a:solidFill>
              </a:rPr>
              <a:t> 				</a:t>
            </a:r>
            <a:r>
              <a:rPr lang="en-US" altLang="en-US" sz="1600" dirty="0">
                <a:solidFill>
                  <a:schemeClr val="bg1">
                    <a:lumMod val="95000"/>
                  </a:schemeClr>
                </a:solidFill>
              </a:rPr>
              <a:t>Stuart Kerry (Ruckus/ARRIS)	</a:t>
            </a:r>
            <a:r>
              <a:rPr lang="en-US" altLang="en-US" sz="1600" dirty="0"/>
              <a:t>		</a:t>
            </a:r>
            <a:endParaRPr lang="en-US" altLang="en-US" sz="1600" dirty="0">
              <a:solidFill>
                <a:schemeClr val="bg1">
                  <a:lumMod val="85000"/>
                </a:schemeClr>
              </a:solidFill>
            </a:endParaRPr>
          </a:p>
          <a:p>
            <a:pPr lvl="1"/>
            <a:r>
              <a:rPr lang="en-US" altLang="en-US" sz="1600" b="1" dirty="0"/>
              <a:t>Seconded by:  	</a:t>
            </a:r>
            <a:r>
              <a:rPr lang="en-US" altLang="en-US" sz="1600" b="1" dirty="0">
                <a:solidFill>
                  <a:schemeClr val="tx1"/>
                </a:solidFill>
              </a:rPr>
              <a:t> 				</a:t>
            </a:r>
            <a:r>
              <a:rPr lang="en-US" altLang="en-US" sz="1600" b="1" dirty="0">
                <a:solidFill>
                  <a:schemeClr val="bg1">
                    <a:lumMod val="95000"/>
                  </a:schemeClr>
                </a:solidFill>
              </a:rPr>
              <a:t>Rich Kennedy (Self) 	</a:t>
            </a:r>
          </a:p>
          <a:p>
            <a:pPr lvl="1"/>
            <a:r>
              <a:rPr lang="en-US" altLang="en-US" sz="1600" b="1" dirty="0"/>
              <a:t>Discussion?  </a:t>
            </a:r>
          </a:p>
          <a:p>
            <a:pPr lvl="1"/>
            <a:r>
              <a:rPr lang="en-US" altLang="en-US" sz="1600" b="1" dirty="0"/>
              <a:t>Vote:  </a:t>
            </a:r>
            <a:r>
              <a:rPr lang="en-US" altLang="en-US" sz="1600" b="1" dirty="0">
                <a:solidFill>
                  <a:schemeClr val="bg1">
                    <a:lumMod val="95000"/>
                  </a:schemeClr>
                </a:solidFill>
              </a:rPr>
              <a:t>Unanimous consent</a:t>
            </a:r>
          </a:p>
          <a:p>
            <a:pPr lvl="1"/>
            <a:endParaRPr lang="en-US" altLang="en-US" sz="1600" u="sng" dirty="0"/>
          </a:p>
          <a:p>
            <a:pPr>
              <a:buFont typeface="Arial" panose="020B0604020202020204" pitchFamily="34" charset="0"/>
              <a:buChar char="•"/>
            </a:pPr>
            <a:r>
              <a:rPr lang="en-US" altLang="en-US" sz="1600" u="sng" dirty="0"/>
              <a:t>Motion:</a:t>
            </a:r>
            <a:r>
              <a:rPr lang="en-US" altLang="en-US" sz="1600" dirty="0"/>
              <a:t> To approve the minutes from the IEEE 802.18 meeting at the Warsaw Marriott Wireless Interim in document: </a:t>
            </a:r>
            <a:r>
              <a:rPr lang="en-US" altLang="en-US" sz="1600" dirty="0">
                <a:hlinkClick r:id="rId2"/>
              </a:rPr>
              <a:t>https://mentor.ieee.org/802.18/dcn/18/18-18-0055-00-0000-meeting-minutes-may-2018-f2f-warsaw.docx</a:t>
            </a:r>
            <a:r>
              <a:rPr lang="en-US" altLang="en-US" sz="1600" dirty="0"/>
              <a:t> 	</a:t>
            </a:r>
            <a:r>
              <a:rPr lang="en-US" altLang="en-US" sz="1050" b="1" dirty="0"/>
              <a:t>Posted: </a:t>
            </a:r>
            <a:r>
              <a:rPr lang="en-US" sz="1050" b="0" dirty="0"/>
              <a:t>13-May-2018 19:24:59 ET</a:t>
            </a:r>
            <a:endParaRPr lang="en-US" sz="1600" dirty="0"/>
          </a:p>
          <a:p>
            <a:pPr lvl="1"/>
            <a:r>
              <a:rPr lang="en-US" altLang="en-US" sz="1600" b="1" dirty="0"/>
              <a:t>Moved by: 	</a:t>
            </a:r>
            <a:r>
              <a:rPr lang="en-US" altLang="en-US" sz="1600" b="1" dirty="0">
                <a:solidFill>
                  <a:schemeClr val="tx1"/>
                </a:solidFill>
              </a:rPr>
              <a:t> 				</a:t>
            </a:r>
            <a:r>
              <a:rPr lang="en-US" altLang="en-US" sz="1600" b="1" dirty="0">
                <a:solidFill>
                  <a:schemeClr val="bg1">
                    <a:lumMod val="95000"/>
                  </a:schemeClr>
                </a:solidFill>
              </a:rPr>
              <a:t>Rich Kennedy (Self) </a:t>
            </a:r>
          </a:p>
          <a:p>
            <a:pPr lvl="1"/>
            <a:r>
              <a:rPr lang="en-US" altLang="en-US" sz="1600" b="1" dirty="0"/>
              <a:t>Seconded by: 					</a:t>
            </a:r>
            <a:r>
              <a:rPr lang="en-US" altLang="en-US" sz="1600" b="1" dirty="0">
                <a:solidFill>
                  <a:schemeClr val="bg1">
                    <a:lumMod val="95000"/>
                  </a:schemeClr>
                </a:solidFill>
              </a:rPr>
              <a:t>Alireza </a:t>
            </a:r>
            <a:r>
              <a:rPr lang="en-US" sz="1600" b="1" dirty="0">
                <a:solidFill>
                  <a:schemeClr val="bg1">
                    <a:lumMod val="95000"/>
                  </a:schemeClr>
                </a:solidFill>
              </a:rPr>
              <a:t>Nejatian</a:t>
            </a:r>
            <a:r>
              <a:rPr lang="en-US" altLang="en-US" sz="1600" b="1" dirty="0">
                <a:solidFill>
                  <a:schemeClr val="bg1">
                    <a:lumMod val="95000"/>
                  </a:schemeClr>
                </a:solidFill>
              </a:rPr>
              <a:t> (Ericsson AB) </a:t>
            </a:r>
          </a:p>
          <a:p>
            <a:pPr lvl="1"/>
            <a:r>
              <a:rPr lang="en-US" altLang="en-US" sz="1600" b="1" dirty="0"/>
              <a:t>Discussion? </a:t>
            </a:r>
          </a:p>
          <a:p>
            <a:pPr lvl="1"/>
            <a:r>
              <a:rPr lang="en-US" altLang="en-US" sz="1600" b="1" dirty="0"/>
              <a:t>Vote</a:t>
            </a:r>
            <a:r>
              <a:rPr lang="en-US" altLang="en-US" sz="1600" b="1" dirty="0">
                <a:solidFill>
                  <a:schemeClr val="tx1"/>
                </a:solidFill>
              </a:rPr>
              <a:t>: </a:t>
            </a:r>
            <a:r>
              <a:rPr lang="en-US" altLang="en-US" sz="1600" b="1" dirty="0">
                <a:solidFill>
                  <a:schemeClr val="bg1">
                    <a:lumMod val="95000"/>
                  </a:schemeClr>
                </a:solidFill>
              </a:rPr>
              <a:t>Unanimous consent</a:t>
            </a:r>
          </a:p>
          <a:p>
            <a:pPr>
              <a:buFont typeface="Arial" panose="020B0604020202020204" pitchFamily="34" charset="0"/>
              <a:buChar char="•"/>
            </a:pPr>
            <a:endParaRPr lang="en-US" altLang="en-US" sz="1600" dirty="0"/>
          </a:p>
          <a:p>
            <a:pPr>
              <a:buFont typeface="Arial" panose="020B0604020202020204" pitchFamily="34" charset="0"/>
              <a:buChar char="•"/>
            </a:pPr>
            <a:r>
              <a:rPr lang="en-US" altLang="en-US" sz="1800" dirty="0"/>
              <a:t>Does anyone have an interest in being the 802.18 Vice-Chair? </a:t>
            </a:r>
          </a:p>
          <a:p>
            <a:pPr lvl="1">
              <a:buFont typeface="Arial" panose="020B0604020202020204" pitchFamily="34" charset="0"/>
              <a:buChar char="•"/>
            </a:pPr>
            <a:r>
              <a:rPr lang="en-US" altLang="en-US" sz="1400" b="1" dirty="0">
                <a:solidFill>
                  <a:schemeClr val="tx1"/>
                </a:solidFill>
              </a:rPr>
              <a:t>Needs to be a member of the SA and a declaration of term commitment and affiliation letters to the EC.</a:t>
            </a:r>
          </a:p>
          <a:p>
            <a:pPr lvl="1"/>
            <a:endParaRPr lang="en-US" altLang="en-US" sz="1200" b="1" dirty="0"/>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6</a:t>
            </a:fld>
            <a:endParaRPr lang="en-US" altLang="en-US" sz="1200" b="0" dirty="0"/>
          </a:p>
        </p:txBody>
      </p:sp>
      <p:sp>
        <p:nvSpPr>
          <p:cNvPr id="2" name="Date Placeholder 1"/>
          <p:cNvSpPr>
            <a:spLocks noGrp="1"/>
          </p:cNvSpPr>
          <p:nvPr>
            <p:ph type="dt" idx="15"/>
          </p:nvPr>
        </p:nvSpPr>
        <p:spPr/>
        <p:txBody>
          <a:bodyPr/>
          <a:lstStyle/>
          <a:p>
            <a:r>
              <a:rPr lang="en-US"/>
              <a:t>July 2018 Plenary</a:t>
            </a:r>
            <a:endParaRPr lang="en-GB" dirty="0"/>
          </a:p>
        </p:txBody>
      </p:sp>
      <p:sp>
        <p:nvSpPr>
          <p:cNvPr id="3" name="Footer Placeholder 2"/>
          <p:cNvSpPr>
            <a:spLocks noGrp="1"/>
          </p:cNvSpPr>
          <p:nvPr>
            <p:ph type="ftr" idx="14"/>
          </p:nvPr>
        </p:nvSpPr>
        <p:spPr/>
        <p:txBody>
          <a:bodyPr/>
          <a:lstStyle/>
          <a:p>
            <a:r>
              <a:rPr lang="en-US"/>
              <a:t>Jay Holcomb (Itron)</a:t>
            </a:r>
            <a:endParaRPr lang="en-GB" dirty="0"/>
          </a:p>
        </p:txBody>
      </p:sp>
    </p:spTree>
    <p:extLst>
      <p:ext uri="{BB962C8B-B14F-4D97-AF65-F5344CB8AC3E}">
        <p14:creationId xmlns:p14="http://schemas.microsoft.com/office/powerpoint/2010/main" val="13979720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EU items </a:t>
            </a:r>
            <a:endParaRPr lang="en-US" sz="1400" dirty="0"/>
          </a:p>
        </p:txBody>
      </p:sp>
      <p:sp>
        <p:nvSpPr>
          <p:cNvPr id="3" name="Content Placeholder 2"/>
          <p:cNvSpPr>
            <a:spLocks noGrp="1"/>
          </p:cNvSpPr>
          <p:nvPr>
            <p:ph idx="1"/>
          </p:nvPr>
        </p:nvSpPr>
        <p:spPr>
          <a:xfrm>
            <a:off x="647671" y="1181893"/>
            <a:ext cx="8451908" cy="4494213"/>
          </a:xfrm>
        </p:spPr>
        <p:txBody>
          <a:bodyPr/>
          <a:lstStyle/>
          <a:p>
            <a:pPr>
              <a:buFont typeface="Arial" panose="020B0604020202020204" pitchFamily="34" charset="0"/>
              <a:buChar char="•"/>
            </a:pPr>
            <a:r>
              <a:rPr lang="en-US" sz="2000" dirty="0"/>
              <a:t>Anything to share on the EU front?  		</a:t>
            </a:r>
            <a:r>
              <a:rPr lang="en-US" sz="1400" dirty="0"/>
              <a:t>	</a:t>
            </a:r>
          </a:p>
          <a:p>
            <a:pPr lvl="1">
              <a:buFont typeface="Arial" panose="020B0604020202020204" pitchFamily="34" charset="0"/>
              <a:buChar char="•"/>
            </a:pPr>
            <a:r>
              <a:rPr lang="en-US" sz="1800" dirty="0">
                <a:solidFill>
                  <a:schemeClr val="tx1"/>
                </a:solidFill>
              </a:rPr>
              <a:t>ETSI – BRAN – meeting #99 – 18-21 Sept</a:t>
            </a:r>
          </a:p>
          <a:p>
            <a:pPr lvl="2">
              <a:buFont typeface="Arial" panose="020B0604020202020204" pitchFamily="34" charset="0"/>
              <a:buChar char="•"/>
            </a:pPr>
            <a:r>
              <a:rPr lang="en-US" sz="1600" dirty="0">
                <a:solidFill>
                  <a:schemeClr val="tx1"/>
                </a:solidFill>
              </a:rPr>
              <a:t>  </a:t>
            </a:r>
          </a:p>
          <a:p>
            <a:pPr lvl="2">
              <a:buFont typeface="Arial" panose="020B0604020202020204" pitchFamily="34" charset="0"/>
              <a:buChar char="•"/>
            </a:pPr>
            <a:r>
              <a:rPr lang="en-US" sz="1600" dirty="0">
                <a:solidFill>
                  <a:schemeClr val="tx1"/>
                </a:solidFill>
              </a:rPr>
              <a:t>Previous: </a:t>
            </a:r>
          </a:p>
          <a:p>
            <a:pPr lvl="3">
              <a:buFont typeface="Arial" panose="020B0604020202020204" pitchFamily="34" charset="0"/>
              <a:buChar char="•"/>
            </a:pPr>
            <a:r>
              <a:rPr lang="en-US" sz="1400" dirty="0">
                <a:solidFill>
                  <a:schemeClr val="tx1"/>
                </a:solidFill>
              </a:rPr>
              <a:t>BRAN(18)098007r1_Minutes_of_BRAN98</a:t>
            </a:r>
          </a:p>
          <a:p>
            <a:pPr lvl="3">
              <a:buFont typeface="Arial" panose="020B0604020202020204" pitchFamily="34" charset="0"/>
              <a:buChar char="•"/>
            </a:pPr>
            <a:r>
              <a:rPr lang="en-GB" dirty="0"/>
              <a:t>The new work item in BRAN(18)098002 was adopted.</a:t>
            </a:r>
          </a:p>
          <a:p>
            <a:pPr lvl="4">
              <a:buFont typeface="Arial" panose="020B0604020202020204" pitchFamily="34" charset="0"/>
              <a:buChar char="•"/>
            </a:pPr>
            <a:r>
              <a:rPr lang="en-US" dirty="0"/>
              <a:t>Technical Report on WAS/RLANs in the band 6 725 MHz to 7 125 MHz</a:t>
            </a:r>
          </a:p>
          <a:p>
            <a:pPr lvl="3">
              <a:buFont typeface="Arial" panose="020B0604020202020204" pitchFamily="34" charset="0"/>
              <a:buChar char="•"/>
            </a:pPr>
            <a:r>
              <a:rPr lang="en-US" dirty="0"/>
              <a:t>Latest </a:t>
            </a:r>
            <a:r>
              <a:rPr lang="en-US" dirty="0" err="1"/>
              <a:t>SRDoc</a:t>
            </a:r>
            <a:r>
              <a:rPr lang="en-US" dirty="0"/>
              <a:t> on 60GHz just posted. </a:t>
            </a:r>
          </a:p>
          <a:p>
            <a:pPr lvl="3">
              <a:buFont typeface="Arial" panose="020B0604020202020204" pitchFamily="34" charset="0"/>
              <a:buChar char="•"/>
            </a:pPr>
            <a:endParaRPr lang="en-US" sz="1400" dirty="0">
              <a:solidFill>
                <a:schemeClr val="tx1"/>
              </a:solidFill>
            </a:endParaRPr>
          </a:p>
          <a:p>
            <a:pPr lvl="1">
              <a:buFont typeface="Arial" panose="020B0604020202020204" pitchFamily="34" charset="0"/>
              <a:buChar char="•"/>
            </a:pPr>
            <a:r>
              <a:rPr lang="en-US" sz="1800" dirty="0">
                <a:solidFill>
                  <a:schemeClr val="tx1"/>
                </a:solidFill>
              </a:rPr>
              <a:t>ETSI - ERM - TG-11</a:t>
            </a:r>
          </a:p>
          <a:p>
            <a:pPr lvl="2">
              <a:buFont typeface="Arial" panose="020B0604020202020204" pitchFamily="34" charset="0"/>
              <a:buChar char="•"/>
            </a:pPr>
            <a:r>
              <a:rPr lang="en-US" sz="1600" dirty="0">
                <a:solidFill>
                  <a:schemeClr val="tx1"/>
                </a:solidFill>
              </a:rPr>
              <a:t>  </a:t>
            </a:r>
          </a:p>
          <a:p>
            <a:pPr lvl="2">
              <a:buFont typeface="Arial" panose="020B0604020202020204" pitchFamily="34" charset="0"/>
              <a:buChar char="•"/>
            </a:pPr>
            <a:r>
              <a:rPr lang="en-US" sz="1600" dirty="0">
                <a:solidFill>
                  <a:schemeClr val="tx1"/>
                </a:solidFill>
              </a:rPr>
              <a:t>Previous:  EN 300 328 (v2.2.1 (2018-04)) - </a:t>
            </a:r>
            <a:r>
              <a:rPr lang="en-US" sz="1600" dirty="0"/>
              <a:t>Draft accepted by ERM and receipt by ETSI Secretariat on 07 June; </a:t>
            </a:r>
            <a:r>
              <a:rPr lang="en-US" sz="1600" dirty="0">
                <a:solidFill>
                  <a:schemeClr val="tx1"/>
                </a:solidFill>
              </a:rPr>
              <a:t>Now to National vote. ERM(18)065022r3;</a:t>
            </a:r>
          </a:p>
          <a:p>
            <a:pPr lvl="2">
              <a:buFont typeface="Arial" panose="020B0604020202020204" pitchFamily="34" charset="0"/>
              <a:buChar char="•"/>
            </a:pPr>
            <a:r>
              <a:rPr lang="en-US" sz="1600" dirty="0">
                <a:solidFill>
                  <a:schemeClr val="tx1"/>
                </a:solidFill>
                <a:hlinkClick r:id="rId2"/>
              </a:rPr>
              <a:t>https://portal.etsi.org/webapp/WorkProgram/Report_WorkItem.asp?WKI_ID=51206 </a:t>
            </a:r>
          </a:p>
          <a:p>
            <a:pPr lvl="2">
              <a:buFont typeface="Arial" panose="020B0604020202020204" pitchFamily="34" charset="0"/>
              <a:buChar char="•"/>
            </a:pPr>
            <a:r>
              <a:rPr lang="en-US" sz="1600" dirty="0">
                <a:solidFill>
                  <a:schemeClr val="tx1"/>
                </a:solidFill>
              </a:rPr>
              <a:t>Any news? no</a:t>
            </a:r>
          </a:p>
          <a:p>
            <a:pPr lvl="1">
              <a:buFont typeface="Arial" panose="020B0604020202020204" pitchFamily="34" charset="0"/>
              <a:buChar char="•"/>
            </a:pPr>
            <a:endParaRPr lang="en-US" sz="1600" dirty="0">
              <a:solidFill>
                <a:schemeClr val="tx1"/>
              </a:solidFill>
            </a:endParaRPr>
          </a:p>
          <a:p>
            <a:pPr lvl="1">
              <a:buFont typeface="Arial" panose="020B0604020202020204" pitchFamily="34" charset="0"/>
              <a:buChar char="•"/>
            </a:pPr>
            <a:endParaRPr lang="en-US" sz="18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05 July 2018</a:t>
            </a:r>
            <a:endParaRPr lang="en-GB" dirty="0"/>
          </a:p>
        </p:txBody>
      </p:sp>
    </p:spTree>
    <p:extLst>
      <p:ext uri="{BB962C8B-B14F-4D97-AF65-F5344CB8AC3E}">
        <p14:creationId xmlns:p14="http://schemas.microsoft.com/office/powerpoint/2010/main" val="2918227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EU items </a:t>
            </a:r>
            <a:r>
              <a:rPr lang="en-US" sz="2000" dirty="0"/>
              <a:t>-2</a:t>
            </a:r>
            <a:r>
              <a:rPr lang="en-US" sz="2800" dirty="0"/>
              <a:t> </a:t>
            </a:r>
            <a:endParaRPr lang="en-US" sz="1400" dirty="0"/>
          </a:p>
        </p:txBody>
      </p:sp>
      <p:sp>
        <p:nvSpPr>
          <p:cNvPr id="3" name="Content Placeholder 2"/>
          <p:cNvSpPr>
            <a:spLocks noGrp="1"/>
          </p:cNvSpPr>
          <p:nvPr>
            <p:ph idx="1"/>
          </p:nvPr>
        </p:nvSpPr>
        <p:spPr>
          <a:xfrm>
            <a:off x="647671" y="1181893"/>
            <a:ext cx="8451908" cy="4494213"/>
          </a:xfrm>
        </p:spPr>
        <p:txBody>
          <a:bodyPr/>
          <a:lstStyle/>
          <a:p>
            <a:pPr lvl="1">
              <a:buFont typeface="Arial" panose="020B0604020202020204" pitchFamily="34" charset="0"/>
              <a:buChar char="•"/>
            </a:pPr>
            <a:r>
              <a:rPr lang="en-US" sz="1800" dirty="0">
                <a:solidFill>
                  <a:schemeClr val="tx1"/>
                </a:solidFill>
              </a:rPr>
              <a:t>CEPT – ECC SE45</a:t>
            </a:r>
          </a:p>
          <a:p>
            <a:pPr lvl="2">
              <a:buFont typeface="Arial" panose="020B0604020202020204" pitchFamily="34" charset="0"/>
              <a:buChar char="•"/>
            </a:pPr>
            <a:r>
              <a:rPr lang="en-GB" sz="1600" dirty="0"/>
              <a:t>Next f2f: 13 August (afternoon) -14  August 2018, ECO, Copenhagen, Denmark</a:t>
            </a:r>
          </a:p>
          <a:p>
            <a:pPr lvl="2">
              <a:buFont typeface="Arial" panose="020B0604020202020204" pitchFamily="34" charset="0"/>
              <a:buChar char="•"/>
            </a:pPr>
            <a:r>
              <a:rPr lang="en-GB" sz="1600" dirty="0"/>
              <a:t> </a:t>
            </a:r>
          </a:p>
          <a:p>
            <a:pPr lvl="2">
              <a:buFont typeface="Arial" panose="020B0604020202020204" pitchFamily="34" charset="0"/>
              <a:buChar char="•"/>
            </a:pPr>
            <a:endParaRPr lang="en-US" sz="1600" dirty="0"/>
          </a:p>
          <a:p>
            <a:pPr lvl="3">
              <a:buFont typeface="Arial" panose="020B0604020202020204" pitchFamily="34" charset="0"/>
              <a:buChar char="•"/>
            </a:pPr>
            <a:endParaRPr lang="en-US" sz="1100" dirty="0">
              <a:solidFill>
                <a:schemeClr val="tx1"/>
              </a:solidFill>
            </a:endParaRPr>
          </a:p>
          <a:p>
            <a:pPr lvl="1">
              <a:buFont typeface="Arial" panose="020B0604020202020204" pitchFamily="34" charset="0"/>
              <a:buChar char="•"/>
            </a:pPr>
            <a:r>
              <a:rPr lang="en-US" sz="1800" dirty="0">
                <a:solidFill>
                  <a:schemeClr val="tx1"/>
                </a:solidFill>
              </a:rPr>
              <a:t>CEPT – ECC FM57</a:t>
            </a:r>
          </a:p>
          <a:p>
            <a:pPr lvl="2">
              <a:buFont typeface="Arial" panose="020B0604020202020204" pitchFamily="34" charset="0"/>
              <a:buChar char="•"/>
            </a:pPr>
            <a:r>
              <a:rPr lang="en-US" sz="1600" dirty="0">
                <a:solidFill>
                  <a:schemeClr val="tx1"/>
                </a:solidFill>
              </a:rPr>
              <a:t>Next meeting 18 July, a web-meeting. </a:t>
            </a:r>
          </a:p>
          <a:p>
            <a:pPr lvl="2">
              <a:buFont typeface="Arial" panose="020B0604020202020204" pitchFamily="34" charset="0"/>
              <a:buChar char="•"/>
            </a:pPr>
            <a:endParaRPr lang="en-US" sz="1400" dirty="0">
              <a:solidFill>
                <a:schemeClr val="tx1"/>
              </a:solidFill>
            </a:endParaRPr>
          </a:p>
          <a:p>
            <a:pPr lvl="1">
              <a:buFont typeface="Arial" panose="020B0604020202020204" pitchFamily="34" charset="0"/>
              <a:buChar char="•"/>
            </a:pPr>
            <a:endParaRPr lang="en-US" sz="1800" dirty="0">
              <a:solidFill>
                <a:schemeClr val="tx1"/>
              </a:solidFill>
            </a:endParaRPr>
          </a:p>
          <a:p>
            <a:pPr lvl="1">
              <a:buFont typeface="Arial" panose="020B0604020202020204" pitchFamily="34" charset="0"/>
              <a:buChar char="•"/>
            </a:pPr>
            <a:r>
              <a:rPr lang="en-US" sz="1800" dirty="0">
                <a:solidFill>
                  <a:schemeClr val="tx1"/>
                </a:solidFill>
              </a:rPr>
              <a:t>Any other EU news? </a:t>
            </a:r>
            <a:endParaRPr lang="en-US" sz="1400" dirty="0">
              <a:solidFill>
                <a:schemeClr val="tx1"/>
              </a:solidFill>
            </a:endParaRPr>
          </a:p>
          <a:p>
            <a:pPr lvl="2">
              <a:buFont typeface="Arial" panose="020B0604020202020204" pitchFamily="34" charset="0"/>
              <a:buChar char="•"/>
            </a:pPr>
            <a:r>
              <a:rPr lang="en-US" sz="1600" dirty="0">
                <a:solidFill>
                  <a:schemeClr val="tx1"/>
                </a:solidFill>
              </a:rPr>
              <a:t> </a:t>
            </a:r>
          </a:p>
          <a:p>
            <a:pPr lvl="2">
              <a:buFont typeface="Arial" panose="020B0604020202020204" pitchFamily="34" charset="0"/>
              <a:buChar char="•"/>
            </a:pPr>
            <a:r>
              <a:rPr lang="en-US" sz="1600" dirty="0">
                <a:solidFill>
                  <a:schemeClr val="tx1"/>
                </a:solidFill>
              </a:rPr>
              <a:t> </a:t>
            </a:r>
          </a:p>
          <a:p>
            <a:pPr lvl="2">
              <a:buFont typeface="Arial" panose="020B0604020202020204" pitchFamily="34" charset="0"/>
              <a:buChar char="•"/>
            </a:pPr>
            <a:r>
              <a:rPr lang="en-US" sz="1400" dirty="0">
                <a:solidFill>
                  <a:schemeClr val="tx1"/>
                </a:solidFill>
              </a:rPr>
              <a:t> </a:t>
            </a:r>
          </a:p>
          <a:p>
            <a:pPr lvl="1">
              <a:buFont typeface="Arial" panose="020B0604020202020204" pitchFamily="34" charset="0"/>
              <a:buChar char="•"/>
            </a:pPr>
            <a:endParaRPr lang="en-US" sz="18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05 July 2018</a:t>
            </a:r>
            <a:endParaRPr lang="en-GB" dirty="0"/>
          </a:p>
        </p:txBody>
      </p:sp>
    </p:spTree>
    <p:extLst>
      <p:ext uri="{BB962C8B-B14F-4D97-AF65-F5344CB8AC3E}">
        <p14:creationId xmlns:p14="http://schemas.microsoft.com/office/powerpoint/2010/main" val="31555090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err="1"/>
              <a:t>Ofcom</a:t>
            </a:r>
            <a:r>
              <a:rPr lang="en-US" sz="2800" dirty="0"/>
              <a:t> -  WRC-19</a:t>
            </a:r>
            <a:endParaRPr lang="en-US" sz="1400" dirty="0"/>
          </a:p>
        </p:txBody>
      </p:sp>
      <p:sp>
        <p:nvSpPr>
          <p:cNvPr id="3" name="Content Placeholder 2"/>
          <p:cNvSpPr>
            <a:spLocks noGrp="1"/>
          </p:cNvSpPr>
          <p:nvPr>
            <p:ph idx="1"/>
          </p:nvPr>
        </p:nvSpPr>
        <p:spPr>
          <a:xfrm>
            <a:off x="692092" y="1066800"/>
            <a:ext cx="8451908" cy="4494213"/>
          </a:xfrm>
        </p:spPr>
        <p:txBody>
          <a:bodyPr/>
          <a:lstStyle/>
          <a:p>
            <a:pPr>
              <a:buFont typeface="Arial" panose="020B0604020202020204" pitchFamily="34" charset="0"/>
              <a:buChar char="•"/>
            </a:pPr>
            <a:endParaRPr lang="en-US" sz="2000" dirty="0">
              <a:solidFill>
                <a:schemeClr val="tx1"/>
              </a:solidFill>
            </a:endParaRPr>
          </a:p>
          <a:p>
            <a:pPr>
              <a:buFont typeface="Arial" panose="020B0604020202020204" pitchFamily="34" charset="0"/>
              <a:buChar char="•"/>
            </a:pPr>
            <a:r>
              <a:rPr lang="en-US" sz="2000" dirty="0" err="1">
                <a:solidFill>
                  <a:schemeClr val="tx1"/>
                </a:solidFill>
              </a:rPr>
              <a:t>Ofcom</a:t>
            </a:r>
            <a:r>
              <a:rPr lang="en-US" sz="2000" dirty="0">
                <a:solidFill>
                  <a:schemeClr val="tx1"/>
                </a:solidFill>
              </a:rPr>
              <a:t> </a:t>
            </a:r>
            <a:r>
              <a:rPr lang="en-US" sz="2000" b="0" dirty="0"/>
              <a:t>Consultation: UK preparations for the World Radiocommunication Conference 2019 (WRC-19)</a:t>
            </a:r>
          </a:p>
          <a:p>
            <a:pPr lvl="1">
              <a:buFont typeface="Arial" panose="020B0604020202020204" pitchFamily="34" charset="0"/>
              <a:buChar char="•"/>
            </a:pPr>
            <a:r>
              <a:rPr lang="en-US" sz="1600" dirty="0">
                <a:solidFill>
                  <a:schemeClr val="tx1"/>
                </a:solidFill>
                <a:hlinkClick r:id="rId2"/>
              </a:rPr>
              <a:t>https://www.ofcom.org.uk/consultations-and-statements/category-1/uk-preparations-wrc-19</a:t>
            </a:r>
            <a:r>
              <a:rPr lang="en-US" sz="1600" dirty="0">
                <a:solidFill>
                  <a:schemeClr val="tx1"/>
                </a:solidFill>
              </a:rPr>
              <a:t> </a:t>
            </a:r>
          </a:p>
          <a:p>
            <a:pPr lvl="1">
              <a:buFont typeface="Arial" panose="020B0604020202020204" pitchFamily="34" charset="0"/>
              <a:buChar char="•"/>
            </a:pPr>
            <a:r>
              <a:rPr lang="en-US" sz="1600" dirty="0">
                <a:hlinkClick r:id="rId3"/>
              </a:rPr>
              <a:t>https://mentor.ieee.org/802.18/dcn/18/18-18-0069-00-0000-ofcom-consultation-on-preparations-for-wrc-19.pdf</a:t>
            </a:r>
            <a:r>
              <a:rPr lang="en-US" sz="1600" dirty="0"/>
              <a:t> </a:t>
            </a:r>
          </a:p>
          <a:p>
            <a:pPr lvl="1">
              <a:buFont typeface="Arial" panose="020B0604020202020204" pitchFamily="34" charset="0"/>
              <a:buChar char="•"/>
            </a:pPr>
            <a:r>
              <a:rPr lang="en-US" sz="1600" b="1" dirty="0"/>
              <a:t>The closing date for responses is 13 September 2018. (To EC by 16 or 23 Aug)</a:t>
            </a:r>
          </a:p>
          <a:p>
            <a:pPr lvl="1">
              <a:buFont typeface="Arial" panose="020B0604020202020204" pitchFamily="34" charset="0"/>
              <a:buChar char="•"/>
            </a:pPr>
            <a:r>
              <a:rPr lang="en-US" sz="1600" dirty="0">
                <a:solidFill>
                  <a:schemeClr val="tx1"/>
                </a:solidFill>
              </a:rPr>
              <a:t>There are 32 questions </a:t>
            </a:r>
            <a:r>
              <a:rPr lang="en-US" sz="1600" dirty="0" err="1">
                <a:solidFill>
                  <a:schemeClr val="tx1"/>
                </a:solidFill>
              </a:rPr>
              <a:t>Ofcom</a:t>
            </a:r>
            <a:r>
              <a:rPr lang="en-US" sz="1600" dirty="0">
                <a:solidFill>
                  <a:schemeClr val="tx1"/>
                </a:solidFill>
              </a:rPr>
              <a:t> is asking. </a:t>
            </a:r>
          </a:p>
          <a:p>
            <a:pPr lvl="1">
              <a:buFont typeface="Arial" panose="020B0604020202020204" pitchFamily="34" charset="0"/>
              <a:buChar char="•"/>
            </a:pPr>
            <a:r>
              <a:rPr lang="en-US" sz="1600" dirty="0">
                <a:solidFill>
                  <a:schemeClr val="tx1"/>
                </a:solidFill>
              </a:rPr>
              <a:t>We should focus on AIs from our view point document; 1.12, 1.13, 1.15, 1.16, 9.1 and 10.   </a:t>
            </a:r>
          </a:p>
          <a:p>
            <a:pPr marL="457200" lvl="1" indent="0"/>
            <a:r>
              <a:rPr lang="en-US" sz="1600" dirty="0">
                <a:solidFill>
                  <a:schemeClr val="tx1"/>
                </a:solidFill>
              </a:rPr>
              <a:t> </a:t>
            </a:r>
          </a:p>
          <a:p>
            <a:r>
              <a:rPr lang="en-US" sz="1400" b="0" dirty="0"/>
              <a:t>1.1 This consultation calls on stakeholders to help us play an important part in shaping the regulations that govern how the world’s radio spectrum is used. It sets out the key issues to be discussed at next year’s World Radiocommunications Conference (WRC-19) – and spells out our early thinking on the outcomes we’d like to achieve. It also explains the engagement process which </a:t>
            </a:r>
            <a:r>
              <a:rPr lang="en-US" sz="1400" b="0" dirty="0" err="1"/>
              <a:t>Ofcom</a:t>
            </a:r>
            <a:r>
              <a:rPr lang="en-US" sz="1400" b="0" dirty="0"/>
              <a:t> manages in order to allow stakeholders to feed into the development of UK positions for the WRC. </a:t>
            </a:r>
          </a:p>
          <a:p>
            <a:r>
              <a:rPr lang="en-US" sz="1400" b="0" dirty="0"/>
              <a:t>1.2 Among the areas for discussion at WRC-19 are use of spectrum for mobile broadband – including next generation 5G. Decisions taken at the conference on this and other matters could affect thousands of UK businesses and consumers. </a:t>
            </a:r>
            <a:endParaRPr lang="en-US" sz="12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05 July 2018</a:t>
            </a:r>
            <a:endParaRPr lang="en-GB" dirty="0"/>
          </a:p>
        </p:txBody>
      </p:sp>
    </p:spTree>
    <p:extLst>
      <p:ext uri="{BB962C8B-B14F-4D97-AF65-F5344CB8AC3E}">
        <p14:creationId xmlns:p14="http://schemas.microsoft.com/office/powerpoint/2010/main" val="4110790776"/>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25443</TotalTime>
  <Words>4745</Words>
  <Application>Microsoft Office PowerPoint</Application>
  <PresentationFormat>On-screen Show (4:3)</PresentationFormat>
  <Paragraphs>625</Paragraphs>
  <Slides>44</Slides>
  <Notes>2</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2</vt:i4>
      </vt:variant>
      <vt:variant>
        <vt:lpstr>Slide Titles</vt:lpstr>
      </vt:variant>
      <vt:variant>
        <vt:i4>44</vt:i4>
      </vt:variant>
    </vt:vector>
  </HeadingPairs>
  <TitlesOfParts>
    <vt:vector size="56" baseType="lpstr">
      <vt:lpstr>Arial Unicode MS</vt:lpstr>
      <vt:lpstr>MS Gothic</vt:lpstr>
      <vt:lpstr>MS PGothic</vt:lpstr>
      <vt:lpstr>Arial</vt:lpstr>
      <vt:lpstr>Calibri</vt:lpstr>
      <vt:lpstr>Helvetica</vt:lpstr>
      <vt:lpstr>Monotype Sorts</vt:lpstr>
      <vt:lpstr>Times New Roman</vt:lpstr>
      <vt:lpstr>Wingdings</vt:lpstr>
      <vt:lpstr>Office Theme</vt:lpstr>
      <vt:lpstr>Document</vt:lpstr>
      <vt:lpstr>Presentation</vt:lpstr>
      <vt:lpstr>IEEE 802.18 RR-TAG San Diego Plenary Meeting Agenda</vt:lpstr>
      <vt:lpstr>Call to Order / Administrative Items</vt:lpstr>
      <vt:lpstr>Other Guidelines for IEEE WG Meetings</vt:lpstr>
      <vt:lpstr>Participation in IEEE 802 Meetings</vt:lpstr>
      <vt:lpstr>Agenda</vt:lpstr>
      <vt:lpstr>Motions - administrative</vt:lpstr>
      <vt:lpstr>EU items </vt:lpstr>
      <vt:lpstr>EU items -2 </vt:lpstr>
      <vt:lpstr>Ofcom -  WRC-19</vt:lpstr>
      <vt:lpstr>Ofcom -  WRC-19 -2</vt:lpstr>
      <vt:lpstr>Ofcom -  WRC-19 -3</vt:lpstr>
      <vt:lpstr>Ofcom -  WRC-19 -4</vt:lpstr>
      <vt:lpstr>FCC – Open Meeting this Thursday</vt:lpstr>
      <vt:lpstr>FCC – Flexible Use of the 3.7 to 4.2 GHz Band</vt:lpstr>
      <vt:lpstr>IEEE 802 on 6GHz</vt:lpstr>
      <vt:lpstr>TR-51 SUN meeting invite</vt:lpstr>
      <vt:lpstr>PowerPoint Presentation</vt:lpstr>
      <vt:lpstr>____________</vt:lpstr>
      <vt:lpstr>Teleconferences</vt:lpstr>
      <vt:lpstr>Actions Required</vt:lpstr>
      <vt:lpstr>Any Other Business</vt:lpstr>
      <vt:lpstr>Adjourn</vt:lpstr>
      <vt:lpstr>PowerPoint Presentation</vt:lpstr>
      <vt:lpstr>Motions - administrative</vt:lpstr>
      <vt:lpstr>IEEE SA position statement </vt:lpstr>
      <vt:lpstr>Motion SA position statement</vt:lpstr>
      <vt:lpstr>keep in mind for future</vt:lpstr>
      <vt:lpstr>FCC NPRM 2.5 GHz -1</vt:lpstr>
      <vt:lpstr>FCC NPRM 2.5 GHz -2</vt:lpstr>
      <vt:lpstr>A Future For Unlicensed Spectrum – from last week</vt:lpstr>
      <vt:lpstr>A Future For Unlicensed Spectrum-2</vt:lpstr>
      <vt:lpstr>A Future For Unlicensed Spectrum</vt:lpstr>
      <vt:lpstr>Potential reference document when doing comments</vt:lpstr>
      <vt:lpstr>WiFi / UWB Coexistence -1</vt:lpstr>
      <vt:lpstr>WiFi / UWB Coexistence  -2</vt:lpstr>
      <vt:lpstr>IEEE EU Position Statement -1</vt:lpstr>
      <vt:lpstr>IEEE EU Position Statement -2</vt:lpstr>
      <vt:lpstr>Motion – EU Spectrum Management</vt:lpstr>
      <vt:lpstr>Fellowship Request</vt:lpstr>
      <vt:lpstr>IEEE – not connected and underserved (from last week)</vt:lpstr>
      <vt:lpstr>IEEE 802 (.11)</vt:lpstr>
      <vt:lpstr>PowerPoint Presentation</vt:lpstr>
      <vt:lpstr>PowerPoint Presentation</vt:lpstr>
      <vt:lpstr>FCC - NGV  </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San Diego Plenary Meeting Agenda</dc:title>
  <dc:creator/>
  <cp:lastModifiedBy>Holcomb, Jay</cp:lastModifiedBy>
  <cp:revision>409</cp:revision>
  <cp:lastPrinted>1601-01-01T00:00:00Z</cp:lastPrinted>
  <dcterms:created xsi:type="dcterms:W3CDTF">2016-03-03T14:54:45Z</dcterms:created>
  <dcterms:modified xsi:type="dcterms:W3CDTF">2018-07-07T13:33:55Z</dcterms:modified>
</cp:coreProperties>
</file>