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3"/>
  </p:notesMasterIdLst>
  <p:handoutMasterIdLst>
    <p:handoutMasterId r:id="rId44"/>
  </p:handoutMasterIdLst>
  <p:sldIdLst>
    <p:sldId id="256" r:id="rId2"/>
    <p:sldId id="341" r:id="rId3"/>
    <p:sldId id="329" r:id="rId4"/>
    <p:sldId id="330" r:id="rId5"/>
    <p:sldId id="319" r:id="rId6"/>
    <p:sldId id="331" r:id="rId7"/>
    <p:sldId id="448" r:id="rId8"/>
    <p:sldId id="449" r:id="rId9"/>
    <p:sldId id="441" r:id="rId10"/>
    <p:sldId id="442" r:id="rId11"/>
    <p:sldId id="445" r:id="rId12"/>
    <p:sldId id="446" r:id="rId13"/>
    <p:sldId id="454" r:id="rId14"/>
    <p:sldId id="455" r:id="rId15"/>
    <p:sldId id="457" r:id="rId16"/>
    <p:sldId id="456" r:id="rId17"/>
    <p:sldId id="453" r:id="rId18"/>
    <p:sldId id="436" r:id="rId19"/>
    <p:sldId id="401" r:id="rId20"/>
    <p:sldId id="402" r:id="rId21"/>
    <p:sldId id="403" r:id="rId22"/>
    <p:sldId id="443" r:id="rId23"/>
    <p:sldId id="396" r:id="rId24"/>
    <p:sldId id="438" r:id="rId25"/>
    <p:sldId id="425" r:id="rId26"/>
    <p:sldId id="430" r:id="rId27"/>
    <p:sldId id="431" r:id="rId28"/>
    <p:sldId id="435" r:id="rId29"/>
    <p:sldId id="439" r:id="rId30"/>
    <p:sldId id="451" r:id="rId31"/>
    <p:sldId id="429" r:id="rId32"/>
    <p:sldId id="417" r:id="rId33"/>
    <p:sldId id="418" r:id="rId34"/>
    <p:sldId id="398" r:id="rId35"/>
    <p:sldId id="428" r:id="rId36"/>
    <p:sldId id="404" r:id="rId37"/>
    <p:sldId id="399" r:id="rId38"/>
    <p:sldId id="409" r:id="rId39"/>
    <p:sldId id="410" r:id="rId40"/>
    <p:sldId id="390" r:id="rId41"/>
    <p:sldId id="392" r:id="rId4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977" autoAdjust="0"/>
    <p:restoredTop sz="94660"/>
  </p:normalViewPr>
  <p:slideViewPr>
    <p:cSldViewPr>
      <p:cViewPr varScale="1">
        <p:scale>
          <a:sx n="85" d="100"/>
          <a:sy n="85" d="100"/>
        </p:scale>
        <p:origin x="90" y="76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05-Jul-18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05 July 2018</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05 July 2018</a:t>
            </a:r>
            <a:endParaRPr lang="en-GB" dirty="0"/>
          </a:p>
        </p:txBody>
      </p:sp>
      <p:sp>
        <p:nvSpPr>
          <p:cNvPr id="3" name="Footer Placeholder 2"/>
          <p:cNvSpPr>
            <a:spLocks noGrp="1"/>
          </p:cNvSpPr>
          <p:nvPr>
            <p:ph type="ftr" idx="11"/>
          </p:nvPr>
        </p:nvSpPr>
        <p:spPr/>
        <p:txBody>
          <a:bodyPr/>
          <a:lstStyle>
            <a:lvl1pPr>
              <a:defRPr/>
            </a:lvl1pPr>
          </a:lstStyle>
          <a:p>
            <a:r>
              <a:rPr lang="en-US"/>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19827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05 July 2018</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802.18-18/0077r01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s://www.fcc.gov/document/expanding-flexible-use-37-42-ghz-band"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fcc.gov/ecfs/search/filings?proceedings_name=18-122&amp;sort=date_disseminated,DESC" TargetMode="External"/><Relationship Id="rId2" Type="http://schemas.openxmlformats.org/officeDocument/2006/relationships/hyperlink" Target="https://mentor.ieee.org/802.18/dcn/18/18-18-0076-00-0000-nprm-3-9-4-2ghz-gn-18-122.pdf"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mailto:vmitchell@tiaonline.org"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8/dcn/16/18-16-0038-09-0000-teleconference-call-in-info.pptx"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8/dcn/18/18-18-0010-05-0000-sa-use-of-spectrum-draft-position-06dec17.docx" TargetMode="External"/><Relationship Id="rId2" Type="http://schemas.openxmlformats.org/officeDocument/2006/relationships/hyperlink" Target="https://mentor.ieee.org/802.18/dcn/18/18-18-0010-04-0000-sa-use-of-spectrum-draft-position-06dec17.docx"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1.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apps.fcc.gov/edocs_public/attachmatch/DA-18-468A1.pdf" TargetMode="External"/><Relationship Id="rId7" Type="http://schemas.openxmlformats.org/officeDocument/2006/relationships/hyperlink" Target="https://www.fcc.gov/ecfs/search/filings?q=(proceedings.name:((07\-100*))%20OR%20proceedings.description:((07\-100*)))&amp;sort=date_disseminated,DESC" TargetMode="External"/><Relationship Id="rId2" Type="http://schemas.openxmlformats.org/officeDocument/2006/relationships/hyperlink" Target="https://www.federalregister.gov/documents/2018/05/07/2018-09416/49-ghz-band?utm_campaign=subscription%20mailing%20list&amp;utm_source=federalregister.gov&amp;utm_medium=email" TargetMode="External"/><Relationship Id="rId1" Type="http://schemas.openxmlformats.org/officeDocument/2006/relationships/slideLayout" Target="../slideLayouts/slideLayout1.xml"/><Relationship Id="rId6" Type="http://schemas.openxmlformats.org/officeDocument/2006/relationships/hyperlink" Target="https://mentor.ieee.org/802.18/dcn/18/18-18-0052-00-0000-fcc-fnprn-4-9-ghz-fcc-18-33-wp-07-100.pdf" TargetMode="External"/><Relationship Id="rId5" Type="http://schemas.openxmlformats.org/officeDocument/2006/relationships/hyperlink" Target="https://ecfsapi.fcc.gov/file/03231913715191/FCC-18-33A1.pdf" TargetMode="External"/><Relationship Id="rId4" Type="http://schemas.openxmlformats.org/officeDocument/2006/relationships/hyperlink" Target="https://mentor.ieee.org/802.18/dcn/18/18-18-0051-00-0000-fcc-pn-4-9-ghz-da-18-468-fcc-18-33-wp-07-100.doc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www.fcc.gov/ecfs/search/filings?proceedings_name=18-120&amp;sort=date_disseminated,DESC" TargetMode="External"/><Relationship Id="rId2" Type="http://schemas.openxmlformats.org/officeDocument/2006/relationships/hyperlink" Target="https://www.fcc.gov/ecfs/filing/0510125420096" TargetMode="External"/><Relationship Id="rId1" Type="http://schemas.openxmlformats.org/officeDocument/2006/relationships/slideLayout" Target="../slideLayouts/slideLayout1.xml"/><Relationship Id="rId4" Type="http://schemas.openxmlformats.org/officeDocument/2006/relationships/hyperlink" Target="https://www.federalregister.gov/documents/2018/06/07/2018-12183/transforming-the-25-ghz-band?utm_campaign=subscription%20mailing%20list&amp;utm_source=federalregister.gov&amp;utm_medium=email"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ecfsapi.fcc.gov/file/10160477327041/2017-10-16%20Ex%20Parte%20(GN%2012-354%20RM-11788%20RM-11789).pdf" TargetMode="External"/><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 Id="rId4" Type="http://schemas.openxmlformats.org/officeDocument/2006/relationships/hyperlink" Target="https://ecfsapi.fcc.gov/file/60001854348.pdf" TargetMode="Externa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18/11-18-1055-00-0wng-a-future-for-unlicensed-spectrum.pptx"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8/dcn/18/18-18-0028-00-0000-draft-ieee-european-public-policy-position-statement-on-spectrum-management.pdf" TargetMode="Externa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18/11-18-0583-00-AANI-aani-sc-closing-report-march-2018.pptx"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www.itu.int/en/ITU-R/study-groups/rsg5/rwp5d/imt-2020/Pages/default.asp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075-01-0000-minutes-28june18-rr-tag-teleconferece.doc"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portal.etsi.org/webapp/workProgram/Report_Schedule.asp?WKI_ID=51206"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18/18-18-0069-00-0000-ofcom-consultation-on-preparations-for-wrc-19.pdf" TargetMode="External"/><Relationship Id="rId2" Type="http://schemas.openxmlformats.org/officeDocument/2006/relationships/hyperlink" Target="https://www.ofcom.org.uk/consultations-and-statements/category-1/uk-preparations-wrc-19"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05 July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889125"/>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Dates:</a:t>
            </a:r>
            <a:r>
              <a:rPr lang="en-GB" sz="2000" b="0" dirty="0"/>
              <a:t> 05 July 18</a:t>
            </a:r>
          </a:p>
        </p:txBody>
      </p:sp>
      <p:graphicFrame>
        <p:nvGraphicFramePr>
          <p:cNvPr id="3075" name="Object 3"/>
          <p:cNvGraphicFramePr>
            <a:graphicFrameLocks noChangeAspect="1"/>
          </p:cNvGraphicFramePr>
          <p:nvPr>
            <p:extLst>
              <p:ext uri="{D42A27DB-BD31-4B8C-83A1-F6EECF244321}">
                <p14:modId xmlns:p14="http://schemas.microsoft.com/office/powerpoint/2010/main" val="132470208"/>
              </p:ext>
            </p:extLst>
          </p:nvPr>
        </p:nvGraphicFramePr>
        <p:xfrm>
          <a:off x="552450" y="3600450"/>
          <a:ext cx="8001000" cy="2552700"/>
        </p:xfrm>
        <a:graphic>
          <a:graphicData uri="http://schemas.openxmlformats.org/presentationml/2006/ole">
            <mc:AlternateContent xmlns:mc="http://schemas.openxmlformats.org/markup-compatibility/2006">
              <mc:Choice xmlns:v="urn:schemas-microsoft-com:vml" Requires="v">
                <p:oleObj spid="_x0000_s3617" name="Document" r:id="rId4" imgW="8253286" imgH="2641030" progId="Word.Document.8">
                  <p:embed/>
                </p:oleObj>
              </mc:Choice>
              <mc:Fallback>
                <p:oleObj name="Document" r:id="rId4" imgW="8253286" imgH="2641030" progId="Word.Document.8">
                  <p:embed/>
                  <p:pic>
                    <p:nvPicPr>
                      <p:cNvPr id="0" name="Picture 3"/>
                      <p:cNvPicPr>
                        <a:picLocks noChangeAspect="1" noChangeArrowheads="1"/>
                      </p:cNvPicPr>
                      <p:nvPr/>
                    </p:nvPicPr>
                    <p:blipFill>
                      <a:blip r:embed="rId5"/>
                      <a:srcRect/>
                      <a:stretch>
                        <a:fillRect/>
                      </a:stretch>
                    </p:blipFill>
                    <p:spPr bwMode="auto">
                      <a:xfrm>
                        <a:off x="552450" y="3600450"/>
                        <a:ext cx="8001000" cy="2552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err="1"/>
              <a:t>Ofcom</a:t>
            </a:r>
            <a:r>
              <a:rPr lang="en-US" sz="2800" dirty="0"/>
              <a:t> -  WRC-19 </a:t>
            </a:r>
            <a:r>
              <a:rPr lang="en-US" sz="2000" dirty="0"/>
              <a:t>-2</a:t>
            </a:r>
            <a:endParaRPr lang="en-US" sz="1400" dirty="0"/>
          </a:p>
        </p:txBody>
      </p:sp>
      <p:sp>
        <p:nvSpPr>
          <p:cNvPr id="3" name="Content Placeholder 2"/>
          <p:cNvSpPr>
            <a:spLocks noGrp="1"/>
          </p:cNvSpPr>
          <p:nvPr>
            <p:ph idx="1"/>
          </p:nvPr>
        </p:nvSpPr>
        <p:spPr>
          <a:xfrm>
            <a:off x="692092" y="1066800"/>
            <a:ext cx="8451908" cy="4494213"/>
          </a:xfrm>
        </p:spPr>
        <p:txBody>
          <a:bodyPr/>
          <a:lstStyle/>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Questions related to the AIs from our view points: </a:t>
            </a:r>
          </a:p>
          <a:p>
            <a:endParaRPr lang="en-US" sz="1400" dirty="0"/>
          </a:p>
          <a:p>
            <a:r>
              <a:rPr lang="en-US" sz="1400" dirty="0"/>
              <a:t>Question 1: Do you agree with the </a:t>
            </a:r>
            <a:r>
              <a:rPr lang="en-US" sz="1400" dirty="0" err="1"/>
              <a:t>prioritisation</a:t>
            </a:r>
            <a:r>
              <a:rPr lang="en-US" sz="1400" dirty="0"/>
              <a:t> of the agenda items, as shown in Annex 5, and if not why</a:t>
            </a:r>
          </a:p>
          <a:p>
            <a:r>
              <a:rPr lang="en-US" sz="1400" dirty="0"/>
              <a:t> </a:t>
            </a:r>
          </a:p>
          <a:p>
            <a:r>
              <a:rPr lang="en-US" sz="1400" dirty="0"/>
              <a:t>Question 2: </a:t>
            </a:r>
            <a:r>
              <a:rPr lang="en-US" sz="1400" dirty="0" err="1"/>
              <a:t>Ofcom</a:t>
            </a:r>
            <a:r>
              <a:rPr lang="en-US" sz="1400" dirty="0"/>
              <a:t> is supporting the following three priority bands for IMT identification in the RRs: 24.25 – 27.5 GHz 40.5-43.5 GHz (as part of a wider global 37-43.5 GHz tuning range) 66 – 71 GHz If you don’t agree with any of these bands, or think we should be promoting other bands, please provide justification for your views.</a:t>
            </a:r>
            <a:endParaRPr lang="en-US" sz="1800" dirty="0"/>
          </a:p>
          <a:p>
            <a:r>
              <a:rPr lang="en-US" sz="1400" dirty="0"/>
              <a:t> </a:t>
            </a:r>
          </a:p>
          <a:p>
            <a:r>
              <a:rPr lang="en-US" sz="1400" dirty="0"/>
              <a:t>Question 3: What are your views on the suitability of the currently identified bands for HAPs and do you think there is a requirement for additional spectrum? </a:t>
            </a:r>
            <a:r>
              <a:rPr lang="en-US" sz="1400" dirty="0" err="1"/>
              <a:t>Recognising</a:t>
            </a:r>
            <a:r>
              <a:rPr lang="en-US" sz="1400" dirty="0"/>
              <a:t> that we support 26 GHz as a global band for IMT under agenda item </a:t>
            </a:r>
            <a:r>
              <a:rPr lang="en-US" sz="1400" u="heavy" dirty="0"/>
              <a:t>1.13</a:t>
            </a:r>
            <a:r>
              <a:rPr lang="en-US" sz="1400" dirty="0"/>
              <a:t>, what are your views on the bands currently under study for HAPs, both globally and in ITU-R Regions?</a:t>
            </a:r>
            <a:endParaRPr lang="en-US" sz="1800" dirty="0"/>
          </a:p>
          <a:p>
            <a:r>
              <a:rPr lang="en-US" sz="1400" dirty="0"/>
              <a:t> </a:t>
            </a:r>
          </a:p>
          <a:p>
            <a:r>
              <a:rPr lang="en-US" sz="1400" dirty="0"/>
              <a:t>Question 4: What are your views on the bands within scope of Agenda Item </a:t>
            </a:r>
            <a:r>
              <a:rPr lang="en-US" sz="1400" u="heavy" dirty="0"/>
              <a:t>1.16</a:t>
            </a:r>
            <a:r>
              <a:rPr lang="en-US" sz="1400" dirty="0"/>
              <a:t> and their suitability for Wi-Fi and Wi-Fi like services? Do you agree that </a:t>
            </a:r>
            <a:r>
              <a:rPr lang="en-US" sz="1400" dirty="0" err="1"/>
              <a:t>Ofcom</a:t>
            </a:r>
            <a:r>
              <a:rPr lang="en-US" sz="1400" dirty="0"/>
              <a:t> should support the CEPT position of No Change? If not, please provide evidence to support your view.</a:t>
            </a:r>
            <a:endParaRPr lang="en-US" sz="1800" dirty="0"/>
          </a:p>
          <a:p>
            <a:r>
              <a:rPr lang="en-US" sz="1400" dirty="0"/>
              <a:t> </a:t>
            </a:r>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July 2018</a:t>
            </a:r>
            <a:endParaRPr lang="en-GB" dirty="0"/>
          </a:p>
        </p:txBody>
      </p:sp>
    </p:spTree>
    <p:extLst>
      <p:ext uri="{BB962C8B-B14F-4D97-AF65-F5344CB8AC3E}">
        <p14:creationId xmlns:p14="http://schemas.microsoft.com/office/powerpoint/2010/main" val="22397872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err="1"/>
              <a:t>Ofcom</a:t>
            </a:r>
            <a:r>
              <a:rPr lang="en-US" sz="2800" dirty="0"/>
              <a:t> -  WRC-19 </a:t>
            </a:r>
            <a:r>
              <a:rPr lang="en-US" sz="2000" dirty="0"/>
              <a:t>-3</a:t>
            </a:r>
            <a:endParaRPr lang="en-US" sz="1400" dirty="0"/>
          </a:p>
        </p:txBody>
      </p:sp>
      <p:sp>
        <p:nvSpPr>
          <p:cNvPr id="3" name="Content Placeholder 2"/>
          <p:cNvSpPr>
            <a:spLocks noGrp="1"/>
          </p:cNvSpPr>
          <p:nvPr>
            <p:ph idx="1"/>
          </p:nvPr>
        </p:nvSpPr>
        <p:spPr>
          <a:xfrm>
            <a:off x="692092" y="1066800"/>
            <a:ext cx="8451908" cy="4494213"/>
          </a:xfrm>
        </p:spPr>
        <p:txBody>
          <a:bodyPr/>
          <a:lstStyle/>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Questions related to the AIs from our view points: </a:t>
            </a:r>
          </a:p>
          <a:p>
            <a:r>
              <a:rPr lang="en-US" sz="1400" dirty="0"/>
              <a:t>				</a:t>
            </a:r>
          </a:p>
          <a:p>
            <a:r>
              <a:rPr lang="en-US" sz="1400" dirty="0"/>
              <a:t>Question 5: Do you agree that UK support the inclusion of the updated Recommendation M.1849-1 (“Technical and operational aspects of ground-based meteorological radars”) in footnote No.5450A? What are your views on the requirement to include a reference to ITU-R Recommendation ITU R M.1638 1 in footnotes No.5447A and 5.450A and the potential impact upon Wi-Fi (and similar technologies)?</a:t>
            </a:r>
          </a:p>
          <a:p>
            <a:pPr>
              <a:buFont typeface="Arial" panose="020B0604020202020204" pitchFamily="34" charset="0"/>
              <a:buChar char="•"/>
            </a:pPr>
            <a:endParaRPr lang="en-US" sz="1400" dirty="0">
              <a:solidFill>
                <a:schemeClr val="tx1"/>
              </a:solidFill>
            </a:endParaRPr>
          </a:p>
          <a:p>
            <a:r>
              <a:rPr lang="en-US" sz="1400" dirty="0"/>
              <a:t>Question 21: What are you views on Agenda Item </a:t>
            </a:r>
            <a:r>
              <a:rPr lang="en-US" sz="1400" u="heavy" dirty="0"/>
              <a:t>1.12</a:t>
            </a:r>
            <a:r>
              <a:rPr lang="en-US" sz="1400" dirty="0"/>
              <a:t> and do you agree that there is no requirement for specific identification to ITS in the Radio Regulations?</a:t>
            </a:r>
          </a:p>
          <a:p>
            <a:r>
              <a:rPr lang="en-US" sz="1400" dirty="0"/>
              <a:t> </a:t>
            </a:r>
          </a:p>
          <a:p>
            <a:r>
              <a:rPr lang="en-US" sz="1400" dirty="0"/>
              <a:t>Question 27: What are your views on Agenda Item </a:t>
            </a:r>
            <a:r>
              <a:rPr lang="en-US" sz="1400" u="heavy" dirty="0"/>
              <a:t>1.15</a:t>
            </a:r>
            <a:r>
              <a:rPr lang="en-US" sz="1400" dirty="0"/>
              <a:t>, particularly on the protection needs of passive services?</a:t>
            </a:r>
          </a:p>
          <a:p>
            <a:r>
              <a:rPr lang="en-US" sz="1400" dirty="0"/>
              <a:t> </a:t>
            </a:r>
          </a:p>
          <a:p>
            <a:r>
              <a:rPr lang="en-US" sz="1400" dirty="0"/>
              <a:t>Question 32: What changes to the Radio Regulations have you identified that would benefit from action at a WRC and why? Do you have any proposals regarding UK positions for future WRC agenda items or suggestions for other agenda items, needing changes to the Radio Regulations, that you would wish to see addressed by a future WRC?</a:t>
            </a:r>
          </a:p>
          <a:p>
            <a:r>
              <a:rPr lang="en-US" sz="1200" dirty="0"/>
              <a:t> </a:t>
            </a:r>
          </a:p>
          <a:p>
            <a:pPr>
              <a:buFont typeface="Arial" panose="020B0604020202020204" pitchFamily="34" charset="0"/>
              <a:buChar char="•"/>
            </a:pPr>
            <a:r>
              <a:rPr lang="en-US" sz="1200" dirty="0">
                <a:solidFill>
                  <a:schemeClr val="tx1"/>
                </a:solidFill>
              </a:rPr>
              <a:t> </a:t>
            </a:r>
          </a:p>
          <a:p>
            <a:pPr>
              <a:buFont typeface="Arial" panose="020B0604020202020204" pitchFamily="34" charset="0"/>
              <a:buChar char="•"/>
            </a:pPr>
            <a:r>
              <a:rPr lang="en-US" sz="1200" dirty="0">
                <a:solidFill>
                  <a:schemeClr val="tx1"/>
                </a:solidFill>
              </a:rPr>
              <a:t> </a:t>
            </a:r>
          </a:p>
          <a:p>
            <a:pPr marL="457200" lvl="1" indent="0"/>
            <a:r>
              <a:rPr lang="en-US" sz="1200" dirty="0">
                <a:solidFill>
                  <a:schemeClr val="tx1"/>
                </a:solidFill>
              </a:rPr>
              <a:t> </a:t>
            </a:r>
          </a:p>
          <a:p>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July 2018</a:t>
            </a:r>
            <a:endParaRPr lang="en-GB" dirty="0"/>
          </a:p>
        </p:txBody>
      </p:sp>
    </p:spTree>
    <p:extLst>
      <p:ext uri="{BB962C8B-B14F-4D97-AF65-F5344CB8AC3E}">
        <p14:creationId xmlns:p14="http://schemas.microsoft.com/office/powerpoint/2010/main" val="2976621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err="1"/>
              <a:t>Ofcom</a:t>
            </a:r>
            <a:r>
              <a:rPr lang="en-US" sz="2800" dirty="0"/>
              <a:t> -  WRC-19 </a:t>
            </a:r>
            <a:r>
              <a:rPr lang="en-US" sz="2000" dirty="0"/>
              <a:t>-4</a:t>
            </a:r>
            <a:endParaRPr lang="en-US" sz="1400" dirty="0"/>
          </a:p>
        </p:txBody>
      </p:sp>
      <p:sp>
        <p:nvSpPr>
          <p:cNvPr id="3" name="Content Placeholder 2"/>
          <p:cNvSpPr>
            <a:spLocks noGrp="1"/>
          </p:cNvSpPr>
          <p:nvPr>
            <p:ph idx="1"/>
          </p:nvPr>
        </p:nvSpPr>
        <p:spPr>
          <a:xfrm>
            <a:off x="692092" y="1066800"/>
            <a:ext cx="8451908" cy="4494213"/>
          </a:xfrm>
        </p:spPr>
        <p:txBody>
          <a:bodyPr/>
          <a:lstStyle/>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Other possible questions: </a:t>
            </a:r>
          </a:p>
          <a:p>
            <a:r>
              <a:rPr lang="en-US" sz="1400" dirty="0"/>
              <a:t>				</a:t>
            </a:r>
          </a:p>
          <a:p>
            <a:r>
              <a:rPr lang="en-US" sz="1400" dirty="0"/>
              <a:t>? Question 6: Do you agree that UK support a position of not making changes to the Radio Regulations to reference specific bands for M2M/IoT usage?</a:t>
            </a:r>
          </a:p>
          <a:p>
            <a:pPr lvl="1">
              <a:buFont typeface="Arial" panose="020B0604020202020204" pitchFamily="34" charset="0"/>
              <a:buChar char="•"/>
            </a:pPr>
            <a:r>
              <a:rPr lang="en-US" sz="1400" dirty="0"/>
              <a:t>Should ask 802.15 if they have any interest on this one. </a:t>
            </a:r>
            <a:endParaRPr lang="en-US" sz="1200" dirty="0"/>
          </a:p>
          <a:p>
            <a:r>
              <a:rPr lang="en-US" sz="1400" dirty="0"/>
              <a:t> </a:t>
            </a:r>
          </a:p>
          <a:p>
            <a:r>
              <a:rPr lang="en-US" sz="1400" dirty="0"/>
              <a:t>? Question 13: Do you have any views on the bands being studied and are there any other considerations which you think should be taken into account? What are your views on the appropriateness of the current emission limits in the band 3 700 – 4 200 MHz?</a:t>
            </a:r>
          </a:p>
          <a:p>
            <a:pPr lvl="1">
              <a:buFont typeface="Arial" panose="020B0604020202020204" pitchFamily="34" charset="0"/>
              <a:buChar char="•"/>
            </a:pPr>
            <a:r>
              <a:rPr lang="en-US" sz="1200" dirty="0"/>
              <a:t>This question we may want to comment on, as in the context there is 6GHz.  Though need to work out the IEEE 802 as a whole consensus.</a:t>
            </a:r>
          </a:p>
          <a:p>
            <a:r>
              <a:rPr lang="en-US" sz="1400" dirty="0"/>
              <a:t> </a:t>
            </a:r>
          </a:p>
          <a:p>
            <a:pPr>
              <a:buFont typeface="Arial" panose="020B0604020202020204" pitchFamily="34" charset="0"/>
              <a:buChar char="•"/>
            </a:pPr>
            <a:r>
              <a:rPr lang="en-US" sz="2000" dirty="0">
                <a:solidFill>
                  <a:schemeClr val="tx1"/>
                </a:solidFill>
              </a:rPr>
              <a:t>Will walk through a markup draft and are the questions ID’d appropriate.   And setup for San Diego to start on our comments. </a:t>
            </a:r>
          </a:p>
          <a:p>
            <a:pPr>
              <a:buFont typeface="Arial" panose="020B0604020202020204" pitchFamily="34" charset="0"/>
              <a:buChar char="•"/>
            </a:pPr>
            <a:r>
              <a:rPr lang="en-US" sz="2000" dirty="0">
                <a:solidFill>
                  <a:schemeClr val="tx1"/>
                </a:solidFill>
              </a:rPr>
              <a:t> </a:t>
            </a:r>
          </a:p>
          <a:p>
            <a:pPr>
              <a:buFont typeface="Arial" panose="020B0604020202020204" pitchFamily="34" charset="0"/>
              <a:buChar char="•"/>
            </a:pPr>
            <a:endParaRPr lang="en-US" sz="2000" dirty="0">
              <a:solidFill>
                <a:schemeClr val="tx1"/>
              </a:solidFill>
            </a:endParaRPr>
          </a:p>
          <a:p>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July 2018</a:t>
            </a:r>
            <a:endParaRPr lang="en-GB" dirty="0"/>
          </a:p>
        </p:txBody>
      </p:sp>
    </p:spTree>
    <p:extLst>
      <p:ext uri="{BB962C8B-B14F-4D97-AF65-F5344CB8AC3E}">
        <p14:creationId xmlns:p14="http://schemas.microsoft.com/office/powerpoint/2010/main" val="25528797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FCC – Open Meeting next week</a:t>
            </a:r>
            <a:endParaRPr lang="en-US" sz="1400" dirty="0"/>
          </a:p>
        </p:txBody>
      </p:sp>
      <p:sp>
        <p:nvSpPr>
          <p:cNvPr id="3" name="Content Placeholder 2"/>
          <p:cNvSpPr>
            <a:spLocks noGrp="1"/>
          </p:cNvSpPr>
          <p:nvPr>
            <p:ph idx="1"/>
          </p:nvPr>
        </p:nvSpPr>
        <p:spPr>
          <a:xfrm>
            <a:off x="679269" y="1447800"/>
            <a:ext cx="8451908" cy="4494213"/>
          </a:xfrm>
        </p:spPr>
        <p:txBody>
          <a:bodyPr/>
          <a:lstStyle/>
          <a:p>
            <a:pPr>
              <a:buFont typeface="Arial" panose="020B0604020202020204" pitchFamily="34" charset="0"/>
              <a:buChar char="•"/>
            </a:pPr>
            <a:r>
              <a:rPr lang="en-US" sz="2000" dirty="0"/>
              <a:t>Expanding Flexible Use of the 3.7 to 4.2 GHz Band</a:t>
            </a:r>
            <a:br>
              <a:rPr lang="en-US" sz="2000" b="0" dirty="0"/>
            </a:br>
            <a:r>
              <a:rPr lang="en-US" sz="2000" b="0" dirty="0"/>
              <a:t>The Commission will consider an </a:t>
            </a:r>
            <a:r>
              <a:rPr lang="en-US" sz="2000" b="0" dirty="0">
                <a:hlinkClick r:id="rId2"/>
              </a:rPr>
              <a:t>Order and Notice of Proposed Rulemaking</a:t>
            </a:r>
            <a:r>
              <a:rPr lang="en-US" sz="2000" b="0" dirty="0"/>
              <a:t> that would continue the Commission’s efforts to make mid-band spectrum in the 3.7-4.2 GHz band available for expanded flexible use, primarily by seeking comment on mechanisms for clearing for mobile use and whether to allow point-to-multipoint use on a shared basis in portions of the band. To inform the Commission’s decision-making on the future of the band, it would also collect information from FSS earth stations and space stations to provide a clear understanding of the operations of current users. (GN Docket Nos. 18-122, 17-183; RM Nos. 11778, 11791)</a:t>
            </a:r>
          </a:p>
          <a:p>
            <a:pPr>
              <a:buFont typeface="Arial" panose="020B0604020202020204" pitchFamily="34" charset="0"/>
              <a:buChar char="•"/>
            </a:pPr>
            <a:r>
              <a:rPr lang="en-US" sz="2000" dirty="0"/>
              <a:t>Cellular Reform Third Report and Order</a:t>
            </a:r>
            <a:endParaRPr lang="en-US" sz="2000" b="0" dirty="0"/>
          </a:p>
          <a:p>
            <a:pPr>
              <a:buFont typeface="Arial" panose="020B0604020202020204" pitchFamily="34" charset="0"/>
              <a:buChar char="•"/>
            </a:pPr>
            <a:r>
              <a:rPr lang="en-US" sz="2000" dirty="0"/>
              <a:t>Children’s Television Programming Rules</a:t>
            </a:r>
            <a:endParaRPr lang="en-US" sz="2000" b="0" dirty="0"/>
          </a:p>
          <a:p>
            <a:pPr>
              <a:buFont typeface="Arial" panose="020B0604020202020204" pitchFamily="34" charset="0"/>
              <a:buChar char="•"/>
            </a:pPr>
            <a:r>
              <a:rPr lang="en-US" sz="2000" dirty="0"/>
              <a:t>Emergency Alert System and Wireless Emergency Alerts</a:t>
            </a:r>
            <a:endParaRPr lang="en-US" sz="2000" b="0" dirty="0"/>
          </a:p>
          <a:p>
            <a:pPr>
              <a:buFont typeface="Arial" panose="020B0604020202020204" pitchFamily="34" charset="0"/>
              <a:buChar char="•"/>
            </a:pPr>
            <a:r>
              <a:rPr lang="en-US" sz="2000" dirty="0"/>
              <a:t>Nationwide Number Portability</a:t>
            </a:r>
            <a:endParaRPr lang="en-US" sz="2000" b="0" dirty="0"/>
          </a:p>
          <a:p>
            <a:pPr>
              <a:buFont typeface="Arial" panose="020B0604020202020204" pitchFamily="34" charset="0"/>
              <a:buChar char="•"/>
            </a:pPr>
            <a:r>
              <a:rPr lang="en-US" sz="2000" dirty="0"/>
              <a:t>Formal Complaint Rules Consolidation Order</a:t>
            </a:r>
            <a:r>
              <a:rPr lang="en-US" sz="1100" dirty="0"/>
              <a:t> </a:t>
            </a:r>
          </a:p>
          <a:p>
            <a:pPr>
              <a:buFont typeface="Arial" panose="020B0604020202020204" pitchFamily="34" charset="0"/>
              <a:buChar char="•"/>
            </a:pPr>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July 2018</a:t>
            </a:r>
            <a:endParaRPr lang="en-GB" dirty="0"/>
          </a:p>
        </p:txBody>
      </p:sp>
    </p:spTree>
    <p:extLst>
      <p:ext uri="{BB962C8B-B14F-4D97-AF65-F5344CB8AC3E}">
        <p14:creationId xmlns:p14="http://schemas.microsoft.com/office/powerpoint/2010/main" val="40847899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FCC – Flexible Use of the 3.7 to 4.2 GHz Band</a:t>
            </a:r>
            <a:endParaRPr lang="en-US" sz="1400" dirty="0"/>
          </a:p>
        </p:txBody>
      </p:sp>
      <p:sp>
        <p:nvSpPr>
          <p:cNvPr id="3" name="Content Placeholder 2"/>
          <p:cNvSpPr>
            <a:spLocks noGrp="1"/>
          </p:cNvSpPr>
          <p:nvPr>
            <p:ph idx="1"/>
          </p:nvPr>
        </p:nvSpPr>
        <p:spPr>
          <a:xfrm>
            <a:off x="692092" y="1257300"/>
            <a:ext cx="8451908" cy="4494213"/>
          </a:xfrm>
        </p:spPr>
        <p:txBody>
          <a:bodyPr/>
          <a:lstStyle/>
          <a:p>
            <a:pPr>
              <a:buFont typeface="Arial" panose="020B0604020202020204" pitchFamily="34" charset="0"/>
              <a:buChar char="•"/>
            </a:pPr>
            <a:r>
              <a:rPr lang="en-US" sz="2000" dirty="0"/>
              <a:t>Mentor:  </a:t>
            </a:r>
            <a:r>
              <a:rPr lang="en-US" sz="2000" dirty="0">
                <a:hlinkClick r:id="rId2"/>
              </a:rPr>
              <a:t>https://mentor.ieee.org/802.18/dcn/18/18-18-0076-00-0000-nprm-3-9-4-2ghz-gn-18-122.pdf</a:t>
            </a:r>
            <a:r>
              <a:rPr lang="en-US" sz="2000" dirty="0"/>
              <a:t>     (note: this is a ‘draft’ NPRM) </a:t>
            </a:r>
          </a:p>
          <a:p>
            <a:pPr>
              <a:buFont typeface="Arial" panose="020B0604020202020204" pitchFamily="34" charset="0"/>
              <a:buChar char="•"/>
            </a:pPr>
            <a:r>
              <a:rPr lang="en-US" sz="2000" dirty="0"/>
              <a:t>ECFS: </a:t>
            </a:r>
            <a:r>
              <a:rPr lang="en-US" sz="2000" dirty="0">
                <a:hlinkClick r:id="rId3"/>
              </a:rPr>
              <a:t>https://www.fcc.gov/ecfs/search/filings?proceedings_name=18-122&amp;sort=date_disseminated,DESC</a:t>
            </a:r>
            <a:r>
              <a:rPr lang="en-US" sz="2000" dirty="0"/>
              <a:t>   </a:t>
            </a:r>
          </a:p>
          <a:p>
            <a:pPr marL="0" indent="0"/>
            <a:r>
              <a:rPr lang="en-US" sz="2000" dirty="0"/>
              <a:t> 				</a:t>
            </a:r>
          </a:p>
          <a:p>
            <a:pPr>
              <a:buFont typeface="Arial" panose="020B0604020202020204" pitchFamily="34" charset="0"/>
              <a:buChar char="•"/>
            </a:pPr>
            <a:r>
              <a:rPr lang="en-US" sz="2000" dirty="0"/>
              <a:t>Do we delay start of Thursday AM2 until after this agenda item and present the open meeting until then?</a:t>
            </a:r>
          </a:p>
          <a:p>
            <a:pPr lvl="1">
              <a:buFont typeface="Arial" panose="020B0604020202020204" pitchFamily="34" charset="0"/>
              <a:buChar char="•"/>
            </a:pPr>
            <a:r>
              <a:rPr lang="en-US" sz="1600" dirty="0"/>
              <a:t>Yes, this would be fine.  </a:t>
            </a:r>
          </a:p>
          <a:p>
            <a:pPr lvl="2">
              <a:buFont typeface="Arial" panose="020B0604020202020204" pitchFamily="34" charset="0"/>
              <a:buChar char="•"/>
            </a:pPr>
            <a:r>
              <a:rPr lang="en-US" sz="1400" dirty="0"/>
              <a:t>For those attending the FCC open session, they can get attendance credit for Thursday AM1.    </a:t>
            </a:r>
          </a:p>
          <a:p>
            <a:pPr>
              <a:buFont typeface="Arial" panose="020B0604020202020204" pitchFamily="34" charset="0"/>
              <a:buChar char="•"/>
            </a:pPr>
            <a:r>
              <a:rPr lang="en-US" sz="2000" dirty="0">
                <a:solidFill>
                  <a:schemeClr val="tx1"/>
                </a:solidFill>
              </a:rPr>
              <a:t>Did not walk through the NPRM for areas we may want to comment on?   </a:t>
            </a:r>
          </a:p>
          <a:p>
            <a:pPr lvl="1">
              <a:buFont typeface="Arial" panose="020B0604020202020204" pitchFamily="34" charset="0"/>
              <a:buChar char="•"/>
            </a:pPr>
            <a:r>
              <a:rPr lang="en-US" sz="1600" dirty="0">
                <a:solidFill>
                  <a:schemeClr val="tx1"/>
                </a:solidFill>
              </a:rPr>
              <a:t>With this a draft more changes are anticipated before the actual NPRM. </a:t>
            </a:r>
          </a:p>
          <a:p>
            <a:pPr lvl="1">
              <a:buFont typeface="Arial" panose="020B0604020202020204" pitchFamily="34" charset="0"/>
              <a:buChar char="•"/>
            </a:pPr>
            <a:r>
              <a:rPr lang="en-US" sz="1600" dirty="0"/>
              <a:t>So this version more an FYI to see what could be in the final NPRM. </a:t>
            </a:r>
          </a:p>
          <a:p>
            <a:pPr>
              <a:buFont typeface="Arial" panose="020B0604020202020204" pitchFamily="34" charset="0"/>
              <a:buChar char="•"/>
            </a:pPr>
            <a:r>
              <a:rPr lang="en-US" sz="2000" dirty="0"/>
              <a:t>Do any of the WGs have interests in this band now it is moving to a NPRM?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July 2018</a:t>
            </a:r>
            <a:endParaRPr lang="en-GB" dirty="0"/>
          </a:p>
        </p:txBody>
      </p:sp>
    </p:spTree>
    <p:extLst>
      <p:ext uri="{BB962C8B-B14F-4D97-AF65-F5344CB8AC3E}">
        <p14:creationId xmlns:p14="http://schemas.microsoft.com/office/powerpoint/2010/main" val="13844584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802 on 6GHz</a:t>
            </a:r>
            <a:endParaRPr lang="en-US" sz="1400" dirty="0"/>
          </a:p>
        </p:txBody>
      </p:sp>
      <p:sp>
        <p:nvSpPr>
          <p:cNvPr id="3" name="Content Placeholder 2"/>
          <p:cNvSpPr>
            <a:spLocks noGrp="1"/>
          </p:cNvSpPr>
          <p:nvPr>
            <p:ph idx="1"/>
          </p:nvPr>
        </p:nvSpPr>
        <p:spPr>
          <a:xfrm>
            <a:off x="701040" y="1447800"/>
            <a:ext cx="8451908" cy="4494213"/>
          </a:xfrm>
        </p:spPr>
        <p:txBody>
          <a:bodyPr/>
          <a:lstStyle/>
          <a:p>
            <a:pPr>
              <a:buFont typeface="Arial" panose="020B0604020202020204" pitchFamily="34" charset="0"/>
              <a:buChar char="•"/>
            </a:pPr>
            <a:r>
              <a:rPr lang="en-US" sz="2000" dirty="0"/>
              <a:t>At a high level, any </a:t>
            </a:r>
            <a:r>
              <a:rPr lang="en-US" sz="2000" i="1" u="sng" dirty="0"/>
              <a:t>new</a:t>
            </a:r>
            <a:r>
              <a:rPr lang="en-US" sz="2000" dirty="0"/>
              <a:t> thoughts on how to get IEEE 802 to a single voice on where to take the 6GHz band? </a:t>
            </a:r>
          </a:p>
          <a:p>
            <a:pPr>
              <a:buFont typeface="Arial" panose="020B0604020202020204" pitchFamily="34" charset="0"/>
              <a:buChar char="•"/>
            </a:pPr>
            <a:r>
              <a:rPr lang="en-US" sz="2000" dirty="0"/>
              <a:t>To bring up at the EC opening meeting.  </a:t>
            </a:r>
          </a:p>
          <a:p>
            <a:pPr>
              <a:buFont typeface="Arial" panose="020B0604020202020204" pitchFamily="34" charset="0"/>
              <a:buChar char="•"/>
            </a:pPr>
            <a:r>
              <a:rPr lang="en-US" sz="2000" dirty="0"/>
              <a:t>  </a:t>
            </a:r>
          </a:p>
          <a:p>
            <a:pPr>
              <a:buFont typeface="Arial" panose="020B0604020202020204" pitchFamily="34" charset="0"/>
              <a:buChar char="•"/>
            </a:pPr>
            <a:r>
              <a:rPr lang="en-US" sz="2000" dirty="0"/>
              <a:t>Licensed incumbents have a strong voice with the commission, more than the UWB unlicensed incumbents. </a:t>
            </a:r>
          </a:p>
          <a:p>
            <a:pPr lvl="1">
              <a:buFont typeface="Arial" panose="020B0604020202020204" pitchFamily="34" charset="0"/>
              <a:buChar char="•"/>
            </a:pPr>
            <a:r>
              <a:rPr lang="en-US" sz="1800" dirty="0"/>
              <a:t>Protection of the (licensed) incumbents will be key.</a:t>
            </a:r>
          </a:p>
          <a:p>
            <a:pPr>
              <a:buFont typeface="Arial" panose="020B0604020202020204" pitchFamily="34" charset="0"/>
              <a:buChar char="•"/>
            </a:pPr>
            <a:r>
              <a:rPr lang="en-US" sz="2000" dirty="0"/>
              <a:t>  </a:t>
            </a:r>
          </a:p>
          <a:p>
            <a:pPr>
              <a:buFont typeface="Arial" panose="020B0604020202020204" pitchFamily="34" charset="0"/>
              <a:buChar char="•"/>
            </a:pPr>
            <a:r>
              <a:rPr lang="en-US" sz="2000" dirty="0"/>
              <a:t>To go in with 2 opposing views or no inputs at all,  both have pluses and minuses. </a:t>
            </a:r>
          </a:p>
          <a:p>
            <a:pPr>
              <a:buFont typeface="Arial" panose="020B0604020202020204" pitchFamily="34" charset="0"/>
              <a:buChar char="•"/>
            </a:pPr>
            <a:endParaRPr lang="en-US" sz="2000" dirty="0"/>
          </a:p>
          <a:p>
            <a:pPr>
              <a:buFont typeface="Arial" panose="020B0604020202020204" pitchFamily="34" charset="0"/>
              <a:buChar char="•"/>
            </a:pPr>
            <a:r>
              <a:rPr lang="en-US" sz="2000" dirty="0"/>
              <a:t>Note:  802.11ax </a:t>
            </a:r>
            <a:r>
              <a:rPr lang="en-US" sz="2000" dirty="0" err="1"/>
              <a:t>CoEx</a:t>
            </a:r>
            <a:r>
              <a:rPr lang="en-US" sz="2000" dirty="0"/>
              <a:t> documents failed in an 802.19 vote.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July 2018</a:t>
            </a:r>
            <a:endParaRPr lang="en-GB" dirty="0"/>
          </a:p>
        </p:txBody>
      </p:sp>
    </p:spTree>
    <p:extLst>
      <p:ext uri="{BB962C8B-B14F-4D97-AF65-F5344CB8AC3E}">
        <p14:creationId xmlns:p14="http://schemas.microsoft.com/office/powerpoint/2010/main" val="27670315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TR-51 SUN meeting invite</a:t>
            </a:r>
            <a:endParaRPr lang="en-US" sz="1400" dirty="0"/>
          </a:p>
        </p:txBody>
      </p:sp>
      <p:sp>
        <p:nvSpPr>
          <p:cNvPr id="3" name="Content Placeholder 2"/>
          <p:cNvSpPr>
            <a:spLocks noGrp="1"/>
          </p:cNvSpPr>
          <p:nvPr>
            <p:ph idx="1"/>
          </p:nvPr>
        </p:nvSpPr>
        <p:spPr>
          <a:xfrm>
            <a:off x="685800" y="1447800"/>
            <a:ext cx="8451908" cy="4494213"/>
          </a:xfrm>
        </p:spPr>
        <p:txBody>
          <a:bodyPr/>
          <a:lstStyle/>
          <a:p>
            <a:pPr>
              <a:buFont typeface="Arial" panose="020B0604020202020204" pitchFamily="34" charset="0"/>
              <a:buChar char="•"/>
            </a:pPr>
            <a:r>
              <a:rPr lang="en-US" sz="2000" dirty="0"/>
              <a:t>TIA's Director of Smart Building Programs, </a:t>
            </a:r>
            <a:r>
              <a:rPr lang="en-US" sz="2000" dirty="0" err="1"/>
              <a:t>Limor</a:t>
            </a:r>
            <a:r>
              <a:rPr lang="en-US" sz="2000" dirty="0"/>
              <a:t> </a:t>
            </a:r>
            <a:r>
              <a:rPr lang="en-US" sz="2000" dirty="0" err="1"/>
              <a:t>Schafman</a:t>
            </a:r>
            <a:r>
              <a:rPr lang="en-US" sz="2000" dirty="0"/>
              <a:t>, will be in San Diego.  </a:t>
            </a:r>
          </a:p>
          <a:p>
            <a:pPr>
              <a:buFont typeface="Arial" panose="020B0604020202020204" pitchFamily="34" charset="0"/>
              <a:buChar char="•"/>
            </a:pPr>
            <a:r>
              <a:rPr lang="en-US" sz="2000" dirty="0"/>
              <a:t>TIA's Director of Global Standards Programs, Victoria Mitchell has invited interested 802 participants to attend their TR-51 Smart Utility Networks meeting next Friday 13 July.  </a:t>
            </a:r>
          </a:p>
          <a:p>
            <a:pPr lvl="1">
              <a:buFont typeface="Arial" panose="020B0604020202020204" pitchFamily="34" charset="0"/>
              <a:buChar char="•"/>
            </a:pPr>
            <a:r>
              <a:rPr lang="en-US" dirty="0"/>
              <a:t>if interested in attending please RSVP to Victoria.  </a:t>
            </a:r>
            <a:r>
              <a:rPr lang="en-US" sz="1600" dirty="0"/>
              <a:t> </a:t>
            </a:r>
          </a:p>
          <a:p>
            <a:pPr lvl="1">
              <a:buFont typeface="Arial" panose="020B0604020202020204" pitchFamily="34" charset="0"/>
              <a:buChar char="•"/>
            </a:pPr>
            <a:r>
              <a:rPr lang="en-US" b="1" dirty="0"/>
              <a:t>Victoria Mitchell,  </a:t>
            </a:r>
            <a:r>
              <a:rPr lang="en-US" dirty="0"/>
              <a:t>Director, Global Standards Programs </a:t>
            </a:r>
            <a:br>
              <a:rPr lang="en-US" dirty="0"/>
            </a:br>
            <a:r>
              <a:rPr lang="en-US" dirty="0"/>
              <a:t>Telecommunications Industry Association (TIA) </a:t>
            </a:r>
            <a:br>
              <a:rPr lang="en-US" dirty="0"/>
            </a:br>
            <a:r>
              <a:rPr lang="en-US" u="sng" dirty="0">
                <a:hlinkClick r:id="rId2" tooltip="Click to send email to Victoria Mitchell"/>
              </a:rPr>
              <a:t>vmitchell@tiaonline.org</a:t>
            </a:r>
            <a:r>
              <a:rPr lang="en-US" dirty="0"/>
              <a:t> </a:t>
            </a: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July 2018</a:t>
            </a:r>
            <a:endParaRPr lang="en-GB" dirty="0"/>
          </a:p>
        </p:txBody>
      </p:sp>
    </p:spTree>
    <p:extLst>
      <p:ext uri="{BB962C8B-B14F-4D97-AF65-F5344CB8AC3E}">
        <p14:creationId xmlns:p14="http://schemas.microsoft.com/office/powerpoint/2010/main" val="41220421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800" dirty="0">
                <a:latin typeface="Times New Roman" charset="0"/>
              </a:rPr>
              <a:t>Agenda – Plenary San Diego</a:t>
            </a:r>
          </a:p>
        </p:txBody>
      </p:sp>
      <p:sp>
        <p:nvSpPr>
          <p:cNvPr id="7" name="Date Placeholder 6"/>
          <p:cNvSpPr>
            <a:spLocks noGrp="1"/>
          </p:cNvSpPr>
          <p:nvPr>
            <p:ph type="dt" sz="quarter" idx="4294967295"/>
          </p:nvPr>
        </p:nvSpPr>
        <p:spPr>
          <a:xfrm>
            <a:off x="696912" y="304801"/>
            <a:ext cx="1817688" cy="304800"/>
          </a:xfrm>
          <a:prstGeom prst="rect">
            <a:avLst/>
          </a:prstGeom>
        </p:spPr>
        <p:txBody>
          <a:bodyPr/>
          <a:lstStyle/>
          <a:p>
            <a:pPr>
              <a:defRPr/>
            </a:pPr>
            <a:r>
              <a:rPr lang="en-US"/>
              <a:t>05 July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625842" y="998020"/>
            <a:ext cx="3772457" cy="5275778"/>
          </a:xfrm>
        </p:spPr>
        <p:txBody>
          <a:bodyPr/>
          <a:lstStyle/>
          <a:p>
            <a:pPr>
              <a:buFont typeface="Arial" panose="020B0604020202020204" pitchFamily="34" charset="0"/>
              <a:buChar char="•"/>
            </a:pPr>
            <a:r>
              <a:rPr lang="en-US" altLang="en-US" sz="1600" dirty="0"/>
              <a:t>Call to Order</a:t>
            </a:r>
          </a:p>
          <a:p>
            <a:pPr lvl="1">
              <a:buFont typeface="Arial" panose="020B0604020202020204" pitchFamily="34" charset="0"/>
              <a:buChar char="•"/>
            </a:pPr>
            <a:r>
              <a:rPr lang="en-US" altLang="en-US" sz="1400" b="1" u="sng" dirty="0"/>
              <a:t>Attendance server is open</a:t>
            </a:r>
          </a:p>
          <a:p>
            <a:pPr>
              <a:buFont typeface="Arial" panose="020B0604020202020204" pitchFamily="34" charset="0"/>
              <a:buChar char="•"/>
            </a:pPr>
            <a:r>
              <a:rPr lang="en-US" altLang="en-US" sz="1600" dirty="0"/>
              <a:t>Administrative items</a:t>
            </a:r>
          </a:p>
          <a:p>
            <a:pPr lvl="4">
              <a:buFont typeface="Arial" panose="020B0604020202020204" pitchFamily="34" charset="0"/>
              <a:buChar char="•"/>
            </a:pPr>
            <a:r>
              <a:rPr lang="en-US" altLang="en-US" sz="1050" dirty="0">
                <a:solidFill>
                  <a:schemeClr val="bg1"/>
                </a:solidFill>
              </a:rPr>
              <a:t>Need a recording secretary </a:t>
            </a:r>
          </a:p>
          <a:p>
            <a:pPr>
              <a:buFont typeface="Arial" panose="020B0604020202020204" pitchFamily="34" charset="0"/>
              <a:buChar char="•"/>
            </a:pPr>
            <a:r>
              <a:rPr lang="en-US" altLang="en-US" sz="1600" dirty="0"/>
              <a:t>Approve agenda &amp; last minutes</a:t>
            </a:r>
          </a:p>
          <a:p>
            <a:pPr lvl="1">
              <a:buFont typeface="Arial" panose="020B0604020202020204" pitchFamily="34" charset="0"/>
              <a:buChar char="•"/>
            </a:pPr>
            <a:r>
              <a:rPr lang="en-US" altLang="en-US" sz="1200" dirty="0">
                <a:solidFill>
                  <a:schemeClr val="tx1"/>
                </a:solidFill>
              </a:rPr>
              <a:t>Any interest in being the 802.18 Vice-Chair?</a:t>
            </a:r>
          </a:p>
          <a:p>
            <a:pPr>
              <a:buFont typeface="Arial" panose="020B0604020202020204" pitchFamily="34" charset="0"/>
              <a:buChar char="•"/>
            </a:pPr>
            <a:r>
              <a:rPr lang="en-US" altLang="en-US" sz="1600" dirty="0"/>
              <a:t>Discussion items</a:t>
            </a:r>
            <a:endParaRPr lang="en-US" altLang="en-US" sz="1050" dirty="0"/>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altLang="en-US" sz="1400" dirty="0" err="1">
                <a:solidFill>
                  <a:schemeClr val="tx1"/>
                </a:solidFill>
              </a:rPr>
              <a:t>Ofcom</a:t>
            </a:r>
            <a:r>
              <a:rPr lang="en-US" altLang="en-US" sz="1400" dirty="0">
                <a:solidFill>
                  <a:schemeClr val="tx1"/>
                </a:solidFill>
              </a:rPr>
              <a:t> consultation</a:t>
            </a:r>
          </a:p>
          <a:p>
            <a:pPr lvl="1">
              <a:buFont typeface="Arial" panose="020B0604020202020204" pitchFamily="34" charset="0"/>
              <a:buChar char="•"/>
            </a:pPr>
            <a:r>
              <a:rPr lang="en-US" altLang="en-US" sz="1400" dirty="0">
                <a:solidFill>
                  <a:schemeClr val="tx1"/>
                </a:solidFill>
              </a:rPr>
              <a:t>NPRM </a:t>
            </a:r>
            <a:r>
              <a:rPr lang="en-US" sz="1400" dirty="0"/>
              <a:t>on 3.7 to 4.2 GHz Band</a:t>
            </a:r>
            <a:endParaRPr lang="en-US" altLang="en-US" sz="1400" dirty="0">
              <a:solidFill>
                <a:schemeClr val="tx1"/>
              </a:solidFill>
            </a:endParaRPr>
          </a:p>
          <a:p>
            <a:pPr lvl="1">
              <a:buFont typeface="Arial" panose="020B0604020202020204" pitchFamily="34" charset="0"/>
              <a:buChar char="•"/>
            </a:pPr>
            <a:r>
              <a:rPr lang="en-US" altLang="en-US" sz="1400" dirty="0">
                <a:solidFill>
                  <a:schemeClr val="tx1"/>
                </a:solidFill>
              </a:rPr>
              <a:t>IEEE 802 6GHz single voice</a:t>
            </a:r>
          </a:p>
          <a:p>
            <a:pPr lvl="1">
              <a:buFont typeface="Arial" panose="020B0604020202020204" pitchFamily="34" charset="0"/>
              <a:buChar char="•"/>
            </a:pPr>
            <a:r>
              <a:rPr lang="en-US" sz="1400" dirty="0"/>
              <a:t>TR-51 SUN meeting invite</a:t>
            </a:r>
          </a:p>
          <a:p>
            <a:pPr lvl="1">
              <a:buFont typeface="Arial" panose="020B0604020202020204" pitchFamily="34" charset="0"/>
              <a:buChar char="•"/>
            </a:pPr>
            <a:r>
              <a:rPr lang="en-US" altLang="en-US" sz="1400" dirty="0">
                <a:solidFill>
                  <a:schemeClr val="tx1"/>
                </a:solidFill>
              </a:rPr>
              <a:t>Time for teleconferences</a:t>
            </a:r>
          </a:p>
          <a:p>
            <a:pPr lvl="1">
              <a:buFont typeface="Arial" panose="020B0604020202020204" pitchFamily="34" charset="0"/>
              <a:buChar char="•"/>
            </a:pPr>
            <a:r>
              <a:rPr lang="en-US" altLang="en-US" sz="1400" dirty="0">
                <a:solidFill>
                  <a:schemeClr val="tx1"/>
                </a:solidFill>
              </a:rPr>
              <a:t>Teleconferences through December</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Actions required</a:t>
            </a:r>
          </a:p>
          <a:p>
            <a:pPr lvl="1">
              <a:buFont typeface="Arial" panose="020B0604020202020204" pitchFamily="34" charset="0"/>
              <a:buChar char="•"/>
            </a:pPr>
            <a:r>
              <a:rPr lang="en-US" altLang="en-US" sz="1400" dirty="0"/>
              <a:t>What happens during the call</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AOB and Adjourn</a:t>
            </a:r>
            <a:endParaRPr lang="en-US" altLang="en-US" sz="2000" dirty="0"/>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70412" y="1060967"/>
            <a:ext cx="4573588" cy="528161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p>
          <a:p>
            <a:pPr>
              <a:spcBef>
                <a:spcPts val="0"/>
              </a:spcBef>
              <a:buFont typeface="Arial" panose="020B0604020202020204" pitchFamily="34" charset="0"/>
              <a:buChar char="•"/>
            </a:pPr>
            <a:r>
              <a:rPr lang="en-US" sz="1200" b="0" dirty="0">
                <a:solidFill>
                  <a:schemeClr val="tx1"/>
                </a:solidFill>
              </a:rPr>
              <a:t>EU Items</a:t>
            </a:r>
          </a:p>
          <a:p>
            <a:pPr lvl="1">
              <a:spcBef>
                <a:spcPts val="0"/>
              </a:spcBef>
              <a:buFont typeface="Arial" panose="020B0604020202020204" pitchFamily="34" charset="0"/>
              <a:buChar char="•"/>
            </a:pPr>
            <a:r>
              <a:rPr lang="en-US" sz="1100" dirty="0">
                <a:solidFill>
                  <a:schemeClr val="tx1"/>
                </a:solidFill>
              </a:rPr>
              <a:t>what is the latest from members. Anything we should respond to?</a:t>
            </a:r>
          </a:p>
          <a:p>
            <a:pPr>
              <a:spcBef>
                <a:spcPts val="0"/>
              </a:spcBef>
              <a:buFont typeface="Arial" panose="020B0604020202020204" pitchFamily="34" charset="0"/>
              <a:buChar char="•"/>
            </a:pPr>
            <a:endParaRPr lang="en-US" sz="1200" b="0" dirty="0">
              <a:solidFill>
                <a:schemeClr val="tx1"/>
              </a:solidFill>
            </a:endParaRPr>
          </a:p>
          <a:p>
            <a:pPr>
              <a:spcBef>
                <a:spcPts val="0"/>
              </a:spcBef>
              <a:buFont typeface="Arial" panose="020B0604020202020204" pitchFamily="34" charset="0"/>
              <a:buChar char="•"/>
            </a:pPr>
            <a:r>
              <a:rPr lang="en-US" sz="1200" b="0" dirty="0">
                <a:solidFill>
                  <a:schemeClr val="tx1"/>
                </a:solidFill>
              </a:rPr>
              <a:t> Ofcom-consultation-on-preparations-for-wrc-19</a:t>
            </a:r>
          </a:p>
          <a:p>
            <a:pPr lvl="1">
              <a:spcBef>
                <a:spcPts val="0"/>
              </a:spcBef>
              <a:buFont typeface="Arial" panose="020B0604020202020204" pitchFamily="34" charset="0"/>
              <a:buChar char="•"/>
            </a:pPr>
            <a:r>
              <a:rPr lang="en-US" sz="1100" dirty="0">
                <a:solidFill>
                  <a:schemeClr val="tx1"/>
                </a:solidFill>
              </a:rPr>
              <a:t>Work on  IEEE 802 comments on the </a:t>
            </a:r>
            <a:r>
              <a:rPr lang="en-US" sz="1100" dirty="0" err="1">
                <a:solidFill>
                  <a:schemeClr val="tx1"/>
                </a:solidFill>
              </a:rPr>
              <a:t>Ofcom</a:t>
            </a:r>
            <a:r>
              <a:rPr lang="en-US" sz="1100" dirty="0">
                <a:solidFill>
                  <a:schemeClr val="tx1"/>
                </a:solidFill>
              </a:rPr>
              <a:t> questions on AIs we have view points on. </a:t>
            </a:r>
          </a:p>
          <a:p>
            <a:pPr lvl="1">
              <a:spcBef>
                <a:spcPts val="0"/>
              </a:spcBef>
              <a:buFont typeface="Arial" panose="020B0604020202020204" pitchFamily="34" charset="0"/>
              <a:buChar char="•"/>
            </a:pPr>
            <a:r>
              <a:rPr lang="en-US" sz="1100" dirty="0">
                <a:solidFill>
                  <a:schemeClr val="tx1"/>
                </a:solidFill>
              </a:rPr>
              <a:t>Due 13 Sept. </a:t>
            </a:r>
          </a:p>
          <a:p>
            <a:pPr marL="457200" lvl="1" indent="0">
              <a:spcBef>
                <a:spcPts val="0"/>
              </a:spcBef>
            </a:pPr>
            <a:endParaRPr lang="en-US" sz="1100" dirty="0"/>
          </a:p>
          <a:p>
            <a:pPr>
              <a:spcBef>
                <a:spcPts val="0"/>
              </a:spcBef>
              <a:buFont typeface="Arial" panose="020B0604020202020204" pitchFamily="34" charset="0"/>
              <a:buChar char="•"/>
            </a:pPr>
            <a:r>
              <a:rPr lang="en-US" sz="1200" b="0" dirty="0"/>
              <a:t>NPRM, Expanding Flexible Use of 3.7 to 4.2GHz Band</a:t>
            </a:r>
          </a:p>
          <a:p>
            <a:pPr lvl="1">
              <a:spcBef>
                <a:spcPts val="0"/>
              </a:spcBef>
              <a:buFont typeface="Arial" panose="020B0604020202020204" pitchFamily="34" charset="0"/>
              <a:buChar char="•"/>
            </a:pPr>
            <a:r>
              <a:rPr lang="en-US" altLang="en-US" sz="1100" kern="0" dirty="0"/>
              <a:t>Will be brought up at FCC open meeting Thursday. </a:t>
            </a:r>
          </a:p>
          <a:p>
            <a:pPr lvl="1">
              <a:spcBef>
                <a:spcPts val="0"/>
              </a:spcBef>
              <a:buFont typeface="Arial" panose="020B0604020202020204" pitchFamily="34" charset="0"/>
              <a:buChar char="•"/>
            </a:pPr>
            <a:r>
              <a:rPr lang="en-US" altLang="en-US" sz="1100" kern="0" dirty="0"/>
              <a:t>Do we listen in on the first part of FCC open meeting?</a:t>
            </a:r>
          </a:p>
          <a:p>
            <a:pPr>
              <a:spcBef>
                <a:spcPts val="0"/>
              </a:spcBef>
              <a:buFont typeface="Arial" panose="020B0604020202020204" pitchFamily="34" charset="0"/>
              <a:buChar char="•"/>
            </a:pPr>
            <a:endParaRPr lang="en-US" altLang="en-US" sz="1200" b="0" kern="0" dirty="0"/>
          </a:p>
          <a:p>
            <a:pPr>
              <a:spcBef>
                <a:spcPts val="0"/>
              </a:spcBef>
              <a:buFont typeface="Arial" panose="020B0604020202020204" pitchFamily="34" charset="0"/>
              <a:buChar char="•"/>
            </a:pPr>
            <a:r>
              <a:rPr lang="en-US" altLang="en-US" sz="1200" b="0" kern="0" dirty="0"/>
              <a:t>Any new ideas, on IEEE 802 6GHz single voice?</a:t>
            </a:r>
          </a:p>
          <a:p>
            <a:pPr lvl="1">
              <a:spcBef>
                <a:spcPts val="0"/>
              </a:spcBef>
              <a:buFont typeface="Arial" panose="020B0604020202020204" pitchFamily="34" charset="0"/>
              <a:buChar char="•"/>
            </a:pPr>
            <a:r>
              <a:rPr lang="en-US" altLang="en-US" sz="1100" kern="0" dirty="0"/>
              <a:t>To bring up to the EC as a whole</a:t>
            </a:r>
          </a:p>
          <a:p>
            <a:pPr>
              <a:spcBef>
                <a:spcPts val="0"/>
              </a:spcBef>
              <a:buFont typeface="Arial" panose="020B0604020202020204" pitchFamily="34" charset="0"/>
              <a:buChar char="•"/>
            </a:pPr>
            <a:endParaRPr lang="en-US" altLang="en-US" sz="1200" b="0" kern="0" dirty="0"/>
          </a:p>
          <a:p>
            <a:pPr>
              <a:spcBef>
                <a:spcPts val="0"/>
              </a:spcBef>
              <a:buFont typeface="Arial" panose="020B0604020202020204" pitchFamily="34" charset="0"/>
              <a:buChar char="•"/>
            </a:pPr>
            <a:r>
              <a:rPr lang="en-US" altLang="en-US" sz="1200" b="0" kern="0" dirty="0"/>
              <a:t>Invite to TR-51 </a:t>
            </a:r>
            <a:r>
              <a:rPr lang="en-US" sz="1200" b="0" dirty="0"/>
              <a:t>Smart Utility Networks meeting 13 July </a:t>
            </a:r>
            <a:endParaRPr lang="en-US" altLang="en-US" sz="1200" b="0" kern="0" dirty="0"/>
          </a:p>
          <a:p>
            <a:pPr lvl="1">
              <a:spcBef>
                <a:spcPts val="0"/>
              </a:spcBef>
              <a:buFont typeface="Arial" panose="020B0604020202020204" pitchFamily="34" charset="0"/>
              <a:buChar char="•"/>
            </a:pPr>
            <a:r>
              <a:rPr lang="en-US" altLang="en-US" sz="1100" kern="0" dirty="0"/>
              <a:t>RSVP needed</a:t>
            </a:r>
            <a:endParaRPr lang="en-US" altLang="en-US" sz="900" kern="0" dirty="0"/>
          </a:p>
          <a:p>
            <a:pPr marL="457200" lvl="1" indent="0">
              <a:spcBef>
                <a:spcPts val="0"/>
              </a:spcBef>
            </a:pPr>
            <a:endParaRPr lang="en-US" sz="1100" dirty="0"/>
          </a:p>
          <a:p>
            <a:pPr>
              <a:spcBef>
                <a:spcPts val="0"/>
              </a:spcBef>
              <a:buFont typeface="Arial" panose="020B0604020202020204" pitchFamily="34" charset="0"/>
              <a:buChar char="•"/>
            </a:pPr>
            <a:endParaRPr lang="en-US" altLang="en-US" sz="1100" kern="0" dirty="0"/>
          </a:p>
          <a:p>
            <a:pPr>
              <a:buFont typeface="Arial" panose="020B0604020202020204" pitchFamily="34" charset="0"/>
              <a:buChar char="•"/>
            </a:pPr>
            <a:r>
              <a:rPr lang="en-US" altLang="en-US" sz="1400" kern="0" dirty="0"/>
              <a:t>Thursday:</a:t>
            </a:r>
          </a:p>
          <a:p>
            <a:pPr>
              <a:spcBef>
                <a:spcPts val="0"/>
              </a:spcBef>
              <a:buFont typeface="Arial" panose="020B0604020202020204" pitchFamily="34" charset="0"/>
              <a:buChar char="•"/>
            </a:pPr>
            <a:r>
              <a:rPr lang="en-US" altLang="en-US" sz="1200" b="0" kern="0" dirty="0"/>
              <a:t>Possibly listen to first part of FCC Open meeting</a:t>
            </a:r>
          </a:p>
          <a:p>
            <a:pPr>
              <a:spcBef>
                <a:spcPts val="0"/>
              </a:spcBef>
              <a:buFont typeface="Arial" panose="020B0604020202020204" pitchFamily="34" charset="0"/>
              <a:buChar char="•"/>
            </a:pPr>
            <a:r>
              <a:rPr lang="en-US" altLang="en-US" sz="1200" b="0" kern="0" dirty="0"/>
              <a:t>Topics brought up Tuesday</a:t>
            </a:r>
          </a:p>
          <a:p>
            <a:pPr>
              <a:spcBef>
                <a:spcPts val="0"/>
              </a:spcBef>
              <a:buFont typeface="Arial" panose="020B0604020202020204" pitchFamily="34" charset="0"/>
              <a:buChar char="•"/>
            </a:pPr>
            <a:r>
              <a:rPr lang="en-US" altLang="en-US" sz="1200" b="0" kern="0" dirty="0"/>
              <a:t>Time for teleconferences</a:t>
            </a:r>
          </a:p>
          <a:p>
            <a:pPr lvl="1">
              <a:spcBef>
                <a:spcPts val="0"/>
              </a:spcBef>
              <a:buFont typeface="Arial" panose="020B0604020202020204" pitchFamily="34" charset="0"/>
              <a:buChar char="•"/>
            </a:pPr>
            <a:r>
              <a:rPr lang="en-US" altLang="en-US" sz="1100" kern="0" dirty="0"/>
              <a:t>Discuss to move start 30 mins later; 15:00ET</a:t>
            </a:r>
            <a:r>
              <a:rPr lang="en-US" altLang="en-US" sz="1400" kern="0" dirty="0"/>
              <a:t> </a:t>
            </a:r>
          </a:p>
          <a:p>
            <a:pPr>
              <a:spcBef>
                <a:spcPts val="0"/>
              </a:spcBef>
              <a:buFont typeface="Arial" panose="020B0604020202020204" pitchFamily="34" charset="0"/>
              <a:buChar char="•"/>
            </a:pPr>
            <a:endParaRPr lang="en-US" altLang="en-US" sz="1200" kern="0" dirty="0"/>
          </a:p>
          <a:p>
            <a:pPr>
              <a:spcBef>
                <a:spcPts val="0"/>
              </a:spcBef>
              <a:buFont typeface="Arial" panose="020B0604020202020204" pitchFamily="34" charset="0"/>
              <a:buChar char="•"/>
            </a:pPr>
            <a:r>
              <a:rPr lang="en-US" altLang="en-US" sz="1200" b="0" kern="0" dirty="0"/>
              <a:t>Motion for teleconferences though December 2018</a:t>
            </a:r>
          </a:p>
          <a:p>
            <a:pPr marL="0" indent="0">
              <a:spcBef>
                <a:spcPts val="0"/>
              </a:spcBef>
            </a:pPr>
            <a:endParaRPr lang="en-US" altLang="en-US" sz="1200" b="0" kern="0" dirty="0"/>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endParaRPr lang="en-US" sz="1200" dirty="0">
              <a:solidFill>
                <a:schemeClr val="tx1"/>
              </a:solidFill>
            </a:endParaRPr>
          </a:p>
          <a:p>
            <a:pPr lvl="1">
              <a:spcBef>
                <a:spcPts val="0"/>
              </a:spcBef>
              <a:buFont typeface="Arial" panose="020B0604020202020204" pitchFamily="34" charset="0"/>
              <a:buChar char="•"/>
            </a:pPr>
            <a:endParaRPr lang="en-US" altLang="en-US" sz="1200" b="0" kern="0" dirty="0"/>
          </a:p>
          <a:p>
            <a:pPr lvl="1">
              <a:spcBef>
                <a:spcPts val="0"/>
              </a:spcBef>
              <a:buFont typeface="Arial" panose="020B0604020202020204" pitchFamily="34" charset="0"/>
              <a:buChar char="•"/>
            </a:pPr>
            <a:endParaRPr lang="en-US" altLang="en-US" sz="1200" kern="0" dirty="0"/>
          </a:p>
          <a:p>
            <a:pPr lvl="1">
              <a:spcBef>
                <a:spcPts val="0"/>
              </a:spcBef>
              <a:buFont typeface="Arial" panose="020B0604020202020204" pitchFamily="34" charset="0"/>
              <a:buChar char="•"/>
            </a:pPr>
            <a:endParaRPr lang="en-US" altLang="en-US" sz="1200" kern="0" dirty="0"/>
          </a:p>
        </p:txBody>
      </p:sp>
    </p:spTree>
    <p:extLst>
      <p:ext uri="{BB962C8B-B14F-4D97-AF65-F5344CB8AC3E}">
        <p14:creationId xmlns:p14="http://schemas.microsoft.com/office/powerpoint/2010/main" val="31888957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800" dirty="0"/>
              <a:t>Actions Required</a:t>
            </a:r>
            <a:endParaRPr lang="en-US" sz="2800" dirty="0"/>
          </a:p>
        </p:txBody>
      </p:sp>
      <p:sp>
        <p:nvSpPr>
          <p:cNvPr id="3" name="Content Placeholder 2"/>
          <p:cNvSpPr>
            <a:spLocks noGrp="1"/>
          </p:cNvSpPr>
          <p:nvPr>
            <p:ph idx="1"/>
          </p:nvPr>
        </p:nvSpPr>
        <p:spPr>
          <a:xfrm>
            <a:off x="698889" y="1372393"/>
            <a:ext cx="8368912" cy="4113213"/>
          </a:xfrm>
        </p:spPr>
        <p:txBody>
          <a:bodyPr/>
          <a:lstStyle/>
          <a:p>
            <a:pPr>
              <a:buFont typeface="Arial" panose="020B0604020202020204" pitchFamily="34" charset="0"/>
              <a:buChar char="•"/>
            </a:pPr>
            <a:r>
              <a:rPr lang="en-US" altLang="en-US" sz="2000" dirty="0">
                <a:solidFill>
                  <a:schemeClr val="tx1"/>
                </a:solidFill>
              </a:rPr>
              <a:t> </a:t>
            </a:r>
          </a:p>
          <a:p>
            <a:pPr>
              <a:buFont typeface="Arial" panose="020B0604020202020204" pitchFamily="34" charset="0"/>
              <a:buChar char="•"/>
            </a:pPr>
            <a:r>
              <a:rPr lang="en-US" altLang="en-US" sz="2000" dirty="0">
                <a:solidFill>
                  <a:srgbClr val="00B0F0"/>
                </a:solidFill>
              </a:rPr>
              <a:t>  </a:t>
            </a:r>
          </a:p>
          <a:p>
            <a:pPr lvl="1">
              <a:buFont typeface="Arial" panose="020B0604020202020204" pitchFamily="34" charset="0"/>
              <a:buChar char="•"/>
            </a:pPr>
            <a:endParaRPr lang="en-US" sz="1600" dirty="0">
              <a:solidFill>
                <a:srgbClr val="00B0F0"/>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05 July 2018</a:t>
            </a:r>
            <a:endParaRPr lang="en-GB" dirty="0"/>
          </a:p>
        </p:txBody>
      </p:sp>
      <p:sp>
        <p:nvSpPr>
          <p:cNvPr id="8" name="Footer Placeholder 7"/>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22324071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800" dirty="0"/>
              <a:t>Any Other Business</a:t>
            </a:r>
          </a:p>
        </p:txBody>
      </p:sp>
      <p:sp>
        <p:nvSpPr>
          <p:cNvPr id="3" name="Content Placeholder 2"/>
          <p:cNvSpPr>
            <a:spLocks noGrp="1"/>
          </p:cNvSpPr>
          <p:nvPr>
            <p:ph idx="1"/>
          </p:nvPr>
        </p:nvSpPr>
        <p:spPr>
          <a:xfrm>
            <a:off x="695474" y="1335479"/>
            <a:ext cx="8296126" cy="3920733"/>
          </a:xfrm>
        </p:spPr>
        <p:txBody>
          <a:bodyPr/>
          <a:lstStyle/>
          <a:p>
            <a:pPr>
              <a:buFont typeface="Arial" panose="020B0604020202020204" pitchFamily="34" charset="0"/>
              <a:buChar char="•"/>
            </a:pPr>
            <a:r>
              <a:rPr lang="en-US" sz="2000" dirty="0"/>
              <a:t> </a:t>
            </a:r>
          </a:p>
          <a:p>
            <a:pPr>
              <a:buFont typeface="Arial" panose="020B0604020202020204" pitchFamily="34" charset="0"/>
              <a:buChar char="•"/>
            </a:pPr>
            <a:r>
              <a:rPr lang="en-US" sz="2000" dirty="0"/>
              <a:t> </a:t>
            </a:r>
          </a:p>
          <a:p>
            <a:pPr marL="0" indent="0"/>
            <a:endParaRPr lang="en-US" sz="2000" dirty="0"/>
          </a:p>
          <a:p>
            <a:pPr marL="0" indent="0"/>
            <a:endParaRPr lang="en-US" sz="1800"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05 July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1963991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800" dirty="0">
                <a:latin typeface="Times New Roman" charset="0"/>
              </a:rPr>
              <a:t>Call to Order / Administrative Items</a:t>
            </a:r>
          </a:p>
        </p:txBody>
      </p:sp>
      <p:sp>
        <p:nvSpPr>
          <p:cNvPr id="5123" name="Content Placeholder 2"/>
          <p:cNvSpPr>
            <a:spLocks noGrp="1"/>
          </p:cNvSpPr>
          <p:nvPr>
            <p:ph idx="1"/>
          </p:nvPr>
        </p:nvSpPr>
        <p:spPr>
          <a:xfrm>
            <a:off x="688334" y="1371600"/>
            <a:ext cx="8303266" cy="4724400"/>
          </a:xfrm>
        </p:spPr>
        <p:txBody>
          <a:bodyPr/>
          <a:lstStyle/>
          <a:p>
            <a:pPr>
              <a:buFont typeface="Arial" panose="020B0604020202020204" pitchFamily="34" charset="0"/>
              <a:buChar char="•"/>
            </a:pPr>
            <a:r>
              <a:rPr lang="en-US" altLang="en-US" sz="2000" dirty="0"/>
              <a:t>Number of voters: </a:t>
            </a:r>
            <a:r>
              <a:rPr lang="en-US" altLang="en-US" sz="2000" dirty="0">
                <a:solidFill>
                  <a:schemeClr val="tx1"/>
                </a:solidFill>
              </a:rPr>
              <a:t> </a:t>
            </a:r>
            <a:r>
              <a:rPr lang="en-US" altLang="en-US" sz="1800" dirty="0">
                <a:solidFill>
                  <a:schemeClr val="tx1"/>
                </a:solidFill>
              </a:rPr>
              <a:t>41 </a:t>
            </a:r>
            <a:r>
              <a:rPr lang="en-US" altLang="en-US" sz="1800" dirty="0"/>
              <a:t>(8 on EC);  Nearly voters: 1</a:t>
            </a:r>
            <a:r>
              <a:rPr lang="en-US" altLang="en-US" sz="1800" dirty="0">
                <a:solidFill>
                  <a:schemeClr val="tx1"/>
                </a:solidFill>
              </a:rPr>
              <a:t>;  Aspirant members: 9</a:t>
            </a:r>
          </a:p>
          <a:p>
            <a:pPr lvl="1">
              <a:buFont typeface="Arial" panose="020B0604020202020204" pitchFamily="34" charset="0"/>
              <a:buChar char="•"/>
            </a:pPr>
            <a:r>
              <a:rPr lang="en-US" sz="1200" dirty="0">
                <a:solidFill>
                  <a:schemeClr val="tx1"/>
                </a:solidFill>
              </a:rPr>
              <a:t>With teleconferences approval on 08 March 2018, quorum is met.</a:t>
            </a:r>
          </a:p>
          <a:p>
            <a:pPr eaLnBrk="1" hangingPunct="1">
              <a:buFont typeface="Arial" panose="020B0604020202020204" pitchFamily="34" charset="0"/>
              <a:buChar char="•"/>
              <a:defRPr/>
            </a:pPr>
            <a:r>
              <a:rPr lang="en-US" sz="2000" dirty="0">
                <a:ea typeface="+mn-ea"/>
                <a:cs typeface="+mn-cs"/>
              </a:rPr>
              <a:t>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a:p>
            <a:pPr eaLnBrk="1" hangingPunct="1">
              <a:buFont typeface="Arial" panose="020B0604020202020204" pitchFamily="34" charset="0"/>
              <a:buChar char="•"/>
              <a:defRPr/>
            </a:pPr>
            <a:r>
              <a:rPr lang="en-US" sz="2000" dirty="0">
                <a:ea typeface="+mn-ea"/>
                <a:cs typeface="+mn-cs"/>
              </a:rPr>
              <a:t>Officers for the RR-TAG / IEEE 802.18:</a:t>
            </a:r>
          </a:p>
          <a:p>
            <a:pPr lvl="1">
              <a:defRPr/>
            </a:pPr>
            <a:r>
              <a:rPr lang="en-US" sz="1600" dirty="0"/>
              <a:t>Chair is Jay Holcomb (Itron) </a:t>
            </a:r>
          </a:p>
          <a:p>
            <a:pPr lvl="1">
              <a:defRPr/>
            </a:pPr>
            <a:r>
              <a:rPr lang="en-US" sz="1600" dirty="0"/>
              <a:t>Vice-chair is open</a:t>
            </a:r>
          </a:p>
          <a:p>
            <a:pPr lvl="1">
              <a:defRPr/>
            </a:pPr>
            <a:r>
              <a:rPr lang="en-US" sz="1600" dirty="0"/>
              <a:t>Secretary is Allan Zhu (Huawei)</a:t>
            </a:r>
          </a:p>
        </p:txBody>
      </p:sp>
      <p:sp>
        <p:nvSpPr>
          <p:cNvPr id="7" name="Date Placeholder 6"/>
          <p:cNvSpPr>
            <a:spLocks noGrp="1"/>
          </p:cNvSpPr>
          <p:nvPr>
            <p:ph type="dt" sz="quarter" idx="4294967295"/>
          </p:nvPr>
        </p:nvSpPr>
        <p:spPr>
          <a:xfrm>
            <a:off x="696912" y="333375"/>
            <a:ext cx="1970088" cy="276225"/>
          </a:xfrm>
          <a:prstGeom prst="rect">
            <a:avLst/>
          </a:prstGeom>
        </p:spPr>
        <p:txBody>
          <a:bodyPr/>
          <a:lstStyle/>
          <a:p>
            <a:pPr>
              <a:defRPr/>
            </a:pPr>
            <a:r>
              <a:rPr lang="en-US"/>
              <a:t>05 July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2748994210"/>
              </p:ext>
            </p:extLst>
          </p:nvPr>
        </p:nvGraphicFramePr>
        <p:xfrm>
          <a:off x="7664816" y="4267200"/>
          <a:ext cx="914400" cy="771525"/>
        </p:xfrm>
        <a:graphic>
          <a:graphicData uri="http://schemas.openxmlformats.org/presentationml/2006/ole">
            <mc:AlternateContent xmlns:mc="http://schemas.openxmlformats.org/markup-compatibility/2006">
              <mc:Choice xmlns:v="urn:schemas-microsoft-com:vml" Requires="v">
                <p:oleObj spid="_x0000_s5515"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664816" y="42672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800" dirty="0"/>
              <a:t>Adjourn</a:t>
            </a:r>
          </a:p>
        </p:txBody>
      </p:sp>
      <p:sp>
        <p:nvSpPr>
          <p:cNvPr id="3" name="Content Placeholder 2"/>
          <p:cNvSpPr>
            <a:spLocks noGrp="1"/>
          </p:cNvSpPr>
          <p:nvPr>
            <p:ph idx="1"/>
          </p:nvPr>
        </p:nvSpPr>
        <p:spPr>
          <a:xfrm>
            <a:off x="689994" y="1233646"/>
            <a:ext cx="8115301" cy="5034035"/>
          </a:xfrm>
        </p:spPr>
        <p:txBody>
          <a:bodyPr/>
          <a:lstStyle/>
          <a:p>
            <a:pPr>
              <a:buFont typeface="Arial" panose="020B0604020202020204" pitchFamily="34" charset="0"/>
              <a:buChar char="•"/>
            </a:pPr>
            <a:r>
              <a:rPr lang="en-US" sz="2000" dirty="0"/>
              <a:t>The next face to face meeting of the 802.18 RR-TAG will be at the IEEE 802 Plenary 10-12 July 2018 at the Grand Hyatt, San Diego.</a:t>
            </a:r>
          </a:p>
          <a:p>
            <a:pPr>
              <a:buFont typeface="Arial" panose="020B0604020202020204" pitchFamily="34" charset="0"/>
              <a:buChar char="•"/>
            </a:pPr>
            <a:endParaRPr lang="en-US" sz="2000" dirty="0"/>
          </a:p>
          <a:p>
            <a:pPr>
              <a:buFont typeface="Arial" panose="020B0604020202020204" pitchFamily="34" charset="0"/>
              <a:buChar char="•"/>
            </a:pPr>
            <a:r>
              <a:rPr lang="en-US" sz="2000" b="0" dirty="0"/>
              <a:t>Next teleconference: 19 July 2018 – </a:t>
            </a:r>
            <a:r>
              <a:rPr lang="en-US" sz="2000" b="0" i="1" u="sng" dirty="0">
                <a:highlight>
                  <a:srgbClr val="FFFF00"/>
                </a:highlight>
              </a:rPr>
              <a:t>tbd </a:t>
            </a:r>
            <a:r>
              <a:rPr lang="en-US" sz="2000" b="0" dirty="0"/>
              <a:t>ET</a:t>
            </a:r>
          </a:p>
          <a:p>
            <a:pPr lvl="1">
              <a:buFont typeface="Arial" panose="020B0604020202020204" pitchFamily="34" charset="0"/>
              <a:buChar char="•"/>
            </a:pPr>
            <a:r>
              <a:rPr lang="en-US" sz="1800" dirty="0"/>
              <a:t>Call in info: </a:t>
            </a:r>
            <a:r>
              <a:rPr lang="en-US" sz="1800" dirty="0">
                <a:hlinkClick r:id="rId2"/>
              </a:rPr>
              <a:t>https://mentor.ieee.org/802.18/dcn/16/18-16-0038-09-0000-teleconference-call-in-info.pptx</a:t>
            </a:r>
            <a:r>
              <a:rPr lang="en-US" sz="1800" dirty="0"/>
              <a:t>  or the latest. </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a:buFont typeface="Arial" panose="020B0604020202020204" pitchFamily="34" charset="0"/>
              <a:buChar char="•"/>
            </a:pPr>
            <a:r>
              <a:rPr lang="en-US" sz="2000" dirty="0">
                <a:solidFill>
                  <a:schemeClr val="bg1"/>
                </a:solidFill>
              </a:rPr>
              <a:t>: No teleconference on 19 July</a:t>
            </a: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15:29 ET </a:t>
            </a:r>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2000" dirty="0"/>
              <a:t>Thank You</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July 2018</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05 July 2018</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highlight>
                  <a:srgbClr val="808080"/>
                </a:highlight>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81708"/>
            <a:ext cx="4038600" cy="584775"/>
          </a:xfrm>
          <a:prstGeom prst="rect">
            <a:avLst/>
          </a:prstGeom>
          <a:noFill/>
        </p:spPr>
        <p:txBody>
          <a:bodyPr wrap="square" rtlCol="0">
            <a:spAutoFit/>
          </a:bodyPr>
          <a:lstStyle/>
          <a:p>
            <a:r>
              <a:rPr lang="en-US" sz="3200" dirty="0"/>
              <a:t>Safe Travels</a:t>
            </a:r>
          </a:p>
        </p:txBody>
      </p:sp>
    </p:spTree>
    <p:extLst>
      <p:ext uri="{BB962C8B-B14F-4D97-AF65-F5344CB8AC3E}">
        <p14:creationId xmlns:p14="http://schemas.microsoft.com/office/powerpoint/2010/main" val="4367875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SA position statement </a:t>
            </a:r>
            <a:endParaRPr lang="en-US" sz="1400" dirty="0"/>
          </a:p>
        </p:txBody>
      </p:sp>
      <p:sp>
        <p:nvSpPr>
          <p:cNvPr id="3" name="Content Placeholder 2"/>
          <p:cNvSpPr>
            <a:spLocks noGrp="1"/>
          </p:cNvSpPr>
          <p:nvPr>
            <p:ph idx="1"/>
          </p:nvPr>
        </p:nvSpPr>
        <p:spPr>
          <a:xfrm>
            <a:off x="692092" y="1181893"/>
            <a:ext cx="8375708" cy="4494213"/>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The IEEE-SA </a:t>
            </a:r>
            <a:r>
              <a:rPr lang="en-US" sz="2000" dirty="0" err="1"/>
              <a:t>BoG</a:t>
            </a:r>
            <a:r>
              <a:rPr lang="en-US" sz="2000" dirty="0"/>
              <a:t> SPCC reviewed and discussed the draft Spectrum Use position statement we have reviewed the past months </a:t>
            </a:r>
            <a:r>
              <a:rPr lang="en-US" sz="1400" dirty="0"/>
              <a:t>(18-18/0010r03)</a:t>
            </a:r>
            <a:r>
              <a:rPr lang="en-US" sz="2000" dirty="0"/>
              <a:t>. </a:t>
            </a:r>
            <a:r>
              <a:rPr lang="en-US" sz="1100" dirty="0"/>
              <a:t> </a:t>
            </a:r>
            <a:r>
              <a:rPr lang="en-US" sz="2000" dirty="0"/>
              <a:t>It agreed to move it forth to the </a:t>
            </a:r>
            <a:r>
              <a:rPr lang="en-US" sz="2000" dirty="0" err="1"/>
              <a:t>BoG</a:t>
            </a:r>
            <a:r>
              <a:rPr lang="en-US" sz="2000" dirty="0"/>
              <a:t> for its approval at the 9 July meeting--with the addition of text addressing shared spectrum.  </a:t>
            </a:r>
          </a:p>
          <a:p>
            <a:pPr>
              <a:buFont typeface="Arial" panose="020B0604020202020204" pitchFamily="34" charset="0"/>
              <a:buChar char="•"/>
            </a:pPr>
            <a:r>
              <a:rPr lang="en-US" sz="2000" dirty="0"/>
              <a:t>The text was sent to the 802.18 list server on 20 June for feedback, none was received. </a:t>
            </a:r>
          </a:p>
          <a:p>
            <a:pPr lvl="1">
              <a:buFont typeface="Arial" panose="020B0604020202020204" pitchFamily="34" charset="0"/>
              <a:buChar char="•"/>
            </a:pPr>
            <a:r>
              <a:rPr lang="en-US" sz="1200" dirty="0">
                <a:hlinkClick r:id="rId2"/>
              </a:rPr>
              <a:t>https://mentor.ieee.org/802.18/dcn/18/18-18-0010-04-0000-sa-use-of-spectrum-draft-position-06dec17.docx</a:t>
            </a:r>
            <a:r>
              <a:rPr lang="en-US" sz="1200" dirty="0"/>
              <a:t> </a:t>
            </a:r>
            <a:endParaRPr lang="en-US" sz="1600" dirty="0"/>
          </a:p>
          <a:p>
            <a:pPr>
              <a:buFont typeface="Arial" panose="020B0604020202020204" pitchFamily="34" charset="0"/>
              <a:buChar char="•"/>
            </a:pPr>
            <a:r>
              <a:rPr lang="en-US" sz="1800" dirty="0"/>
              <a:t>Since then, the IEEE 802.22 Chair has suggested a few more updates and we will review all the updates, lines 22 - 41.  The document is: </a:t>
            </a:r>
            <a:r>
              <a:rPr lang="en-US" sz="1800" dirty="0">
                <a:hlinkClick r:id="rId3"/>
              </a:rPr>
              <a:t>https://mentor.ieee.org/802.18/dcn/18/18-18-0010-05-0000-sa-use-of-spectrum-draft-position-06dec17.docx</a:t>
            </a:r>
            <a:r>
              <a:rPr lang="en-US" sz="1800" dirty="0"/>
              <a:t>   </a:t>
            </a:r>
          </a:p>
          <a:p>
            <a:pPr lvl="1">
              <a:buFont typeface="Arial" panose="020B0604020202020204" pitchFamily="34" charset="0"/>
              <a:buChar char="•"/>
            </a:pPr>
            <a:r>
              <a:rPr lang="en-US" sz="1800" dirty="0"/>
              <a:t>Note: the IEEE 802 chair has asked for clarity on how the different IEEE 802 standards and projects are stated.  So some editorials could be coming. </a:t>
            </a:r>
          </a:p>
          <a:p>
            <a:pPr>
              <a:buFont typeface="Arial" panose="020B0604020202020204" pitchFamily="34" charset="0"/>
              <a:buChar char="•"/>
            </a:pPr>
            <a:r>
              <a:rPr lang="en-US" sz="1600" dirty="0"/>
              <a:t>The latest version was a reviewed and a few minor editorial edits were done. </a:t>
            </a:r>
          </a:p>
          <a:p>
            <a:pPr lvl="1">
              <a:buFont typeface="Arial" panose="020B0604020202020204" pitchFamily="34" charset="0"/>
              <a:buChar char="•"/>
            </a:pPr>
            <a:r>
              <a:rPr lang="en-US" sz="18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28 June 2018</a:t>
            </a:r>
            <a:endParaRPr lang="en-GB" dirty="0"/>
          </a:p>
        </p:txBody>
      </p:sp>
    </p:spTree>
    <p:extLst>
      <p:ext uri="{BB962C8B-B14F-4D97-AF65-F5344CB8AC3E}">
        <p14:creationId xmlns:p14="http://schemas.microsoft.com/office/powerpoint/2010/main" val="34997276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534987"/>
          </a:xfrm>
        </p:spPr>
        <p:txBody>
          <a:bodyPr/>
          <a:lstStyle/>
          <a:p>
            <a:r>
              <a:rPr lang="en-US" altLang="en-US" dirty="0"/>
              <a:t>Motion SA position </a:t>
            </a:r>
            <a:r>
              <a:rPr lang="en-US" altLang="en-US" dirty="0" err="1"/>
              <a:t>statment</a:t>
            </a:r>
            <a:endParaRPr lang="en-US" dirty="0"/>
          </a:p>
        </p:txBody>
      </p:sp>
      <p:sp>
        <p:nvSpPr>
          <p:cNvPr id="3" name="Content Placeholder 2"/>
          <p:cNvSpPr>
            <a:spLocks noGrp="1"/>
          </p:cNvSpPr>
          <p:nvPr>
            <p:ph idx="1"/>
          </p:nvPr>
        </p:nvSpPr>
        <p:spPr>
          <a:xfrm>
            <a:off x="836613" y="1319212"/>
            <a:ext cx="7620000" cy="4113213"/>
          </a:xfrm>
        </p:spPr>
        <p:txBody>
          <a:bodyPr/>
          <a:lstStyle/>
          <a:p>
            <a:pPr eaLnBrk="0" hangingPunct="0">
              <a:spcBef>
                <a:spcPct val="0"/>
              </a:spcBef>
              <a:buFont typeface="Arial" panose="020B0604020202020204" pitchFamily="34" charset="0"/>
              <a:buChar char="•"/>
            </a:pPr>
            <a:r>
              <a:rPr lang="en-GB" b="0" kern="1200" dirty="0">
                <a:solidFill>
                  <a:schemeClr val="tx1"/>
                </a:solidFill>
                <a:latin typeface="Times New Roman" pitchFamily="16" charset="0"/>
                <a:ea typeface="MS Gothic" charset="-128"/>
              </a:rPr>
              <a:t>Motion: To approve revised  document </a:t>
            </a:r>
            <a:r>
              <a:rPr lang="en-US" b="0" kern="1200" dirty="0">
                <a:solidFill>
                  <a:schemeClr val="tx1"/>
                </a:solidFill>
                <a:latin typeface="Times New Roman" pitchFamily="16" charset="0"/>
                <a:ea typeface="MS Gothic" charset="-128"/>
              </a:rPr>
              <a:t>18-18/0010r0___</a:t>
            </a:r>
            <a:r>
              <a:rPr lang="en-GB" b="0" kern="1200" dirty="0">
                <a:solidFill>
                  <a:schemeClr val="tx1"/>
                </a:solidFill>
                <a:latin typeface="Times New Roman" pitchFamily="16" charset="0"/>
                <a:ea typeface="MS Gothic" charset="-128"/>
              </a:rPr>
              <a:t>, RR_TAG Marked up Draft IEEE-SA Position Statement</a:t>
            </a:r>
            <a:r>
              <a:rPr lang="en-US" b="0" kern="1200" dirty="0">
                <a:solidFill>
                  <a:schemeClr val="tx1"/>
                </a:solidFill>
                <a:latin typeface="Times New Roman" pitchFamily="16" charset="0"/>
                <a:ea typeface="MS Gothic" charset="-128"/>
              </a:rPr>
              <a:t> on “</a:t>
            </a:r>
            <a:r>
              <a:rPr lang="en-GB" b="0" kern="1200" dirty="0">
                <a:solidFill>
                  <a:schemeClr val="tx1"/>
                </a:solidFill>
                <a:latin typeface="Times New Roman" pitchFamily="16" charset="0"/>
                <a:ea typeface="MS Gothic" charset="-128"/>
              </a:rPr>
              <a:t>Additional Spectrum Needed” for review and approval by the EC for sending to the IEEE-SA. The Chair of 802.18 is authorized to make editorial changes as necessary.</a:t>
            </a:r>
            <a:r>
              <a:rPr lang="en-US" b="0" kern="1200" dirty="0">
                <a:solidFill>
                  <a:schemeClr val="tx1"/>
                </a:solidFill>
                <a:latin typeface="Times New Roman" pitchFamily="16" charset="0"/>
                <a:ea typeface="MS Gothic" charset="-128"/>
              </a:rPr>
              <a:t> </a:t>
            </a:r>
          </a:p>
          <a:p>
            <a:pPr>
              <a:buFont typeface="Arial" panose="020B0604020202020204" pitchFamily="34" charset="0"/>
              <a:buChar char="•"/>
            </a:pPr>
            <a:endParaRPr lang="en-US" b="0" dirty="0">
              <a:solidFill>
                <a:schemeClr val="tx1"/>
              </a:solidFill>
            </a:endParaRPr>
          </a:p>
          <a:p>
            <a:pPr>
              <a:buFont typeface="Arial" panose="020B0604020202020204" pitchFamily="34" charset="0"/>
              <a:buChar char="•"/>
            </a:pPr>
            <a:r>
              <a:rPr lang="en-US" b="0" dirty="0">
                <a:solidFill>
                  <a:schemeClr val="tx1"/>
                </a:solidFill>
              </a:rPr>
              <a:t>Move by:</a:t>
            </a:r>
          </a:p>
          <a:p>
            <a:pPr>
              <a:buFont typeface="Arial" panose="020B0604020202020204" pitchFamily="34" charset="0"/>
              <a:buChar char="•"/>
            </a:pPr>
            <a:r>
              <a:rPr lang="en-US" b="0" dirty="0">
                <a:solidFill>
                  <a:schemeClr val="tx1"/>
                </a:solidFill>
              </a:rPr>
              <a:t>Second by:</a:t>
            </a:r>
          </a:p>
          <a:p>
            <a:pPr>
              <a:buFont typeface="Arial" panose="020B0604020202020204" pitchFamily="34" charset="0"/>
              <a:buChar char="•"/>
            </a:pPr>
            <a:r>
              <a:rPr lang="en-US" b="0" dirty="0">
                <a:solidFill>
                  <a:schemeClr val="tx1"/>
                </a:solidFill>
              </a:rPr>
              <a:t>Discussion:         None</a:t>
            </a:r>
          </a:p>
          <a:p>
            <a:pPr>
              <a:buFont typeface="Arial" panose="020B0604020202020204" pitchFamily="34" charset="0"/>
              <a:buChar char="•"/>
            </a:pPr>
            <a:r>
              <a:rPr lang="en-US" b="0" dirty="0">
                <a:solidFill>
                  <a:schemeClr val="tx1"/>
                </a:solidFill>
              </a:rPr>
              <a:t>Vote:         	 ___ Yes        _0__ No          _0_ Abstain </a:t>
            </a:r>
          </a:p>
          <a:p>
            <a:pPr>
              <a:buFont typeface="Arial" panose="020B0604020202020204" pitchFamily="34" charset="0"/>
              <a:buChar char="•"/>
            </a:pPr>
            <a:r>
              <a:rPr lang="en-US" b="0" dirty="0">
                <a:solidFill>
                  <a:schemeClr val="tx1"/>
                </a:solidFill>
              </a:rPr>
              <a:t>Motion:</a:t>
            </a:r>
            <a:r>
              <a:rPr lang="en-US" dirty="0">
                <a:solidFill>
                  <a:schemeClr val="tx1"/>
                </a:solidFill>
              </a:rPr>
              <a:t>		 </a:t>
            </a:r>
            <a:r>
              <a:rPr lang="en-US" b="0" dirty="0">
                <a:solidFill>
                  <a:schemeClr val="tx1"/>
                </a:solidFill>
              </a:rPr>
              <a:t>Passed</a:t>
            </a:r>
          </a:p>
          <a:p>
            <a:pPr marL="0" indent="0"/>
            <a:endParaRPr lang="en-US" altLang="en-US"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05 July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6442524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keep in mind for future</a:t>
            </a:r>
            <a:endParaRPr lang="en-US" sz="1400" dirty="0"/>
          </a:p>
        </p:txBody>
      </p:sp>
      <p:sp>
        <p:nvSpPr>
          <p:cNvPr id="3" name="Content Placeholder 2"/>
          <p:cNvSpPr>
            <a:spLocks noGrp="1"/>
          </p:cNvSpPr>
          <p:nvPr>
            <p:ph idx="1"/>
          </p:nvPr>
        </p:nvSpPr>
        <p:spPr>
          <a:xfrm>
            <a:off x="692092" y="1257300"/>
            <a:ext cx="8451908" cy="4494213"/>
          </a:xfrm>
        </p:spPr>
        <p:txBody>
          <a:bodyPr/>
          <a:lstStyle/>
          <a:p>
            <a:pPr>
              <a:buFont typeface="Arial" panose="020B0604020202020204" pitchFamily="34" charset="0"/>
              <a:buChar char="•"/>
            </a:pPr>
            <a:r>
              <a:rPr lang="en-US" altLang="en-US" sz="1800" dirty="0"/>
              <a:t>Links to EU sites: </a:t>
            </a:r>
          </a:p>
          <a:p>
            <a:pPr lvl="1">
              <a:buFont typeface="Arial" panose="020B0604020202020204" pitchFamily="34" charset="0"/>
              <a:buChar char="•"/>
            </a:pPr>
            <a:r>
              <a:rPr lang="en-US" altLang="en-US" sz="1400" dirty="0"/>
              <a:t>Bran: 		</a:t>
            </a:r>
            <a:r>
              <a:rPr lang="en-US" altLang="en-US" sz="1400" dirty="0">
                <a:hlinkClick r:id="rId2"/>
              </a:rPr>
              <a:t>https://portal.etsi.org/tb.aspx?tbid=287&amp;SubTB=287</a:t>
            </a:r>
            <a:r>
              <a:rPr lang="en-US" altLang="en-US" sz="1400" dirty="0"/>
              <a:t> </a:t>
            </a:r>
          </a:p>
          <a:p>
            <a:pPr lvl="1">
              <a:buFont typeface="Arial" panose="020B0604020202020204" pitchFamily="34" charset="0"/>
              <a:buChar char="•"/>
            </a:pPr>
            <a:r>
              <a:rPr lang="en-US" altLang="en-US" sz="1400" dirty="0"/>
              <a:t>ERM TG-11:	</a:t>
            </a:r>
            <a:r>
              <a:rPr lang="en-US" altLang="en-US" sz="1400" dirty="0">
                <a:hlinkClick r:id="rId3"/>
              </a:rPr>
              <a:t>https://portal.etsi.org/tb.aspx?tbid=442&amp;SubTB=442</a:t>
            </a:r>
            <a:r>
              <a:rPr lang="en-US" altLang="en-US" sz="1400" dirty="0"/>
              <a:t>  </a:t>
            </a:r>
          </a:p>
          <a:p>
            <a:pPr lvl="1">
              <a:buFont typeface="Arial" panose="020B0604020202020204" pitchFamily="34" charset="0"/>
              <a:buChar char="•"/>
            </a:pPr>
            <a:r>
              <a:rPr lang="en-US" altLang="en-US" sz="1400" dirty="0"/>
              <a:t>CEPT SE45:	</a:t>
            </a:r>
            <a:r>
              <a:rPr lang="en-US" altLang="en-US" sz="1400" dirty="0">
                <a:hlinkClick r:id="rId4"/>
              </a:rPr>
              <a:t>https://cept.org/ecc/groups/ecc/wg-se/se-45/client/introduction/</a:t>
            </a:r>
            <a:r>
              <a:rPr lang="en-US" altLang="en-US" sz="1400" dirty="0"/>
              <a:t>  </a:t>
            </a:r>
          </a:p>
          <a:p>
            <a:pPr lvl="1">
              <a:buFont typeface="Arial" panose="020B0604020202020204" pitchFamily="34" charset="0"/>
              <a:buChar char="•"/>
            </a:pPr>
            <a:r>
              <a:rPr lang="en-US" altLang="en-US" sz="1400" dirty="0"/>
              <a:t>CEPT FM57: </a:t>
            </a:r>
            <a:r>
              <a:rPr lang="en-US" altLang="en-US" sz="1400" dirty="0">
                <a:hlinkClick r:id="rId5"/>
              </a:rPr>
              <a:t>https://cept.org/ecc/groups/ecc/wg-fm/fm-57/client/introduction/</a:t>
            </a:r>
            <a:r>
              <a:rPr lang="en-US" altLang="en-US" sz="1400" dirty="0"/>
              <a:t> </a:t>
            </a:r>
          </a:p>
          <a:p>
            <a:pPr lvl="1">
              <a:buFont typeface="Arial" panose="020B0604020202020204" pitchFamily="34" charset="0"/>
              <a:buChar char="•"/>
            </a:pPr>
            <a:r>
              <a:rPr lang="en-US" altLang="en-US" sz="1400" dirty="0"/>
              <a:t>OJEU:		</a:t>
            </a:r>
            <a:r>
              <a:rPr lang="en-US" altLang="en-US" sz="1400" dirty="0">
                <a:hlinkClick r:id="rId6"/>
              </a:rPr>
              <a:t>https://eur-lex.europa.eu/oj/direct-access.html</a:t>
            </a:r>
            <a:r>
              <a:rPr lang="en-US" altLang="en-US" sz="1400" dirty="0"/>
              <a:t> </a:t>
            </a:r>
          </a:p>
          <a:p>
            <a:pPr lvl="1">
              <a:buFont typeface="Arial" panose="020B0604020202020204" pitchFamily="34" charset="0"/>
              <a:buChar char="•"/>
            </a:pPr>
            <a:r>
              <a:rPr lang="en-US" altLang="en-US" sz="1400" dirty="0"/>
              <a:t>HS:		</a:t>
            </a:r>
            <a:r>
              <a:rPr lang="en-US" altLang="en-US" sz="1400" dirty="0">
                <a:hlinkClick r:id="rId7"/>
              </a:rPr>
              <a:t>https://ec.europa.eu/growth/single-market/european-standards/harmonised-standards/</a:t>
            </a:r>
            <a:r>
              <a:rPr lang="en-US" altLang="en-US" sz="1400" dirty="0"/>
              <a:t>   </a:t>
            </a:r>
          </a:p>
          <a:p>
            <a:pPr lvl="1">
              <a:buFont typeface="Arial" panose="020B0604020202020204" pitchFamily="34" charset="0"/>
              <a:buChar char="•"/>
            </a:pPr>
            <a:endParaRPr lang="en-US" altLang="en-US" sz="1400" dirty="0"/>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Ongoing / future actions: </a:t>
            </a:r>
          </a:p>
          <a:p>
            <a:pPr lvl="1">
              <a:buFont typeface="Arial" panose="020B0604020202020204" pitchFamily="34" charset="0"/>
              <a:buChar char="•"/>
            </a:pPr>
            <a:r>
              <a:rPr lang="en-US" altLang="en-US" sz="1400" dirty="0"/>
              <a:t>For WRC-19 AI 1.13 on IMT, </a:t>
            </a:r>
          </a:p>
          <a:p>
            <a:pPr lvl="2">
              <a:buFont typeface="Arial" panose="020B0604020202020204" pitchFamily="34" charset="0"/>
              <a:buChar char="•"/>
            </a:pPr>
            <a:r>
              <a:rPr lang="en-US" altLang="en-US" sz="1200" dirty="0">
                <a:solidFill>
                  <a:srgbClr val="00B0F0"/>
                </a:solidFill>
              </a:rPr>
              <a:t>all - send out additional comments to support our viewpoint to not have an IMT designation for 66 – 76 GHz, to send to regulator asking. </a:t>
            </a:r>
          </a:p>
          <a:p>
            <a:pPr lvl="1">
              <a:buFont typeface="Arial" panose="020B0604020202020204" pitchFamily="34" charset="0"/>
              <a:buChar char="•"/>
            </a:pPr>
            <a:r>
              <a:rPr lang="en-US" altLang="en-US" sz="1200" dirty="0"/>
              <a:t>Comments for the IEEE EU position paper on Spectrum Management.  </a:t>
            </a:r>
          </a:p>
          <a:p>
            <a:pPr lvl="2">
              <a:buFont typeface="Arial" panose="020B0604020202020204" pitchFamily="34" charset="0"/>
              <a:buChar char="•"/>
            </a:pPr>
            <a:r>
              <a:rPr lang="en-US" altLang="en-US" sz="1200" dirty="0">
                <a:solidFill>
                  <a:srgbClr val="00B0F0"/>
                </a:solidFill>
              </a:rPr>
              <a:t>All please continue to send proposed revisions to the .18 chair as you can.</a:t>
            </a:r>
          </a:p>
          <a:p>
            <a:pPr lvl="2">
              <a:buFont typeface="Arial" panose="020B0604020202020204" pitchFamily="34" charset="0"/>
              <a:buChar char="•"/>
            </a:pPr>
            <a:r>
              <a:rPr lang="en-US" altLang="en-US" sz="1200" dirty="0">
                <a:solidFill>
                  <a:srgbClr val="00B0F0"/>
                </a:solidFill>
              </a:rPr>
              <a:t>.18 chair will review with IEEE 802 chair. </a:t>
            </a:r>
          </a:p>
          <a:p>
            <a:pPr lvl="1">
              <a:buFont typeface="Arial" panose="020B0604020202020204" pitchFamily="34" charset="0"/>
              <a:buChar char="•"/>
            </a:pPr>
            <a:r>
              <a:rPr lang="en-US" sz="1200" dirty="0">
                <a:solidFill>
                  <a:schemeClr val="tx1"/>
                </a:solidFill>
              </a:rPr>
              <a:t>WiFi / UWB 6 and 4 GHz co-existence.  </a:t>
            </a:r>
          </a:p>
          <a:p>
            <a:pPr lvl="2">
              <a:buFont typeface="Arial" panose="020B0604020202020204" pitchFamily="34" charset="0"/>
              <a:buChar char="•"/>
            </a:pPr>
            <a:r>
              <a:rPr lang="en-US" altLang="en-US" sz="1200" dirty="0">
                <a:solidFill>
                  <a:srgbClr val="00B0F0"/>
                </a:solidFill>
              </a:rPr>
              <a:t>All please continue to send possible criteria and high level use cases to .18 chair. </a:t>
            </a:r>
          </a:p>
          <a:p>
            <a:pPr lvl="1">
              <a:buFont typeface="Arial" panose="020B0604020202020204" pitchFamily="34" charset="0"/>
              <a:buChar char="•"/>
            </a:pPr>
            <a:r>
              <a:rPr lang="en-US" sz="1200" dirty="0">
                <a:solidFill>
                  <a:schemeClr val="tx1"/>
                </a:solidFill>
              </a:rPr>
              <a:t>Teleconferences,  </a:t>
            </a:r>
            <a:r>
              <a:rPr lang="en-US" sz="1200" dirty="0">
                <a:solidFill>
                  <a:srgbClr val="00B0F0"/>
                </a:solidFill>
              </a:rPr>
              <a:t>The .18 chair will bring up in July plenary to move the teleconferences 30 mins later. </a:t>
            </a:r>
            <a:endParaRPr lang="en-US" sz="1100" dirty="0">
              <a:solidFill>
                <a:srgbClr val="00B0F0"/>
              </a:solidFill>
            </a:endParaRPr>
          </a:p>
          <a:p>
            <a:pPr lvl="1">
              <a:buFont typeface="Arial" panose="020B0604020202020204" pitchFamily="34" charset="0"/>
              <a:buChar char="•"/>
            </a:pPr>
            <a:r>
              <a:rPr lang="en-US" sz="1200" dirty="0"/>
              <a:t>IEEE 802 considering to put together a document on basic spectrum parameters that would be good for all IEEE 802 standards in general, to bring up as appropriate when doing comments, etc.   </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July 2018</a:t>
            </a:r>
            <a:endParaRPr lang="en-GB" dirty="0"/>
          </a:p>
        </p:txBody>
      </p:sp>
    </p:spTree>
    <p:extLst>
      <p:ext uri="{BB962C8B-B14F-4D97-AF65-F5344CB8AC3E}">
        <p14:creationId xmlns:p14="http://schemas.microsoft.com/office/powerpoint/2010/main" val="3957385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800" dirty="0"/>
              <a:t>FCC FNPRM 4.9 GHz</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r>
              <a:rPr lang="en-US" sz="1600" b="0" dirty="0"/>
              <a:t>PUBLIC SAFETY AND HOMELAND SECURITY BUREAU ANNOUNCES COMMENT AND REPLY COMMENT DATES FOR THE SIXTH FURTHER NOTICE OF PROPOSED RULEMAKING ON THE 4.9 GHZ BAND AND CONSOLIDATES DOCKET NUMBERS FOR ALL FUTURE 4.9 GHz BAND MATTERS </a:t>
            </a:r>
          </a:p>
          <a:p>
            <a:pPr lvl="1">
              <a:buFont typeface="Arial" panose="020B0604020202020204" pitchFamily="34" charset="0"/>
              <a:buChar char="•"/>
            </a:pPr>
            <a:r>
              <a:rPr lang="en-US" sz="1600" dirty="0"/>
              <a:t>WP Docket No. 07-100, PS Docket No. 06-229, WT Docket No. 06-150, DA 18-468</a:t>
            </a:r>
          </a:p>
          <a:p>
            <a:pPr lvl="1">
              <a:buFont typeface="Arial" panose="020B0604020202020204" pitchFamily="34" charset="0"/>
              <a:buChar char="•"/>
            </a:pPr>
            <a:r>
              <a:rPr lang="en-US" sz="1200" dirty="0">
                <a:hlinkClick r:id="rId2"/>
              </a:rPr>
              <a:t>https://www.federalregister.gov/documents/2018/05/07/2018-09416/49-ghz-band?utm_campaign=subscription%20mailing%20list&amp;utm_source=federalregister.gov&amp;utm_medium=email</a:t>
            </a:r>
            <a:r>
              <a:rPr lang="en-US" sz="1200" dirty="0"/>
              <a:t>  </a:t>
            </a:r>
          </a:p>
          <a:p>
            <a:pPr lvl="1">
              <a:buFont typeface="Arial" panose="020B0604020202020204" pitchFamily="34" charset="0"/>
              <a:buChar char="•"/>
            </a:pPr>
            <a:r>
              <a:rPr lang="en-US" sz="1200" dirty="0"/>
              <a:t>PN: </a:t>
            </a:r>
            <a:r>
              <a:rPr lang="en-US" sz="1200" dirty="0">
                <a:hlinkClick r:id="rId3"/>
              </a:rPr>
              <a:t>https://apps.fcc.gov/edocs_public/attachmatch/DA-18-468A1.pdf</a:t>
            </a:r>
            <a:endParaRPr lang="en-US" sz="1200" dirty="0"/>
          </a:p>
          <a:p>
            <a:pPr lvl="2">
              <a:buFont typeface="Arial" panose="020B0604020202020204" pitchFamily="34" charset="0"/>
              <a:buChar char="•"/>
            </a:pPr>
            <a:r>
              <a:rPr lang="en-US" sz="1200" dirty="0">
                <a:hlinkClick r:id="rId4"/>
              </a:rPr>
              <a:t>https://mentor.ieee.org/802.18/dcn/18/18-18-0051-00-0000-fcc-pn-4-9-ghz-da-18-468-fcc-18-33-wp-07-100.docx</a:t>
            </a:r>
            <a:r>
              <a:rPr lang="en-US" sz="1200" dirty="0"/>
              <a:t> </a:t>
            </a:r>
          </a:p>
          <a:p>
            <a:pPr lvl="1">
              <a:buFont typeface="Arial" panose="020B0604020202020204" pitchFamily="34" charset="0"/>
              <a:buChar char="•"/>
            </a:pPr>
            <a:r>
              <a:rPr lang="en-US" sz="1200" dirty="0"/>
              <a:t>FNPRM: </a:t>
            </a:r>
            <a:r>
              <a:rPr lang="en-US" sz="1200" dirty="0">
                <a:hlinkClick r:id="rId5"/>
              </a:rPr>
              <a:t>https://ecfsapi.fcc.gov/file/03231913715191/FCC-18-33A1.pdf</a:t>
            </a:r>
            <a:r>
              <a:rPr lang="en-US" sz="1200" dirty="0"/>
              <a:t> </a:t>
            </a:r>
          </a:p>
          <a:p>
            <a:pPr lvl="2">
              <a:buFont typeface="Arial" panose="020B0604020202020204" pitchFamily="34" charset="0"/>
              <a:buChar char="•"/>
            </a:pPr>
            <a:r>
              <a:rPr lang="en-US" sz="1200" dirty="0">
                <a:hlinkClick r:id="rId6"/>
              </a:rPr>
              <a:t>https://mentor.ieee.org/802.18/dcn/18/18-18-0052-00-0000-fcc-fnprn-4-9-ghz-fcc-18-33-wp-07-100.pdf</a:t>
            </a:r>
            <a:r>
              <a:rPr lang="en-US" sz="1200" dirty="0"/>
              <a:t> </a:t>
            </a:r>
          </a:p>
          <a:p>
            <a:pPr lvl="1">
              <a:buFont typeface="Arial" panose="020B0604020202020204" pitchFamily="34" charset="0"/>
              <a:buChar char="•"/>
            </a:pPr>
            <a:r>
              <a:rPr lang="en-US" sz="1200" dirty="0">
                <a:hlinkClick r:id="rId7"/>
              </a:rPr>
              <a:t>https://www.fcc.gov/ecfs/search/filings?q=(proceedings.name:((07%5C-100*))%20OR%20proceedings.description:((07%5C-100*)))&amp;sort=date_disseminated,DESC</a:t>
            </a:r>
            <a:r>
              <a:rPr lang="en-US" sz="1200" dirty="0"/>
              <a:t> </a:t>
            </a:r>
          </a:p>
          <a:p>
            <a:pPr lvl="1">
              <a:buFont typeface="Arial" panose="020B0604020202020204" pitchFamily="34" charset="0"/>
              <a:buChar char="•"/>
            </a:pPr>
            <a:r>
              <a:rPr lang="en-US" sz="1600" dirty="0">
                <a:highlight>
                  <a:srgbClr val="FFFF00"/>
                </a:highlight>
              </a:rPr>
              <a:t>Comments Due: July 6, 2018;  </a:t>
            </a:r>
            <a:r>
              <a:rPr lang="en-US" sz="1200" dirty="0"/>
              <a:t>(Approve by 21 June)</a:t>
            </a:r>
            <a:r>
              <a:rPr lang="en-US" sz="1600" dirty="0"/>
              <a:t>   Reply Comments Due: August 6, 2018</a:t>
            </a:r>
          </a:p>
          <a:p>
            <a:pPr>
              <a:buFont typeface="Arial" panose="020B0604020202020204" pitchFamily="34" charset="0"/>
              <a:buChar char="•"/>
            </a:pPr>
            <a:endParaRPr lang="en-US" sz="2000" b="0" dirty="0"/>
          </a:p>
          <a:p>
            <a:pPr>
              <a:buFont typeface="Arial" panose="020B0604020202020204" pitchFamily="34" charset="0"/>
              <a:buChar char="•"/>
            </a:pPr>
            <a:r>
              <a:rPr lang="en-US" sz="2000" b="0" dirty="0"/>
              <a:t>At this time, not seeing IEEE 802 has an interest, with the narrow bandwidth of this proceeding. </a:t>
            </a:r>
          </a:p>
          <a:p>
            <a:pPr>
              <a:buFont typeface="Arial" panose="020B0604020202020204" pitchFamily="34" charset="0"/>
              <a:buChar char="•"/>
            </a:pPr>
            <a:r>
              <a:rPr lang="en-US" sz="2000" b="0" dirty="0"/>
              <a:t>With no one has expressing any interest to comment, will move to the backup slides for now.</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05 July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800" dirty="0"/>
              <a:t>FCC NPRM 2.5 GHz -1</a:t>
            </a:r>
          </a:p>
        </p:txBody>
      </p:sp>
      <p:sp>
        <p:nvSpPr>
          <p:cNvPr id="3" name="Content Placeholder 2"/>
          <p:cNvSpPr>
            <a:spLocks noGrp="1"/>
          </p:cNvSpPr>
          <p:nvPr>
            <p:ph idx="1"/>
          </p:nvPr>
        </p:nvSpPr>
        <p:spPr>
          <a:xfrm>
            <a:off x="697339" y="1295401"/>
            <a:ext cx="8296126" cy="4113213"/>
          </a:xfrm>
        </p:spPr>
        <p:txBody>
          <a:bodyPr/>
          <a:lstStyle/>
          <a:p>
            <a:pPr>
              <a:buFont typeface="Arial" panose="020B0604020202020204" pitchFamily="34" charset="0"/>
              <a:buChar char="•"/>
            </a:pPr>
            <a:r>
              <a:rPr lang="en-US" sz="2000" b="0" dirty="0"/>
              <a:t>Amendment of Parts 1, 21, 73, 74 and 101 of the Commission’s Rules to Facilitate the Provision of Fixed and Mobile Broadband Access, Educational and Other Advanced Services in the 2150-2162 and 2500-2690 MHz Bands (WT 03-66, terminated) </a:t>
            </a:r>
          </a:p>
          <a:p>
            <a:pPr lvl="1">
              <a:buFont typeface="Arial" panose="020B0604020202020204" pitchFamily="34" charset="0"/>
              <a:buChar char="•"/>
            </a:pPr>
            <a:r>
              <a:rPr lang="en-US" sz="1600" b="0" dirty="0"/>
              <a:t>Transforming the 2.5 GHz Band (WTB 18-120)</a:t>
            </a:r>
          </a:p>
          <a:p>
            <a:pPr lvl="1">
              <a:buFont typeface="Arial" panose="020B0604020202020204" pitchFamily="34" charset="0"/>
              <a:buChar char="•"/>
            </a:pPr>
            <a:r>
              <a:rPr lang="en-US" sz="1600" b="0" dirty="0">
                <a:solidFill>
                  <a:schemeClr val="tx1"/>
                </a:solidFill>
                <a:highlight>
                  <a:srgbClr val="FFFF00"/>
                </a:highlight>
              </a:rPr>
              <a:t>Comments due:  30 days;  </a:t>
            </a:r>
            <a:r>
              <a:rPr lang="en-US" sz="1600" b="0" dirty="0">
                <a:solidFill>
                  <a:schemeClr val="tx1"/>
                </a:solidFill>
              </a:rPr>
              <a:t>	Reply comments due:  60 days</a:t>
            </a:r>
          </a:p>
          <a:p>
            <a:pPr lvl="1">
              <a:buFont typeface="Arial" panose="020B0604020202020204" pitchFamily="34" charset="0"/>
              <a:buChar char="•"/>
            </a:pPr>
            <a:r>
              <a:rPr lang="en-US" sz="1200" b="0" u="sng" dirty="0">
                <a:hlinkClick r:id="rId2"/>
              </a:rPr>
              <a:t>https://www.fcc.gov/ecfs/filing/0510125420096</a:t>
            </a:r>
            <a:endParaRPr lang="en-US" sz="1200" b="0" u="sng" dirty="0"/>
          </a:p>
          <a:p>
            <a:pPr lvl="1">
              <a:buFont typeface="Arial" panose="020B0604020202020204" pitchFamily="34" charset="0"/>
              <a:buChar char="•"/>
            </a:pPr>
            <a:r>
              <a:rPr lang="en-US" sz="1200" b="0" dirty="0">
                <a:hlinkClick r:id="rId3"/>
              </a:rPr>
              <a:t>https://www.fcc.gov/ecfs/search/filings?proceedings_name=18-120&amp;sort=date_disseminated,DESC</a:t>
            </a:r>
            <a:r>
              <a:rPr lang="en-US" sz="1200" b="0" dirty="0"/>
              <a:t> </a:t>
            </a:r>
          </a:p>
          <a:p>
            <a:pPr>
              <a:buFont typeface="Arial" panose="020B0604020202020204" pitchFamily="34" charset="0"/>
              <a:buChar char="•"/>
            </a:pPr>
            <a:r>
              <a:rPr lang="en-US" sz="2000" b="0" dirty="0"/>
              <a:t>Any interest? No one has expressed any interest to comment, had moved to the backup slides for now. </a:t>
            </a:r>
          </a:p>
          <a:p>
            <a:pPr>
              <a:buFont typeface="Arial" panose="020B0604020202020204" pitchFamily="34" charset="0"/>
              <a:buChar char="•"/>
            </a:pPr>
            <a:endParaRPr lang="en-US" sz="2000" b="0" dirty="0"/>
          </a:p>
          <a:p>
            <a:pPr>
              <a:buFont typeface="Arial" panose="020B0604020202020204" pitchFamily="34" charset="0"/>
              <a:buChar char="•"/>
            </a:pPr>
            <a:r>
              <a:rPr lang="en-US" sz="2000" b="0" dirty="0"/>
              <a:t>Though just now, been posted in the Federal Register with dates. </a:t>
            </a:r>
          </a:p>
          <a:p>
            <a:pPr lvl="1">
              <a:buFont typeface="Arial" panose="020B0604020202020204" pitchFamily="34" charset="0"/>
              <a:buChar char="•"/>
            </a:pPr>
            <a:r>
              <a:rPr lang="en-US" sz="1200" b="0" dirty="0">
                <a:hlinkClick r:id="rId4"/>
              </a:rPr>
              <a:t>https://www.federalregister.gov/documents/2018/06/07/2018-12183/transforming-the-25-ghz-band?utm_campaign=subscription%20mailing%20list&amp;utm_source=federalregister.gov&amp;utm_medium=email</a:t>
            </a:r>
            <a:endParaRPr lang="en-US" sz="1200" b="0" dirty="0"/>
          </a:p>
          <a:p>
            <a:pPr>
              <a:buFont typeface="Arial" panose="020B0604020202020204" pitchFamily="34" charset="0"/>
              <a:buChar char="•"/>
            </a:pPr>
            <a:r>
              <a:rPr lang="en-US" sz="1600" dirty="0"/>
              <a:t>Comments due:  06 Aug 2018</a:t>
            </a:r>
          </a:p>
          <a:p>
            <a:pPr>
              <a:buFont typeface="Arial" panose="020B0604020202020204" pitchFamily="34" charset="0"/>
              <a:buChar char="•"/>
            </a:pPr>
            <a:endParaRPr lang="en-US" sz="1600" b="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05 July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643720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800" dirty="0"/>
              <a:t>FCC NPRM 2.5 GHz -2</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r>
              <a:rPr lang="en-US" sz="2000" b="0" dirty="0"/>
              <a:t>The 2.5 GHz band (2496-2690 MHz) constitutes the single largest band of contiguous spectrum below 3 gigahertz and has been identified as prime spectrum for next generation mobile Federal Communications Commission FCC 18-59 2 operations, including 5G uses.1 Significant portions of this band, however, currently lie fallow across approximately one-half of the United States, primarily in rural areas. Moreover, access to the Educational Broadband Service (EBS) has been strictly limited since 1995, and current licensees are subject to a regulatory regime largely unchanged from the days when educational TV was the only use envisioned for this spectrum. Today, we propose to allow more efficient and effective use of this spectrum band by providing greater flexibility to current EBS licensees as well as providing new opportunities for additional entities to obtain unused 2.5 GHz spectrum to facilitate improved access to next generation wireless broadband, including 5G. We also seek comment on additional approaches for transforming the 2.5 GHz band, including by moving directly to an auction for some or all of the spectrum.</a:t>
            </a:r>
            <a:r>
              <a:rPr lang="en-US" sz="2000" b="0" i="1" dirty="0"/>
              <a:t>...</a:t>
            </a:r>
            <a:endParaRPr lang="en-US" sz="2000" b="0" dirty="0"/>
          </a:p>
          <a:p>
            <a:pPr>
              <a:buFont typeface="Arial" panose="020B0604020202020204" pitchFamily="34" charset="0"/>
              <a:buChar char="•"/>
            </a:pPr>
            <a:endParaRPr lang="en-US" sz="16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05 July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3046390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 – from last week</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endParaRPr lang="en-US" altLang="en-US" sz="2000" b="0" dirty="0"/>
          </a:p>
          <a:p>
            <a:pPr>
              <a:buFont typeface="Arial" panose="020B0604020202020204" pitchFamily="34" charset="0"/>
              <a:buChar char="•"/>
            </a:pPr>
            <a:r>
              <a:rPr lang="en-US" altLang="en-US" sz="2000" dirty="0"/>
              <a:t>Will review and discuss</a:t>
            </a:r>
          </a:p>
          <a:p>
            <a:pPr>
              <a:buFont typeface="Arial" panose="020B0604020202020204" pitchFamily="34" charset="0"/>
              <a:buChar char="•"/>
            </a:pPr>
            <a:r>
              <a:rPr lang="en-US" altLang="en-US" sz="1400" b="0" dirty="0"/>
              <a:t>The idea  is to cover the entire spectrum in the database, all of it.</a:t>
            </a:r>
          </a:p>
          <a:p>
            <a:pPr lvl="1">
              <a:buFont typeface="Arial" panose="020B0604020202020204" pitchFamily="34" charset="0"/>
              <a:buChar char="•"/>
            </a:pPr>
            <a:r>
              <a:rPr lang="en-US" altLang="en-US" sz="1200" dirty="0"/>
              <a:t>Then knowing what frequency range the device is in and geographic location, can manage the users. </a:t>
            </a:r>
            <a:r>
              <a:rPr lang="en-US" altLang="en-US" sz="1200" b="0" dirty="0"/>
              <a:t>   </a:t>
            </a:r>
          </a:p>
          <a:p>
            <a:pPr>
              <a:buFont typeface="Arial" panose="020B0604020202020204" pitchFamily="34" charset="0"/>
              <a:buChar char="•"/>
            </a:pPr>
            <a:r>
              <a:rPr lang="en-US" altLang="en-US" sz="1400" b="0" dirty="0"/>
              <a:t>Similar idea years back were not fully accepted, though with recent actions, e.g. 6GHz, a data base maybe viewed differently now. </a:t>
            </a:r>
          </a:p>
          <a:p>
            <a:pPr>
              <a:buFont typeface="Arial" panose="020B0604020202020204" pitchFamily="34" charset="0"/>
              <a:buChar char="•"/>
            </a:pPr>
            <a:r>
              <a:rPr lang="en-US" altLang="en-US" sz="1400" b="0" dirty="0"/>
              <a:t>Should look at the CBRS database and what can we learn from it. </a:t>
            </a:r>
          </a:p>
          <a:p>
            <a:pPr>
              <a:buFont typeface="Arial" panose="020B0604020202020204" pitchFamily="34" charset="0"/>
              <a:buChar char="•"/>
            </a:pPr>
            <a:r>
              <a:rPr lang="en-US" sz="1400" b="0" dirty="0"/>
              <a:t>This is a long term effort, and need to start to put all the pieces together, before going to regulators.</a:t>
            </a:r>
            <a:endParaRPr lang="en-US" sz="1100" b="0" dirty="0"/>
          </a:p>
          <a:p>
            <a:pPr>
              <a:buFont typeface="Arial" panose="020B0604020202020204" pitchFamily="34" charset="0"/>
              <a:buChar char="•"/>
            </a:pPr>
            <a:r>
              <a:rPr lang="en-US" sz="1400" b="0" dirty="0"/>
              <a:t>3550 filings of interest:</a:t>
            </a:r>
          </a:p>
          <a:p>
            <a:pPr lvl="1">
              <a:buFont typeface="Arial" panose="020B0604020202020204" pitchFamily="34" charset="0"/>
              <a:buChar char="•"/>
            </a:pPr>
            <a:r>
              <a:rPr lang="en-US" sz="1200" b="0" dirty="0"/>
              <a:t>Google October 2017 overall summary</a:t>
            </a:r>
          </a:p>
          <a:p>
            <a:pPr lvl="1">
              <a:buFont typeface="Arial" panose="020B0604020202020204" pitchFamily="34" charset="0"/>
              <a:buChar char="•"/>
            </a:pPr>
            <a:r>
              <a:rPr lang="en-US" sz="1200" b="0" dirty="0">
                <a:hlinkClick r:id="rId3"/>
              </a:rPr>
              <a:t>https://ecfsapi.fcc.gov/file/10160477327041/2017-10-16%20Ex%20Parte%20(GN%2012-354%20RM-11788%20RM-11789).pdf</a:t>
            </a:r>
            <a:r>
              <a:rPr lang="en-US" sz="1200" b="0" dirty="0"/>
              <a:t>  </a:t>
            </a:r>
          </a:p>
          <a:p>
            <a:pPr lvl="1">
              <a:buFont typeface="Arial" panose="020B0604020202020204" pitchFamily="34" charset="0"/>
              <a:buChar char="•"/>
            </a:pPr>
            <a:r>
              <a:rPr lang="en-US" sz="1200" b="0" dirty="0"/>
              <a:t>Slide 16 SAS providers &amp; carriers have developed a </a:t>
            </a:r>
            <a:r>
              <a:rPr lang="en-US" sz="1200" b="0" dirty="0" err="1"/>
              <a:t>mutuall</a:t>
            </a:r>
            <a:r>
              <a:rPr lang="en-US" sz="1200" b="0" dirty="0"/>
              <a:t> satisfactory legal agreement covering confidential data</a:t>
            </a:r>
          </a:p>
          <a:p>
            <a:pPr lvl="1">
              <a:buFont typeface="Arial" panose="020B0604020202020204" pitchFamily="34" charset="0"/>
              <a:buChar char="•"/>
            </a:pPr>
            <a:r>
              <a:rPr lang="en-US" sz="1200" b="0" dirty="0"/>
              <a:t>Appendix A:Wireless Innovation Forum and SAS and CBSD Standards Development </a:t>
            </a:r>
          </a:p>
          <a:p>
            <a:pPr>
              <a:buFont typeface="Arial" panose="020B0604020202020204" pitchFamily="34" charset="0"/>
              <a:buChar char="•"/>
            </a:pPr>
            <a:r>
              <a:rPr lang="en-US" sz="1400" b="0" dirty="0"/>
              <a:t> </a:t>
            </a:r>
            <a:r>
              <a:rPr lang="en-US" sz="1400" b="0" dirty="0">
                <a:hlinkClick r:id="rId4"/>
              </a:rPr>
              <a:t>https://ecfsapi.fcc.gov/file/60001854348.pdf</a:t>
            </a:r>
            <a:r>
              <a:rPr lang="en-US" sz="1400" b="0" dirty="0"/>
              <a:t> </a:t>
            </a:r>
          </a:p>
          <a:p>
            <a:pPr lvl="1">
              <a:buFont typeface="Arial" panose="020B0604020202020204" pitchFamily="34" charset="0"/>
              <a:buChar char="•"/>
            </a:pPr>
            <a:endParaRPr lang="en-US" dirty="0"/>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July 2018</a:t>
            </a:r>
            <a:endParaRPr lang="en-GB" dirty="0"/>
          </a:p>
        </p:txBody>
      </p:sp>
    </p:spTree>
    <p:extLst>
      <p:ext uri="{BB962C8B-B14F-4D97-AF65-F5344CB8AC3E}">
        <p14:creationId xmlns:p14="http://schemas.microsoft.com/office/powerpoint/2010/main" val="26681196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latin typeface="Times New Roman" charset="0"/>
              </a:rPr>
              <a:t>A Future For Unlicensed Spectrum-2</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sz="2000" dirty="0">
                <a:highlight>
                  <a:srgbClr val="FFFF00"/>
                </a:highlight>
              </a:rPr>
              <a:t>A presentation is being prepared for IEEE 802.11 WNG at the plenary in San Diego in July. </a:t>
            </a:r>
          </a:p>
          <a:p>
            <a:pPr lvl="1">
              <a:buFont typeface="Arial" panose="020B0604020202020204" pitchFamily="34" charset="0"/>
              <a:buChar char="•"/>
            </a:pPr>
            <a:r>
              <a:rPr lang="en-US" sz="1800" dirty="0">
                <a:hlinkClick r:id="rId2"/>
              </a:rPr>
              <a:t>https://mentor.ieee.org/802.11/dcn/18/11-18-1055-00-0wng-a-future-for-unlicensed-spectrum.pptx</a:t>
            </a:r>
            <a:r>
              <a:rPr lang="en-US" sz="1800" dirty="0"/>
              <a:t> </a:t>
            </a:r>
          </a:p>
          <a:p>
            <a:pPr lvl="1">
              <a:buFont typeface="Arial" panose="020B0604020202020204" pitchFamily="34" charset="0"/>
              <a:buChar char="•"/>
            </a:pPr>
            <a:r>
              <a:rPr lang="en-US" sz="1800" dirty="0"/>
              <a:t>This presentation is more standards based, where the 802.18 version was more regulatory based. </a:t>
            </a:r>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July 2018</a:t>
            </a:r>
            <a:endParaRPr lang="en-GB" dirty="0"/>
          </a:p>
        </p:txBody>
      </p:sp>
    </p:spTree>
    <p:extLst>
      <p:ext uri="{BB962C8B-B14F-4D97-AF65-F5344CB8AC3E}">
        <p14:creationId xmlns:p14="http://schemas.microsoft.com/office/powerpoint/2010/main" val="19722422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05 July 2018</a:t>
            </a:r>
            <a:endParaRPr lang="en-US" dirty="0"/>
          </a:p>
        </p:txBody>
      </p:sp>
      <p:sp>
        <p:nvSpPr>
          <p:cNvPr id="7171" name="Footer Placeholder 2"/>
          <p:cNvSpPr>
            <a:spLocks noGrp="1"/>
          </p:cNvSpPr>
          <p:nvPr>
            <p:ph type="ftr" sz="quarter" idx="11"/>
          </p:nvPr>
        </p:nvSpPr>
        <p:spPr>
          <a:noFill/>
        </p:spPr>
        <p:txBody>
          <a:bodyPr/>
          <a:lstStyle/>
          <a:p>
            <a:r>
              <a:rPr lang="en-US"/>
              <a:t>Jay Holcomb (Itron)</a:t>
            </a:r>
            <a:endParaRPr lang="en-US" dirty="0"/>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8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r>
              <a:rPr lang="en-US" altLang="en-US" sz="2000" b="0" dirty="0"/>
              <a:t>              </a:t>
            </a:r>
          </a:p>
          <a:p>
            <a:pPr>
              <a:buFont typeface="Arial" panose="020B0604020202020204" pitchFamily="34" charset="0"/>
              <a:buChar char="•"/>
            </a:pPr>
            <a:r>
              <a:rPr lang="en-US" altLang="en-US" sz="2000" dirty="0"/>
              <a:t>The most recent document is:  11-18/1055rxx</a:t>
            </a:r>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t>We reviewed and discussed the latest .11 version for Plenary WNG in San Diego. </a:t>
            </a:r>
          </a:p>
          <a:p>
            <a:pPr>
              <a:buFont typeface="Arial" panose="020B0604020202020204" pitchFamily="34" charset="0"/>
              <a:buChar char="•"/>
            </a:pPr>
            <a:r>
              <a:rPr lang="en-US" altLang="en-US" sz="1600" b="0" dirty="0"/>
              <a:t>The idea  is to cover the entire spectrum in the database, all of it.</a:t>
            </a:r>
          </a:p>
          <a:p>
            <a:pPr lvl="1">
              <a:buFont typeface="Arial" panose="020B0604020202020204" pitchFamily="34" charset="0"/>
              <a:buChar char="•"/>
            </a:pPr>
            <a:r>
              <a:rPr lang="en-US" altLang="en-US" sz="1400" dirty="0"/>
              <a:t>Then knowing what frequency range the device is in and geographic location, can manage the users. </a:t>
            </a:r>
            <a:r>
              <a:rPr lang="en-US" altLang="en-US" sz="1400" b="0" dirty="0"/>
              <a:t>   </a:t>
            </a:r>
          </a:p>
          <a:p>
            <a:pPr>
              <a:buFont typeface="Arial" panose="020B0604020202020204" pitchFamily="34" charset="0"/>
              <a:buChar char="•"/>
            </a:pPr>
            <a:r>
              <a:rPr lang="en-US" altLang="en-US" sz="1600" b="0" dirty="0"/>
              <a:t>Similar idea years back were not fully accepted, though with recent actions, e.g. 6GHz, a data base maybe viewed differently now. </a:t>
            </a:r>
          </a:p>
          <a:p>
            <a:pPr>
              <a:buFont typeface="Arial" panose="020B0604020202020204" pitchFamily="34" charset="0"/>
              <a:buChar char="•"/>
            </a:pPr>
            <a:r>
              <a:rPr lang="en-US" altLang="en-US" sz="1600" b="0" dirty="0"/>
              <a:t>A perspective on regardless of everything we do to develop new, better, faster wireless technologies, the available spectrum has a hard limit</a:t>
            </a:r>
          </a:p>
          <a:p>
            <a:pPr>
              <a:buFont typeface="Arial" panose="020B0604020202020204" pitchFamily="34" charset="0"/>
              <a:buChar char="•"/>
            </a:pPr>
            <a:r>
              <a:rPr lang="en-US" sz="1600" dirty="0"/>
              <a:t> </a:t>
            </a:r>
          </a:p>
          <a:p>
            <a:pPr>
              <a:buFont typeface="Arial" panose="020B0604020202020204" pitchFamily="34" charset="0"/>
              <a:buChar char="•"/>
            </a:pPr>
            <a:r>
              <a:rPr lang="en-US" sz="16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07 June  2018</a:t>
            </a:r>
            <a:endParaRPr lang="en-GB" dirty="0"/>
          </a:p>
        </p:txBody>
      </p:sp>
    </p:spTree>
    <p:extLst>
      <p:ext uri="{BB962C8B-B14F-4D97-AF65-F5344CB8AC3E}">
        <p14:creationId xmlns:p14="http://schemas.microsoft.com/office/powerpoint/2010/main" val="20375231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05 July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-1</a:t>
            </a:r>
            <a:endParaRPr lang="en-US" sz="1400" dirty="0"/>
          </a:p>
        </p:txBody>
      </p:sp>
      <p:sp>
        <p:nvSpPr>
          <p:cNvPr id="3" name="Content Placeholder 2"/>
          <p:cNvSpPr>
            <a:spLocks noGrp="1"/>
          </p:cNvSpPr>
          <p:nvPr>
            <p:ph idx="1"/>
          </p:nvPr>
        </p:nvSpPr>
        <p:spPr>
          <a:xfrm>
            <a:off x="685800" y="1219200"/>
            <a:ext cx="8458200" cy="4038600"/>
          </a:xfrm>
        </p:spPr>
        <p:txBody>
          <a:bodyPr/>
          <a:lstStyle/>
          <a:p>
            <a:pPr>
              <a:buFont typeface="Arial" panose="020B0604020202020204" pitchFamily="34" charset="0"/>
              <a:buChar char="•"/>
            </a:pPr>
            <a:r>
              <a:rPr lang="en-US" sz="2000" dirty="0"/>
              <a:t>IEEE 802.19 and other WG chairs are working on IEEE 802 single voice. </a:t>
            </a:r>
          </a:p>
          <a:p>
            <a:pPr>
              <a:buFont typeface="Arial" panose="020B0604020202020204" pitchFamily="34" charset="0"/>
              <a:buChar char="•"/>
            </a:pPr>
            <a:r>
              <a:rPr lang="en-US" sz="2000" dirty="0"/>
              <a:t>From a high level, could we list out some of the following.</a:t>
            </a:r>
          </a:p>
          <a:p>
            <a:pPr lvl="1">
              <a:buFont typeface="Arial" panose="020B0604020202020204" pitchFamily="34" charset="0"/>
              <a:buChar char="•"/>
            </a:pPr>
            <a:r>
              <a:rPr lang="en-US" sz="1600" b="0" dirty="0"/>
              <a:t>Do not want to get into detail, just high level points</a:t>
            </a:r>
            <a:r>
              <a:rPr lang="en-US" sz="1600" dirty="0"/>
              <a:t> to consider to help.</a:t>
            </a:r>
            <a:endParaRPr lang="en-US" sz="1600" b="0" dirty="0"/>
          </a:p>
          <a:p>
            <a:pPr>
              <a:buFont typeface="Arial" panose="020B0604020202020204" pitchFamily="34" charset="0"/>
              <a:buChar char="•"/>
            </a:pPr>
            <a:r>
              <a:rPr lang="en-US" sz="2000" dirty="0"/>
              <a:t>What criteria should be considered? </a:t>
            </a:r>
          </a:p>
          <a:p>
            <a:pPr lvl="1">
              <a:buFont typeface="Arial" panose="020B0604020202020204" pitchFamily="34" charset="0"/>
              <a:buChar char="•"/>
            </a:pPr>
            <a:r>
              <a:rPr lang="en-US" sz="1600" dirty="0"/>
              <a:t>Power out needed,  different for each technology. </a:t>
            </a:r>
          </a:p>
          <a:p>
            <a:pPr lvl="1">
              <a:buFont typeface="Arial" panose="020B0604020202020204" pitchFamily="34" charset="0"/>
              <a:buChar char="•"/>
            </a:pPr>
            <a:r>
              <a:rPr lang="en-US" sz="1600" dirty="0"/>
              <a:t>Bandwidth considerations.</a:t>
            </a:r>
          </a:p>
          <a:p>
            <a:pPr lvl="1">
              <a:buFont typeface="Arial" panose="020B0604020202020204" pitchFamily="34" charset="0"/>
              <a:buChar char="•"/>
            </a:pPr>
            <a:r>
              <a:rPr lang="en-US" sz="1600" dirty="0"/>
              <a:t>Channel sense, e.g. LBT.  </a:t>
            </a:r>
          </a:p>
          <a:p>
            <a:pPr lvl="1">
              <a:buFont typeface="Arial" panose="020B0604020202020204" pitchFamily="34" charset="0"/>
              <a:buChar char="•"/>
            </a:pPr>
            <a:r>
              <a:rPr lang="en-US" sz="1600" dirty="0"/>
              <a:t>Incumbent protection.</a:t>
            </a:r>
          </a:p>
          <a:p>
            <a:pPr lvl="1">
              <a:buFont typeface="Arial" panose="020B0604020202020204" pitchFamily="34" charset="0"/>
              <a:buChar char="•"/>
            </a:pPr>
            <a:r>
              <a:rPr lang="en-US" sz="1600" dirty="0"/>
              <a:t>Interference types, blocks .vs. range decrease.</a:t>
            </a:r>
          </a:p>
          <a:p>
            <a:pPr lvl="1">
              <a:buFont typeface="Arial" panose="020B0604020202020204" pitchFamily="34" charset="0"/>
              <a:buChar char="•"/>
            </a:pPr>
            <a:r>
              <a:rPr lang="en-US" sz="1600" dirty="0"/>
              <a:t>Operational ranges themselves.</a:t>
            </a:r>
          </a:p>
          <a:p>
            <a:pPr lvl="1">
              <a:buFont typeface="Arial" panose="020B0604020202020204" pitchFamily="34" charset="0"/>
              <a:buChar char="•"/>
            </a:pPr>
            <a:r>
              <a:rPr lang="en-US" sz="1600" dirty="0"/>
              <a:t>Different modulation types .</a:t>
            </a:r>
          </a:p>
          <a:p>
            <a:pPr lvl="1">
              <a:buFont typeface="Arial" panose="020B0604020202020204" pitchFamily="34" charset="0"/>
              <a:buChar char="•"/>
            </a:pPr>
            <a:r>
              <a:rPr lang="en-US" sz="1600" dirty="0"/>
              <a:t>Tuning range of UWB   (global considerations).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Thursday: </a:t>
            </a:r>
          </a:p>
          <a:p>
            <a:pPr lvl="1">
              <a:buFont typeface="Arial" panose="020B0604020202020204" pitchFamily="34" charset="0"/>
              <a:buChar char="•"/>
            </a:pPr>
            <a:r>
              <a:rPr lang="en-US" sz="1600" dirty="0"/>
              <a:t> Is there a way to ID that UWB is there and transmitting?</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July 2018</a:t>
            </a:r>
            <a:endParaRPr lang="en-GB" dirty="0"/>
          </a:p>
        </p:txBody>
      </p:sp>
    </p:spTree>
    <p:extLst>
      <p:ext uri="{BB962C8B-B14F-4D97-AF65-F5344CB8AC3E}">
        <p14:creationId xmlns:p14="http://schemas.microsoft.com/office/powerpoint/2010/main" val="20165431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-2</a:t>
            </a:r>
            <a:endParaRPr lang="en-US" sz="1400" dirty="0"/>
          </a:p>
        </p:txBody>
      </p:sp>
      <p:sp>
        <p:nvSpPr>
          <p:cNvPr id="3" name="Content Placeholder 2"/>
          <p:cNvSpPr>
            <a:spLocks noGrp="1"/>
          </p:cNvSpPr>
          <p:nvPr>
            <p:ph idx="1"/>
          </p:nvPr>
        </p:nvSpPr>
        <p:spPr>
          <a:xfrm>
            <a:off x="685800" y="1219200"/>
            <a:ext cx="7856538" cy="4038600"/>
          </a:xfrm>
        </p:spPr>
        <p:txBody>
          <a:bodyPr/>
          <a:lstStyle/>
          <a:p>
            <a:pPr>
              <a:buFont typeface="Arial" panose="020B0604020202020204" pitchFamily="34" charset="0"/>
              <a:buChar char="•"/>
            </a:pPr>
            <a:r>
              <a:rPr lang="en-US" sz="2000" dirty="0"/>
              <a:t>What Use Cases should be considered? </a:t>
            </a:r>
          </a:p>
          <a:p>
            <a:pPr lvl="1">
              <a:buFont typeface="Arial" panose="020B0604020202020204" pitchFamily="34" charset="0"/>
              <a:buChar char="•"/>
            </a:pPr>
            <a:r>
              <a:rPr lang="en-US" sz="1600" dirty="0"/>
              <a:t>Higher speed  (wider BWs) for WiFi users, e.g. streaming video, etc.   </a:t>
            </a:r>
          </a:p>
          <a:p>
            <a:pPr lvl="1">
              <a:buFont typeface="Arial" panose="020B0604020202020204" pitchFamily="34" charset="0"/>
              <a:buChar char="•"/>
            </a:pPr>
            <a:r>
              <a:rPr lang="en-US" sz="1600" dirty="0"/>
              <a:t>Global availability (S. Korea just this week consultation 6 – 10.2 GHz for UWB)</a:t>
            </a:r>
          </a:p>
          <a:p>
            <a:pPr lvl="1">
              <a:buFont typeface="Arial" panose="020B0604020202020204" pitchFamily="34" charset="0"/>
              <a:buChar char="•"/>
            </a:pPr>
            <a:r>
              <a:rPr lang="en-US" sz="1600" dirty="0"/>
              <a:t>UWB applications -  Many (See 15-17/0660), e.g. location is a significant use case.</a:t>
            </a:r>
            <a:endParaRPr lang="en-US" sz="1400" dirty="0"/>
          </a:p>
          <a:p>
            <a:pPr lvl="1">
              <a:buFont typeface="Arial" panose="020B0604020202020204" pitchFamily="34" charset="0"/>
              <a:buChar char="•"/>
            </a:pPr>
            <a:r>
              <a:rPr lang="en-US" sz="1600" dirty="0"/>
              <a:t>Where devices are used, height, indoor/outdoor, etc.  </a:t>
            </a:r>
          </a:p>
          <a:p>
            <a:pPr lvl="1">
              <a:buFont typeface="Arial" panose="020B0604020202020204" pitchFamily="34" charset="0"/>
              <a:buChar char="•"/>
            </a:pPr>
            <a:r>
              <a:rPr lang="en-US" sz="1600" dirty="0"/>
              <a:t>Review 15.2  co-existence of  WiFi / BT / …  </a:t>
            </a:r>
          </a:p>
          <a:p>
            <a:pPr lvl="1">
              <a:buFont typeface="Arial" panose="020B0604020202020204" pitchFamily="34" charset="0"/>
              <a:buChar char="•"/>
            </a:pPr>
            <a:r>
              <a:rPr lang="en-US" sz="1600" dirty="0"/>
              <a:t>Co-located in a device, and non-co-located.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 Thursday: </a:t>
            </a:r>
          </a:p>
          <a:p>
            <a:pPr lvl="1">
              <a:buFont typeface="Arial" panose="020B0604020202020204" pitchFamily="34" charset="0"/>
              <a:buChar char="•"/>
            </a:pPr>
            <a:r>
              <a:rPr lang="en-US" sz="1600" dirty="0"/>
              <a:t> Nothing new.</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July 2018</a:t>
            </a:r>
            <a:endParaRPr lang="en-GB" dirty="0"/>
          </a:p>
        </p:txBody>
      </p:sp>
    </p:spTree>
    <p:extLst>
      <p:ext uri="{BB962C8B-B14F-4D97-AF65-F5344CB8AC3E}">
        <p14:creationId xmlns:p14="http://schemas.microsoft.com/office/powerpoint/2010/main" val="1459940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-1</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0" y="1143000"/>
            <a:ext cx="8458995" cy="4494213"/>
          </a:xfrm>
        </p:spPr>
        <p:txBody>
          <a:bodyPr/>
          <a:lstStyle/>
          <a:p>
            <a:pPr>
              <a:buFont typeface="Arial" panose="020B0604020202020204" pitchFamily="34" charset="0"/>
              <a:buChar char="•"/>
            </a:pPr>
            <a:r>
              <a:rPr lang="en-US" sz="2000" dirty="0"/>
              <a:t>IEEE European Public Policy Position Statement on Spectrum Management</a:t>
            </a:r>
          </a:p>
          <a:p>
            <a:pPr lvl="1">
              <a:buFont typeface="Arial" panose="020B0604020202020204" pitchFamily="34" charset="0"/>
              <a:buChar char="•"/>
            </a:pPr>
            <a:r>
              <a:rPr lang="en-US" sz="1600" dirty="0">
                <a:hlinkClick r:id="rId2"/>
              </a:rPr>
              <a:t>https://mentor.ieee.org/802.18/dcn/18/18-18-0028-00-0000-draft-ieee-european-public-policy-position-statement-on-spectrum-management.pdf</a:t>
            </a:r>
            <a:r>
              <a:rPr lang="en-US" sz="1600" dirty="0"/>
              <a:t>  </a:t>
            </a:r>
          </a:p>
          <a:p>
            <a:pPr lvl="1">
              <a:buFont typeface="Arial" panose="020B0604020202020204" pitchFamily="34" charset="0"/>
              <a:buChar char="•"/>
            </a:pPr>
            <a:r>
              <a:rPr lang="en-US" sz="1600" b="1" dirty="0">
                <a:solidFill>
                  <a:schemeClr val="tx1"/>
                </a:solidFill>
              </a:rPr>
              <a:t>We are being asked to review this statement, similar to the one in November, though some focus for the EU.  Guidance is to review and comment in detail. </a:t>
            </a:r>
          </a:p>
          <a:p>
            <a:pPr lvl="2">
              <a:buFont typeface="Arial" panose="020B0604020202020204" pitchFamily="34" charset="0"/>
              <a:buChar char="•"/>
            </a:pPr>
            <a:r>
              <a:rPr lang="en-US" dirty="0">
                <a:solidFill>
                  <a:schemeClr val="tx1"/>
                </a:solidFill>
              </a:rPr>
              <a:t>Document 18-18/0028rxx, latest revision is our current review markup.</a:t>
            </a:r>
            <a:endParaRPr lang="en-US" sz="1050" dirty="0">
              <a:solidFill>
                <a:schemeClr val="tx1"/>
              </a:solidFill>
            </a:endParaRPr>
          </a:p>
          <a:p>
            <a:pPr lvl="1">
              <a:buFont typeface="Arial" panose="020B0604020202020204" pitchFamily="34" charset="0"/>
              <a:buChar char="•"/>
            </a:pPr>
            <a:r>
              <a:rPr lang="en-US" sz="1800" dirty="0">
                <a:solidFill>
                  <a:srgbClr val="00B0F0"/>
                </a:solidFill>
              </a:rPr>
              <a:t>Please send comments to .18 chair, to integrate, to be reviewed by the TAG. </a:t>
            </a:r>
          </a:p>
          <a:p>
            <a:pPr>
              <a:buFont typeface="Arial" panose="020B0604020202020204" pitchFamily="34" charset="0"/>
              <a:buChar char="•"/>
            </a:pPr>
            <a:endParaRPr lang="en-US" sz="2000" b="0" dirty="0">
              <a:solidFill>
                <a:schemeClr val="tx1"/>
              </a:solidFill>
            </a:endParaRPr>
          </a:p>
          <a:p>
            <a:pPr>
              <a:buFont typeface="Arial" panose="020B0604020202020204" pitchFamily="34" charset="0"/>
              <a:buChar char="•"/>
            </a:pPr>
            <a:r>
              <a:rPr lang="en-US" sz="2000" b="0" dirty="0">
                <a:solidFill>
                  <a:schemeClr val="tx1"/>
                </a:solidFill>
              </a:rPr>
              <a:t>Becoming clearer the starting premise of the current paper is from several years ago and input is coming in the premise has changed in recent years. </a:t>
            </a:r>
          </a:p>
          <a:p>
            <a:pPr lvl="1">
              <a:buFont typeface="Arial" panose="020B0604020202020204" pitchFamily="34" charset="0"/>
              <a:buChar char="•"/>
            </a:pPr>
            <a:r>
              <a:rPr lang="en-US" sz="1800" dirty="0">
                <a:solidFill>
                  <a:schemeClr val="tx1"/>
                </a:solidFill>
              </a:rPr>
              <a:t>With that trying to understand how to propose edits to the paper.</a:t>
            </a:r>
          </a:p>
          <a:p>
            <a:pPr marL="3657600" lvl="8" indent="0"/>
            <a:endParaRPr lang="en-US" sz="10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July 2018</a:t>
            </a:r>
            <a:endParaRPr lang="en-GB" dirty="0"/>
          </a:p>
        </p:txBody>
      </p:sp>
    </p:spTree>
    <p:extLst>
      <p:ext uri="{BB962C8B-B14F-4D97-AF65-F5344CB8AC3E}">
        <p14:creationId xmlns:p14="http://schemas.microsoft.com/office/powerpoint/2010/main" val="27519689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-2</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1" y="1143000"/>
            <a:ext cx="8229600" cy="4494213"/>
          </a:xfrm>
        </p:spPr>
        <p:txBody>
          <a:bodyPr/>
          <a:lstStyle/>
          <a:p>
            <a:pPr lvl="8">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1800" b="0" dirty="0">
                <a:solidFill>
                  <a:schemeClr val="tx1"/>
                </a:solidFill>
              </a:rPr>
              <a:t>Went through 18-18/0028r01 review copy, the remaining sections we have not reviewed and found a couple of specific areas that need clarity. </a:t>
            </a:r>
          </a:p>
          <a:p>
            <a:pPr>
              <a:buFont typeface="Arial" panose="020B0604020202020204" pitchFamily="34" charset="0"/>
              <a:buChar char="•"/>
            </a:pPr>
            <a:r>
              <a:rPr lang="en-US" sz="1800" b="0" dirty="0">
                <a:solidFill>
                  <a:schemeClr val="tx1"/>
                </a:solidFill>
              </a:rPr>
              <a:t>And brought audience up to speed on point premise of paper is from a few years back and had agreement with those that spoke up.  </a:t>
            </a:r>
          </a:p>
          <a:p>
            <a:pPr>
              <a:buFont typeface="Arial" panose="020B0604020202020204" pitchFamily="34" charset="0"/>
              <a:buChar char="•"/>
            </a:pPr>
            <a:r>
              <a:rPr lang="en-US" sz="1800" b="0" dirty="0">
                <a:solidFill>
                  <a:schemeClr val="tx1"/>
                </a:solidFill>
              </a:rPr>
              <a:t>Some general questions: </a:t>
            </a:r>
          </a:p>
          <a:p>
            <a:pPr lvl="1">
              <a:buFont typeface="Arial" panose="020B0604020202020204" pitchFamily="34" charset="0"/>
              <a:buChar char="•"/>
            </a:pPr>
            <a:r>
              <a:rPr lang="en-US" sz="1600" dirty="0">
                <a:solidFill>
                  <a:schemeClr val="tx1"/>
                </a:solidFill>
              </a:rPr>
              <a:t>Should the IEEE SA (the position statement we reviewed in November and January) and the IEEE EU collaborate on these 2 separate position statements in some fashion?  </a:t>
            </a:r>
          </a:p>
          <a:p>
            <a:pPr lvl="2">
              <a:buFont typeface="Arial" panose="020B0604020202020204" pitchFamily="34" charset="0"/>
              <a:buChar char="•"/>
            </a:pPr>
            <a:r>
              <a:rPr lang="en-US" sz="1600" dirty="0">
                <a:solidFill>
                  <a:schemeClr val="tx1"/>
                </a:solidFill>
              </a:rPr>
              <a:t>Then move above them. (.18 should still review)</a:t>
            </a:r>
            <a:endParaRPr lang="en-US" sz="1600" b="0" dirty="0">
              <a:solidFill>
                <a:schemeClr val="tx1"/>
              </a:solidFill>
            </a:endParaRPr>
          </a:p>
          <a:p>
            <a:pPr lvl="1">
              <a:buFont typeface="Arial" panose="020B0604020202020204" pitchFamily="34" charset="0"/>
              <a:buChar char="•"/>
            </a:pPr>
            <a:r>
              <a:rPr lang="en-US" sz="1600" dirty="0">
                <a:solidFill>
                  <a:schemeClr val="tx1"/>
                </a:solidFill>
              </a:rPr>
              <a:t>What was original driver to do the statement? </a:t>
            </a:r>
          </a:p>
          <a:p>
            <a:pPr lvl="1">
              <a:buFont typeface="Arial" panose="020B0604020202020204" pitchFamily="34" charset="0"/>
              <a:buChar char="•"/>
            </a:pPr>
            <a:r>
              <a:rPr lang="en-US" sz="1600" dirty="0">
                <a:solidFill>
                  <a:schemeClr val="tx1"/>
                </a:solidFill>
              </a:rPr>
              <a:t>Who is the general audience it is written for? </a:t>
            </a:r>
          </a:p>
          <a:p>
            <a:pPr lvl="1">
              <a:buFont typeface="Arial" panose="020B0604020202020204" pitchFamily="34" charset="0"/>
              <a:buChar char="•"/>
            </a:pPr>
            <a:r>
              <a:rPr lang="en-US" sz="1600" dirty="0">
                <a:solidFill>
                  <a:schemeClr val="tx1"/>
                </a:solidFill>
              </a:rPr>
              <a:t>As it is, there is a concern if it is sent out and organizations our members are working with, CEPT, BRAN, etc. it will cause confusion, and more.  </a:t>
            </a:r>
            <a:endParaRPr lang="en-US" sz="1600" b="0" dirty="0">
              <a:solidFill>
                <a:schemeClr val="tx1"/>
              </a:solidFill>
            </a:endParaRPr>
          </a:p>
          <a:p>
            <a:pPr>
              <a:buFont typeface="Arial" panose="020B0604020202020204" pitchFamily="34" charset="0"/>
              <a:buChar char="•"/>
            </a:pPr>
            <a:r>
              <a:rPr lang="en-US" sz="1800" b="0" dirty="0">
                <a:solidFill>
                  <a:srgbClr val="00B0F0"/>
                </a:solidFill>
              </a:rPr>
              <a:t>Request that anyone with specific input to continue to please pass on to the .18 chair, sooner. </a:t>
            </a:r>
          </a:p>
          <a:p>
            <a:pPr>
              <a:buFont typeface="Arial" panose="020B0604020202020204" pitchFamily="34" charset="0"/>
              <a:buChar char="•"/>
            </a:pPr>
            <a:r>
              <a:rPr lang="en-US" sz="1800" b="0" dirty="0">
                <a:solidFill>
                  <a:srgbClr val="00B0F0"/>
                </a:solidFill>
              </a:rPr>
              <a:t>.18 chair will cleanup the review revision of the paper (should end up r02) and ask the IEEE 802 chair for further guidance on next steps.  </a:t>
            </a:r>
          </a:p>
          <a:p>
            <a:pPr>
              <a:buFont typeface="Arial" panose="020B0604020202020204" pitchFamily="34" charset="0"/>
              <a:buChar char="•"/>
            </a:pPr>
            <a:endParaRPr lang="en-US" sz="1800" b="0" dirty="0">
              <a:solidFill>
                <a:srgbClr val="00B0F0"/>
              </a:solidFill>
            </a:endParaRP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July 2018</a:t>
            </a:r>
            <a:endParaRPr lang="en-GB" dirty="0"/>
          </a:p>
        </p:txBody>
      </p:sp>
    </p:spTree>
    <p:extLst>
      <p:ext uri="{BB962C8B-B14F-4D97-AF65-F5344CB8AC3E}">
        <p14:creationId xmlns:p14="http://schemas.microsoft.com/office/powerpoint/2010/main" val="12523190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94765" y="636191"/>
            <a:ext cx="7770813" cy="719931"/>
          </a:xfrm>
        </p:spPr>
        <p:txBody>
          <a:bodyPr/>
          <a:lstStyle/>
          <a:p>
            <a:r>
              <a:rPr lang="en-US" altLang="en-US" sz="2800" dirty="0"/>
              <a:t>Motion – EU Spectrum Management</a:t>
            </a:r>
            <a:endParaRPr lang="en-US" altLang="en-US" sz="2800" dirty="0">
              <a:solidFill>
                <a:schemeClr val="bg1"/>
              </a:solidFill>
            </a:endParaRPr>
          </a:p>
        </p:txBody>
      </p:sp>
      <p:sp>
        <p:nvSpPr>
          <p:cNvPr id="16387" name="Content Placeholder 2"/>
          <p:cNvSpPr>
            <a:spLocks noGrp="1"/>
          </p:cNvSpPr>
          <p:nvPr>
            <p:ph idx="1"/>
          </p:nvPr>
        </p:nvSpPr>
        <p:spPr>
          <a:xfrm>
            <a:off x="609600" y="1294443"/>
            <a:ext cx="7772400" cy="4572000"/>
          </a:xfrm>
        </p:spPr>
        <p:txBody>
          <a:bodyPr/>
          <a:lstStyle/>
          <a:p>
            <a:endParaRPr lang="en-US" altLang="en-US" sz="1600" u="sng" dirty="0"/>
          </a:p>
          <a:p>
            <a:r>
              <a:rPr lang="en-US" altLang="en-US" sz="2000" u="sng" dirty="0"/>
              <a:t>Motion:</a:t>
            </a:r>
            <a:r>
              <a:rPr lang="en-US" sz="2000" b="0" dirty="0"/>
              <a:t>  To approve document 18-___/00____r__, IEEE 802 comments on IEEE European Public Policy Position Statement (18-18/0028r00), with the 802.18 Chair having editorial privileges. Then send to the EC for approval and return IEEE EPPC WG.  </a:t>
            </a:r>
          </a:p>
          <a:p>
            <a:endParaRPr lang="en-US" altLang="en-US" sz="2000" b="0" dirty="0"/>
          </a:p>
          <a:p>
            <a:r>
              <a:rPr lang="en-US" altLang="en-US" sz="2000" b="1" dirty="0"/>
              <a:t>		Moved by:  	 	</a:t>
            </a:r>
          </a:p>
          <a:p>
            <a:pPr lvl="1"/>
            <a:r>
              <a:rPr lang="en-US" altLang="en-US" b="1" dirty="0"/>
              <a:t>Seconded by:  	 	</a:t>
            </a:r>
          </a:p>
          <a:p>
            <a:pPr lvl="1"/>
            <a:r>
              <a:rPr lang="en-US" altLang="en-US" b="1" dirty="0"/>
              <a:t>Discussion?		</a:t>
            </a:r>
          </a:p>
          <a:p>
            <a:pPr lvl="1"/>
            <a:r>
              <a:rPr lang="en-US" altLang="en-US" b="1" dirty="0">
                <a:solidFill>
                  <a:schemeClr val="tx1"/>
                </a:solidFill>
              </a:rPr>
              <a:t>Vote:  ___Y   /  ___N   /  ___A </a:t>
            </a:r>
          </a:p>
          <a:p>
            <a:pPr lvl="1"/>
            <a:endParaRPr lang="en-US" altLang="en-US" sz="1600" u="sng" dirty="0"/>
          </a:p>
          <a:p>
            <a:pPr lvl="1"/>
            <a:endParaRPr lang="en-US" altLang="en-US" sz="1600"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36</a:t>
            </a:fld>
            <a:endParaRPr lang="en-US" altLang="en-US" sz="1200" b="0" dirty="0"/>
          </a:p>
        </p:txBody>
      </p:sp>
      <p:sp>
        <p:nvSpPr>
          <p:cNvPr id="2" name="Date Placeholder 1"/>
          <p:cNvSpPr>
            <a:spLocks noGrp="1"/>
          </p:cNvSpPr>
          <p:nvPr>
            <p:ph type="dt" idx="15"/>
          </p:nvPr>
        </p:nvSpPr>
        <p:spPr/>
        <p:txBody>
          <a:bodyPr/>
          <a:lstStyle/>
          <a:p>
            <a:r>
              <a:rPr lang="en-US"/>
              <a:t>05 July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418168362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July 2018</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 not connected and underserved </a:t>
            </a:r>
            <a:r>
              <a:rPr lang="en-US" sz="1400" dirty="0"/>
              <a:t>(from last week)</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 </a:t>
            </a:r>
            <a:r>
              <a:rPr lang="en-US" sz="2000" b="0" dirty="0"/>
              <a:t>IEEE Connectivity Coalition  </a:t>
            </a:r>
          </a:p>
          <a:p>
            <a:pPr lvl="1">
              <a:buFont typeface="Arial" panose="020B0604020202020204" pitchFamily="34" charset="0"/>
              <a:buChar char="•"/>
            </a:pPr>
            <a:r>
              <a:rPr lang="en-US" sz="1800" b="0" dirty="0"/>
              <a:t>Internet Inclusion means that all stakeholders are engaged in the planning and implementation of technology systems; that all potential people impacted can access and have certain rights to understand the implications of the technology and know how to use it safely and ethically; and that with these technologies come more services, tools, increased information and opportunities to expand access for communities around the world. As digital technology is increasingly used for educational, employment, health, commercial and informational purposes, Internet Inclusion is critical for full engagement, participation and opportunity in the social, economic and civic life of society.</a:t>
            </a:r>
          </a:p>
          <a:p>
            <a:pPr>
              <a:buFont typeface="Arial" panose="020B0604020202020204" pitchFamily="34" charset="0"/>
              <a:buChar char="•"/>
            </a:pPr>
            <a:endParaRPr lang="en-US" sz="2000" dirty="0"/>
          </a:p>
          <a:p>
            <a:pPr>
              <a:buFont typeface="Arial" panose="020B0604020202020204" pitchFamily="34" charset="0"/>
              <a:buChar char="•"/>
            </a:pPr>
            <a:r>
              <a:rPr lang="en-US" sz="2000" b="0" dirty="0"/>
              <a:t>This ties into the effort brought up at the Chicago meeting on how to connect the 3.8B people, not connected today. </a:t>
            </a:r>
          </a:p>
          <a:p>
            <a:pPr>
              <a:buFont typeface="Arial" panose="020B0604020202020204" pitchFamily="34" charset="0"/>
              <a:buChar char="•"/>
            </a:pPr>
            <a:r>
              <a:rPr lang="en-US" sz="2000" b="0" dirty="0"/>
              <a:t>Stayed tuned as we learn more.  </a:t>
            </a:r>
          </a:p>
          <a:p>
            <a:pPr>
              <a:buFont typeface="Arial" panose="020B0604020202020204" pitchFamily="34" charset="0"/>
              <a:buChar char="•"/>
            </a:pPr>
            <a:r>
              <a:rPr lang="en-US" sz="2000" b="0" dirty="0"/>
              <a:t>Rich will be talking to Senior Director, Technology Policy and International Affairs on this and what we can do.</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July 2018</a:t>
            </a:r>
            <a:endParaRPr lang="en-GB" dirty="0"/>
          </a:p>
        </p:txBody>
      </p:sp>
    </p:spTree>
    <p:extLst>
      <p:ext uri="{BB962C8B-B14F-4D97-AF65-F5344CB8AC3E}">
        <p14:creationId xmlns:p14="http://schemas.microsoft.com/office/powerpoint/2010/main" val="313524940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802 </a:t>
            </a:r>
            <a:r>
              <a:rPr lang="en-US" sz="1400" dirty="0"/>
              <a:t>(.11)</a:t>
            </a:r>
          </a:p>
        </p:txBody>
      </p:sp>
      <p:sp>
        <p:nvSpPr>
          <p:cNvPr id="3" name="Content Placeholder 2"/>
          <p:cNvSpPr>
            <a:spLocks noGrp="1"/>
          </p:cNvSpPr>
          <p:nvPr>
            <p:ph idx="1"/>
          </p:nvPr>
        </p:nvSpPr>
        <p:spPr>
          <a:xfrm>
            <a:off x="696012" y="1066800"/>
            <a:ext cx="8306595" cy="4494213"/>
          </a:xfrm>
        </p:spPr>
        <p:txBody>
          <a:bodyPr/>
          <a:lstStyle/>
          <a:p>
            <a:pPr>
              <a:buFont typeface="Arial" panose="020B0604020202020204" pitchFamily="34" charset="0"/>
              <a:buChar char="•"/>
            </a:pPr>
            <a:r>
              <a:rPr lang="en-US" altLang="en-US" sz="2000" b="0" dirty="0"/>
              <a:t> </a:t>
            </a:r>
            <a:r>
              <a:rPr lang="en-US" sz="2000" b="0" dirty="0"/>
              <a:t>AANI – review – informational</a:t>
            </a:r>
          </a:p>
          <a:p>
            <a:pPr lvl="1">
              <a:buFont typeface="Arial" panose="020B0604020202020204" pitchFamily="34" charset="0"/>
              <a:buChar char="•"/>
            </a:pPr>
            <a:r>
              <a:rPr lang="en-US" sz="1600" u="sng" dirty="0">
                <a:hlinkClick r:id="rId2"/>
              </a:rPr>
              <a:t>https://mentor.ieee.org/802.11/dcn/18/11-18-0583-00-AANI-aani-sc-closing-report-march-2018.pptx</a:t>
            </a:r>
            <a:r>
              <a:rPr lang="en-US" sz="1600" u="sng" dirty="0"/>
              <a:t> </a:t>
            </a:r>
            <a:r>
              <a:rPr lang="en-US" sz="1600" dirty="0"/>
              <a:t>  </a:t>
            </a:r>
          </a:p>
          <a:p>
            <a:pPr lvl="1">
              <a:buFont typeface="Arial" panose="020B0604020202020204" pitchFamily="34" charset="0"/>
              <a:buChar char="•"/>
            </a:pPr>
            <a:r>
              <a:rPr lang="en-US" sz="1800" dirty="0"/>
              <a:t>The 802 Chair has asked that 802.18 stay in tune with the 802.11 ANNI SC.</a:t>
            </a:r>
          </a:p>
          <a:p>
            <a:pPr lvl="1">
              <a:buFont typeface="Arial" panose="020B0604020202020204" pitchFamily="34" charset="0"/>
              <a:buChar char="•"/>
            </a:pPr>
            <a:r>
              <a:rPr lang="en-US" sz="1800" dirty="0"/>
              <a:t>In particular where they stand with IMT 2020.  </a:t>
            </a:r>
          </a:p>
          <a:p>
            <a:pPr lvl="1">
              <a:buFont typeface="Arial" panose="020B0604020202020204" pitchFamily="34" charset="0"/>
              <a:buChar char="•"/>
            </a:pPr>
            <a:r>
              <a:rPr lang="en-US" sz="1800" dirty="0"/>
              <a:t>A debated motion in the 802.11 closing to add to its scope for IMT 2020:</a:t>
            </a:r>
          </a:p>
          <a:p>
            <a:pPr lvl="2">
              <a:buFont typeface="Arial" panose="020B0604020202020204" pitchFamily="34" charset="0"/>
              <a:buChar char="•"/>
            </a:pPr>
            <a:r>
              <a:rPr lang="en-US" sz="1400" dirty="0"/>
              <a:t>Approve that the AANI SC scope be modified to include the generation of a white paper and/or self evaluation assessing the performance of 802.11 against the IMT-2020 requirements for </a:t>
            </a:r>
            <a:r>
              <a:rPr lang="en-US" sz="1400" dirty="0" err="1"/>
              <a:t>eMBB</a:t>
            </a:r>
            <a:r>
              <a:rPr lang="en-US" sz="1400" dirty="0"/>
              <a:t> indoor hotspot and dense urban use case. </a:t>
            </a:r>
          </a:p>
          <a:p>
            <a:pPr lvl="2">
              <a:buFont typeface="Arial" panose="020B0604020202020204" pitchFamily="34" charset="0"/>
              <a:buChar char="•"/>
            </a:pPr>
            <a:r>
              <a:rPr lang="en-US" sz="1400" dirty="0"/>
              <a:t>Result: 28-34-8 Fails</a:t>
            </a:r>
            <a:endParaRPr lang="en-US" sz="2000" dirty="0"/>
          </a:p>
          <a:p>
            <a:pPr>
              <a:buFont typeface="Arial" panose="020B0604020202020204" pitchFamily="34" charset="0"/>
              <a:buChar char="•"/>
            </a:pPr>
            <a:r>
              <a:rPr lang="en-US" sz="2600" dirty="0"/>
              <a:t> </a:t>
            </a: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July 2018</a:t>
            </a:r>
            <a:endParaRPr lang="en-GB" dirty="0"/>
          </a:p>
        </p:txBody>
      </p:sp>
    </p:spTree>
    <p:extLst>
      <p:ext uri="{BB962C8B-B14F-4D97-AF65-F5344CB8AC3E}">
        <p14:creationId xmlns:p14="http://schemas.microsoft.com/office/powerpoint/2010/main" val="31114119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8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July 2018</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99C336-8812-4E4E-8360-4D4BD89F4BBF}"/>
              </a:ext>
            </a:extLst>
          </p:cNvPr>
          <p:cNvSpPr>
            <a:spLocks noGrp="1"/>
          </p:cNvSpPr>
          <p:nvPr>
            <p:ph type="dt" idx="10"/>
          </p:nvPr>
        </p:nvSpPr>
        <p:spPr>
          <a:xfrm>
            <a:off x="685800" y="304800"/>
            <a:ext cx="2211387" cy="273050"/>
          </a:xfrm>
        </p:spPr>
        <p:txBody>
          <a:bodyPr/>
          <a:lstStyle/>
          <a:p>
            <a:r>
              <a:rPr lang="en-US"/>
              <a:t>05 July 2018</a:t>
            </a:r>
            <a:endParaRPr lang="en-GB" dirty="0"/>
          </a:p>
        </p:txBody>
      </p:sp>
      <p:sp>
        <p:nvSpPr>
          <p:cNvPr id="3" name="Footer Placeholder 2">
            <a:extLst>
              <a:ext uri="{FF2B5EF4-FFF2-40B4-BE49-F238E27FC236}">
                <a16:creationId xmlns:a16="http://schemas.microsoft.com/office/drawing/2014/main" id="{A433FEFC-DADB-4CE4-BF04-D0E9DA8715A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37CFB063-B45A-4F76-9CB6-78F3D94E7005}"/>
              </a:ext>
            </a:extLst>
          </p:cNvPr>
          <p:cNvSpPr>
            <a:spLocks noGrp="1"/>
          </p:cNvSpPr>
          <p:nvPr>
            <p:ph type="sldNum" idx="12"/>
          </p:nvPr>
        </p:nvSpPr>
        <p:spPr/>
        <p:txBody>
          <a:bodyPr/>
          <a:lstStyle/>
          <a:p>
            <a:r>
              <a:rPr lang="en-GB"/>
              <a:t>Slide </a:t>
            </a:r>
            <a:fld id="{F5D8E26B-7BCF-4D25-9C89-0168A6618F18}" type="slidenum">
              <a:rPr lang="en-GB" smtClean="0"/>
              <a:pPr/>
              <a:t>40</a:t>
            </a:fld>
            <a:endParaRPr lang="en-GB" dirty="0"/>
          </a:p>
        </p:txBody>
      </p:sp>
      <p:sp>
        <p:nvSpPr>
          <p:cNvPr id="5" name="Rectangle 4">
            <a:extLst>
              <a:ext uri="{FF2B5EF4-FFF2-40B4-BE49-F238E27FC236}">
                <a16:creationId xmlns:a16="http://schemas.microsoft.com/office/drawing/2014/main" id="{7A94455F-06E6-4667-A15A-3A62BEAC74F1}"/>
              </a:ext>
            </a:extLst>
          </p:cNvPr>
          <p:cNvSpPr/>
          <p:nvPr/>
        </p:nvSpPr>
        <p:spPr>
          <a:xfrm>
            <a:off x="533400" y="766732"/>
            <a:ext cx="8305800" cy="5324535"/>
          </a:xfrm>
          <a:prstGeom prst="rect">
            <a:avLst/>
          </a:prstGeom>
        </p:spPr>
        <p:txBody>
          <a:bodyPr wrap="square">
            <a:spAutoFit/>
          </a:bodyPr>
          <a:lstStyle/>
          <a:p>
            <a:r>
              <a:rPr lang="en-US" sz="1800" b="1" dirty="0">
                <a:solidFill>
                  <a:srgbClr val="444444"/>
                </a:solidFill>
                <a:latin typeface="+mj-lt"/>
              </a:rPr>
              <a:t>IMT 2020:  </a:t>
            </a:r>
          </a:p>
          <a:p>
            <a:r>
              <a:rPr lang="en-US" sz="1800" dirty="0">
                <a:solidFill>
                  <a:srgbClr val="444444"/>
                </a:solidFill>
                <a:latin typeface="+mj-lt"/>
              </a:rPr>
              <a:t>The buzz in the industry on future steps in mobile technology — 5G — has seen a sharp increase, with attention now focused on enabling a seamlessly connected society in the 2020 timeframe and beyond that brings together people along with things, data, applications, transport systems and cities in a smart networked communications environment. In this context, ITU and its partners, sharing a common community of interest, have recognized the relationship between IMT — International Mobile Telecommunication system — and 5G and are working towards realizing the future vision of mobile broadband communications.</a:t>
            </a:r>
          </a:p>
          <a:p>
            <a:endParaRPr lang="en-US" sz="1800" dirty="0">
              <a:solidFill>
                <a:srgbClr val="444444"/>
              </a:solidFill>
              <a:latin typeface="+mj-lt"/>
            </a:endParaRPr>
          </a:p>
          <a:p>
            <a:r>
              <a:rPr lang="en-US" sz="1800" dirty="0">
                <a:solidFill>
                  <a:srgbClr val="444444"/>
                </a:solidFill>
                <a:latin typeface="+mj-lt"/>
              </a:rPr>
              <a:t>In early 2012, ITU-R embarked on a </a:t>
            </a:r>
            <a:r>
              <a:rPr lang="en-US" sz="1800" dirty="0" err="1">
                <a:solidFill>
                  <a:srgbClr val="444444"/>
                </a:solidFill>
                <a:latin typeface="+mj-lt"/>
              </a:rPr>
              <a:t>programme</a:t>
            </a:r>
            <a:r>
              <a:rPr lang="en-US" sz="1800" dirty="0">
                <a:solidFill>
                  <a:srgbClr val="444444"/>
                </a:solidFill>
                <a:latin typeface="+mj-lt"/>
              </a:rPr>
              <a:t> to develop “IMT for 2020 and beyond”, setting the stage for 5G research activities that are emerging around the world.</a:t>
            </a:r>
          </a:p>
          <a:p>
            <a:endParaRPr lang="en-US" sz="1800" dirty="0">
              <a:solidFill>
                <a:srgbClr val="444444"/>
              </a:solidFill>
              <a:latin typeface="+mj-lt"/>
            </a:endParaRPr>
          </a:p>
          <a:p>
            <a:r>
              <a:rPr lang="en-US" sz="1800" dirty="0">
                <a:solidFill>
                  <a:srgbClr val="444444"/>
                </a:solidFill>
                <a:latin typeface="+mj-lt"/>
              </a:rPr>
              <a:t>Through the leading role of Working Party 5D, ITU’s Radiocommunication Sector (ITU-R) has finalized its view of a timeline towards IMT-2020. The detailed investigation of the key elements of 5G are already well underway, once again utilizing the highly successful partnership ITU-R has with the mobile broadband industry and the wide range of stakeholders in the 5G community.</a:t>
            </a:r>
          </a:p>
          <a:p>
            <a:endParaRPr lang="en-US" sz="1600" dirty="0">
              <a:solidFill>
                <a:srgbClr val="444444"/>
              </a:solidFill>
              <a:latin typeface="+mj-lt"/>
            </a:endParaRPr>
          </a:p>
        </p:txBody>
      </p:sp>
    </p:spTree>
    <p:extLst>
      <p:ext uri="{BB962C8B-B14F-4D97-AF65-F5344CB8AC3E}">
        <p14:creationId xmlns:p14="http://schemas.microsoft.com/office/powerpoint/2010/main" val="219160232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99C336-8812-4E4E-8360-4D4BD89F4BBF}"/>
              </a:ext>
            </a:extLst>
          </p:cNvPr>
          <p:cNvSpPr>
            <a:spLocks noGrp="1"/>
          </p:cNvSpPr>
          <p:nvPr>
            <p:ph type="dt" idx="10"/>
          </p:nvPr>
        </p:nvSpPr>
        <p:spPr>
          <a:xfrm>
            <a:off x="685800" y="304800"/>
            <a:ext cx="2211387" cy="273050"/>
          </a:xfrm>
        </p:spPr>
        <p:txBody>
          <a:bodyPr/>
          <a:lstStyle/>
          <a:p>
            <a:r>
              <a:rPr lang="en-US"/>
              <a:t>05 July 2018</a:t>
            </a:r>
            <a:endParaRPr lang="en-GB" dirty="0"/>
          </a:p>
        </p:txBody>
      </p:sp>
      <p:sp>
        <p:nvSpPr>
          <p:cNvPr id="3" name="Footer Placeholder 2">
            <a:extLst>
              <a:ext uri="{FF2B5EF4-FFF2-40B4-BE49-F238E27FC236}">
                <a16:creationId xmlns:a16="http://schemas.microsoft.com/office/drawing/2014/main" id="{A433FEFC-DADB-4CE4-BF04-D0E9DA8715A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37CFB063-B45A-4F76-9CB6-78F3D94E7005}"/>
              </a:ext>
            </a:extLst>
          </p:cNvPr>
          <p:cNvSpPr>
            <a:spLocks noGrp="1"/>
          </p:cNvSpPr>
          <p:nvPr>
            <p:ph type="sldNum" idx="12"/>
          </p:nvPr>
        </p:nvSpPr>
        <p:spPr/>
        <p:txBody>
          <a:bodyPr/>
          <a:lstStyle/>
          <a:p>
            <a:r>
              <a:rPr lang="en-GB"/>
              <a:t>Slide </a:t>
            </a:r>
            <a:fld id="{F5D8E26B-7BCF-4D25-9C89-0168A6618F18}" type="slidenum">
              <a:rPr lang="en-GB" smtClean="0"/>
              <a:pPr/>
              <a:t>41</a:t>
            </a:fld>
            <a:endParaRPr lang="en-GB" dirty="0"/>
          </a:p>
        </p:txBody>
      </p:sp>
      <p:sp>
        <p:nvSpPr>
          <p:cNvPr id="5" name="Rectangle 4">
            <a:extLst>
              <a:ext uri="{FF2B5EF4-FFF2-40B4-BE49-F238E27FC236}">
                <a16:creationId xmlns:a16="http://schemas.microsoft.com/office/drawing/2014/main" id="{7A94455F-06E6-4667-A15A-3A62BEAC74F1}"/>
              </a:ext>
            </a:extLst>
          </p:cNvPr>
          <p:cNvSpPr/>
          <p:nvPr/>
        </p:nvSpPr>
        <p:spPr>
          <a:xfrm>
            <a:off x="419100" y="914400"/>
            <a:ext cx="8305800" cy="4247317"/>
          </a:xfrm>
          <a:prstGeom prst="rect">
            <a:avLst/>
          </a:prstGeom>
        </p:spPr>
        <p:txBody>
          <a:bodyPr wrap="square">
            <a:spAutoFit/>
          </a:bodyPr>
          <a:lstStyle/>
          <a:p>
            <a:r>
              <a:rPr lang="en-US" sz="1800" b="1" dirty="0">
                <a:solidFill>
                  <a:srgbClr val="444444"/>
                </a:solidFill>
                <a:latin typeface="+mj-lt"/>
              </a:rPr>
              <a:t>IMT 2020-cont:  </a:t>
            </a:r>
          </a:p>
          <a:p>
            <a:endParaRPr lang="en-US" sz="1800" dirty="0">
              <a:solidFill>
                <a:srgbClr val="444444"/>
              </a:solidFill>
              <a:latin typeface="+mj-lt"/>
            </a:endParaRPr>
          </a:p>
          <a:p>
            <a:r>
              <a:rPr lang="en-US" sz="1800" dirty="0">
                <a:solidFill>
                  <a:srgbClr val="444444"/>
                </a:solidFill>
                <a:latin typeface="+mj-lt"/>
              </a:rPr>
              <a:t>In September 2015, ITU-R has finalized its “Vision” of the 5G mobile broadband connected society. This view of the horizon for the future of mobile technology will be instrumental in setting the agenda for the World Radiocommunication Conference 2019, where deliberations on additional spectrum are taking place in support of the future growth of IMT.</a:t>
            </a:r>
          </a:p>
          <a:p>
            <a:endParaRPr lang="en-US" sz="1800" dirty="0">
              <a:solidFill>
                <a:srgbClr val="444444"/>
              </a:solidFill>
              <a:latin typeface="+mj-lt"/>
            </a:endParaRPr>
          </a:p>
          <a:p>
            <a:r>
              <a:rPr lang="en-US" sz="1800" dirty="0">
                <a:solidFill>
                  <a:srgbClr val="444444"/>
                </a:solidFill>
                <a:latin typeface="+mj-lt"/>
              </a:rPr>
              <a:t>ITU has a rich history in the development of radio interface standards for mobile communications. The framework of standards for International Mobile Telecommunications (IMT), encompassing IMT-2000 and IMT-Advanced, spans the 3G and 4G industry perspectives and will continue to evolve as 5G with IMT-2020.</a:t>
            </a:r>
          </a:p>
          <a:p>
            <a:endParaRPr lang="en-US" sz="1800" b="0" i="0" dirty="0">
              <a:solidFill>
                <a:srgbClr val="444444"/>
              </a:solidFill>
              <a:effectLst/>
              <a:latin typeface="+mj-lt"/>
            </a:endParaRPr>
          </a:p>
          <a:p>
            <a:endParaRPr lang="en-US" sz="1800" b="0" i="0" dirty="0">
              <a:solidFill>
                <a:srgbClr val="444444"/>
              </a:solidFill>
              <a:effectLst/>
              <a:latin typeface="+mj-lt"/>
            </a:endParaRPr>
          </a:p>
          <a:p>
            <a:r>
              <a:rPr lang="en-US" sz="1800" dirty="0">
                <a:solidFill>
                  <a:srgbClr val="444444"/>
                </a:solidFill>
                <a:latin typeface="+mj-lt"/>
                <a:hlinkClick r:id="rId2"/>
              </a:rPr>
              <a:t>https://www.itu.int/en/ITU-R/study-groups/rsg5/rwp5d/imt-2020/Pages/default.aspx</a:t>
            </a:r>
            <a:r>
              <a:rPr lang="en-US" sz="1800" dirty="0">
                <a:solidFill>
                  <a:srgbClr val="444444"/>
                </a:solidFill>
                <a:latin typeface="+mj-lt"/>
              </a:rPr>
              <a:t> </a:t>
            </a:r>
            <a:endParaRPr lang="en-US" sz="1800" b="0" i="0" dirty="0">
              <a:solidFill>
                <a:srgbClr val="444444"/>
              </a:solidFill>
              <a:effectLst/>
              <a:latin typeface="+mj-lt"/>
            </a:endParaRPr>
          </a:p>
        </p:txBody>
      </p:sp>
    </p:spTree>
    <p:extLst>
      <p:ext uri="{BB962C8B-B14F-4D97-AF65-F5344CB8AC3E}">
        <p14:creationId xmlns:p14="http://schemas.microsoft.com/office/powerpoint/2010/main" val="6302270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800" dirty="0">
                <a:latin typeface="Times New Roman" charset="0"/>
              </a:rPr>
              <a:t>Agenda</a:t>
            </a:r>
          </a:p>
        </p:txBody>
      </p:sp>
      <p:sp>
        <p:nvSpPr>
          <p:cNvPr id="7" name="Date Placeholder 6"/>
          <p:cNvSpPr>
            <a:spLocks noGrp="1"/>
          </p:cNvSpPr>
          <p:nvPr>
            <p:ph type="dt" sz="quarter" idx="4294967295"/>
          </p:nvPr>
        </p:nvSpPr>
        <p:spPr>
          <a:xfrm>
            <a:off x="696912" y="304801"/>
            <a:ext cx="1817688" cy="304800"/>
          </a:xfrm>
          <a:prstGeom prst="rect">
            <a:avLst/>
          </a:prstGeom>
        </p:spPr>
        <p:txBody>
          <a:bodyPr/>
          <a:lstStyle/>
          <a:p>
            <a:pPr>
              <a:defRPr/>
            </a:pPr>
            <a:r>
              <a:rPr lang="en-US"/>
              <a:t>05 July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625842" y="998020"/>
            <a:ext cx="3772457" cy="5275778"/>
          </a:xfrm>
        </p:spPr>
        <p:txBody>
          <a:bodyPr/>
          <a:lstStyle/>
          <a:p>
            <a:pPr>
              <a:buFont typeface="Arial" panose="020B0604020202020204" pitchFamily="34" charset="0"/>
              <a:buChar char="•"/>
            </a:pPr>
            <a:r>
              <a:rPr lang="en-US" altLang="en-US" sz="1600" dirty="0">
                <a:solidFill>
                  <a:schemeClr val="tx1"/>
                </a:solidFill>
              </a:rPr>
              <a:t>Call to Order</a:t>
            </a:r>
          </a:p>
          <a:p>
            <a:pPr lvl="3">
              <a:buFont typeface="Arial" panose="020B0604020202020204" pitchFamily="34" charset="0"/>
              <a:buChar char="•"/>
            </a:pPr>
            <a:r>
              <a:rPr lang="en-US" altLang="en-US" sz="11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bg1"/>
                </a:solidFill>
              </a:rPr>
              <a:t>Need a recording secretary </a:t>
            </a:r>
          </a:p>
          <a:p>
            <a:pPr>
              <a:buFont typeface="Arial" panose="020B0604020202020204" pitchFamily="34" charset="0"/>
              <a:buChar char="•"/>
            </a:pPr>
            <a:r>
              <a:rPr lang="en-US" altLang="en-US" sz="1600" dirty="0">
                <a:solidFill>
                  <a:schemeClr val="tx1"/>
                </a:solidFill>
              </a:rPr>
              <a:t>Approve agenda &amp; last minutes</a:t>
            </a:r>
          </a:p>
          <a:p>
            <a:pPr lvl="3">
              <a:buFont typeface="Arial" panose="020B0604020202020204" pitchFamily="34" charset="0"/>
              <a:buChar char="•"/>
            </a:pPr>
            <a:r>
              <a:rPr lang="en-US" altLang="en-US" sz="800" dirty="0">
                <a:solidFill>
                  <a:schemeClr val="bg1"/>
                </a:solidFill>
              </a:rPr>
              <a:t>Any interest in being the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altLang="en-US" sz="1400" dirty="0" err="1">
                <a:solidFill>
                  <a:schemeClr val="tx1"/>
                </a:solidFill>
              </a:rPr>
              <a:t>Ofcom</a:t>
            </a:r>
            <a:r>
              <a:rPr lang="en-US" altLang="en-US" sz="1400" dirty="0">
                <a:solidFill>
                  <a:schemeClr val="tx1"/>
                </a:solidFill>
              </a:rPr>
              <a:t> consultation</a:t>
            </a:r>
          </a:p>
          <a:p>
            <a:pPr lvl="1">
              <a:buFont typeface="Arial" panose="020B0604020202020204" pitchFamily="34" charset="0"/>
              <a:buChar char="•"/>
            </a:pPr>
            <a:r>
              <a:rPr lang="en-US" altLang="en-US" sz="1400" dirty="0">
                <a:solidFill>
                  <a:schemeClr val="tx1"/>
                </a:solidFill>
              </a:rPr>
              <a:t>NPRM </a:t>
            </a:r>
            <a:r>
              <a:rPr lang="en-US" sz="1400" dirty="0"/>
              <a:t>on 3.7 to 4.2 GHz Band</a:t>
            </a:r>
            <a:endParaRPr lang="en-US" altLang="en-US" sz="1400" dirty="0">
              <a:solidFill>
                <a:schemeClr val="tx1"/>
              </a:solidFill>
            </a:endParaRPr>
          </a:p>
          <a:p>
            <a:pPr lvl="1">
              <a:buFont typeface="Arial" panose="020B0604020202020204" pitchFamily="34" charset="0"/>
              <a:buChar char="•"/>
            </a:pPr>
            <a:r>
              <a:rPr lang="en-US" altLang="en-US" sz="1400" dirty="0">
                <a:solidFill>
                  <a:schemeClr val="tx1"/>
                </a:solidFill>
              </a:rPr>
              <a:t>IEEE 802 6GHz single voice</a:t>
            </a:r>
          </a:p>
          <a:p>
            <a:pPr lvl="1">
              <a:buFont typeface="Arial" panose="020B0604020202020204" pitchFamily="34" charset="0"/>
              <a:buChar char="•"/>
            </a:pPr>
            <a:r>
              <a:rPr lang="en-US" sz="1400" dirty="0"/>
              <a:t>TR-51 SUN meeting invite</a:t>
            </a:r>
          </a:p>
          <a:p>
            <a:pPr lvl="1">
              <a:buFont typeface="Arial" panose="020B0604020202020204" pitchFamily="34" charset="0"/>
              <a:buChar char="•"/>
            </a:pPr>
            <a:r>
              <a:rPr lang="en-US" altLang="en-US" sz="1400" dirty="0">
                <a:solidFill>
                  <a:schemeClr val="tx1"/>
                </a:solidFill>
              </a:rPr>
              <a:t>Agenda for San Diego</a:t>
            </a:r>
          </a:p>
          <a:p>
            <a:pPr lvl="2">
              <a:buFont typeface="Arial" panose="020B0604020202020204" pitchFamily="34" charset="0"/>
              <a:buChar char="•"/>
            </a:pPr>
            <a:endParaRPr lang="en-US" altLang="en-US" sz="11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What happens during the call</a:t>
            </a:r>
          </a:p>
          <a:p>
            <a:pPr lvl="1">
              <a:buFont typeface="Arial" panose="020B0604020202020204" pitchFamily="34" charset="0"/>
              <a:buChar char="•"/>
            </a:pPr>
            <a:endParaRPr lang="en-US" altLang="en-US" sz="1400" dirty="0">
              <a:solidFill>
                <a:schemeClr val="tx1"/>
              </a:solidFill>
            </a:endParaRPr>
          </a:p>
          <a:p>
            <a:pPr>
              <a:buFont typeface="Arial" panose="020B0604020202020204" pitchFamily="34" charset="0"/>
              <a:buChar char="•"/>
            </a:pPr>
            <a:r>
              <a:rPr lang="en-US" altLang="en-US" sz="1600" dirty="0">
                <a:solidFill>
                  <a:schemeClr val="tx1"/>
                </a:solidFill>
              </a:rPr>
              <a:t>AOB and 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70412" y="1060967"/>
            <a:ext cx="4573588" cy="528161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Bef>
                <a:spcPts val="0"/>
              </a:spcBef>
              <a:buFont typeface="Arial" panose="020B0604020202020204" pitchFamily="34" charset="0"/>
              <a:buChar char="•"/>
            </a:pPr>
            <a:r>
              <a:rPr lang="en-US" altLang="en-US" sz="1800" kern="0" dirty="0"/>
              <a:t>Discussion items, few more details:  </a:t>
            </a: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200" b="0" dirty="0">
                <a:solidFill>
                  <a:schemeClr val="tx1"/>
                </a:solidFill>
              </a:rPr>
              <a:t>what is the latest from members. Anything we should respond to?</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 Ofcom-consultation-on-preparations-for-wrc-19</a:t>
            </a:r>
          </a:p>
          <a:p>
            <a:pPr lvl="1">
              <a:spcBef>
                <a:spcPts val="0"/>
              </a:spcBef>
              <a:buFont typeface="Arial" panose="020B0604020202020204" pitchFamily="34" charset="0"/>
              <a:buChar char="•"/>
            </a:pPr>
            <a:r>
              <a:rPr lang="en-US" sz="1200" dirty="0">
                <a:solidFill>
                  <a:schemeClr val="tx1"/>
                </a:solidFill>
              </a:rPr>
              <a:t>Review their questions on AIs we have view points on. </a:t>
            </a:r>
          </a:p>
          <a:p>
            <a:pPr lvl="1">
              <a:spcBef>
                <a:spcPts val="0"/>
              </a:spcBef>
              <a:buFont typeface="Arial" panose="020B0604020202020204" pitchFamily="34" charset="0"/>
              <a:buChar char="•"/>
            </a:pPr>
            <a:r>
              <a:rPr lang="en-US" sz="1200" b="0" dirty="0">
                <a:solidFill>
                  <a:schemeClr val="tx1"/>
                </a:solidFill>
              </a:rPr>
              <a:t>Due 13 Sept. </a:t>
            </a:r>
          </a:p>
          <a:p>
            <a:pPr marL="457200" lvl="1" indent="0">
              <a:spcBef>
                <a:spcPts val="0"/>
              </a:spcBef>
            </a:pPr>
            <a:endParaRPr lang="en-US" sz="1200" b="0" dirty="0"/>
          </a:p>
          <a:p>
            <a:pPr>
              <a:spcBef>
                <a:spcPts val="0"/>
              </a:spcBef>
              <a:buFont typeface="Arial" panose="020B0604020202020204" pitchFamily="34" charset="0"/>
              <a:buChar char="•"/>
            </a:pPr>
            <a:r>
              <a:rPr lang="en-US" sz="1400" b="0" dirty="0"/>
              <a:t>NPRM, Expanding Flexible Use of 3.7 to 4.2GHz Band</a:t>
            </a:r>
          </a:p>
          <a:p>
            <a:pPr lvl="1">
              <a:spcBef>
                <a:spcPts val="0"/>
              </a:spcBef>
              <a:buFont typeface="Arial" panose="020B0604020202020204" pitchFamily="34" charset="0"/>
              <a:buChar char="•"/>
            </a:pPr>
            <a:r>
              <a:rPr lang="en-US" altLang="en-US" sz="1200" kern="0" dirty="0"/>
              <a:t>Will be brought up at FCC open meeting next Thursday. </a:t>
            </a:r>
          </a:p>
          <a:p>
            <a:pPr lvl="1">
              <a:spcBef>
                <a:spcPts val="0"/>
              </a:spcBef>
              <a:buFont typeface="Arial" panose="020B0604020202020204" pitchFamily="34" charset="0"/>
              <a:buChar char="•"/>
            </a:pPr>
            <a:r>
              <a:rPr lang="en-US" altLang="en-US" sz="1200" b="0" kern="0" dirty="0"/>
              <a:t>Do we listen in on the first part of FCC open meeting?</a:t>
            </a:r>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Any new ideas, on IEEE 802 6GHz single voice?</a:t>
            </a:r>
          </a:p>
          <a:p>
            <a:pPr lvl="1">
              <a:spcBef>
                <a:spcPts val="0"/>
              </a:spcBef>
              <a:buFont typeface="Arial" panose="020B0604020202020204" pitchFamily="34" charset="0"/>
              <a:buChar char="•"/>
            </a:pPr>
            <a:r>
              <a:rPr lang="en-US" altLang="en-US" sz="1200" kern="0" dirty="0"/>
              <a:t>To bring up to the EC as a whole</a:t>
            </a:r>
            <a:endParaRPr lang="en-US" altLang="en-US" sz="1200" b="0" kern="0" dirty="0"/>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Invite to TR-51 </a:t>
            </a:r>
            <a:r>
              <a:rPr lang="en-US" sz="1400" b="0" dirty="0"/>
              <a:t>Smart Utility Networks meeting 13 July </a:t>
            </a:r>
            <a:endParaRPr lang="en-US" altLang="en-US" sz="1400" b="0" kern="0" dirty="0"/>
          </a:p>
          <a:p>
            <a:pPr lvl="1">
              <a:spcBef>
                <a:spcPts val="0"/>
              </a:spcBef>
              <a:buFont typeface="Arial" panose="020B0604020202020204" pitchFamily="34" charset="0"/>
              <a:buChar char="•"/>
            </a:pPr>
            <a:r>
              <a:rPr lang="en-US" altLang="en-US" sz="1200" b="0" kern="0" dirty="0"/>
              <a:t>RSVP needed</a:t>
            </a:r>
            <a:endParaRPr lang="en-US" altLang="en-US" sz="1000" b="0" kern="0" dirty="0"/>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Agenda for San Diego</a:t>
            </a:r>
          </a:p>
          <a:p>
            <a:pPr lvl="1">
              <a:spcBef>
                <a:spcPts val="0"/>
              </a:spcBef>
              <a:buFont typeface="Arial" panose="020B0604020202020204" pitchFamily="34" charset="0"/>
              <a:buChar char="•"/>
            </a:pPr>
            <a:r>
              <a:rPr lang="en-US" altLang="en-US" sz="1200" b="0" kern="0" dirty="0"/>
              <a:t>General A</a:t>
            </a:r>
            <a:r>
              <a:rPr lang="en-US" altLang="en-US" sz="1200" kern="0" dirty="0"/>
              <a:t>genda</a:t>
            </a:r>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endParaRPr lang="en-US" sz="1200" dirty="0">
              <a:solidFill>
                <a:schemeClr val="tx1"/>
              </a:solidFill>
            </a:endParaRPr>
          </a:p>
          <a:p>
            <a:pPr lvl="1">
              <a:spcBef>
                <a:spcPts val="0"/>
              </a:spcBef>
              <a:buFont typeface="Arial" panose="020B0604020202020204" pitchFamily="34" charset="0"/>
              <a:buChar char="•"/>
            </a:pPr>
            <a:endParaRPr lang="en-US" altLang="en-US" sz="1200" b="0" kern="0" dirty="0"/>
          </a:p>
          <a:p>
            <a:pPr lvl="1">
              <a:spcBef>
                <a:spcPts val="0"/>
              </a:spcBef>
              <a:buFont typeface="Arial" panose="020B0604020202020204" pitchFamily="34" charset="0"/>
              <a:buChar char="•"/>
            </a:pPr>
            <a:endParaRPr lang="en-US" altLang="en-US" sz="1200" kern="0" dirty="0"/>
          </a:p>
          <a:p>
            <a:pPr lvl="1">
              <a:spcBef>
                <a:spcPts val="0"/>
              </a:spcBef>
              <a:buFont typeface="Arial" panose="020B0604020202020204" pitchFamily="34" charset="0"/>
              <a:buChar char="•"/>
            </a:pPr>
            <a:endParaRPr lang="en-US" altLang="en-US" sz="1200" kern="0" dirty="0"/>
          </a:p>
        </p:txBody>
      </p:sp>
    </p:spTree>
    <p:extLst>
      <p:ext uri="{BB962C8B-B14F-4D97-AF65-F5344CB8AC3E}">
        <p14:creationId xmlns:p14="http://schemas.microsoft.com/office/powerpoint/2010/main" val="2731948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800" dirty="0"/>
              <a:t>Motions - administrative</a:t>
            </a:r>
          </a:p>
        </p:txBody>
      </p:sp>
      <p:sp>
        <p:nvSpPr>
          <p:cNvPr id="16387" name="Content Placeholder 2"/>
          <p:cNvSpPr>
            <a:spLocks noGrp="1"/>
          </p:cNvSpPr>
          <p:nvPr>
            <p:ph idx="1"/>
          </p:nvPr>
        </p:nvSpPr>
        <p:spPr>
          <a:xfrm>
            <a:off x="685799" y="1281636"/>
            <a:ext cx="7772400" cy="5119163"/>
          </a:xfrm>
        </p:spPr>
        <p:txBody>
          <a:bodyPr/>
          <a:lstStyle/>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Moved by:  	</a:t>
            </a:r>
            <a:r>
              <a:rPr lang="en-US" altLang="en-US" sz="1600" dirty="0">
                <a:solidFill>
                  <a:schemeClr val="tx1"/>
                </a:solidFill>
              </a:rPr>
              <a:t>John Notor (Notor Research)</a:t>
            </a:r>
            <a:endParaRPr lang="en-US" altLang="en-US" sz="1600" b="1" dirty="0">
              <a:solidFill>
                <a:schemeClr val="bg1">
                  <a:lumMod val="85000"/>
                </a:schemeClr>
              </a:solidFill>
            </a:endParaRPr>
          </a:p>
          <a:p>
            <a:pPr lvl="1"/>
            <a:r>
              <a:rPr lang="en-US" altLang="en-US" sz="1600" b="1" dirty="0"/>
              <a:t>Seconded by:  	James </a:t>
            </a:r>
            <a:r>
              <a:rPr lang="en-US" altLang="en-US" sz="1600" b="1" dirty="0" err="1"/>
              <a:t>Lepp</a:t>
            </a:r>
            <a:r>
              <a:rPr lang="en-US" altLang="en-US" sz="1600" b="1" dirty="0"/>
              <a:t> (Blackberry)</a:t>
            </a:r>
            <a:endParaRPr lang="en-US" altLang="en-US" sz="1600" b="1" dirty="0">
              <a:solidFill>
                <a:schemeClr val="bg1">
                  <a:lumMod val="85000"/>
                </a:schemeClr>
              </a:solidFill>
            </a:endParaRPr>
          </a:p>
          <a:p>
            <a:pPr lvl="1"/>
            <a:r>
              <a:rPr lang="en-US" altLang="en-US" sz="1600" b="1" dirty="0"/>
              <a:t>Discussion?  </a:t>
            </a:r>
          </a:p>
          <a:p>
            <a:pPr lvl="1"/>
            <a:r>
              <a:rPr lang="en-US" altLang="en-US" sz="1600" b="1" dirty="0"/>
              <a:t>Vote</a:t>
            </a:r>
            <a:r>
              <a:rPr lang="en-US" altLang="en-US" sz="1600" b="1" dirty="0">
                <a:solidFill>
                  <a:schemeClr val="tx2"/>
                </a:solidFill>
              </a:rPr>
              <a:t>:  </a:t>
            </a:r>
            <a:r>
              <a:rPr lang="en-US" altLang="en-US" sz="1600" b="1" dirty="0">
                <a:solidFill>
                  <a:schemeClr val="tx1"/>
                </a:solidFill>
              </a:rPr>
              <a:t>Unanimous consent</a:t>
            </a:r>
          </a:p>
          <a:p>
            <a:pPr lvl="1"/>
            <a:endParaRPr lang="en-US" altLang="en-US" sz="1600" u="sng" dirty="0"/>
          </a:p>
          <a:p>
            <a:pPr>
              <a:buFont typeface="Arial" panose="020B0604020202020204" pitchFamily="34" charset="0"/>
              <a:buChar char="•"/>
            </a:pPr>
            <a:r>
              <a:rPr lang="en-US" altLang="en-US" sz="1600" u="sng" dirty="0">
                <a:solidFill>
                  <a:schemeClr val="tx1"/>
                </a:solidFill>
              </a:rPr>
              <a:t>Motion:</a:t>
            </a:r>
            <a:r>
              <a:rPr lang="en-US" altLang="en-US" sz="1600" dirty="0">
                <a:solidFill>
                  <a:schemeClr val="tx1"/>
                </a:solidFill>
              </a:rPr>
              <a:t> To approve minutes from the IEEE 802.18 teleconference on 28 June 2018; </a:t>
            </a:r>
            <a:r>
              <a:rPr lang="en-US" altLang="en-US" sz="1600" dirty="0">
                <a:solidFill>
                  <a:schemeClr val="tx1"/>
                </a:solidFill>
                <a:hlinkClick r:id="rId2"/>
              </a:rPr>
              <a:t>https://mentor.ieee.org/802.18/dcn/18/18-18-0075-01-0000-minutes-28june18-rr-tag-teleconferece.doc</a:t>
            </a:r>
            <a:r>
              <a:rPr lang="en-US" altLang="en-US" sz="1600" dirty="0">
                <a:solidFill>
                  <a:schemeClr val="tx1"/>
                </a:solidFill>
              </a:rPr>
              <a:t>;    </a:t>
            </a:r>
            <a:r>
              <a:rPr lang="en-US" altLang="en-US" sz="1600" b="0" dirty="0">
                <a:solidFill>
                  <a:schemeClr val="tx1"/>
                </a:solidFill>
              </a:rPr>
              <a:t>	Originally Posted: </a:t>
            </a:r>
            <a:r>
              <a:rPr lang="en-US" sz="1600" b="0" dirty="0"/>
              <a:t>05-Jul-2018 12:52:25 ET</a:t>
            </a:r>
            <a:endParaRPr lang="en-US" sz="1600" dirty="0">
              <a:solidFill>
                <a:schemeClr val="tx1"/>
              </a:solidFill>
            </a:endParaRPr>
          </a:p>
          <a:p>
            <a:pPr lvl="1"/>
            <a:r>
              <a:rPr lang="en-US" altLang="en-US" sz="1600" b="1" dirty="0">
                <a:solidFill>
                  <a:schemeClr val="tx1"/>
                </a:solidFill>
              </a:rPr>
              <a:t>Moved by: 	Allan Zhu (Huawei)</a:t>
            </a:r>
            <a:endParaRPr lang="en-US" altLang="en-US" sz="1600" b="1" dirty="0">
              <a:solidFill>
                <a:schemeClr val="bg1">
                  <a:lumMod val="95000"/>
                </a:schemeClr>
              </a:solidFill>
            </a:endParaRPr>
          </a:p>
          <a:p>
            <a:pPr lvl="1"/>
            <a:r>
              <a:rPr lang="en-US" altLang="en-US" sz="1600" b="1" dirty="0">
                <a:solidFill>
                  <a:schemeClr val="tx1"/>
                </a:solidFill>
              </a:rPr>
              <a:t>Seconded by: 	John Notor (Notor Research)</a:t>
            </a:r>
            <a:endParaRPr lang="en-US" altLang="en-US" sz="1600" b="1" dirty="0">
              <a:solidFill>
                <a:schemeClr val="bg1">
                  <a:lumMod val="95000"/>
                </a:schemeClr>
              </a:solidFill>
            </a:endParaRPr>
          </a:p>
          <a:p>
            <a:pPr lvl="1"/>
            <a:r>
              <a:rPr lang="en-US" altLang="en-US" sz="1600" b="1" dirty="0">
                <a:solidFill>
                  <a:schemeClr val="tx1"/>
                </a:solidFill>
              </a:rPr>
              <a:t>Discussion? </a:t>
            </a:r>
          </a:p>
          <a:p>
            <a:pPr lvl="1"/>
            <a:r>
              <a:rPr lang="en-US" altLang="en-US" sz="1600" b="1" dirty="0">
                <a:solidFill>
                  <a:schemeClr val="tx1"/>
                </a:solidFill>
              </a:rPr>
              <a:t>Vote:   6 – Y; 0 –N; 1-A</a:t>
            </a:r>
            <a:endParaRPr lang="en-US" altLang="en-US" sz="1600" b="1" dirty="0">
              <a:solidFill>
                <a:schemeClr val="bg1">
                  <a:lumMod val="9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05 July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EU items </a:t>
            </a:r>
            <a:endParaRPr lang="en-US" sz="1400" dirty="0"/>
          </a:p>
        </p:txBody>
      </p:sp>
      <p:sp>
        <p:nvSpPr>
          <p:cNvPr id="3" name="Content Placeholder 2"/>
          <p:cNvSpPr>
            <a:spLocks noGrp="1"/>
          </p:cNvSpPr>
          <p:nvPr>
            <p:ph idx="1"/>
          </p:nvPr>
        </p:nvSpPr>
        <p:spPr>
          <a:xfrm>
            <a:off x="647671" y="1181893"/>
            <a:ext cx="8451908" cy="4494213"/>
          </a:xfrm>
        </p:spPr>
        <p:txBody>
          <a:bodyPr/>
          <a:lstStyle/>
          <a:p>
            <a:pPr>
              <a:buFont typeface="Arial" panose="020B0604020202020204" pitchFamily="34" charset="0"/>
              <a:buChar char="•"/>
            </a:pPr>
            <a:r>
              <a:rPr lang="en-US" sz="2000" dirty="0"/>
              <a:t>Anything to share on the EU front?  		</a:t>
            </a:r>
            <a:r>
              <a:rPr lang="en-US" sz="1400" dirty="0"/>
              <a:t>	</a:t>
            </a:r>
          </a:p>
          <a:p>
            <a:pPr lvl="1">
              <a:buFont typeface="Arial" panose="020B0604020202020204" pitchFamily="34" charset="0"/>
              <a:buChar char="•"/>
            </a:pPr>
            <a:r>
              <a:rPr lang="en-US" sz="1800" dirty="0">
                <a:solidFill>
                  <a:schemeClr val="tx1"/>
                </a:solidFill>
              </a:rPr>
              <a:t>ETSI – BRAN – meeting #99 – 18-21 Sept</a:t>
            </a:r>
          </a:p>
          <a:p>
            <a:pPr lvl="2">
              <a:buFont typeface="Arial" panose="020B0604020202020204" pitchFamily="34" charset="0"/>
              <a:buChar char="•"/>
            </a:pPr>
            <a:endParaRPr lang="en-US" sz="1600" dirty="0">
              <a:solidFill>
                <a:schemeClr val="tx1"/>
              </a:solidFill>
            </a:endParaRPr>
          </a:p>
          <a:p>
            <a:pPr lvl="2">
              <a:buFont typeface="Arial" panose="020B0604020202020204" pitchFamily="34" charset="0"/>
              <a:buChar char="•"/>
            </a:pPr>
            <a:r>
              <a:rPr lang="en-US" sz="1600" dirty="0">
                <a:solidFill>
                  <a:schemeClr val="tx1"/>
                </a:solidFill>
              </a:rPr>
              <a:t>Last week: </a:t>
            </a:r>
          </a:p>
          <a:p>
            <a:pPr lvl="3">
              <a:buFont typeface="Arial" panose="020B0604020202020204" pitchFamily="34" charset="0"/>
              <a:buChar char="•"/>
            </a:pPr>
            <a:r>
              <a:rPr lang="en-US" sz="1400" dirty="0">
                <a:solidFill>
                  <a:schemeClr val="tx1"/>
                </a:solidFill>
              </a:rPr>
              <a:t>BRAN(18)098007r1_Minutes_of_BRAN98</a:t>
            </a:r>
          </a:p>
          <a:p>
            <a:pPr lvl="3">
              <a:buFont typeface="Arial" panose="020B0604020202020204" pitchFamily="34" charset="0"/>
              <a:buChar char="•"/>
            </a:pPr>
            <a:r>
              <a:rPr lang="en-GB" dirty="0"/>
              <a:t>The new work item in BRAN(18)098002 was adopted.</a:t>
            </a:r>
          </a:p>
          <a:p>
            <a:pPr lvl="4">
              <a:buFont typeface="Arial" panose="020B0604020202020204" pitchFamily="34" charset="0"/>
              <a:buChar char="•"/>
            </a:pPr>
            <a:r>
              <a:rPr lang="en-US" dirty="0"/>
              <a:t>Technical Report on WAS/RLANs in the band 6 725 MHz to 7 125 MHz</a:t>
            </a:r>
          </a:p>
          <a:p>
            <a:pPr lvl="3">
              <a:buFont typeface="Arial" panose="020B0604020202020204" pitchFamily="34" charset="0"/>
              <a:buChar char="•"/>
            </a:pPr>
            <a:r>
              <a:rPr lang="en-US" dirty="0"/>
              <a:t>Latest </a:t>
            </a:r>
            <a:r>
              <a:rPr lang="en-US" dirty="0" err="1"/>
              <a:t>SRDoc</a:t>
            </a:r>
            <a:r>
              <a:rPr lang="en-US" dirty="0"/>
              <a:t> on 60GHz just posted. </a:t>
            </a:r>
          </a:p>
          <a:p>
            <a:pPr lvl="3">
              <a:buFont typeface="Arial" panose="020B0604020202020204" pitchFamily="34" charset="0"/>
              <a:buChar char="•"/>
            </a:pPr>
            <a:endParaRPr lang="en-US" sz="1400" dirty="0">
              <a:solidFill>
                <a:schemeClr val="tx1"/>
              </a:solidFill>
            </a:endParaRPr>
          </a:p>
          <a:p>
            <a:pPr lvl="1">
              <a:buFont typeface="Arial" panose="020B0604020202020204" pitchFamily="34" charset="0"/>
              <a:buChar char="•"/>
            </a:pPr>
            <a:r>
              <a:rPr lang="en-US" sz="1800" dirty="0">
                <a:solidFill>
                  <a:schemeClr val="tx1"/>
                </a:solidFill>
              </a:rPr>
              <a:t>ETSI - ERM - TG-11</a:t>
            </a:r>
          </a:p>
          <a:p>
            <a:pPr lvl="2">
              <a:buFont typeface="Arial" panose="020B0604020202020204" pitchFamily="34" charset="0"/>
              <a:buChar char="•"/>
            </a:pPr>
            <a:endParaRPr lang="en-US" sz="1600" dirty="0">
              <a:solidFill>
                <a:schemeClr val="tx1"/>
              </a:solidFill>
            </a:endParaRPr>
          </a:p>
          <a:p>
            <a:pPr lvl="2">
              <a:buFont typeface="Arial" panose="020B0604020202020204" pitchFamily="34" charset="0"/>
              <a:buChar char="•"/>
            </a:pPr>
            <a:r>
              <a:rPr lang="en-US" sz="1600" dirty="0">
                <a:solidFill>
                  <a:schemeClr val="tx1"/>
                </a:solidFill>
              </a:rPr>
              <a:t>From previous calls:  EN 300 328 (v2.2.1 (2018-04)) - </a:t>
            </a:r>
            <a:r>
              <a:rPr lang="en-US" sz="1600" dirty="0"/>
              <a:t>Draft accepted by ERM and receipt by ETSI Secretariat on 07 June; </a:t>
            </a:r>
            <a:r>
              <a:rPr lang="en-US" sz="1600" dirty="0">
                <a:solidFill>
                  <a:schemeClr val="tx1"/>
                </a:solidFill>
              </a:rPr>
              <a:t>Now to National vote. ERM(18)065022r3;</a:t>
            </a:r>
          </a:p>
          <a:p>
            <a:pPr lvl="2">
              <a:buFont typeface="Arial" panose="020B0604020202020204" pitchFamily="34" charset="0"/>
              <a:buChar char="•"/>
            </a:pPr>
            <a:r>
              <a:rPr lang="en-US" sz="1600" dirty="0">
                <a:solidFill>
                  <a:schemeClr val="tx1"/>
                </a:solidFill>
                <a:hlinkClick r:id="rId2"/>
              </a:rPr>
              <a:t>https://portal.etsi.org/webapp/WorkProgram/Report_WorkItem.asp?WKI_ID=51206 </a:t>
            </a: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July 2018</a:t>
            </a:r>
            <a:endParaRPr lang="en-GB" dirty="0"/>
          </a:p>
        </p:txBody>
      </p:sp>
    </p:spTree>
    <p:extLst>
      <p:ext uri="{BB962C8B-B14F-4D97-AF65-F5344CB8AC3E}">
        <p14:creationId xmlns:p14="http://schemas.microsoft.com/office/powerpoint/2010/main" val="291822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EU items </a:t>
            </a:r>
            <a:r>
              <a:rPr lang="en-US" sz="2000" dirty="0"/>
              <a:t>-2</a:t>
            </a:r>
            <a:r>
              <a:rPr lang="en-US" sz="2800" dirty="0"/>
              <a:t> </a:t>
            </a:r>
            <a:endParaRPr lang="en-US" sz="1400" dirty="0"/>
          </a:p>
        </p:txBody>
      </p:sp>
      <p:sp>
        <p:nvSpPr>
          <p:cNvPr id="3" name="Content Placeholder 2"/>
          <p:cNvSpPr>
            <a:spLocks noGrp="1"/>
          </p:cNvSpPr>
          <p:nvPr>
            <p:ph idx="1"/>
          </p:nvPr>
        </p:nvSpPr>
        <p:spPr>
          <a:xfrm>
            <a:off x="647671" y="1181893"/>
            <a:ext cx="8451908" cy="4494213"/>
          </a:xfrm>
        </p:spPr>
        <p:txBody>
          <a:bodyPr/>
          <a:lstStyle/>
          <a:p>
            <a:pPr lvl="1">
              <a:buFont typeface="Arial" panose="020B0604020202020204" pitchFamily="34" charset="0"/>
              <a:buChar char="•"/>
            </a:pPr>
            <a:r>
              <a:rPr lang="en-US" sz="1800" dirty="0">
                <a:solidFill>
                  <a:schemeClr val="tx1"/>
                </a:solidFill>
              </a:rPr>
              <a:t>CEPT – ECC SE45</a:t>
            </a:r>
          </a:p>
          <a:p>
            <a:pPr lvl="2">
              <a:buFont typeface="Arial" panose="020B0604020202020204" pitchFamily="34" charset="0"/>
              <a:buChar char="•"/>
            </a:pPr>
            <a:r>
              <a:rPr lang="en-GB" sz="1600" dirty="0"/>
              <a:t>Next f2f: 13 August (afternoon) -14  August 2018, ECO, Copenhagen, Denmark</a:t>
            </a:r>
          </a:p>
          <a:p>
            <a:pPr lvl="2">
              <a:buFont typeface="Arial" panose="020B0604020202020204" pitchFamily="34" charset="0"/>
              <a:buChar char="•"/>
            </a:pPr>
            <a:r>
              <a:rPr lang="en-GB" sz="1600" dirty="0"/>
              <a:t> </a:t>
            </a:r>
          </a:p>
          <a:p>
            <a:pPr lvl="2">
              <a:buFont typeface="Arial" panose="020B0604020202020204" pitchFamily="34" charset="0"/>
              <a:buChar char="•"/>
            </a:pPr>
            <a:endParaRPr lang="en-US" sz="1600" dirty="0"/>
          </a:p>
          <a:p>
            <a:pPr lvl="3">
              <a:buFont typeface="Arial" panose="020B0604020202020204" pitchFamily="34" charset="0"/>
              <a:buChar char="•"/>
            </a:pPr>
            <a:endParaRPr lang="en-US" sz="1100" dirty="0">
              <a:solidFill>
                <a:schemeClr val="tx1"/>
              </a:solidFill>
            </a:endParaRPr>
          </a:p>
          <a:p>
            <a:pPr lvl="1">
              <a:buFont typeface="Arial" panose="020B0604020202020204" pitchFamily="34" charset="0"/>
              <a:buChar char="•"/>
            </a:pPr>
            <a:r>
              <a:rPr lang="en-US" sz="1800" dirty="0">
                <a:solidFill>
                  <a:schemeClr val="tx1"/>
                </a:solidFill>
              </a:rPr>
              <a:t>CEPT – ECC FM57</a:t>
            </a:r>
          </a:p>
          <a:p>
            <a:pPr lvl="2">
              <a:buFont typeface="Arial" panose="020B0604020202020204" pitchFamily="34" charset="0"/>
              <a:buChar char="•"/>
            </a:pPr>
            <a:r>
              <a:rPr lang="en-US" sz="1600" dirty="0">
                <a:solidFill>
                  <a:schemeClr val="tx1"/>
                </a:solidFill>
              </a:rPr>
              <a:t>Next meeting 18 July, a web-meeting. </a:t>
            </a: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r>
              <a:rPr lang="en-US" sz="1800" dirty="0">
                <a:solidFill>
                  <a:schemeClr val="tx1"/>
                </a:solidFill>
              </a:rPr>
              <a:t>Any other EU news? </a:t>
            </a:r>
            <a:endParaRPr lang="en-US" sz="1400" dirty="0">
              <a:solidFill>
                <a:schemeClr val="tx1"/>
              </a:solidFill>
            </a:endParaRPr>
          </a:p>
          <a:p>
            <a:pPr lvl="2">
              <a:buFont typeface="Arial" panose="020B0604020202020204" pitchFamily="34" charset="0"/>
              <a:buChar char="•"/>
            </a:pPr>
            <a:r>
              <a:rPr lang="en-US" sz="1600" dirty="0">
                <a:solidFill>
                  <a:schemeClr val="tx1"/>
                </a:solidFill>
              </a:rPr>
              <a:t> </a:t>
            </a:r>
          </a:p>
          <a:p>
            <a:pPr lvl="2">
              <a:buFont typeface="Arial" panose="020B0604020202020204" pitchFamily="34" charset="0"/>
              <a:buChar char="•"/>
            </a:pPr>
            <a:r>
              <a:rPr lang="en-US" sz="1600" dirty="0">
                <a:solidFill>
                  <a:schemeClr val="tx1"/>
                </a:solidFill>
              </a:rPr>
              <a:t> </a:t>
            </a:r>
          </a:p>
          <a:p>
            <a:pPr lvl="2">
              <a:buFont typeface="Arial" panose="020B0604020202020204" pitchFamily="34" charset="0"/>
              <a:buChar char="•"/>
            </a:pPr>
            <a:r>
              <a:rPr lang="en-US" sz="1400" dirty="0">
                <a:solidFill>
                  <a:schemeClr val="tx1"/>
                </a:solidFill>
              </a:rPr>
              <a:t> </a:t>
            </a:r>
          </a:p>
          <a:p>
            <a:pPr lvl="2">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July 2018</a:t>
            </a:r>
            <a:endParaRPr lang="en-GB" dirty="0"/>
          </a:p>
        </p:txBody>
      </p:sp>
    </p:spTree>
    <p:extLst>
      <p:ext uri="{BB962C8B-B14F-4D97-AF65-F5344CB8AC3E}">
        <p14:creationId xmlns:p14="http://schemas.microsoft.com/office/powerpoint/2010/main" val="31555090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err="1"/>
              <a:t>Ofcom</a:t>
            </a:r>
            <a:r>
              <a:rPr lang="en-US" sz="2800" dirty="0"/>
              <a:t> -  WRC-19</a:t>
            </a:r>
            <a:endParaRPr lang="en-US" sz="1400" dirty="0"/>
          </a:p>
        </p:txBody>
      </p:sp>
      <p:sp>
        <p:nvSpPr>
          <p:cNvPr id="3" name="Content Placeholder 2"/>
          <p:cNvSpPr>
            <a:spLocks noGrp="1"/>
          </p:cNvSpPr>
          <p:nvPr>
            <p:ph idx="1"/>
          </p:nvPr>
        </p:nvSpPr>
        <p:spPr>
          <a:xfrm>
            <a:off x="692092" y="1066800"/>
            <a:ext cx="8451908" cy="4494213"/>
          </a:xfrm>
        </p:spPr>
        <p:txBody>
          <a:bodyPr/>
          <a:lstStyle/>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err="1">
                <a:solidFill>
                  <a:schemeClr val="tx1"/>
                </a:solidFill>
              </a:rPr>
              <a:t>Ofcom</a:t>
            </a:r>
            <a:r>
              <a:rPr lang="en-US" sz="2000" dirty="0">
                <a:solidFill>
                  <a:schemeClr val="tx1"/>
                </a:solidFill>
              </a:rPr>
              <a:t> </a:t>
            </a:r>
            <a:r>
              <a:rPr lang="en-US" sz="2000" b="0" dirty="0"/>
              <a:t>Consultation: UK preparations for the World Radiocommunication Conference 2019 (WRC-19)</a:t>
            </a:r>
          </a:p>
          <a:p>
            <a:pPr lvl="1">
              <a:buFont typeface="Arial" panose="020B0604020202020204" pitchFamily="34" charset="0"/>
              <a:buChar char="•"/>
            </a:pPr>
            <a:r>
              <a:rPr lang="en-US" sz="1600" dirty="0">
                <a:solidFill>
                  <a:schemeClr val="tx1"/>
                </a:solidFill>
                <a:hlinkClick r:id="rId2"/>
              </a:rPr>
              <a:t>https://www.ofcom.org.uk/consultations-and-statements/category-1/uk-preparations-wrc-19</a:t>
            </a:r>
            <a:r>
              <a:rPr lang="en-US" sz="1600" dirty="0">
                <a:solidFill>
                  <a:schemeClr val="tx1"/>
                </a:solidFill>
              </a:rPr>
              <a:t> </a:t>
            </a:r>
          </a:p>
          <a:p>
            <a:pPr lvl="1">
              <a:buFont typeface="Arial" panose="020B0604020202020204" pitchFamily="34" charset="0"/>
              <a:buChar char="•"/>
            </a:pPr>
            <a:r>
              <a:rPr lang="en-US" sz="1600" dirty="0">
                <a:hlinkClick r:id="rId3"/>
              </a:rPr>
              <a:t>https://mentor.ieee.org/802.18/dcn/18/18-18-0069-00-0000-ofcom-consultation-on-preparations-for-wrc-19.pdf</a:t>
            </a:r>
            <a:r>
              <a:rPr lang="en-US" sz="1600" dirty="0"/>
              <a:t> </a:t>
            </a:r>
          </a:p>
          <a:p>
            <a:pPr lvl="1">
              <a:buFont typeface="Arial" panose="020B0604020202020204" pitchFamily="34" charset="0"/>
              <a:buChar char="•"/>
            </a:pPr>
            <a:r>
              <a:rPr lang="en-US" sz="1600" b="1" dirty="0"/>
              <a:t>The closing date for responses is 13 September 2018. (To EC by 16 or 23 Aug)</a:t>
            </a:r>
          </a:p>
          <a:p>
            <a:pPr lvl="1">
              <a:buFont typeface="Arial" panose="020B0604020202020204" pitchFamily="34" charset="0"/>
              <a:buChar char="•"/>
            </a:pPr>
            <a:r>
              <a:rPr lang="en-US" sz="1600" dirty="0">
                <a:solidFill>
                  <a:schemeClr val="tx1"/>
                </a:solidFill>
              </a:rPr>
              <a:t>There are 32 questions </a:t>
            </a:r>
            <a:r>
              <a:rPr lang="en-US" sz="1600" dirty="0" err="1">
                <a:solidFill>
                  <a:schemeClr val="tx1"/>
                </a:solidFill>
              </a:rPr>
              <a:t>Ofcom</a:t>
            </a:r>
            <a:r>
              <a:rPr lang="en-US" sz="1600" dirty="0">
                <a:solidFill>
                  <a:schemeClr val="tx1"/>
                </a:solidFill>
              </a:rPr>
              <a:t> is asking. </a:t>
            </a:r>
          </a:p>
          <a:p>
            <a:pPr lvl="1">
              <a:buFont typeface="Arial" panose="020B0604020202020204" pitchFamily="34" charset="0"/>
              <a:buChar char="•"/>
            </a:pPr>
            <a:r>
              <a:rPr lang="en-US" sz="1600" dirty="0">
                <a:solidFill>
                  <a:schemeClr val="tx1"/>
                </a:solidFill>
              </a:rPr>
              <a:t>We should focus on AIs from our view point document; 1.12, 1.13, 1.15, 1.16, 9.1 and 10.   </a:t>
            </a:r>
          </a:p>
          <a:p>
            <a:pPr marL="457200" lvl="1" indent="0"/>
            <a:r>
              <a:rPr lang="en-US" sz="1600" dirty="0">
                <a:solidFill>
                  <a:schemeClr val="tx1"/>
                </a:solidFill>
              </a:rPr>
              <a:t> </a:t>
            </a:r>
          </a:p>
          <a:p>
            <a:r>
              <a:rPr lang="en-US" sz="1400" b="0" dirty="0"/>
              <a:t>1.1 This consultation calls on stakeholders to help us play an important part in shaping the regulations that govern how the world’s radio spectrum is used. It sets out the key issues to be discussed at next year’s World Radiocommunications Conference (WRC-19) – and spells out our early thinking on the outcomes we’d like to achieve. It also explains the engagement process which </a:t>
            </a:r>
            <a:r>
              <a:rPr lang="en-US" sz="1400" b="0" dirty="0" err="1"/>
              <a:t>Ofcom</a:t>
            </a:r>
            <a:r>
              <a:rPr lang="en-US" sz="1400" b="0" dirty="0"/>
              <a:t> manages in order to allow stakeholders to feed into the development of UK positions for the WRC. </a:t>
            </a:r>
          </a:p>
          <a:p>
            <a:r>
              <a:rPr lang="en-US" sz="1400" b="0" dirty="0"/>
              <a:t>1.2 Among the areas for discussion at WRC-19 are use of spectrum for mobile broadband – including next generation 5G. Decisions taken at the conference on this and other matters could affect thousands of UK businesses and consumers. </a:t>
            </a:r>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05 July 2018</a:t>
            </a:r>
            <a:endParaRPr lang="en-GB" dirty="0"/>
          </a:p>
        </p:txBody>
      </p:sp>
    </p:spTree>
    <p:extLst>
      <p:ext uri="{BB962C8B-B14F-4D97-AF65-F5344CB8AC3E}">
        <p14:creationId xmlns:p14="http://schemas.microsoft.com/office/powerpoint/2010/main" val="4110790776"/>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27153</TotalTime>
  <Words>4777</Words>
  <Application>Microsoft Office PowerPoint</Application>
  <PresentationFormat>On-screen Show (4:3)</PresentationFormat>
  <Paragraphs>623</Paragraphs>
  <Slides>41</Slides>
  <Notes>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41</vt:i4>
      </vt:variant>
    </vt:vector>
  </HeadingPairs>
  <TitlesOfParts>
    <vt:vector size="53" baseType="lpstr">
      <vt:lpstr>Arial Unicode MS</vt:lpstr>
      <vt:lpstr>MS Gothic</vt:lpstr>
      <vt:lpstr>MS PGothic</vt: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vt:lpstr>
      <vt:lpstr>Motions - administrative</vt:lpstr>
      <vt:lpstr>EU items </vt:lpstr>
      <vt:lpstr>EU items -2 </vt:lpstr>
      <vt:lpstr>Ofcom -  WRC-19</vt:lpstr>
      <vt:lpstr>Ofcom -  WRC-19 -2</vt:lpstr>
      <vt:lpstr>Ofcom -  WRC-19 -3</vt:lpstr>
      <vt:lpstr>Ofcom -  WRC-19 -4</vt:lpstr>
      <vt:lpstr>FCC – Open Meeting next week</vt:lpstr>
      <vt:lpstr>FCC – Flexible Use of the 3.7 to 4.2 GHz Band</vt:lpstr>
      <vt:lpstr>IEEE 802 on 6GHz</vt:lpstr>
      <vt:lpstr>TR-51 SUN meeting invite</vt:lpstr>
      <vt:lpstr>Agenda – Plenary San Diego</vt:lpstr>
      <vt:lpstr>Actions Required</vt:lpstr>
      <vt:lpstr>Any Other Business</vt:lpstr>
      <vt:lpstr>Adjourn</vt:lpstr>
      <vt:lpstr>PowerPoint Presentation</vt:lpstr>
      <vt:lpstr>IEEE SA position statement </vt:lpstr>
      <vt:lpstr>Motion SA position statment</vt:lpstr>
      <vt:lpstr>keep in mind for future</vt:lpstr>
      <vt:lpstr>FCC FNPRM 4.9 GHz</vt:lpstr>
      <vt:lpstr>FCC NPRM 2.5 GHz -1</vt:lpstr>
      <vt:lpstr>FCC NPRM 2.5 GHz -2</vt:lpstr>
      <vt:lpstr>A Future For Unlicensed Spectrum – from last week</vt:lpstr>
      <vt:lpstr>A Future For Unlicensed Spectrum-2</vt:lpstr>
      <vt:lpstr>A Future For Unlicensed Spectrum</vt:lpstr>
      <vt:lpstr>Potential reference document when doing comments</vt:lpstr>
      <vt:lpstr>WiFi / UWB Coexistence -1</vt:lpstr>
      <vt:lpstr>WiFi / UWB Coexistence  -2</vt:lpstr>
      <vt:lpstr>IEEE EU Position Statement -1</vt:lpstr>
      <vt:lpstr>IEEE EU Position Statement -2</vt:lpstr>
      <vt:lpstr>Motion – EU Spectrum Management</vt:lpstr>
      <vt:lpstr>Fellowship Request</vt:lpstr>
      <vt:lpstr>IEEE – not connected and underserved (from last week)</vt:lpstr>
      <vt:lpstr>IEEE 802 (.11)</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Holcomb, Jay</cp:lastModifiedBy>
  <cp:revision>610</cp:revision>
  <cp:lastPrinted>1601-01-01T00:00:00Z</cp:lastPrinted>
  <dcterms:created xsi:type="dcterms:W3CDTF">2016-03-03T14:54:45Z</dcterms:created>
  <dcterms:modified xsi:type="dcterms:W3CDTF">2018-07-05T20:29:10Z</dcterms:modified>
</cp:coreProperties>
</file>