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341" r:id="rId3"/>
    <p:sldId id="329" r:id="rId4"/>
    <p:sldId id="330" r:id="rId5"/>
    <p:sldId id="319" r:id="rId6"/>
    <p:sldId id="331" r:id="rId7"/>
    <p:sldId id="395" r:id="rId8"/>
    <p:sldId id="444" r:id="rId9"/>
    <p:sldId id="443" r:id="rId10"/>
    <p:sldId id="450" r:id="rId11"/>
    <p:sldId id="448" r:id="rId12"/>
    <p:sldId id="449" r:id="rId13"/>
    <p:sldId id="441" r:id="rId14"/>
    <p:sldId id="442" r:id="rId15"/>
    <p:sldId id="445" r:id="rId16"/>
    <p:sldId id="446" r:id="rId17"/>
    <p:sldId id="447" r:id="rId18"/>
    <p:sldId id="436" r:id="rId19"/>
    <p:sldId id="401" r:id="rId20"/>
    <p:sldId id="402" r:id="rId21"/>
    <p:sldId id="403" r:id="rId22"/>
    <p:sldId id="396" r:id="rId23"/>
    <p:sldId id="438" r:id="rId24"/>
    <p:sldId id="425" r:id="rId25"/>
    <p:sldId id="430" r:id="rId26"/>
    <p:sldId id="431" r:id="rId27"/>
    <p:sldId id="435" r:id="rId28"/>
    <p:sldId id="439" r:id="rId29"/>
    <p:sldId id="429" r:id="rId30"/>
    <p:sldId id="417" r:id="rId31"/>
    <p:sldId id="418" r:id="rId32"/>
    <p:sldId id="398" r:id="rId33"/>
    <p:sldId id="428" r:id="rId34"/>
    <p:sldId id="404" r:id="rId35"/>
    <p:sldId id="399" r:id="rId36"/>
    <p:sldId id="409" r:id="rId37"/>
    <p:sldId id="410" r:id="rId38"/>
    <p:sldId id="390" r:id="rId39"/>
    <p:sldId id="392"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7" autoAdjust="0"/>
    <p:restoredTop sz="94660"/>
  </p:normalViewPr>
  <p:slideViewPr>
    <p:cSldViewPr>
      <p:cViewPr varScale="1">
        <p:scale>
          <a:sx n="112" d="100"/>
          <a:sy n="112" d="100"/>
        </p:scale>
        <p:origin x="49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28-Jun-18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June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28 June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June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802.18-18/0073r01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74-00-0000-acma-draft-five-year-spectrum-outlook-2018-22.docx" TargetMode="External"/><Relationship Id="rId2" Type="http://schemas.openxmlformats.org/officeDocument/2006/relationships/hyperlink" Target="https://www.acma.gov.au/theACMA/draft-five-year-spectrum-outlook-2018-22" TargetMode="External"/><Relationship Id="rId1" Type="http://schemas.openxmlformats.org/officeDocument/2006/relationships/slideLayout" Target="../slideLayouts/slideLayout1.xml"/><Relationship Id="rId5" Type="http://schemas.openxmlformats.org/officeDocument/2006/relationships/hyperlink" Target="https://mentor.ieee.org/802.18/dcn/18/18-18-0072-00-0000-itu-spbpu-seminar-for-cis-eu-imt-backhaul-and-haps.pdf" TargetMode="External"/><Relationship Id="rId4" Type="http://schemas.openxmlformats.org/officeDocument/2006/relationships/hyperlink" Target="https://www.itu.int/en/ITU-R/study-groups/workshops/DMRE-CIS-Europe/Pages/default.asp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apps.fcc.gov/edocs_public/attachmatch/DA-18-468A1.pdf" TargetMode="External"/><Relationship Id="rId7" Type="http://schemas.openxmlformats.org/officeDocument/2006/relationships/hyperlink" Target="https://www.fcc.gov/ecfs/search/filings?q=(proceedings.name:((07\-100*))%20OR%20proceedings.description:((07\-100*)))&amp;sort=date_disseminated,DESC" TargetMode="External"/><Relationship Id="rId2" Type="http://schemas.openxmlformats.org/officeDocument/2006/relationships/hyperlink" Target="https://www.federalregister.gov/documents/2018/05/07/2018-09416/49-ghz-band?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52-00-0000-fcc-fnprn-4-9-ghz-fcc-18-33-wp-07-100.pdf" TargetMode="External"/><Relationship Id="rId5" Type="http://schemas.openxmlformats.org/officeDocument/2006/relationships/hyperlink" Target="https://ecfsapi.fcc.gov/file/03231913715191/FCC-18-33A1.pdf" TargetMode="External"/><Relationship Id="rId4" Type="http://schemas.openxmlformats.org/officeDocument/2006/relationships/hyperlink" Target="https://mentor.ieee.org/802.18/dcn/18/18-18-0051-00-0000-fcc-pn-4-9-ghz-da-18-468-fcc-18-33-wp-07-100.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ecfs/search/filings?proceedings_name=18-120&amp;sort=date_disseminated,DESC" TargetMode="External"/><Relationship Id="rId2" Type="http://schemas.openxmlformats.org/officeDocument/2006/relationships/hyperlink" Target="https://www.fcc.gov/ecfs/filing/0510125420096" TargetMode="External"/><Relationship Id="rId1" Type="http://schemas.openxmlformats.org/officeDocument/2006/relationships/slideLayout" Target="../slideLayouts/slideLayout1.xml"/><Relationship Id="rId4" Type="http://schemas.openxmlformats.org/officeDocument/2006/relationships/hyperlink" Target="https://www.federalregister.gov/documents/2018/06/07/2018-12183/transforming-the-25-ghz-band?utm_campaign=subscription%20mailing%20list&amp;utm_source=federalregister.gov&amp;utm_medium=emai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70-00-0000-minutes-14june18-rr-tag-teleconferenc.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8/18-18-0071-00-0000-increasing-efficient-and-effective-use-part-101-spectrum-gn-18-122-and-17-183-ex-parte.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10-05-0000-sa-use-of-spectrum-draft-position-06dec17.docx" TargetMode="External"/><Relationship Id="rId2" Type="http://schemas.openxmlformats.org/officeDocument/2006/relationships/hyperlink" Target="https://mentor.ieee.org/802.18/dcn/18/18-18-0010-04-0000-sa-use-of-spectrum-draft-position-06dec17.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28 June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28 June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587"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118573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47671" y="1181893"/>
            <a:ext cx="84519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#98 – 18-21 June </a:t>
            </a:r>
          </a:p>
          <a:p>
            <a:pPr lvl="2">
              <a:buFont typeface="Arial" panose="020B0604020202020204" pitchFamily="34" charset="0"/>
              <a:buChar char="•"/>
            </a:pPr>
            <a:r>
              <a:rPr lang="en-US" sz="1600" dirty="0">
                <a:solidFill>
                  <a:schemeClr val="tx1"/>
                </a:solidFill>
              </a:rPr>
              <a:t>BRAN(18)098007r1_Minutes_of_BRAN98</a:t>
            </a:r>
          </a:p>
          <a:p>
            <a:pPr lvl="2">
              <a:buFont typeface="Arial" panose="020B0604020202020204" pitchFamily="34" charset="0"/>
              <a:buChar char="•"/>
            </a:pPr>
            <a:endParaRPr lang="en-GB" dirty="0"/>
          </a:p>
          <a:p>
            <a:pPr lvl="2">
              <a:buFont typeface="Arial" panose="020B0604020202020204" pitchFamily="34" charset="0"/>
              <a:buChar char="•"/>
            </a:pPr>
            <a:r>
              <a:rPr lang="en-GB" dirty="0"/>
              <a:t>EN 302 502 (Harmonised Standard for 5,8 GHz BFWA) for national voting</a:t>
            </a:r>
            <a:endParaRPr lang="en-US" sz="1600" dirty="0">
              <a:solidFill>
                <a:schemeClr val="tx1"/>
              </a:solidFill>
            </a:endParaRPr>
          </a:p>
          <a:p>
            <a:pPr lvl="2">
              <a:buFont typeface="Arial" panose="020B0604020202020204" pitchFamily="34" charset="0"/>
              <a:buChar char="•"/>
            </a:pPr>
            <a:r>
              <a:rPr lang="en-GB" dirty="0"/>
              <a:t>The new work item in BRAN(18)098002 was adopted.</a:t>
            </a:r>
          </a:p>
          <a:p>
            <a:pPr lvl="3">
              <a:buFont typeface="Arial" panose="020B0604020202020204" pitchFamily="34" charset="0"/>
              <a:buChar char="•"/>
            </a:pPr>
            <a:r>
              <a:rPr lang="en-US" dirty="0"/>
              <a:t>Technical Report on WAS/RLANs in the band 6 725 MHz to 7 125 MHz</a:t>
            </a:r>
          </a:p>
          <a:p>
            <a:pPr lvl="2">
              <a:buFont typeface="Arial" panose="020B0604020202020204" pitchFamily="34" charset="0"/>
              <a:buChar char="•"/>
            </a:pPr>
            <a:r>
              <a:rPr lang="en-US" dirty="0"/>
              <a:t>Latest </a:t>
            </a:r>
            <a:r>
              <a:rPr lang="en-US" dirty="0" err="1"/>
              <a:t>SRDoc</a:t>
            </a:r>
            <a:r>
              <a:rPr lang="en-US" dirty="0"/>
              <a:t> on 60GHz just posted. </a:t>
            </a:r>
          </a:p>
          <a:p>
            <a:pPr lvl="3">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From last call:  EN 300 328 (v2.2.1 (2018-04)) - </a:t>
            </a:r>
            <a:r>
              <a:rPr lang="en-US" sz="1600" dirty="0"/>
              <a:t>Draft accepted by ERM and receipt by ETSI Secretariat on 07 June; </a:t>
            </a:r>
            <a:r>
              <a:rPr lang="en-US" sz="1600" dirty="0">
                <a:solidFill>
                  <a:schemeClr val="tx1"/>
                </a:solidFill>
              </a:rPr>
              <a:t>Now to National vote. ERM(18)065022r3;</a:t>
            </a:r>
          </a:p>
          <a:p>
            <a:pPr lvl="2">
              <a:buFont typeface="Arial" panose="020B0604020202020204" pitchFamily="34" charset="0"/>
              <a:buChar char="•"/>
            </a:pPr>
            <a:r>
              <a:rPr lang="en-US" sz="1600" dirty="0">
                <a:solidFill>
                  <a:schemeClr val="tx1"/>
                </a:solidFill>
              </a:rPr>
              <a:t>Any news? no</a:t>
            </a:r>
          </a:p>
          <a:p>
            <a:pPr lvl="2">
              <a:buFont typeface="Arial" panose="020B0604020202020204" pitchFamily="34" charset="0"/>
              <a:buChar char="•"/>
            </a:pPr>
            <a:r>
              <a:rPr lang="en-US" sz="1600" dirty="0">
                <a:solidFill>
                  <a:schemeClr val="tx1"/>
                </a:solidFill>
              </a:rPr>
              <a:t>EN 300 220-2 V3.2.1 (2018-06) just published.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r>
              <a:rPr lang="en-US" sz="2000" dirty="0"/>
              <a:t>-2</a:t>
            </a:r>
            <a:r>
              <a:rPr lang="en-US" sz="2800" dirty="0"/>
              <a:t> </a:t>
            </a:r>
            <a:endParaRPr lang="en-US" sz="1400" dirty="0"/>
          </a:p>
        </p:txBody>
      </p:sp>
      <p:sp>
        <p:nvSpPr>
          <p:cNvPr id="3" name="Content Placeholder 2"/>
          <p:cNvSpPr>
            <a:spLocks noGrp="1"/>
          </p:cNvSpPr>
          <p:nvPr>
            <p:ph idx="1"/>
          </p:nvPr>
        </p:nvSpPr>
        <p:spPr>
          <a:xfrm>
            <a:off x="647671" y="1181893"/>
            <a:ext cx="8451908" cy="4494213"/>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US" sz="1600" dirty="0">
                <a:solidFill>
                  <a:schemeClr val="tx1"/>
                </a:solidFill>
              </a:rPr>
              <a:t>2 hr. Web meeting 18 June, </a:t>
            </a:r>
            <a:r>
              <a:rPr lang="en-US" sz="1600" dirty="0"/>
              <a:t>SE45#3.1 on RLAN duty cycle.</a:t>
            </a:r>
          </a:p>
          <a:p>
            <a:pPr lvl="3">
              <a:buFont typeface="Arial" panose="020B0604020202020204" pitchFamily="34" charset="0"/>
              <a:buChar char="•"/>
            </a:pPr>
            <a:r>
              <a:rPr lang="en-US" sz="1400" dirty="0"/>
              <a:t>SE45(18)057R1_Minutes of the SE45#3.1 web meeting on WAS_RLAN duty cycle</a:t>
            </a:r>
          </a:p>
          <a:p>
            <a:pPr lvl="3">
              <a:buFont typeface="Arial" panose="020B0604020202020204" pitchFamily="34" charset="0"/>
              <a:buChar char="•"/>
            </a:pPr>
            <a:r>
              <a:rPr lang="en-US" sz="1400" dirty="0"/>
              <a:t>SE45#3.1 decided that the project team members should start with the simulations and use the duty cycle value of 1%, the agreed set of parameters as available in the draft ECC Report [RLAN6]</a:t>
            </a:r>
            <a:r>
              <a:rPr lang="en-GB" sz="1400" dirty="0"/>
              <a:t> </a:t>
            </a:r>
          </a:p>
          <a:p>
            <a:pPr lvl="3">
              <a:buFont typeface="Arial" panose="020B0604020202020204" pitchFamily="34" charset="0"/>
              <a:buChar char="•"/>
            </a:pPr>
            <a:r>
              <a:rPr lang="en-US" sz="1400" dirty="0"/>
              <a:t>Proposals to organize an additional web meeting in July where the first simulation results could be discussed.   If web meeting not possible will make results available on the SE45 Forum.  </a:t>
            </a:r>
          </a:p>
          <a:p>
            <a:pPr lvl="2">
              <a:buFont typeface="Arial" panose="020B0604020202020204" pitchFamily="34" charset="0"/>
              <a:buChar char="•"/>
            </a:pPr>
            <a:r>
              <a:rPr lang="en-GB" sz="1600" dirty="0"/>
              <a:t>Next f2f: 13 August (afternoon) -14  August 2018, ECO, Copenhagen, Denmark</a:t>
            </a:r>
            <a:endParaRPr lang="en-US" sz="1600" dirty="0"/>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US" sz="1600" dirty="0">
                <a:solidFill>
                  <a:schemeClr val="tx1"/>
                </a:solidFill>
              </a:rPr>
              <a:t>Next meeting 18 July, a web-meeting.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r>
              <a:rPr lang="en-US" sz="1600" dirty="0">
                <a:solidFill>
                  <a:schemeClr val="tx1"/>
                </a:solidFill>
              </a:rPr>
              <a:t>13</a:t>
            </a:r>
            <a:r>
              <a:rPr lang="en-US" sz="1600" baseline="30000" dirty="0">
                <a:solidFill>
                  <a:schemeClr val="tx1"/>
                </a:solidFill>
              </a:rPr>
              <a:t>th</a:t>
            </a:r>
            <a:r>
              <a:rPr lang="en-US" sz="1600" dirty="0">
                <a:solidFill>
                  <a:schemeClr val="tx1"/>
                </a:solidFill>
              </a:rPr>
              <a:t> Annual EU Spectrum Management Conference, Brussels,</a:t>
            </a:r>
          </a:p>
          <a:p>
            <a:pPr lvl="3">
              <a:buFont typeface="Arial" panose="020B0604020202020204" pitchFamily="34" charset="0"/>
              <a:buChar char="•"/>
            </a:pPr>
            <a:r>
              <a:rPr lang="en-US" sz="1400" dirty="0">
                <a:solidFill>
                  <a:schemeClr val="tx1"/>
                </a:solidFill>
              </a:rPr>
              <a:t>Many from the EC</a:t>
            </a:r>
          </a:p>
          <a:p>
            <a:pPr lvl="3">
              <a:buFont typeface="Arial" panose="020B0604020202020204" pitchFamily="34" charset="0"/>
              <a:buChar char="•"/>
            </a:pPr>
            <a:r>
              <a:rPr lang="en-US" sz="1400" dirty="0">
                <a:solidFill>
                  <a:schemeClr val="tx1"/>
                </a:solidFill>
              </a:rPr>
              <a:t>Most of the conference discussed bands for 5G;  700MHz, 3.x GHz and 26GHz. </a:t>
            </a:r>
          </a:p>
          <a:p>
            <a:pPr lvl="3">
              <a:buFont typeface="Arial" panose="020B0604020202020204" pitchFamily="34" charset="0"/>
              <a:buChar char="•"/>
            </a:pPr>
            <a:r>
              <a:rPr lang="en-US" sz="1400" dirty="0">
                <a:solidFill>
                  <a:schemeClr val="tx1"/>
                </a:solidFill>
              </a:rPr>
              <a:t>Microsoft, a strong presentation on 6GHz for unlicensed and 66-71 should be left alone. </a:t>
            </a: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err="1">
                <a:solidFill>
                  <a:schemeClr val="tx1"/>
                </a:solidFill>
              </a:rPr>
              <a:t>Ofcom</a:t>
            </a:r>
            <a:r>
              <a:rPr lang="en-US" sz="2000" dirty="0">
                <a:solidFill>
                  <a:schemeClr val="tx1"/>
                </a:solidFill>
              </a:rPr>
              <a:t>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a:t>
            </a:r>
            <a:r>
              <a:rPr lang="en-US" sz="1600" dirty="0" err="1">
                <a:solidFill>
                  <a:schemeClr val="tx1"/>
                </a:solidFill>
              </a:rPr>
              <a:t>Ofcom</a:t>
            </a:r>
            <a:r>
              <a:rPr lang="en-US" sz="1600" dirty="0">
                <a:solidFill>
                  <a:schemeClr val="tx1"/>
                </a:solidFill>
              </a:rPr>
              <a:t> is asking. </a:t>
            </a:r>
          </a:p>
          <a:p>
            <a:pPr lvl="1">
              <a:buFont typeface="Arial" panose="020B0604020202020204" pitchFamily="34" charset="0"/>
              <a:buChar char="•"/>
            </a:pPr>
            <a:r>
              <a:rPr lang="en-US" sz="1600" dirty="0">
                <a:solidFill>
                  <a:schemeClr val="tx1"/>
                </a:solidFill>
              </a:rPr>
              <a:t>We should focus on AIs from our view point document; 1.12, 1.13, 1.15, 1.16, 9.1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a:t>
            </a:r>
            <a:r>
              <a:rPr lang="en-US" sz="1400" b="0" dirty="0" err="1"/>
              <a:t>Ofcom</a:t>
            </a:r>
            <a:r>
              <a:rPr lang="en-US" sz="1400" b="0" dirty="0"/>
              <a:t>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a:t>
            </a:r>
            <a:r>
              <a:rPr lang="en-US" sz="1400" dirty="0" err="1"/>
              <a:t>prioritisation</a:t>
            </a:r>
            <a:r>
              <a:rPr lang="en-US" sz="1400" dirty="0"/>
              <a:t> of the agenda items, as shown in Annex 5, and if not why</a:t>
            </a:r>
          </a:p>
          <a:p>
            <a:r>
              <a:rPr lang="en-US" sz="1400" dirty="0"/>
              <a:t> </a:t>
            </a:r>
          </a:p>
          <a:p>
            <a:r>
              <a:rPr lang="en-US" sz="1400" dirty="0"/>
              <a:t>Question 2: </a:t>
            </a:r>
            <a:r>
              <a:rPr lang="en-US" sz="1400" dirty="0" err="1"/>
              <a:t>Ofcom</a:t>
            </a:r>
            <a:r>
              <a:rPr lang="en-US" sz="1400" dirty="0"/>
              <a:t>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a:t>
            </a:r>
            <a:r>
              <a:rPr lang="en-US" sz="1400" dirty="0" err="1"/>
              <a:t>Recognising</a:t>
            </a:r>
            <a:r>
              <a:rPr lang="en-US" sz="1400" dirty="0"/>
              <a:t>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a:t>
            </a:r>
            <a:r>
              <a:rPr lang="en-US" sz="1400" dirty="0" err="1"/>
              <a:t>Ofcom</a:t>
            </a:r>
            <a:r>
              <a:rPr lang="en-US" sz="1400" dirty="0"/>
              <a:t>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-4</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400" dirty="0"/>
              <a:t>? Question 6: Do you agree that UK support a position of not making changes to the Radio Regulations to reference specific bands for M2M/IoT usage?</a:t>
            </a:r>
          </a:p>
          <a:p>
            <a:r>
              <a:rPr lang="en-US" sz="1400" dirty="0"/>
              <a:t> </a:t>
            </a:r>
          </a:p>
          <a:p>
            <a:r>
              <a:rPr lang="en-US" sz="1400" dirty="0"/>
              <a:t>? Question 13: Do you have any views on the bands being studied and are there any other considerations which you think should be taken into account? What are your views on the appropriateness of the current emission limits in the band 3 700 – 4 200 MHz?</a:t>
            </a:r>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Informational</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r>
              <a:rPr lang="en-US" sz="2000" dirty="0"/>
              <a:t>ACMA (annual) Spectrum Outlook</a:t>
            </a:r>
            <a:endParaRPr lang="en-US" sz="2000" dirty="0">
              <a:solidFill>
                <a:schemeClr val="tx1"/>
              </a:solidFill>
            </a:endParaRPr>
          </a:p>
          <a:p>
            <a:pPr lvl="1">
              <a:buFont typeface="Arial" panose="020B0604020202020204" pitchFamily="34" charset="0"/>
              <a:buChar char="•"/>
            </a:pPr>
            <a:r>
              <a:rPr lang="en-US" sz="1600" dirty="0">
                <a:solidFill>
                  <a:schemeClr val="tx1"/>
                </a:solidFill>
                <a:hlinkClick r:id="rId2"/>
              </a:rPr>
              <a:t>https://www.acma.gov.au/theACMA/draft-five-year-spectrum-outlook-2018-22</a:t>
            </a:r>
            <a:endParaRPr lang="en-US" sz="1600" dirty="0">
              <a:solidFill>
                <a:schemeClr val="tx1"/>
              </a:solidFill>
            </a:endParaRPr>
          </a:p>
          <a:p>
            <a:pPr lvl="1">
              <a:buFont typeface="Arial" panose="020B0604020202020204" pitchFamily="34" charset="0"/>
              <a:buChar char="•"/>
            </a:pPr>
            <a:r>
              <a:rPr lang="en-US" sz="1600" dirty="0">
                <a:solidFill>
                  <a:schemeClr val="tx1"/>
                </a:solidFill>
                <a:hlinkClick r:id="rId3"/>
              </a:rPr>
              <a:t>https://mentor.ieee.org/802.18/dcn/18/18-18-0074-00-0000-acma-draft-five-year-spectrum-outlook-2018-22.docx</a:t>
            </a:r>
            <a:r>
              <a:rPr lang="en-US" sz="1600" dirty="0">
                <a:solidFill>
                  <a:schemeClr val="tx1"/>
                </a:solidFill>
              </a:rPr>
              <a:t> </a:t>
            </a:r>
          </a:p>
          <a:p>
            <a:pPr lvl="1">
              <a:buFont typeface="Arial" panose="020B0604020202020204" pitchFamily="34" charset="0"/>
              <a:buChar char="•"/>
            </a:pPr>
            <a:r>
              <a:rPr lang="en-US" sz="1600" dirty="0">
                <a:solidFill>
                  <a:schemeClr val="tx1"/>
                </a:solidFill>
              </a:rPr>
              <a:t>Lots of set up for 5G and also satellites,  limited unlicensed, some sharing in 5g bands.  </a:t>
            </a:r>
          </a:p>
          <a:p>
            <a:pPr lvl="1">
              <a:buFont typeface="Arial" panose="020B0604020202020204" pitchFamily="34" charset="0"/>
              <a:buChar char="•"/>
            </a:pPr>
            <a:r>
              <a:rPr lang="en-US" sz="1600" dirty="0">
                <a:solidFill>
                  <a:schemeClr val="tx1"/>
                </a:solidFill>
              </a:rPr>
              <a:t>IoT at 928-935 </a:t>
            </a:r>
            <a:r>
              <a:rPr lang="en-US" sz="1600" dirty="0" err="1">
                <a:solidFill>
                  <a:schemeClr val="tx1"/>
                </a:solidFill>
              </a:rPr>
              <a:t>MHz.</a:t>
            </a:r>
            <a:r>
              <a:rPr lang="en-US" sz="1600" dirty="0">
                <a:solidFill>
                  <a:schemeClr val="tx1"/>
                </a:solidFill>
              </a:rPr>
              <a:t> </a:t>
            </a:r>
          </a:p>
          <a:p>
            <a:pPr lvl="1">
              <a:buFont typeface="Arial" panose="020B0604020202020204" pitchFamily="34" charset="0"/>
              <a:buChar char="•"/>
            </a:pPr>
            <a:r>
              <a:rPr lang="en-US" sz="1600" dirty="0">
                <a:solidFill>
                  <a:schemeClr val="tx1"/>
                </a:solidFill>
              </a:rPr>
              <a:t>Is due tomorrow, 29 June.  </a:t>
            </a:r>
          </a:p>
          <a:p>
            <a:pPr>
              <a:buFont typeface="Arial" panose="020B0604020202020204" pitchFamily="34" charset="0"/>
              <a:buChar char="•"/>
            </a:pPr>
            <a:r>
              <a:rPr lang="en-US" sz="2000" dirty="0">
                <a:solidFill>
                  <a:schemeClr val="tx1"/>
                </a:solidFill>
              </a:rPr>
              <a:t>ITU/SPBPU Seminar for CIS and Europe</a:t>
            </a:r>
          </a:p>
          <a:p>
            <a:pPr lvl="1">
              <a:buFont typeface="Arial" panose="020B0604020202020204" pitchFamily="34" charset="0"/>
              <a:buChar char="•"/>
            </a:pPr>
            <a:r>
              <a:rPr lang="en-US" sz="1800" dirty="0"/>
              <a:t>“Development of the modern radiocommunication ecosystems” </a:t>
            </a:r>
          </a:p>
          <a:p>
            <a:pPr lvl="2">
              <a:buFont typeface="Arial" panose="020B0604020202020204" pitchFamily="34" charset="0"/>
              <a:buChar char="•"/>
            </a:pPr>
            <a:r>
              <a:rPr lang="en-US" sz="1600" dirty="0">
                <a:hlinkClick r:id="rId4"/>
              </a:rPr>
              <a:t>https://www.itu.int/en/ITU-R/study-groups/workshops/DMRE-CIS-Europe/Pages/default.aspx</a:t>
            </a:r>
            <a:r>
              <a:rPr lang="en-US" sz="1600" dirty="0"/>
              <a:t>		(has program/agenda and presentations) </a:t>
            </a:r>
          </a:p>
          <a:p>
            <a:pPr lvl="2">
              <a:buFont typeface="Arial" panose="020B0604020202020204" pitchFamily="34" charset="0"/>
              <a:buChar char="•"/>
            </a:pPr>
            <a:r>
              <a:rPr lang="en-US" sz="1600" dirty="0"/>
              <a:t>6-8 June 2018, St. Petersburg</a:t>
            </a:r>
          </a:p>
          <a:p>
            <a:pPr lvl="1">
              <a:buFont typeface="Arial" panose="020B0604020202020204" pitchFamily="34" charset="0"/>
              <a:buChar char="•"/>
            </a:pPr>
            <a:r>
              <a:rPr lang="en-US" sz="1800" dirty="0">
                <a:solidFill>
                  <a:schemeClr val="tx1"/>
                </a:solidFill>
              </a:rPr>
              <a:t>Asked if there maybe a presentation for IEEE 802 and was suggested the one on IMT backhaul.  </a:t>
            </a:r>
          </a:p>
          <a:p>
            <a:pPr lvl="2">
              <a:buFont typeface="Arial" panose="020B0604020202020204" pitchFamily="34" charset="0"/>
              <a:buChar char="•"/>
            </a:pPr>
            <a:r>
              <a:rPr lang="en-US" sz="1600" dirty="0">
                <a:solidFill>
                  <a:schemeClr val="tx1"/>
                </a:solidFill>
              </a:rPr>
              <a:t>Pietro Nava’s (Chairman ITU-R WP5C) presentation on IMT Backhaul, including HAPS. </a:t>
            </a:r>
          </a:p>
          <a:p>
            <a:pPr lvl="2">
              <a:buFont typeface="Arial" panose="020B0604020202020204" pitchFamily="34" charset="0"/>
              <a:buChar char="•"/>
            </a:pPr>
            <a:r>
              <a:rPr lang="en-US" sz="1600" dirty="0">
                <a:solidFill>
                  <a:schemeClr val="tx1"/>
                </a:solidFill>
                <a:hlinkClick r:id="rId5"/>
              </a:rPr>
              <a:t>https://mentor.ieee.org/802.18/dcn/18/18-18-0072-00-0000-itu-spbpu-seminar-for-cis-eu-imt-backhaul-and-haps.pdf</a:t>
            </a:r>
            <a:r>
              <a:rPr lang="en-US" sz="1600" dirty="0">
                <a:solidFill>
                  <a:schemeClr val="tx1"/>
                </a:solidFill>
              </a:rPr>
              <a:t> </a:t>
            </a:r>
          </a:p>
          <a:p>
            <a:pPr marL="457200" lvl="1" indent="0"/>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1485424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2000" dirty="0">
                <a:solidFill>
                  <a:srgbClr val="00B0F0"/>
                </a:solidFill>
              </a:rPr>
              <a:t>What agenda items for the Plenary face to face.</a:t>
            </a:r>
            <a:r>
              <a:rPr lang="en-US" altLang="en-US" sz="2000" dirty="0">
                <a:solidFill>
                  <a:schemeClr val="tx1"/>
                </a:solidFill>
              </a:rPr>
              <a:t>  </a:t>
            </a:r>
          </a:p>
          <a:p>
            <a:pPr>
              <a:buFont typeface="Arial" panose="020B0604020202020204" pitchFamily="34" charset="0"/>
              <a:buChar char="•"/>
            </a:pPr>
            <a:r>
              <a:rPr lang="en-US" altLang="en-US" sz="2000" dirty="0">
                <a:solidFill>
                  <a:srgbClr val="00B0F0"/>
                </a:solidFill>
              </a:rPr>
              <a:t>  </a:t>
            </a:r>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28 June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32407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335479"/>
            <a:ext cx="8296126" cy="3920733"/>
          </a:xfrm>
        </p:spPr>
        <p:txBody>
          <a:bodyPr/>
          <a:lstStyle/>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marL="0" indent="0"/>
            <a:endParaRPr lang="en-US" sz="2000" dirty="0"/>
          </a:p>
          <a:p>
            <a:pPr marL="0" indent="0"/>
            <a:endParaRPr lang="en-US" sz="18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28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2000" dirty="0">
                <a:solidFill>
                  <a:schemeClr val="tx1"/>
                </a:solidFill>
              </a:rPr>
              <a:t> </a:t>
            </a:r>
            <a:r>
              <a:rPr lang="en-US" altLang="en-US" sz="1800" dirty="0">
                <a:solidFill>
                  <a:schemeClr val="tx1"/>
                </a:solidFill>
              </a:rPr>
              <a:t>41 </a:t>
            </a:r>
            <a:r>
              <a:rPr lang="en-US" altLang="en-US" sz="1800" dirty="0"/>
              <a:t>(8 on EC);  Nearly voters: 1</a:t>
            </a:r>
            <a:r>
              <a:rPr lang="en-US" altLang="en-US" sz="1800" dirty="0">
                <a:solidFill>
                  <a:schemeClr val="tx1"/>
                </a:solidFill>
              </a:rPr>
              <a:t>;  Aspirant members: 9</a:t>
            </a:r>
          </a:p>
          <a:p>
            <a:pPr lvl="1">
              <a:buFont typeface="Arial" panose="020B0604020202020204" pitchFamily="34" charset="0"/>
              <a:buChar char="•"/>
            </a:pPr>
            <a:r>
              <a:rPr lang="en-US" sz="1200" dirty="0">
                <a:solidFill>
                  <a:schemeClr val="tx1"/>
                </a:solidFill>
              </a:rPr>
              <a:t>With teleconferences approval on 08 March 2018, quorum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28 June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48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5034035"/>
          </a:xfrm>
        </p:spPr>
        <p:txBody>
          <a:bodyPr/>
          <a:lstStyle/>
          <a:p>
            <a:pPr>
              <a:buFont typeface="Arial" panose="020B0604020202020204" pitchFamily="34" charset="0"/>
              <a:buChar char="•"/>
            </a:pPr>
            <a:r>
              <a:rPr lang="en-US" sz="2000" dirty="0"/>
              <a:t>Next teleconference: 05 July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The next face to face meeting of the 802.18 RR-TAG will be at the IEEE 802 Plenary 10-12 July 2018 at the Grand Hyatt, San Diego.</a:t>
            </a:r>
          </a:p>
          <a:p>
            <a:pPr>
              <a:buFont typeface="Arial" panose="020B0604020202020204" pitchFamily="34" charset="0"/>
              <a:buChar char="•"/>
            </a:pPr>
            <a:r>
              <a:rPr lang="en-US" sz="2000" dirty="0">
                <a:solidFill>
                  <a:schemeClr val="bg1"/>
                </a:solidFill>
              </a:rPr>
              <a:t>: No teleconference on 19 July</a:t>
            </a: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_15:29_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28 June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highlight>
                  <a:srgbClr val="808080"/>
                </a:highlight>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t>Safe Travels</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a:t>
            </a:r>
            <a:r>
              <a:rPr lang="en-US" altLang="en-US" dirty="0" err="1"/>
              <a:t>statment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dirty="0"/>
              <a:t>28 June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p>
          <a:p>
            <a:pPr lvl="1">
              <a:buFont typeface="Arial" panose="020B0604020202020204" pitchFamily="34" charset="0"/>
              <a:buChar char="•"/>
            </a:pPr>
            <a:endParaRPr lang="en-US" altLang="en-US" sz="1400" dirty="0"/>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FNPRM 4.9 GHz</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b="0" dirty="0"/>
              <a:t>PUBLIC SAFETY AND HOMELAND SECURITY BUREAU ANNOUNCES COMMENT AND REPLY COMMENT DATES FOR THE SIXTH FURTHER NOTICE OF PROPOSED RULEMAKING ON THE 4.9 GHZ BAND AND CONSOLIDATES DOCKET NUMBERS FOR ALL FUTURE 4.9 GHz BAND MATTERS </a:t>
            </a:r>
          </a:p>
          <a:p>
            <a:pPr lvl="1">
              <a:buFont typeface="Arial" panose="020B0604020202020204" pitchFamily="34" charset="0"/>
              <a:buChar char="•"/>
            </a:pPr>
            <a:r>
              <a:rPr lang="en-US" sz="1600" dirty="0"/>
              <a:t>WP Docket No. 07-100, PS Docket No. 06-229, WT Docket No. 06-150, DA 18-468</a:t>
            </a:r>
          </a:p>
          <a:p>
            <a:pPr lvl="1">
              <a:buFont typeface="Arial" panose="020B0604020202020204" pitchFamily="34" charset="0"/>
              <a:buChar char="•"/>
            </a:pPr>
            <a:r>
              <a:rPr lang="en-US" sz="1200" dirty="0">
                <a:hlinkClick r:id="rId2"/>
              </a:rPr>
              <a:t>https://www.federalregister.gov/documents/2018/05/07/2018-09416/49-ghz-band?utm_campaign=subscription%20mailing%20list&amp;utm_source=federalregister.gov&amp;utm_medium=email</a:t>
            </a:r>
            <a:r>
              <a:rPr lang="en-US" sz="1200" dirty="0"/>
              <a:t>  </a:t>
            </a:r>
          </a:p>
          <a:p>
            <a:pPr lvl="1">
              <a:buFont typeface="Arial" panose="020B0604020202020204" pitchFamily="34" charset="0"/>
              <a:buChar char="•"/>
            </a:pPr>
            <a:r>
              <a:rPr lang="en-US" sz="1200" dirty="0"/>
              <a:t>PN: </a:t>
            </a:r>
            <a:r>
              <a:rPr lang="en-US" sz="1200" dirty="0">
                <a:hlinkClick r:id="rId3"/>
              </a:rPr>
              <a:t>https://apps.fcc.gov/edocs_public/attachmatch/DA-18-468A1.pdf</a:t>
            </a:r>
            <a:endParaRPr lang="en-US" sz="1200" dirty="0"/>
          </a:p>
          <a:p>
            <a:pPr lvl="2">
              <a:buFont typeface="Arial" panose="020B0604020202020204" pitchFamily="34" charset="0"/>
              <a:buChar char="•"/>
            </a:pPr>
            <a:r>
              <a:rPr lang="en-US" sz="1200" dirty="0">
                <a:hlinkClick r:id="rId4"/>
              </a:rPr>
              <a:t>https://mentor.ieee.org/802.18/dcn/18/18-18-0051-00-0000-fcc-pn-4-9-ghz-da-18-468-fcc-18-33-wp-07-100.docx</a:t>
            </a:r>
            <a:r>
              <a:rPr lang="en-US" sz="1200" dirty="0"/>
              <a:t> </a:t>
            </a:r>
          </a:p>
          <a:p>
            <a:pPr lvl="1">
              <a:buFont typeface="Arial" panose="020B0604020202020204" pitchFamily="34" charset="0"/>
              <a:buChar char="•"/>
            </a:pPr>
            <a:r>
              <a:rPr lang="en-US" sz="1200" dirty="0"/>
              <a:t>FNPRM: </a:t>
            </a:r>
            <a:r>
              <a:rPr lang="en-US" sz="1200" dirty="0">
                <a:hlinkClick r:id="rId5"/>
              </a:rPr>
              <a:t>https://ecfsapi.fcc.gov/file/03231913715191/FCC-18-33A1.pdf</a:t>
            </a:r>
            <a:r>
              <a:rPr lang="en-US" sz="1200" dirty="0"/>
              <a:t> </a:t>
            </a:r>
          </a:p>
          <a:p>
            <a:pPr lvl="2">
              <a:buFont typeface="Arial" panose="020B0604020202020204" pitchFamily="34" charset="0"/>
              <a:buChar char="•"/>
            </a:pPr>
            <a:r>
              <a:rPr lang="en-US" sz="1200" dirty="0">
                <a:hlinkClick r:id="rId6"/>
              </a:rPr>
              <a:t>https://mentor.ieee.org/802.18/dcn/18/18-18-0052-00-0000-fcc-fnprn-4-9-ghz-fcc-18-33-wp-07-100.pdf</a:t>
            </a:r>
            <a:r>
              <a:rPr lang="en-US" sz="1200" dirty="0"/>
              <a:t> </a:t>
            </a:r>
          </a:p>
          <a:p>
            <a:pPr lvl="1">
              <a:buFont typeface="Arial" panose="020B0604020202020204" pitchFamily="34" charset="0"/>
              <a:buChar char="•"/>
            </a:pPr>
            <a:r>
              <a:rPr lang="en-US" sz="1200" dirty="0">
                <a:hlinkClick r:id="rId7"/>
              </a:rPr>
              <a:t>https://www.fcc.gov/ecfs/search/filings?q=(proceedings.name:((07%5C-100*))%20OR%20proceedings.description:((07%5C-100*)))&amp;sort=date_disseminated,DESC</a:t>
            </a:r>
            <a:r>
              <a:rPr lang="en-US" sz="1200" dirty="0"/>
              <a:t> </a:t>
            </a:r>
          </a:p>
          <a:p>
            <a:pPr lvl="1">
              <a:buFont typeface="Arial" panose="020B0604020202020204" pitchFamily="34" charset="0"/>
              <a:buChar char="•"/>
            </a:pPr>
            <a:r>
              <a:rPr lang="en-US" sz="1600" dirty="0">
                <a:highlight>
                  <a:srgbClr val="FFFF00"/>
                </a:highlight>
              </a:rPr>
              <a:t>Comments Due: July 6, 2018;  </a:t>
            </a:r>
            <a:r>
              <a:rPr lang="en-US" sz="1200" dirty="0"/>
              <a:t>(Approve by 21 June)</a:t>
            </a:r>
            <a:r>
              <a:rPr lang="en-US" sz="1600" dirty="0"/>
              <a:t>   Reply Comments Due: August 6, 2018</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At this time, not seeing IEEE 802 has an interest, with the narrow bandwidth of this proceeding. </a:t>
            </a:r>
          </a:p>
          <a:p>
            <a:pPr>
              <a:buFont typeface="Arial" panose="020B0604020202020204" pitchFamily="34" charset="0"/>
              <a:buChar char="•"/>
            </a:pPr>
            <a:r>
              <a:rPr lang="en-US" sz="2000" b="0" dirty="0"/>
              <a:t>With no one has expressing any interest to comment, will move to the backup slides for now.</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28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-1</a:t>
            </a:r>
          </a:p>
        </p:txBody>
      </p:sp>
      <p:sp>
        <p:nvSpPr>
          <p:cNvPr id="3" name="Content Placeholder 2"/>
          <p:cNvSpPr>
            <a:spLocks noGrp="1"/>
          </p:cNvSpPr>
          <p:nvPr>
            <p:ph idx="1"/>
          </p:nvPr>
        </p:nvSpPr>
        <p:spPr>
          <a:xfrm>
            <a:off x="697339" y="1295401"/>
            <a:ext cx="8296126" cy="4113213"/>
          </a:xfrm>
        </p:spPr>
        <p:txBody>
          <a:bodyPr/>
          <a:lstStyle/>
          <a:p>
            <a:pPr>
              <a:buFont typeface="Arial" panose="020B0604020202020204" pitchFamily="34" charset="0"/>
              <a:buChar char="•"/>
            </a:pPr>
            <a:r>
              <a:rPr lang="en-US" sz="2000" b="0" dirty="0"/>
              <a:t>Amendment of Parts 1, 21, 73, 74 and 101 of the Commission’s Rules to Facilitate the Provision of Fixed and Mobile Broadband Access, Educational and Other Advanced Services in the 2150-2162 and 2500-2690 MHz Bands (WT 03-66, terminated) </a:t>
            </a:r>
          </a:p>
          <a:p>
            <a:pPr lvl="1">
              <a:buFont typeface="Arial" panose="020B0604020202020204" pitchFamily="34" charset="0"/>
              <a:buChar char="•"/>
            </a:pPr>
            <a:r>
              <a:rPr lang="en-US" sz="1600" b="0" dirty="0"/>
              <a:t>Transforming the 2.5 GHz Band (WTB 18-120)</a:t>
            </a:r>
          </a:p>
          <a:p>
            <a:pPr lvl="1">
              <a:buFont typeface="Arial" panose="020B0604020202020204" pitchFamily="34" charset="0"/>
              <a:buChar char="•"/>
            </a:pPr>
            <a:r>
              <a:rPr lang="en-US" sz="1600" b="0" dirty="0">
                <a:solidFill>
                  <a:schemeClr val="tx1"/>
                </a:solidFill>
                <a:highlight>
                  <a:srgbClr val="FFFF00"/>
                </a:highlight>
              </a:rPr>
              <a:t>Comments due:  30 days;  </a:t>
            </a:r>
            <a:r>
              <a:rPr lang="en-US" sz="1600" b="0" dirty="0">
                <a:solidFill>
                  <a:schemeClr val="tx1"/>
                </a:solidFill>
              </a:rPr>
              <a:t>	Reply comments due:  60 days</a:t>
            </a:r>
          </a:p>
          <a:p>
            <a:pPr lvl="1">
              <a:buFont typeface="Arial" panose="020B0604020202020204" pitchFamily="34" charset="0"/>
              <a:buChar char="•"/>
            </a:pPr>
            <a:r>
              <a:rPr lang="en-US" sz="1200" b="0" u="sng" dirty="0">
                <a:hlinkClick r:id="rId2"/>
              </a:rPr>
              <a:t>https://www.fcc.gov/ecfs/filing/0510125420096</a:t>
            </a:r>
            <a:endParaRPr lang="en-US" sz="1200" b="0" u="sng" dirty="0"/>
          </a:p>
          <a:p>
            <a:pPr lvl="1">
              <a:buFont typeface="Arial" panose="020B0604020202020204" pitchFamily="34" charset="0"/>
              <a:buChar char="•"/>
            </a:pPr>
            <a:r>
              <a:rPr lang="en-US" sz="1200" b="0" dirty="0">
                <a:hlinkClick r:id="rId3"/>
              </a:rPr>
              <a:t>https://www.fcc.gov/ecfs/search/filings?proceedings_name=18-120&amp;sort=date_disseminated,DESC</a:t>
            </a:r>
            <a:r>
              <a:rPr lang="en-US" sz="1200" b="0" dirty="0"/>
              <a:t> </a:t>
            </a:r>
          </a:p>
          <a:p>
            <a:pPr>
              <a:buFont typeface="Arial" panose="020B0604020202020204" pitchFamily="34" charset="0"/>
              <a:buChar char="•"/>
            </a:pPr>
            <a:r>
              <a:rPr lang="en-US" sz="2000" b="0" dirty="0"/>
              <a:t>Any interest? No one has expressed any interest to comment, had moved to the backup slides for now. </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Though just now, been posted in the Federal Register with dates. </a:t>
            </a:r>
          </a:p>
          <a:p>
            <a:pPr lvl="1">
              <a:buFont typeface="Arial" panose="020B0604020202020204" pitchFamily="34" charset="0"/>
              <a:buChar char="•"/>
            </a:pPr>
            <a:r>
              <a:rPr lang="en-US" sz="1200" b="0" dirty="0">
                <a:hlinkClick r:id="rId4"/>
              </a:rPr>
              <a:t>https://www.federalregister.gov/documents/2018/06/07/2018-12183/transforming-the-25-ghz-band?utm_campaign=subscription%20mailing%20list&amp;utm_source=federalregister.gov&amp;utm_medium=email</a:t>
            </a:r>
            <a:endParaRPr lang="en-US" sz="1200" b="0" dirty="0"/>
          </a:p>
          <a:p>
            <a:pPr>
              <a:buFont typeface="Arial" panose="020B0604020202020204" pitchFamily="34" charset="0"/>
              <a:buChar char="•"/>
            </a:pPr>
            <a:r>
              <a:rPr lang="en-US" sz="1600" dirty="0"/>
              <a:t>Comments due:  06 Aug 2018</a:t>
            </a:r>
          </a:p>
          <a:p>
            <a:pPr>
              <a:buFont typeface="Arial" panose="020B0604020202020204" pitchFamily="34" charset="0"/>
              <a:buChar char="•"/>
            </a:pPr>
            <a:endParaRPr lang="en-US" sz="1600" b="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28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64372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-2</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The 2.5 GHz band (2496-2690 MHz) constitutes the single largest band of contiguous spectrum below 3 gigahertz and has been identified as prime spectrum for next generation mobile Federal Communications Commission FCC 18-59 2 operations, including 5G uses.1 Significant portions of this band, however, currently lie fallow across approximately one-half of the United States, primarily in rural areas. Moreover, access to the Educational Broadband Service (EBS) has been strictly limited since 1995, and current licensees are subject to a regulatory regime largely unchanged from the days when educational TV was the only use envisioned for this spectrum. Today, we propose to allow more efficient and effective use of this spectrum band by providing greater flexibility to current EBS licensees as well as providing new opportunities for additional entities to obtain unused 2.5 GHz spectrum to facilitate improved access to next generation wireless broadband, including 5G. We also seek comment on additional approaches for transforming the 2.5 GHz band, including by moving directly to an auction for some or all of the spectrum.</a:t>
            </a:r>
            <a:r>
              <a:rPr lang="en-US" sz="2000" b="0" i="1" dirty="0"/>
              <a:t>...</a:t>
            </a:r>
            <a:endParaRPr lang="en-US" sz="2000" b="0" dirty="0"/>
          </a:p>
          <a:p>
            <a:pPr>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28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4639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a:t>
            </a:r>
            <a:r>
              <a:rPr lang="en-US" sz="1200" b="0" dirty="0" err="1"/>
              <a:t>mutuall</a:t>
            </a:r>
            <a:r>
              <a:rPr lang="en-US" sz="1200" b="0" dirty="0"/>
              <a:t>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28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28 June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34</a:t>
            </a:fld>
            <a:endParaRPr lang="en-US" altLang="en-US" sz="1200" b="0" dirty="0"/>
          </a:p>
        </p:txBody>
      </p:sp>
      <p:sp>
        <p:nvSpPr>
          <p:cNvPr id="2" name="Date Placeholder 1"/>
          <p:cNvSpPr>
            <a:spLocks noGrp="1"/>
          </p:cNvSpPr>
          <p:nvPr>
            <p:ph type="dt" idx="15"/>
          </p:nvPr>
        </p:nvSpPr>
        <p:spPr/>
        <p:txBody>
          <a:bodyPr/>
          <a:lstStyle/>
          <a:p>
            <a:r>
              <a:rPr lang="en-US"/>
              <a:t>28 June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28 June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38</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28 June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39</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28 June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3">
              <a:buFont typeface="Arial" panose="020B0604020202020204" pitchFamily="34" charset="0"/>
              <a:buChar char="•"/>
            </a:pPr>
            <a:r>
              <a:rPr lang="en-US" altLang="en-US" sz="11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err="1">
                <a:solidFill>
                  <a:schemeClr val="tx1"/>
                </a:solidFill>
              </a:rPr>
              <a:t>Encina</a:t>
            </a:r>
            <a:r>
              <a:rPr lang="en-US" altLang="en-US" sz="1400" dirty="0">
                <a:solidFill>
                  <a:schemeClr val="tx1"/>
                </a:solidFill>
              </a:rPr>
              <a:t> ex </a:t>
            </a:r>
            <a:r>
              <a:rPr lang="en-US" altLang="en-US" sz="1400" dirty="0" err="1">
                <a:solidFill>
                  <a:schemeClr val="tx1"/>
                </a:solidFill>
              </a:rPr>
              <a:t>parte</a:t>
            </a:r>
            <a:r>
              <a:rPr lang="en-US" altLang="en-US" sz="1400" dirty="0">
                <a:solidFill>
                  <a:schemeClr val="tx1"/>
                </a:solidFill>
              </a:rPr>
              <a:t> </a:t>
            </a:r>
          </a:p>
          <a:p>
            <a:pPr lvl="1">
              <a:buFont typeface="Arial" panose="020B0604020202020204" pitchFamily="34" charset="0"/>
              <a:buChar char="•"/>
            </a:pPr>
            <a:r>
              <a:rPr lang="en-US" altLang="en-US" sz="1400" dirty="0">
                <a:solidFill>
                  <a:schemeClr val="tx1"/>
                </a:solidFill>
              </a:rPr>
              <a:t>SA additional spectrum position</a:t>
            </a:r>
          </a:p>
          <a:p>
            <a:pPr lvl="1">
              <a:buFont typeface="Arial" panose="020B0604020202020204" pitchFamily="34" charset="0"/>
              <a:buChar char="•"/>
            </a:pPr>
            <a:r>
              <a:rPr lang="en-US" sz="1400" dirty="0">
                <a:latin typeface="Times New Roman" charset="0"/>
              </a:rPr>
              <a:t>A Future For Unlicensed Spectrum</a:t>
            </a: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err="1">
                <a:solidFill>
                  <a:schemeClr val="tx1"/>
                </a:solidFill>
              </a:rPr>
              <a:t>Ofcom</a:t>
            </a:r>
            <a:r>
              <a:rPr lang="en-US" altLang="en-US" sz="1400" dirty="0">
                <a:solidFill>
                  <a:schemeClr val="tx1"/>
                </a:solidFill>
              </a:rPr>
              <a:t> consultation</a:t>
            </a:r>
          </a:p>
          <a:p>
            <a:pPr lvl="1">
              <a:buFont typeface="Arial" panose="020B0604020202020204" pitchFamily="34" charset="0"/>
              <a:buChar char="•"/>
            </a:pPr>
            <a:r>
              <a:rPr lang="en-US" altLang="en-US" sz="1400" dirty="0">
                <a:solidFill>
                  <a:schemeClr val="tx1"/>
                </a:solidFill>
              </a:rPr>
              <a:t>Informational</a:t>
            </a:r>
          </a:p>
          <a:p>
            <a:pPr lvl="2">
              <a:buFont typeface="Arial" panose="020B0604020202020204" pitchFamily="34" charset="0"/>
              <a:buChar char="•"/>
            </a:pPr>
            <a:endParaRPr lang="en-US" altLang="en-US" sz="11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What happens during the call</a:t>
            </a:r>
          </a:p>
          <a:p>
            <a:pPr lvl="1">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573588"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1800" kern="0" dirty="0"/>
              <a:t>Discussion items, few more details: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400" b="0" dirty="0" err="1">
                <a:solidFill>
                  <a:schemeClr val="tx1"/>
                </a:solidFill>
              </a:rPr>
              <a:t>Encina</a:t>
            </a:r>
            <a:r>
              <a:rPr lang="en-US" sz="1400" b="0" dirty="0">
                <a:solidFill>
                  <a:schemeClr val="tx1"/>
                </a:solidFill>
              </a:rPr>
              <a:t> will be on the call to discuss their ex </a:t>
            </a:r>
            <a:r>
              <a:rPr lang="en-US" sz="1400" b="0" dirty="0" err="1">
                <a:solidFill>
                  <a:schemeClr val="tx1"/>
                </a:solidFill>
              </a:rPr>
              <a:t>parte</a:t>
            </a:r>
            <a:r>
              <a:rPr lang="en-US" sz="1400" b="0" dirty="0">
                <a:solidFill>
                  <a:schemeClr val="tx1"/>
                </a:solidFill>
              </a:rPr>
              <a:t> and WiFi operations in part 101 bands. </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SA additional spectrum position multiple updates to review. </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latin typeface="Times New Roman" charset="0"/>
              </a:rPr>
              <a:t>A Future For Unlicensed Spectrum</a:t>
            </a:r>
          </a:p>
          <a:p>
            <a:pPr lvl="1">
              <a:spcBef>
                <a:spcPts val="0"/>
              </a:spcBef>
              <a:buFont typeface="Arial" panose="020B0604020202020204" pitchFamily="34" charset="0"/>
              <a:buChar char="•"/>
            </a:pPr>
            <a:r>
              <a:rPr lang="en-US" sz="1000" dirty="0">
                <a:solidFill>
                  <a:schemeClr val="tx1"/>
                </a:solidFill>
                <a:latin typeface="Times New Roman" charset="0"/>
              </a:rPr>
              <a:t>Review the .11 WNG presentation. </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200" b="0" dirty="0">
                <a:solidFill>
                  <a:schemeClr val="tx1"/>
                </a:solidFill>
              </a:rPr>
              <a:t>what is the latest from members. Anything we should respond to?</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 Ofcom-consultation-on-preparations-for-wrc-19</a:t>
            </a:r>
          </a:p>
          <a:p>
            <a:pPr lvl="1">
              <a:spcBef>
                <a:spcPts val="0"/>
              </a:spcBef>
              <a:buFont typeface="Arial" panose="020B0604020202020204" pitchFamily="34" charset="0"/>
              <a:buChar char="•"/>
            </a:pPr>
            <a:r>
              <a:rPr lang="en-US" sz="1200" dirty="0">
                <a:solidFill>
                  <a:schemeClr val="tx1"/>
                </a:solidFill>
              </a:rPr>
              <a:t>Review their questions on AIs we have view points on. </a:t>
            </a:r>
          </a:p>
          <a:p>
            <a:pPr lvl="1">
              <a:spcBef>
                <a:spcPts val="0"/>
              </a:spcBef>
              <a:buFont typeface="Arial" panose="020B0604020202020204" pitchFamily="34" charset="0"/>
              <a:buChar char="•"/>
            </a:pPr>
            <a:r>
              <a:rPr lang="en-US" sz="1200" b="0" dirty="0">
                <a:solidFill>
                  <a:schemeClr val="tx1"/>
                </a:solidFill>
              </a:rPr>
              <a:t>Due 13 Sept. </a:t>
            </a:r>
          </a:p>
          <a:p>
            <a:pPr marL="457200" lvl="1" indent="0">
              <a:spcBef>
                <a:spcPts val="0"/>
              </a:spcBef>
            </a:pPr>
            <a:endParaRPr lang="en-US" sz="1200" b="0" dirty="0"/>
          </a:p>
          <a:p>
            <a:pPr>
              <a:spcBef>
                <a:spcPts val="0"/>
              </a:spcBef>
              <a:buFont typeface="Arial" panose="020B0604020202020204" pitchFamily="34" charset="0"/>
              <a:buChar char="•"/>
            </a:pPr>
            <a:r>
              <a:rPr lang="en-US" altLang="en-US" sz="1400" b="0" kern="0" dirty="0"/>
              <a:t>Informational</a:t>
            </a:r>
          </a:p>
          <a:p>
            <a:pPr lvl="1">
              <a:spcBef>
                <a:spcPts val="0"/>
              </a:spcBef>
              <a:buFont typeface="Arial" panose="020B0604020202020204" pitchFamily="34" charset="0"/>
              <a:buChar char="•"/>
            </a:pPr>
            <a:r>
              <a:rPr lang="en-US" altLang="en-US" sz="1200" b="0" kern="0" dirty="0"/>
              <a:t>ACMA has a consultation on their 5 year outlook</a:t>
            </a:r>
          </a:p>
          <a:p>
            <a:pPr lvl="1">
              <a:spcBef>
                <a:spcPts val="0"/>
              </a:spcBef>
              <a:buFont typeface="Arial" panose="020B0604020202020204" pitchFamily="34" charset="0"/>
              <a:buChar char="•"/>
            </a:pPr>
            <a:r>
              <a:rPr lang="en-US" sz="1200" dirty="0">
                <a:solidFill>
                  <a:schemeClr val="tx1"/>
                </a:solidFill>
              </a:rPr>
              <a:t>ITU/SPBPU Seminar for CIS and Europe</a:t>
            </a:r>
          </a:p>
          <a:p>
            <a:pPr lvl="1">
              <a:spcBef>
                <a:spcPts val="0"/>
              </a:spcBef>
              <a:buFont typeface="Arial" panose="020B0604020202020204" pitchFamily="34" charset="0"/>
              <a:buChar char="•"/>
            </a:pPr>
            <a:endParaRPr lang="en-US" altLang="en-US" sz="1200" b="0" kern="0" dirty="0"/>
          </a:p>
          <a:p>
            <a:pPr lvl="1">
              <a:spcBef>
                <a:spcPts val="0"/>
              </a:spcBef>
              <a:buFont typeface="Arial" panose="020B0604020202020204" pitchFamily="34" charset="0"/>
              <a:buChar char="•"/>
            </a:pPr>
            <a:endParaRPr lang="en-US" altLang="en-US" sz="1200" kern="0" dirty="0"/>
          </a:p>
          <a:p>
            <a:pPr lvl="1">
              <a:spcBef>
                <a:spcPts val="0"/>
              </a:spcBef>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r>
              <a:rPr lang="en-US" altLang="en-US" sz="1600" dirty="0">
                <a:solidFill>
                  <a:schemeClr val="tx1"/>
                </a:solidFill>
              </a:rPr>
              <a:t> Rich Kennedy (Self)</a:t>
            </a:r>
            <a:endParaRPr lang="en-US" altLang="en-US" sz="1600" b="1" dirty="0">
              <a:solidFill>
                <a:schemeClr val="tx1"/>
              </a:solidFill>
            </a:endParaRPr>
          </a:p>
          <a:p>
            <a:pPr lvl="1"/>
            <a:r>
              <a:rPr lang="en-US" altLang="en-US" sz="1600" b="1" dirty="0"/>
              <a:t>Seconded by:  	</a:t>
            </a:r>
            <a:r>
              <a:rPr lang="en-US" altLang="en-US" sz="1600" b="1" dirty="0">
                <a:solidFill>
                  <a:schemeClr val="tx1"/>
                </a:solidFill>
              </a:rPr>
              <a:t> Mike Lynch (MJ Lync Assoc.) 	</a:t>
            </a:r>
          </a:p>
          <a:p>
            <a:pPr lvl="1"/>
            <a:r>
              <a:rPr lang="en-US" altLang="en-US" sz="1600" b="1" dirty="0"/>
              <a:t>Discussion?  </a:t>
            </a:r>
          </a:p>
          <a:p>
            <a:pPr lvl="1"/>
            <a:r>
              <a:rPr lang="en-US" altLang="en-US" sz="1600" b="1" dirty="0"/>
              <a:t>Vote</a:t>
            </a:r>
            <a:r>
              <a:rPr lang="en-US" altLang="en-US" sz="1600" b="1" dirty="0">
                <a:solidFill>
                  <a:schemeClr val="tx2"/>
                </a:solidFill>
              </a:rPr>
              <a:t>: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To approve minutes from the IEEE 802.18 teleconference on 14 June 2018; </a:t>
            </a:r>
            <a:r>
              <a:rPr lang="en-US" altLang="en-US" sz="1600" dirty="0">
                <a:solidFill>
                  <a:schemeClr val="tx1"/>
                </a:solidFill>
                <a:hlinkClick r:id="rId2"/>
              </a:rPr>
              <a:t>https://mentor.ieee.org/802.18/dcn/18/18-18-0070-00-0000-minutes-14june18-rr-tag-teleconferenc.doc</a:t>
            </a:r>
            <a:r>
              <a:rPr lang="en-US" altLang="en-US" sz="1600" dirty="0">
                <a:solidFill>
                  <a:schemeClr val="tx1"/>
                </a:solidFill>
              </a:rPr>
              <a:t>;   	</a:t>
            </a:r>
            <a:r>
              <a:rPr lang="en-US" altLang="en-US" sz="1600" b="0" dirty="0">
                <a:solidFill>
                  <a:schemeClr val="tx1"/>
                </a:solidFill>
              </a:rPr>
              <a:t>Posted: </a:t>
            </a:r>
            <a:r>
              <a:rPr lang="en-US" sz="1600" b="0" dirty="0"/>
              <a:t>15-Jun-2018 15:33:09 ET</a:t>
            </a:r>
            <a:endParaRPr lang="en-US" sz="1600" dirty="0"/>
          </a:p>
          <a:p>
            <a:pPr lvl="1"/>
            <a:r>
              <a:rPr lang="en-US" altLang="en-US" sz="1600" b="1" dirty="0"/>
              <a:t>Moved by: 	John Notor (Notor Research)</a:t>
            </a:r>
            <a:endParaRPr lang="en-US" altLang="en-US" sz="1600" b="1" dirty="0">
              <a:solidFill>
                <a:schemeClr val="bg1">
                  <a:lumMod val="65000"/>
                </a:schemeClr>
              </a:solidFill>
            </a:endParaRPr>
          </a:p>
          <a:p>
            <a:pPr lvl="1"/>
            <a:r>
              <a:rPr lang="en-US" altLang="en-US" sz="1600" b="1" dirty="0"/>
              <a:t>Seconded by: 	</a:t>
            </a:r>
            <a:r>
              <a:rPr lang="en-US" altLang="en-US" sz="1600" b="1" dirty="0">
                <a:solidFill>
                  <a:schemeClr val="bg1">
                    <a:lumMod val="65000"/>
                  </a:schemeClr>
                </a:solidFill>
              </a:rPr>
              <a:t> </a:t>
            </a:r>
            <a:r>
              <a:rPr lang="en-US" altLang="en-US" sz="1600" b="1" dirty="0">
                <a:solidFill>
                  <a:schemeClr val="tx1"/>
                </a:solidFill>
              </a:rPr>
              <a:t>Rich Kennedy (Self)</a:t>
            </a:r>
          </a:p>
          <a:p>
            <a:pPr lvl="1"/>
            <a:r>
              <a:rPr lang="en-US" altLang="en-US" sz="1600" b="1" dirty="0"/>
              <a:t>Discussion? </a:t>
            </a:r>
          </a:p>
          <a:p>
            <a:pPr lvl="1"/>
            <a:r>
              <a:rPr lang="en-US" altLang="en-US" sz="1600" b="1" dirty="0"/>
              <a:t>Vote</a:t>
            </a:r>
            <a:r>
              <a:rPr lang="en-US" altLang="en-US" sz="1600" b="1" dirty="0">
                <a:solidFill>
                  <a:schemeClr val="tx2"/>
                </a:solidFill>
              </a:rPr>
              <a:t>: </a:t>
            </a:r>
            <a:r>
              <a:rPr lang="en-US" altLang="en-US" sz="1600" b="1" dirty="0">
                <a:solidFill>
                  <a:schemeClr val="tx1"/>
                </a:solidFill>
              </a:rPr>
              <a:t>Unanimous consent</a:t>
            </a:r>
          </a:p>
          <a:p>
            <a:pPr>
              <a:buFont typeface="Arial" panose="020B0604020202020204" pitchFamily="34" charset="0"/>
              <a:buChar char="•"/>
            </a:pPr>
            <a:endParaRPr lang="en-US" altLang="en-US" sz="16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28 June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Encina</a:t>
            </a:r>
            <a:r>
              <a:rPr lang="en-US" sz="2800" dirty="0"/>
              <a:t> ex </a:t>
            </a:r>
            <a:r>
              <a:rPr lang="en-US" sz="2800" dirty="0" err="1"/>
              <a:t>parte</a:t>
            </a:r>
            <a:r>
              <a:rPr lang="en-US" sz="2800" dirty="0"/>
              <a:t> </a:t>
            </a:r>
            <a:endParaRPr lang="en-US" sz="1400" dirty="0"/>
          </a:p>
        </p:txBody>
      </p:sp>
      <p:sp>
        <p:nvSpPr>
          <p:cNvPr id="3" name="Content Placeholder 2"/>
          <p:cNvSpPr>
            <a:spLocks noGrp="1"/>
          </p:cNvSpPr>
          <p:nvPr>
            <p:ph idx="1"/>
          </p:nvPr>
        </p:nvSpPr>
        <p:spPr>
          <a:xfrm>
            <a:off x="692092" y="1181893"/>
            <a:ext cx="7850246" cy="4494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2000" dirty="0" err="1"/>
              <a:t>Encina</a:t>
            </a:r>
            <a:r>
              <a:rPr lang="en-US" sz="2000" dirty="0"/>
              <a:t> will be in the teleconference to discuss their ex </a:t>
            </a:r>
            <a:r>
              <a:rPr lang="en-US" sz="2000" dirty="0" err="1"/>
              <a:t>parte</a:t>
            </a:r>
            <a:r>
              <a:rPr lang="en-US" sz="2000" dirty="0"/>
              <a:t>: </a:t>
            </a:r>
          </a:p>
          <a:p>
            <a:pPr lvl="1">
              <a:buFont typeface="Arial" panose="020B0604020202020204" pitchFamily="34" charset="0"/>
              <a:buChar char="•"/>
            </a:pPr>
            <a:r>
              <a:rPr lang="en-US" sz="1400" dirty="0">
                <a:hlinkClick r:id="rId2"/>
              </a:rPr>
              <a:t>https://mentor.ieee.org/802.18/dcn/18/18-18-0071-00-0000-increasing-efficient-and-effective-use-part-101-spectrum-gn-18-122-and-17-183-ex-parte.pdf</a:t>
            </a:r>
            <a:r>
              <a:rPr lang="en-US" sz="14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 discussion point is the nomadic WiFi operation in the part 101 band.  </a:t>
            </a:r>
          </a:p>
          <a:p>
            <a:pPr>
              <a:buFont typeface="Arial" panose="020B0604020202020204" pitchFamily="34" charset="0"/>
              <a:buChar char="•"/>
            </a:pPr>
            <a:r>
              <a:rPr lang="en-US" sz="2000" dirty="0"/>
              <a:t>Safe Mobile &amp; WiFi Operation in FS Spectrum</a:t>
            </a:r>
            <a:endParaRPr lang="en-US" sz="2000" b="0" dirty="0"/>
          </a:p>
          <a:p>
            <a:pPr lvl="1">
              <a:buFont typeface="Arial" panose="020B0604020202020204" pitchFamily="34" charset="0"/>
              <a:buChar char="•"/>
            </a:pPr>
            <a:r>
              <a:rPr lang="en-US" sz="1800" dirty="0"/>
              <a:t>Benefit: </a:t>
            </a:r>
            <a:r>
              <a:rPr lang="en-US" sz="1800" b="0" dirty="0"/>
              <a:t>Safe operation of nomadic and mobile devices in Part 101 bands without disrupting existing licensees.</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Encina</a:t>
            </a:r>
            <a:r>
              <a:rPr lang="en-US" sz="2800" dirty="0"/>
              <a:t> ex </a:t>
            </a:r>
            <a:r>
              <a:rPr lang="en-US" sz="2800" dirty="0" err="1"/>
              <a:t>parte</a:t>
            </a:r>
            <a:r>
              <a:rPr lang="en-US" sz="2800" dirty="0"/>
              <a:t> </a:t>
            </a:r>
            <a:r>
              <a:rPr lang="en-US" sz="2000" dirty="0"/>
              <a:t>-2</a:t>
            </a:r>
            <a:r>
              <a:rPr lang="en-US" sz="2800" dirty="0"/>
              <a:t> </a:t>
            </a:r>
            <a:endParaRPr lang="en-US" sz="1400" dirty="0"/>
          </a:p>
        </p:txBody>
      </p:sp>
      <p:sp>
        <p:nvSpPr>
          <p:cNvPr id="3" name="Content Placeholder 2"/>
          <p:cNvSpPr>
            <a:spLocks noGrp="1"/>
          </p:cNvSpPr>
          <p:nvPr>
            <p:ph idx="1"/>
          </p:nvPr>
        </p:nvSpPr>
        <p:spPr>
          <a:xfrm>
            <a:off x="692092" y="1181893"/>
            <a:ext cx="8451908" cy="4494213"/>
          </a:xfrm>
        </p:spPr>
        <p:txBody>
          <a:bodyPr/>
          <a:lstStyle/>
          <a:p>
            <a:r>
              <a:rPr lang="en-US" sz="2000" dirty="0"/>
              <a:t>Some of the Proposed Rule Changes</a:t>
            </a:r>
            <a:endParaRPr lang="en-US" sz="2000" b="0" dirty="0"/>
          </a:p>
          <a:p>
            <a:pPr lvl="1"/>
            <a:r>
              <a:rPr lang="en-US" sz="1800" b="0" dirty="0"/>
              <a:t>Unlicensed nomadic or mobile devices can be operated by a </a:t>
            </a:r>
            <a:r>
              <a:rPr lang="en-US" sz="1800" b="0" dirty="0" err="1"/>
              <a:t>PtP</a:t>
            </a:r>
            <a:r>
              <a:rPr lang="en-US" sz="1800" b="0" dirty="0"/>
              <a:t> licensee from either or both of the licensed Stations 1 and 2 provided:</a:t>
            </a:r>
          </a:p>
          <a:p>
            <a:pPr lvl="1"/>
            <a:r>
              <a:rPr lang="en-US" sz="1800" b="0" dirty="0" err="1"/>
              <a:t>i</a:t>
            </a:r>
            <a:r>
              <a:rPr lang="en-US" sz="1800" b="0" dirty="0"/>
              <a:t>.  The unlicensed nomadic and mobile devices are only permitted to transmit after they are connected to a licensed station identifying itself as having the capability of communicating with unlicensed nomadic or mobile devices,</a:t>
            </a:r>
          </a:p>
          <a:p>
            <a:pPr lvl="1"/>
            <a:r>
              <a:rPr lang="en-US" sz="1800" b="0" dirty="0"/>
              <a:t>ii.  The maximum antenna gain of the unlicensed device is limited to 6 dBi,</a:t>
            </a:r>
          </a:p>
          <a:p>
            <a:pPr lvl="1"/>
            <a:r>
              <a:rPr lang="en-US" sz="1800" b="0" dirty="0"/>
              <a:t>iii. The unlicensed device EIRP is limited to 36 dBm,</a:t>
            </a:r>
          </a:p>
          <a:p>
            <a:pPr lvl="1"/>
            <a:r>
              <a:rPr lang="en-US" sz="1800" b="0" dirty="0"/>
              <a:t>iv. The interference from any unlicensed device arriving at a licensed or new license applicant’s station is less than the interference from the licensed Stations 1 or 2.</a:t>
            </a:r>
          </a:p>
          <a:p>
            <a:pPr lvl="1"/>
            <a:r>
              <a:rPr lang="en-US" sz="1800" b="0" dirty="0"/>
              <a:t>v.  The unlicensed devices are secondary and therefore must accept all interference.9 </a:t>
            </a:r>
            <a:endParaRPr lang="en-US" sz="1800" dirty="0"/>
          </a:p>
          <a:p>
            <a:pPr>
              <a:buFont typeface="Arial" panose="020B0604020202020204" pitchFamily="34" charset="0"/>
              <a:buChar char="•"/>
            </a:pPr>
            <a:r>
              <a:rPr lang="en-US" sz="1800" dirty="0"/>
              <a:t> </a:t>
            </a:r>
          </a:p>
          <a:p>
            <a:pPr>
              <a:buFont typeface="Arial" panose="020B0604020202020204" pitchFamily="34" charset="0"/>
              <a:buChar char="•"/>
            </a:pPr>
            <a:r>
              <a:rPr lang="en-US" sz="1800" dirty="0"/>
              <a:t>We discussed </a:t>
            </a:r>
            <a:r>
              <a:rPr lang="en-US" sz="1800" dirty="0" err="1"/>
              <a:t>Encina’s</a:t>
            </a:r>
            <a:r>
              <a:rPr lang="en-US" sz="1800" dirty="0"/>
              <a:t> proposal for unlicensed operation on licensed part 101 systems</a:t>
            </a:r>
            <a:r>
              <a:rPr lang="en-US" sz="1800"/>
              <a:t>. </a:t>
            </a:r>
            <a:r>
              <a:rPr lang="en-US" sz="1400"/>
              <a:t>  </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210306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position statement </a:t>
            </a:r>
            <a:endParaRPr lang="en-US" sz="1400" dirty="0"/>
          </a:p>
        </p:txBody>
      </p:sp>
      <p:sp>
        <p:nvSpPr>
          <p:cNvPr id="3" name="Content Placeholder 2"/>
          <p:cNvSpPr>
            <a:spLocks noGrp="1"/>
          </p:cNvSpPr>
          <p:nvPr>
            <p:ph idx="1"/>
          </p:nvPr>
        </p:nvSpPr>
        <p:spPr>
          <a:xfrm>
            <a:off x="692092" y="1181893"/>
            <a:ext cx="83757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a:t>
            </a:r>
            <a:r>
              <a:rPr lang="en-US" sz="2000" dirty="0" err="1"/>
              <a:t>BoG</a:t>
            </a:r>
            <a:r>
              <a:rPr lang="en-US" sz="2000" dirty="0"/>
              <a:t> SPCC reviewed and discussed the draft Spectrum Use position statement we have reviewed the past months </a:t>
            </a:r>
            <a:r>
              <a:rPr lang="en-US" sz="1400" dirty="0"/>
              <a:t>(18-18/0010r03)</a:t>
            </a:r>
            <a:r>
              <a:rPr lang="en-US" sz="2000" dirty="0"/>
              <a:t>. </a:t>
            </a:r>
            <a:r>
              <a:rPr lang="en-US" sz="1100" dirty="0"/>
              <a:t> </a:t>
            </a:r>
            <a:r>
              <a:rPr lang="en-US" sz="2000" dirty="0"/>
              <a:t>It agreed to move it forth to the </a:t>
            </a:r>
            <a:r>
              <a:rPr lang="en-US" sz="2000" dirty="0" err="1"/>
              <a:t>BoG</a:t>
            </a:r>
            <a:r>
              <a:rPr lang="en-US" sz="2000" dirty="0"/>
              <a:t> for its approval at the 9 July meeting--with the addition of text addressing shared spectrum.  </a:t>
            </a:r>
          </a:p>
          <a:p>
            <a:pPr>
              <a:buFont typeface="Arial" panose="020B0604020202020204" pitchFamily="34" charset="0"/>
              <a:buChar char="•"/>
            </a:pPr>
            <a:r>
              <a:rPr lang="en-US" sz="2000" dirty="0"/>
              <a:t>The text was sent to the 802.18 list server on 20 June for feedback, none was received. </a:t>
            </a:r>
          </a:p>
          <a:p>
            <a:pPr lvl="1">
              <a:buFont typeface="Arial" panose="020B0604020202020204" pitchFamily="34" charset="0"/>
              <a:buChar char="•"/>
            </a:pPr>
            <a:r>
              <a:rPr lang="en-US" sz="1200" dirty="0">
                <a:hlinkClick r:id="rId2"/>
              </a:rPr>
              <a:t>https://mentor.ieee.org/802.18/dcn/18/18-18-0010-04-0000-sa-use-of-spectrum-draft-position-06dec17.docx</a:t>
            </a:r>
            <a:r>
              <a:rPr lang="en-US" sz="1200" dirty="0"/>
              <a:t> </a:t>
            </a:r>
            <a:endParaRPr lang="en-US" sz="1600" dirty="0"/>
          </a:p>
          <a:p>
            <a:pPr>
              <a:buFont typeface="Arial" panose="020B0604020202020204" pitchFamily="34" charset="0"/>
              <a:buChar char="•"/>
            </a:pPr>
            <a:r>
              <a:rPr lang="en-US" sz="1800" dirty="0"/>
              <a:t>Since then, the IEEE 802.22 Chair has suggested a few more updates and we will review all the updates, lines 22 - 41.  The document is: </a:t>
            </a:r>
            <a:r>
              <a:rPr lang="en-US" sz="1800" dirty="0">
                <a:hlinkClick r:id="rId3"/>
              </a:rPr>
              <a:t>https://mentor.ieee.org/802.18/dcn/18/18-18-0010-05-0000-sa-use-of-spectrum-draft-position-06dec17.docx</a:t>
            </a:r>
            <a:r>
              <a:rPr lang="en-US" sz="1800" dirty="0"/>
              <a:t>   </a:t>
            </a:r>
          </a:p>
          <a:p>
            <a:pPr lvl="1">
              <a:buFont typeface="Arial" panose="020B0604020202020204" pitchFamily="34" charset="0"/>
              <a:buChar char="•"/>
            </a:pPr>
            <a:r>
              <a:rPr lang="en-US" sz="1800" dirty="0"/>
              <a:t>Note: the IEEE 802 chair has asked for clarity on how the different IEEE 802 standards and projects are stated.  So some editorials could be coming. </a:t>
            </a:r>
          </a:p>
          <a:p>
            <a:pPr>
              <a:buFont typeface="Arial" panose="020B0604020202020204" pitchFamily="34" charset="0"/>
              <a:buChar char="•"/>
            </a:pPr>
            <a:r>
              <a:rPr lang="en-US" sz="1600" dirty="0"/>
              <a:t>The latest version was a reviewed and a few minor editorial edits were done. </a:t>
            </a:r>
          </a:p>
          <a:p>
            <a:pPr lvl="1">
              <a:buFont typeface="Arial" panose="020B0604020202020204" pitchFamily="34" charset="0"/>
              <a:buChar char="•"/>
            </a:pP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49972766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26913</TotalTime>
  <Words>4804</Words>
  <Application>Microsoft Office PowerPoint</Application>
  <PresentationFormat>On-screen Show (4:3)</PresentationFormat>
  <Paragraphs>560</Paragraphs>
  <Slides>39</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51"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Encina ex parte </vt:lpstr>
      <vt:lpstr>Encina ex parte -2 </vt:lpstr>
      <vt:lpstr>IEEE SA position statement </vt:lpstr>
      <vt:lpstr>A Future For Unlicensed Spectrum</vt:lpstr>
      <vt:lpstr>EU items </vt:lpstr>
      <vt:lpstr>EU items -2 </vt:lpstr>
      <vt:lpstr>Ofcom -  WRC-19</vt:lpstr>
      <vt:lpstr>Ofcom -  WRC-19 -2</vt:lpstr>
      <vt:lpstr>Ofcom -  WRC-19 -3</vt:lpstr>
      <vt:lpstr>Ofcom -  WRC-19 -4</vt:lpstr>
      <vt:lpstr>Informational</vt:lpstr>
      <vt:lpstr>Actions Required</vt:lpstr>
      <vt:lpstr>Any Other Business</vt:lpstr>
      <vt:lpstr>Adjourn</vt:lpstr>
      <vt:lpstr>PowerPoint Presentation</vt:lpstr>
      <vt:lpstr>Motion SA position statment</vt:lpstr>
      <vt:lpstr>keep in mind for future</vt:lpstr>
      <vt:lpstr>FCC FNPRM 4.9 GHz</vt:lpstr>
      <vt:lpstr>FCC NPRM 2.5 GHz -1</vt:lpstr>
      <vt:lpstr>FCC NPRM 2.5 GHz -2</vt:lpstr>
      <vt:lpstr>A Future For Unlicensed Spectrum – from last week</vt:lpstr>
      <vt:lpstr>A Future For Unlicensed Spectrum-2</vt:lpstr>
      <vt:lpstr>Potential reference document when doing comments</vt:lpstr>
      <vt:lpstr>WiFi / UWB Coexistence -1</vt:lpstr>
      <vt:lpstr>WiFi / UWB Coexistence  -2</vt:lpstr>
      <vt:lpstr>IEEE EU Position Statement -1</vt:lpstr>
      <vt:lpstr>IEEE EU Position Statement -2</vt:lpstr>
      <vt:lpstr>Motion – EU Spectrum Management</vt:lpstr>
      <vt:lpstr>Fellowship Request</vt:lpstr>
      <vt:lpstr>IEEE – not connected and underserved (from last week)</vt:lpstr>
      <vt:lpstr>IEEE 802 (.11)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578</cp:revision>
  <cp:lastPrinted>1601-01-01T00:00:00Z</cp:lastPrinted>
  <dcterms:created xsi:type="dcterms:W3CDTF">2016-03-03T14:54:45Z</dcterms:created>
  <dcterms:modified xsi:type="dcterms:W3CDTF">2018-06-28T22:47:45Z</dcterms:modified>
</cp:coreProperties>
</file>