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330" r:id="rId5"/>
    <p:sldId id="319" r:id="rId6"/>
    <p:sldId id="331" r:id="rId7"/>
    <p:sldId id="395" r:id="rId8"/>
    <p:sldId id="441" r:id="rId9"/>
    <p:sldId id="437" r:id="rId10"/>
    <p:sldId id="440" r:id="rId11"/>
    <p:sldId id="436" r:id="rId12"/>
    <p:sldId id="401" r:id="rId13"/>
    <p:sldId id="402" r:id="rId14"/>
    <p:sldId id="403" r:id="rId15"/>
    <p:sldId id="438" r:id="rId16"/>
    <p:sldId id="425" r:id="rId17"/>
    <p:sldId id="430" r:id="rId18"/>
    <p:sldId id="431" r:id="rId19"/>
    <p:sldId id="435" r:id="rId20"/>
    <p:sldId id="439" r:id="rId21"/>
    <p:sldId id="429" r:id="rId22"/>
    <p:sldId id="417" r:id="rId23"/>
    <p:sldId id="418" r:id="rId24"/>
    <p:sldId id="398" r:id="rId25"/>
    <p:sldId id="428" r:id="rId26"/>
    <p:sldId id="404" r:id="rId27"/>
    <p:sldId id="399" r:id="rId28"/>
    <p:sldId id="409" r:id="rId29"/>
    <p:sldId id="410" r:id="rId30"/>
    <p:sldId id="390" r:id="rId31"/>
    <p:sldId id="392"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27" autoAdjust="0"/>
    <p:restoredTop sz="94660"/>
  </p:normalViewPr>
  <p:slideViewPr>
    <p:cSldViewPr>
      <p:cViewPr varScale="1">
        <p:scale>
          <a:sx n="114" d="100"/>
          <a:sy n="114" d="100"/>
        </p:scale>
        <p:origin x="133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15-Jun-18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June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 June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June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802.18-18/0068r01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federalregister.gov/documents/2018/06/07/2018-12184/open-commission-meeting-thursday-june-7-2018?utm_campaign=subscription%20mailing%20list&amp;utm_source=federalregister.gov&amp;utm_medium=email" TargetMode="External"/><Relationship Id="rId2" Type="http://schemas.openxmlformats.org/officeDocument/2006/relationships/hyperlink" Target="https://mentor.ieee.org/802.18/dcn/18/18-18-0065-00-0000-fcc-3rd-ro-3rd-fnprm-use-above-24-ghz-gn-14-177.pdf" TargetMode="External"/><Relationship Id="rId1" Type="http://schemas.openxmlformats.org/officeDocument/2006/relationships/slideLayout" Target="../slideLayouts/slideLayout1.xml"/><Relationship Id="rId5" Type="http://schemas.openxmlformats.org/officeDocument/2006/relationships/hyperlink" Target="https://mentor.ieee.org/802.18/dcn/14/18-14-0073-03-0000-comments-to-fcc-noi-on-above-24-ghz-gn-14-177.docx" TargetMode="External"/><Relationship Id="rId4" Type="http://schemas.openxmlformats.org/officeDocument/2006/relationships/hyperlink" Target="https://www.fcc.gov/ecfs/search/filings?proceedings_name=14-177&amp;sort=date_disseminated,DES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9/dcn/18/19-18-0017-00-0000-in-band-interference-effects-on-802-15-uwb.pptx" TargetMode="External"/><Relationship Id="rId2" Type="http://schemas.openxmlformats.org/officeDocument/2006/relationships/hyperlink" Target="https://mentor.ieee.org/802.19/dcn/18/19-18-0040-00-0000-802-11ax-and-uwb-coexistence.pptx" TargetMode="External"/><Relationship Id="rId1" Type="http://schemas.openxmlformats.org/officeDocument/2006/relationships/slideLayout" Target="../slideLayouts/slideLayout1.xml"/><Relationship Id="rId4" Type="http://schemas.openxmlformats.org/officeDocument/2006/relationships/hyperlink" Target="https://mentor.ieee.org/802.19/dcn/18/19-18-0041-00-0000-802-11ax-802-15-4-coexistence-conference-call-minutes.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apps.fcc.gov/edocs_public/attachmatch/DA-18-468A1.pdf" TargetMode="External"/><Relationship Id="rId7" Type="http://schemas.openxmlformats.org/officeDocument/2006/relationships/hyperlink" Target="https://www.fcc.gov/ecfs/search/filings?q=(proceedings.name:((07\-100*))%20OR%20proceedings.description:((07\-100*)))&amp;sort=date_disseminated,DESC" TargetMode="External"/><Relationship Id="rId2" Type="http://schemas.openxmlformats.org/officeDocument/2006/relationships/hyperlink" Target="https://www.federalregister.gov/documents/2018/05/07/2018-09416/49-ghz-band?utm_campaign=subscription%20mailing%20list&amp;utm_source=federalregister.gov&amp;utm_medium=email"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52-00-0000-fcc-fnprn-4-9-ghz-fcc-18-33-wp-07-100.pdf" TargetMode="External"/><Relationship Id="rId5" Type="http://schemas.openxmlformats.org/officeDocument/2006/relationships/hyperlink" Target="https://ecfsapi.fcc.gov/file/03231913715191/FCC-18-33A1.pdf" TargetMode="External"/><Relationship Id="rId4" Type="http://schemas.openxmlformats.org/officeDocument/2006/relationships/hyperlink" Target="https://mentor.ieee.org/802.18/dcn/18/18-18-0051-00-0000-fcc-pn-4-9-ghz-da-18-468-fcc-18-33-wp-07-100.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fcc.gov/document/next-steps-open-spectrum-frontiers-5g-connectivit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67-00-0000-minutes-07june18-rr-tag-teleconferenc.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Contribution.aspx?MeetingId=333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general/broadband-deployment-data-fcc-form-477" TargetMode="External"/><Relationship Id="rId2" Type="http://schemas.openxmlformats.org/officeDocument/2006/relationships/hyperlink" Target="https://mentor.ieee.org/802.18/dcn/18/18-18-0063-00-0000-ntia-improving-quality-accuracy-of-broadband-data-usage.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 June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14 June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32470208"/>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62"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3</a:t>
            </a:r>
            <a:r>
              <a:rPr lang="en-US" sz="2800" baseline="30000" dirty="0"/>
              <a:t>rd</a:t>
            </a:r>
            <a:r>
              <a:rPr lang="en-US" sz="2800" dirty="0"/>
              <a:t> FNPRM – Above 24 GHz</a:t>
            </a:r>
            <a:endParaRPr lang="en-US" sz="1400" dirty="0"/>
          </a:p>
        </p:txBody>
      </p:sp>
      <p:sp>
        <p:nvSpPr>
          <p:cNvPr id="3" name="Content Placeholder 2"/>
          <p:cNvSpPr>
            <a:spLocks noGrp="1"/>
          </p:cNvSpPr>
          <p:nvPr>
            <p:ph idx="1"/>
          </p:nvPr>
        </p:nvSpPr>
        <p:spPr>
          <a:xfrm>
            <a:off x="685800" y="1143000"/>
            <a:ext cx="8451908" cy="4494213"/>
          </a:xfrm>
        </p:spPr>
        <p:txBody>
          <a:bodyPr/>
          <a:lstStyle/>
          <a:p>
            <a:pPr>
              <a:buFont typeface="Arial" panose="020B0604020202020204" pitchFamily="34" charset="0"/>
              <a:buChar char="•"/>
            </a:pPr>
            <a:r>
              <a:rPr lang="en-US" sz="1600" dirty="0"/>
              <a:t>Mentor - FNPRM: </a:t>
            </a:r>
            <a:r>
              <a:rPr lang="en-US" sz="1600" dirty="0">
                <a:hlinkClick r:id="rId2"/>
              </a:rPr>
              <a:t>https://mentor.ieee.org/802.18/dcn/18/18-18-0065-00-0000-fcc-3rd-ro-3rd-fnprm-use-above-24-ghz-gn-14-177.pdf</a:t>
            </a:r>
            <a:r>
              <a:rPr lang="en-US" sz="1600" dirty="0"/>
              <a:t> </a:t>
            </a:r>
          </a:p>
          <a:p>
            <a:pPr lvl="1">
              <a:buFont typeface="Arial" panose="020B0604020202020204" pitchFamily="34" charset="0"/>
              <a:buChar char="•"/>
            </a:pPr>
            <a:r>
              <a:rPr lang="en-US" sz="1200" dirty="0">
                <a:hlinkClick r:id="rId3"/>
              </a:rPr>
              <a:t>https://www.federalregister.gov/documents/2018/06/07/2018-12184/open-commission-meeting-thursday-june-7-2018?utm_campaign=subscription%20mailing%20list&amp;utm_source=federalregister.gov&amp;utm_medium=email</a:t>
            </a:r>
            <a:endParaRPr lang="en-US" sz="1200" dirty="0"/>
          </a:p>
          <a:p>
            <a:pPr lvl="1">
              <a:buFont typeface="Arial" panose="020B0604020202020204" pitchFamily="34" charset="0"/>
              <a:buChar char="•"/>
            </a:pPr>
            <a:r>
              <a:rPr lang="en-US" sz="1200" dirty="0"/>
              <a:t>ECFS: </a:t>
            </a:r>
            <a:r>
              <a:rPr lang="en-US" sz="1200" u="sng" dirty="0">
                <a:hlinkClick r:id="rId4"/>
              </a:rPr>
              <a:t>https://www.fcc.gov/ecfs/search/filings?proceedings_name=14-177&amp;sort=date_disseminated,DESC</a:t>
            </a:r>
            <a:endParaRPr lang="en-US" sz="1200" u="sng" dirty="0"/>
          </a:p>
          <a:p>
            <a:pPr lvl="1">
              <a:buFont typeface="Arial" panose="020B0604020202020204" pitchFamily="34" charset="0"/>
              <a:buChar char="•"/>
            </a:pPr>
            <a:r>
              <a:rPr lang="en-US" sz="1200" dirty="0"/>
              <a:t>IEEE 802 comments to the NOI in 2014: </a:t>
            </a:r>
            <a:r>
              <a:rPr lang="en-US" sz="1200" dirty="0">
                <a:hlinkClick r:id="rId5"/>
              </a:rPr>
              <a:t>https://mentor.ieee.org/802.18/dcn/14/18-14-0073-03-0000-comments-to-fcc-noi-on-above-24-ghz-gn-14-177.docx</a:t>
            </a:r>
            <a:r>
              <a:rPr lang="en-US" sz="1200" dirty="0"/>
              <a:t> </a:t>
            </a:r>
          </a:p>
          <a:p>
            <a:pPr>
              <a:buFont typeface="Arial" panose="020B0604020202020204" pitchFamily="34" charset="0"/>
              <a:buChar char="•"/>
            </a:pPr>
            <a:r>
              <a:rPr lang="en-US" sz="1600" b="0" dirty="0"/>
              <a:t>Summary: The Commission will consider a Third Report and Order, Memorandum Opinion and Order, and Third Further Notice of Proposed Rulemaking that would </a:t>
            </a:r>
            <a:r>
              <a:rPr lang="en-US" sz="1600" u="sng" dirty="0"/>
              <a:t>continue efforts to make available millimeter wave spectrum, in bands at or above 24 GHz</a:t>
            </a:r>
            <a:r>
              <a:rPr lang="en-US" sz="1600" b="0" dirty="0"/>
              <a:t>, for fifth-generation wireless, Internet of Things, and other advanced spectrum-based services. It would finalize rules for certain of these bands and seek comment on making additional spectrum available in the 26 GHz and 42 GHz bands for flexible terrestrial wireless use, sharing mechanisms in the Lower 37 GHz band, and earth station siting criteria for the 50 GHz band.</a:t>
            </a:r>
            <a:r>
              <a:rPr lang="en-US" sz="1600" dirty="0"/>
              <a:t> </a:t>
            </a:r>
          </a:p>
          <a:p>
            <a:pPr>
              <a:buFont typeface="Arial" panose="020B0604020202020204" pitchFamily="34" charset="0"/>
              <a:buChar char="•"/>
            </a:pPr>
            <a:r>
              <a:rPr lang="en-US" sz="1800" dirty="0"/>
              <a:t>Comments due: 10 Sep 2018;		Reply Comments: 28 Sep 2018</a:t>
            </a:r>
          </a:p>
          <a:p>
            <a:pPr>
              <a:buFont typeface="Arial" panose="020B0604020202020204" pitchFamily="34" charset="0"/>
              <a:buChar char="•"/>
            </a:pPr>
            <a:r>
              <a:rPr lang="en-US" sz="1800" dirty="0"/>
              <a:t>Initial run though, not seeing anything on 60 GHz. </a:t>
            </a:r>
          </a:p>
          <a:p>
            <a:pPr>
              <a:buFont typeface="Arial" panose="020B0604020202020204" pitchFamily="34" charset="0"/>
              <a:buChar char="•"/>
            </a:pPr>
            <a:r>
              <a:rPr lang="en-US" sz="1800" dirty="0"/>
              <a:t>Do we have any interest?  no</a:t>
            </a:r>
          </a:p>
          <a:p>
            <a:pPr lvl="1">
              <a:buFont typeface="Arial" panose="020B0604020202020204" pitchFamily="34" charset="0"/>
              <a:buChar char="•"/>
            </a:pPr>
            <a:r>
              <a:rPr lang="en-US" sz="1400" dirty="0"/>
              <a:t>We will pass on </a:t>
            </a:r>
            <a:r>
              <a:rPr lang="en-US" sz="1400"/>
              <a:t>this one for now. </a:t>
            </a: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(Will still confirm no unlicensed near 37 GHz, though IEEE 802 does not have anything there.) </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966711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solidFill>
                  <a:schemeClr val="tx1"/>
                </a:solidFill>
              </a:rPr>
              <a:t>none </a:t>
            </a:r>
          </a:p>
          <a:p>
            <a:pPr>
              <a:buFont typeface="Arial" panose="020B0604020202020204" pitchFamily="34" charset="0"/>
              <a:buChar char="•"/>
            </a:pPr>
            <a:r>
              <a:rPr lang="en-US" altLang="en-US" sz="2000" dirty="0">
                <a:solidFill>
                  <a:srgbClr val="00B0F0"/>
                </a:solidFill>
              </a:rPr>
              <a:t> </a:t>
            </a:r>
          </a:p>
          <a:p>
            <a:pPr>
              <a:buFont typeface="Arial" panose="020B0604020202020204" pitchFamily="34" charset="0"/>
              <a:buChar char="•"/>
            </a:pPr>
            <a:r>
              <a:rPr lang="en-US" altLang="en-US" sz="2000" dirty="0">
                <a:solidFill>
                  <a:srgbClr val="00B0F0"/>
                </a:solidFill>
              </a:rPr>
              <a:t> </a:t>
            </a:r>
          </a:p>
          <a:p>
            <a:pPr lvl="1">
              <a:buFont typeface="Arial" panose="020B0604020202020204" pitchFamily="34" charset="0"/>
              <a:buChar char="•"/>
            </a:pP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14 June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32407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335479"/>
            <a:ext cx="8296126" cy="3920733"/>
          </a:xfrm>
        </p:spPr>
        <p:txBody>
          <a:bodyPr/>
          <a:lstStyle/>
          <a:p>
            <a:pPr>
              <a:buFont typeface="Arial" panose="020B0604020202020204" pitchFamily="34" charset="0"/>
              <a:buChar char="•"/>
            </a:pPr>
            <a:r>
              <a:rPr lang="en-US" sz="2000" dirty="0"/>
              <a:t> </a:t>
            </a:r>
          </a:p>
          <a:p>
            <a:pPr>
              <a:buFont typeface="Arial" panose="020B0604020202020204" pitchFamily="34" charset="0"/>
              <a:buChar char="•"/>
            </a:pPr>
            <a:r>
              <a:rPr lang="en-US" sz="2000" dirty="0"/>
              <a:t> </a:t>
            </a:r>
          </a:p>
          <a:p>
            <a:pPr>
              <a:buFont typeface="Arial" panose="020B0604020202020204" pitchFamily="34" charset="0"/>
              <a:buChar char="•"/>
            </a:pPr>
            <a:r>
              <a:rPr lang="en-US" sz="2000" dirty="0"/>
              <a:t>FYI: At the May IEEE 802 Interim meeting interest was expressed in discussing the coexistence of 802.11ax and 802.15.4 (UWB).  At the time a conference call was preferred to avoid conflicts with meetings being held that week at the IEEE meeting. </a:t>
            </a:r>
          </a:p>
          <a:p>
            <a:pPr lvl="1">
              <a:buFont typeface="Arial" panose="020B0604020202020204" pitchFamily="34" charset="0"/>
              <a:buChar char="•"/>
            </a:pPr>
            <a:r>
              <a:rPr lang="en-US" sz="1800" dirty="0"/>
              <a:t>The initial conference call was held on Thursday 14 June at 1 PM ET</a:t>
            </a:r>
          </a:p>
          <a:p>
            <a:pPr lvl="1">
              <a:buFont typeface="Arial" panose="020B0604020202020204" pitchFamily="34" charset="0"/>
              <a:buChar char="•"/>
            </a:pPr>
            <a:r>
              <a:rPr lang="en-US" sz="1800" dirty="0"/>
              <a:t>There were 2 presentations, testing and brainstorm on </a:t>
            </a:r>
            <a:r>
              <a:rPr lang="en-US" sz="1800" dirty="0" err="1"/>
              <a:t>coex</a:t>
            </a:r>
            <a:r>
              <a:rPr lang="en-US" sz="1800" dirty="0"/>
              <a:t> possibilities.</a:t>
            </a:r>
          </a:p>
          <a:p>
            <a:pPr lvl="3">
              <a:buFont typeface="Arial" panose="020B0604020202020204" pitchFamily="34" charset="0"/>
              <a:buChar char="•"/>
            </a:pPr>
            <a:r>
              <a:rPr lang="en-US" sz="1400" dirty="0">
                <a:hlinkClick r:id="rId2"/>
              </a:rPr>
              <a:t>https://mentor.ieee.org/802.19/dcn/18/19-18-0040-00-0000-802-11ax-and-uwb-coexistence.pptx</a:t>
            </a:r>
            <a:r>
              <a:rPr lang="en-US" sz="1400" dirty="0"/>
              <a:t> </a:t>
            </a:r>
          </a:p>
          <a:p>
            <a:pPr lvl="3">
              <a:buFont typeface="Arial" panose="020B0604020202020204" pitchFamily="34" charset="0"/>
              <a:buChar char="•"/>
            </a:pPr>
            <a:r>
              <a:rPr lang="en-US" sz="1400" dirty="0">
                <a:hlinkClick r:id="rId3"/>
              </a:rPr>
              <a:t>https://mentor.ieee.org/802.19/dcn/18/19-18-0017-00-0000-in-band-interference-effects-on-802-15-uwb.pptx</a:t>
            </a:r>
            <a:r>
              <a:rPr lang="en-US" sz="1400" dirty="0"/>
              <a:t> </a:t>
            </a:r>
          </a:p>
          <a:p>
            <a:pPr lvl="2">
              <a:buFont typeface="Arial" panose="020B0604020202020204" pitchFamily="34" charset="0"/>
              <a:buChar char="•"/>
            </a:pPr>
            <a:r>
              <a:rPr lang="en-US" sz="1600" dirty="0"/>
              <a:t>Minutes: </a:t>
            </a:r>
          </a:p>
          <a:p>
            <a:pPr lvl="3">
              <a:buFont typeface="Arial" panose="020B0604020202020204" pitchFamily="34" charset="0"/>
              <a:buChar char="•"/>
            </a:pPr>
            <a:r>
              <a:rPr lang="en-US" sz="1400" dirty="0">
                <a:hlinkClick r:id="rId4"/>
              </a:rPr>
              <a:t>https://mentor.ieee.org/802.19/dcn/18/19-18-0041-00-0000-802-11ax-802-15-4-coexistence-conference-call-minutes.docx</a:t>
            </a:r>
            <a:r>
              <a:rPr lang="en-US" sz="1400" dirty="0"/>
              <a:t> </a:t>
            </a:r>
            <a:r>
              <a:rPr lang="en-US" sz="1800" dirty="0"/>
              <a:t>  </a:t>
            </a:r>
          </a:p>
          <a:p>
            <a:pPr marL="0" indent="0"/>
            <a:endParaRPr lang="en-US" sz="2000" dirty="0"/>
          </a:p>
          <a:p>
            <a:pPr marL="0" indent="0"/>
            <a:endParaRPr lang="en-US" sz="18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Next teleconference: 28 June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a:buFont typeface="Arial" panose="020B0604020202020204" pitchFamily="34" charset="0"/>
              <a:buChar char="•"/>
            </a:pPr>
            <a:r>
              <a:rPr lang="en-US" sz="2000" dirty="0">
                <a:solidFill>
                  <a:schemeClr val="tx1"/>
                </a:solidFill>
              </a:rPr>
              <a:t>Note: No teleconference on 21 June</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14:58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endParaRPr lang="en-US" sz="2000" dirty="0"/>
          </a:p>
          <a:p>
            <a:pPr>
              <a:buFont typeface="Arial" panose="020B0604020202020204" pitchFamily="34" charset="0"/>
              <a:buChar char="•"/>
            </a:pPr>
            <a:r>
              <a:rPr lang="en-US" sz="1800" b="0" dirty="0"/>
              <a:t>The next face to face meeting of the 802.18 RR-TAG will be at the IEEE 802 Plenary 10-12 July 2018 at the Grand Hyatt, San Diego.</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June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highlight>
                  <a:srgbClr val="808080"/>
                </a:highlight>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t>Safe Travels</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solidFill>
                  <a:srgbClr val="00B0F0"/>
                </a:solidFill>
              </a:rPr>
              <a:t> </a:t>
            </a:r>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FNPRM 4.9 GHz</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600" b="0" dirty="0"/>
              <a:t>PUBLIC SAFETY AND HOMELAND SECURITY BUREAU ANNOUNCES COMMENT AND REPLY COMMENT DATES FOR THE SIXTH FURTHER NOTICE OF PROPOSED RULEMAKING ON THE 4.9 GHZ BAND AND CONSOLIDATES DOCKET NUMBERS FOR ALL FUTURE 4.9 GHz BAND MATTERS </a:t>
            </a:r>
          </a:p>
          <a:p>
            <a:pPr lvl="1">
              <a:buFont typeface="Arial" panose="020B0604020202020204" pitchFamily="34" charset="0"/>
              <a:buChar char="•"/>
            </a:pPr>
            <a:r>
              <a:rPr lang="en-US" sz="1600" dirty="0"/>
              <a:t>WP Docket No. 07-100, PS Docket No. 06-229, WT Docket No. 06-150, DA 18-468</a:t>
            </a:r>
          </a:p>
          <a:p>
            <a:pPr lvl="1">
              <a:buFont typeface="Arial" panose="020B0604020202020204" pitchFamily="34" charset="0"/>
              <a:buChar char="•"/>
            </a:pPr>
            <a:r>
              <a:rPr lang="en-US" sz="1200" dirty="0">
                <a:hlinkClick r:id="rId2"/>
              </a:rPr>
              <a:t>https://www.federalregister.gov/documents/2018/05/07/2018-09416/49-ghz-band?utm_campaign=subscription%20mailing%20list&amp;utm_source=federalregister.gov&amp;utm_medium=email</a:t>
            </a:r>
            <a:r>
              <a:rPr lang="en-US" sz="1200" dirty="0"/>
              <a:t>  </a:t>
            </a:r>
          </a:p>
          <a:p>
            <a:pPr lvl="1">
              <a:buFont typeface="Arial" panose="020B0604020202020204" pitchFamily="34" charset="0"/>
              <a:buChar char="•"/>
            </a:pPr>
            <a:r>
              <a:rPr lang="en-US" sz="1200" dirty="0"/>
              <a:t>PN: </a:t>
            </a:r>
            <a:r>
              <a:rPr lang="en-US" sz="1200" dirty="0">
                <a:hlinkClick r:id="rId3"/>
              </a:rPr>
              <a:t>https://apps.fcc.gov/edocs_public/attachmatch/DA-18-468A1.pdf</a:t>
            </a:r>
            <a:endParaRPr lang="en-US" sz="1200" dirty="0"/>
          </a:p>
          <a:p>
            <a:pPr lvl="2">
              <a:buFont typeface="Arial" panose="020B0604020202020204" pitchFamily="34" charset="0"/>
              <a:buChar char="•"/>
            </a:pPr>
            <a:r>
              <a:rPr lang="en-US" sz="1200" dirty="0">
                <a:hlinkClick r:id="rId4"/>
              </a:rPr>
              <a:t>https://mentor.ieee.org/802.18/dcn/18/18-18-0051-00-0000-fcc-pn-4-9-ghz-da-18-468-fcc-18-33-wp-07-100.docx</a:t>
            </a:r>
            <a:r>
              <a:rPr lang="en-US" sz="1200" dirty="0"/>
              <a:t> </a:t>
            </a:r>
          </a:p>
          <a:p>
            <a:pPr lvl="1">
              <a:buFont typeface="Arial" panose="020B0604020202020204" pitchFamily="34" charset="0"/>
              <a:buChar char="•"/>
            </a:pPr>
            <a:r>
              <a:rPr lang="en-US" sz="1200" dirty="0"/>
              <a:t>FNPRM: </a:t>
            </a:r>
            <a:r>
              <a:rPr lang="en-US" sz="1200" dirty="0">
                <a:hlinkClick r:id="rId5"/>
              </a:rPr>
              <a:t>https://ecfsapi.fcc.gov/file/03231913715191/FCC-18-33A1.pdf</a:t>
            </a:r>
            <a:r>
              <a:rPr lang="en-US" sz="1200" dirty="0"/>
              <a:t> </a:t>
            </a:r>
          </a:p>
          <a:p>
            <a:pPr lvl="2">
              <a:buFont typeface="Arial" panose="020B0604020202020204" pitchFamily="34" charset="0"/>
              <a:buChar char="•"/>
            </a:pPr>
            <a:r>
              <a:rPr lang="en-US" sz="1200" dirty="0">
                <a:hlinkClick r:id="rId6"/>
              </a:rPr>
              <a:t>https://mentor.ieee.org/802.18/dcn/18/18-18-0052-00-0000-fcc-fnprn-4-9-ghz-fcc-18-33-wp-07-100.pdf</a:t>
            </a:r>
            <a:r>
              <a:rPr lang="en-US" sz="1200" dirty="0"/>
              <a:t> </a:t>
            </a:r>
          </a:p>
          <a:p>
            <a:pPr lvl="1">
              <a:buFont typeface="Arial" panose="020B0604020202020204" pitchFamily="34" charset="0"/>
              <a:buChar char="•"/>
            </a:pPr>
            <a:r>
              <a:rPr lang="en-US" sz="1200" dirty="0">
                <a:hlinkClick r:id="rId7"/>
              </a:rPr>
              <a:t>https://www.fcc.gov/ecfs/search/filings?q=(proceedings.name:((07%5C-100*))%20OR%20proceedings.description:((07%5C-100*)))&amp;sort=date_disseminated,DESC</a:t>
            </a:r>
            <a:r>
              <a:rPr lang="en-US" sz="1200" dirty="0"/>
              <a:t> </a:t>
            </a:r>
          </a:p>
          <a:p>
            <a:pPr lvl="1">
              <a:buFont typeface="Arial" panose="020B0604020202020204" pitchFamily="34" charset="0"/>
              <a:buChar char="•"/>
            </a:pPr>
            <a:r>
              <a:rPr lang="en-US" sz="1600" dirty="0">
                <a:highlight>
                  <a:srgbClr val="FFFF00"/>
                </a:highlight>
              </a:rPr>
              <a:t>Comments Due: July 6, 2018;  </a:t>
            </a:r>
            <a:r>
              <a:rPr lang="en-US" sz="1200" dirty="0"/>
              <a:t>(Approve by 21 June)</a:t>
            </a:r>
            <a:r>
              <a:rPr lang="en-US" sz="1600" dirty="0"/>
              <a:t>   Reply Comments Due: August 6, 2018</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At this time, not seeing IEEE 802 has an interest, with the narrow bandwidth of this proceeding. </a:t>
            </a:r>
          </a:p>
          <a:p>
            <a:pPr>
              <a:buFont typeface="Arial" panose="020B0604020202020204" pitchFamily="34" charset="0"/>
              <a:buChar char="•"/>
            </a:pPr>
            <a:r>
              <a:rPr lang="en-US" sz="2000" b="0" dirty="0"/>
              <a:t>With no one has expressing any interest to comment, will move to the backup slides for now.</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20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600" b="0" dirty="0"/>
              <a:t>Transforming the 2.5 GHz Band (WTB 18-120)</a:t>
            </a:r>
          </a:p>
          <a:p>
            <a:pPr lvl="1">
              <a:buFont typeface="Arial" panose="020B0604020202020204" pitchFamily="34" charset="0"/>
              <a:buChar char="•"/>
            </a:pPr>
            <a:r>
              <a:rPr lang="en-US" sz="1600" b="0" dirty="0">
                <a:solidFill>
                  <a:schemeClr val="tx1"/>
                </a:solidFill>
                <a:highlight>
                  <a:srgbClr val="FFFF00"/>
                </a:highlight>
              </a:rPr>
              <a:t>Comments due:  30 days;  </a:t>
            </a:r>
            <a:r>
              <a:rPr lang="en-US" sz="1600" b="0" dirty="0">
                <a:solidFill>
                  <a:schemeClr val="tx1"/>
                </a:solidFill>
              </a:rPr>
              <a:t>	Reply comments due:  60 days</a:t>
            </a:r>
          </a:p>
          <a:p>
            <a:pPr lvl="1">
              <a:buFont typeface="Arial" panose="020B0604020202020204" pitchFamily="34" charset="0"/>
              <a:buChar char="•"/>
            </a:pPr>
            <a:r>
              <a:rPr lang="en-US" sz="1200" b="0" u="sng" dirty="0">
                <a:hlinkClick r:id="rId2"/>
              </a:rPr>
              <a:t>https://www.fcc.gov/ecfs/filing/0510125420096</a:t>
            </a:r>
            <a:endParaRPr lang="en-US" sz="1200" b="0" u="sng" dirty="0"/>
          </a:p>
          <a:p>
            <a:pPr lvl="1">
              <a:buFont typeface="Arial" panose="020B0604020202020204" pitchFamily="34" charset="0"/>
              <a:buChar char="•"/>
            </a:pPr>
            <a:r>
              <a:rPr lang="en-US" sz="1200" b="0" dirty="0">
                <a:hlinkClick r:id="rId3"/>
              </a:rPr>
              <a:t>https://www.fcc.gov/ecfs/search/filings?proceedings_name=18-120&amp;sort=date_disseminated,DESC</a:t>
            </a:r>
            <a:r>
              <a:rPr lang="en-US" sz="1200" b="0" dirty="0"/>
              <a:t> </a:t>
            </a:r>
          </a:p>
          <a:p>
            <a:pPr>
              <a:buFont typeface="Arial" panose="020B0604020202020204" pitchFamily="34" charset="0"/>
              <a:buChar char="•"/>
            </a:pPr>
            <a:r>
              <a:rPr lang="en-US" sz="2000" b="0" dirty="0"/>
              <a:t>Any interest? No one has expressed any interest to comment, had moved to the backup slides for now. </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Though just now, been posted in the Federal Register with dates. </a:t>
            </a:r>
          </a:p>
          <a:p>
            <a:pPr lvl="1">
              <a:buFont typeface="Arial" panose="020B0604020202020204" pitchFamily="34" charset="0"/>
              <a:buChar char="•"/>
            </a:pPr>
            <a:r>
              <a:rPr lang="en-US" sz="1200" b="0" dirty="0">
                <a:hlinkClick r:id="rId4"/>
              </a:rPr>
              <a:t>https://www.federalregister.gov/documents/2018/06/07/2018-12183/transforming-the-25-ghz-band?utm_campaign=subscription%20mailing%20list&amp;utm_source=federalregister.gov&amp;utm_medium=email</a:t>
            </a:r>
            <a:endParaRPr lang="en-US" sz="1200" b="0" dirty="0"/>
          </a:p>
          <a:p>
            <a:pPr>
              <a:buFont typeface="Arial" panose="020B0604020202020204" pitchFamily="34" charset="0"/>
              <a:buChar char="•"/>
            </a:pPr>
            <a:r>
              <a:rPr lang="en-US" sz="1600" dirty="0"/>
              <a:t>Comments due:  06 Aug 2018</a:t>
            </a:r>
          </a:p>
          <a:p>
            <a:pPr>
              <a:buFont typeface="Arial" panose="020B0604020202020204" pitchFamily="34" charset="0"/>
              <a:buChar char="•"/>
            </a:pPr>
            <a:endParaRPr lang="en-US" sz="1600" b="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a:t>
            </a:r>
            <a:r>
              <a:rPr lang="en-US" sz="1200" b="0" dirty="0" err="1"/>
              <a:t>mutuall</a:t>
            </a:r>
            <a:r>
              <a:rPr lang="en-US" sz="1200" b="0" dirty="0"/>
              <a:t>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a:t>
            </a:r>
            <a:r>
              <a:rPr lang="en-US" altLang="en-US" sz="2000" dirty="0">
                <a:solidFill>
                  <a:schemeClr val="tx1"/>
                </a:solidFill>
              </a:rPr>
              <a:t> </a:t>
            </a:r>
            <a:r>
              <a:rPr lang="en-US" altLang="en-US" sz="1800" dirty="0">
                <a:solidFill>
                  <a:schemeClr val="tx1"/>
                </a:solidFill>
              </a:rPr>
              <a:t>41 </a:t>
            </a:r>
            <a:r>
              <a:rPr lang="en-US" altLang="en-US" sz="1800" dirty="0"/>
              <a:t>(8 on EC);  Nearly voters: 1</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With teleconferences approval on 08 March 2018, quorum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dirty="0"/>
              <a:t>14 June 2018</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2748994210"/>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6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14 June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14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 June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14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14 June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14 June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25842" y="998020"/>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3">
              <a:buFont typeface="Arial" panose="020B0604020202020204" pitchFamily="34" charset="0"/>
              <a:buChar char="•"/>
            </a:pPr>
            <a:r>
              <a:rPr lang="en-US" altLang="en-US" sz="11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rgbClr val="002060"/>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2">
              <a:buFont typeface="Arial" panose="020B0604020202020204" pitchFamily="34" charset="0"/>
              <a:buChar char="•"/>
            </a:pPr>
            <a:r>
              <a:rPr lang="en-US" altLang="en-US" sz="1200" dirty="0">
                <a:solidFill>
                  <a:schemeClr val="tx1"/>
                </a:solidFill>
              </a:rPr>
              <a:t>Including </a:t>
            </a:r>
            <a:r>
              <a:rPr lang="en-US" altLang="en-US" sz="1200" dirty="0" err="1">
                <a:solidFill>
                  <a:schemeClr val="tx1"/>
                </a:solidFill>
              </a:rPr>
              <a:t>Ofcom</a:t>
            </a:r>
            <a:r>
              <a:rPr lang="en-US" altLang="en-US" sz="1200" dirty="0">
                <a:solidFill>
                  <a:schemeClr val="tx1"/>
                </a:solidFill>
              </a:rPr>
              <a:t> consultation</a:t>
            </a:r>
          </a:p>
          <a:p>
            <a:pPr lvl="1">
              <a:buFont typeface="Arial" panose="020B0604020202020204" pitchFamily="34" charset="0"/>
              <a:buChar char="•"/>
            </a:pPr>
            <a:r>
              <a:rPr lang="en-US" sz="1400" dirty="0">
                <a:solidFill>
                  <a:schemeClr val="tx1"/>
                </a:solidFill>
              </a:rPr>
              <a:t>NTIA, improve broadband availability data</a:t>
            </a:r>
          </a:p>
          <a:p>
            <a:pPr lvl="1">
              <a:buFont typeface="Arial" panose="020B0604020202020204" pitchFamily="34" charset="0"/>
              <a:buChar char="•"/>
            </a:pPr>
            <a:r>
              <a:rPr lang="en-US" sz="1400" dirty="0">
                <a:solidFill>
                  <a:schemeClr val="tx1"/>
                </a:solidFill>
              </a:rPr>
              <a:t>3</a:t>
            </a:r>
            <a:r>
              <a:rPr lang="en-US" sz="1400" baseline="30000" dirty="0">
                <a:solidFill>
                  <a:schemeClr val="tx1"/>
                </a:solidFill>
              </a:rPr>
              <a:t>rd</a:t>
            </a:r>
            <a:r>
              <a:rPr lang="en-US" sz="1400" dirty="0">
                <a:solidFill>
                  <a:schemeClr val="tx1"/>
                </a:solidFill>
              </a:rPr>
              <a:t> FNPRM Above 24 GHz </a:t>
            </a:r>
          </a:p>
          <a:p>
            <a:pPr lvl="2">
              <a:buFont typeface="Arial" panose="020B0604020202020204" pitchFamily="34" charset="0"/>
              <a:buChar char="•"/>
            </a:pPr>
            <a:endParaRPr lang="en-US" altLang="en-US" sz="11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What happens during the call</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70412" y="1060967"/>
            <a:ext cx="4573588"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1800" kern="0" dirty="0"/>
              <a:t>Discussion items, few more details: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r>
              <a:rPr lang="en-US" sz="1400" b="0" dirty="0">
                <a:solidFill>
                  <a:schemeClr val="tx1"/>
                </a:solidFill>
              </a:rPr>
              <a:t>EU Items, </a:t>
            </a:r>
          </a:p>
          <a:p>
            <a:pPr lvl="1">
              <a:spcBef>
                <a:spcPts val="0"/>
              </a:spcBef>
              <a:buFont typeface="Arial" panose="020B0604020202020204" pitchFamily="34" charset="0"/>
              <a:buChar char="•"/>
            </a:pPr>
            <a:r>
              <a:rPr lang="en-US" sz="1200" b="0" dirty="0">
                <a:solidFill>
                  <a:schemeClr val="tx1"/>
                </a:solidFill>
              </a:rPr>
              <a:t>what is the latest from members. Anything we should respond to?</a:t>
            </a:r>
          </a:p>
          <a:p>
            <a:pPr lvl="1">
              <a:spcBef>
                <a:spcPts val="0"/>
              </a:spcBef>
              <a:buFont typeface="Arial" panose="020B0604020202020204" pitchFamily="34" charset="0"/>
              <a:buChar char="•"/>
            </a:pPr>
            <a:r>
              <a:rPr lang="en-US" sz="1200" dirty="0">
                <a:solidFill>
                  <a:schemeClr val="tx1"/>
                </a:solidFill>
              </a:rPr>
              <a:t>Ofcom-consultation-on-preparations-for-wrc-19, due 13 Sept. </a:t>
            </a:r>
            <a:endParaRPr lang="en-US" sz="1200" b="0" dirty="0">
              <a:solidFill>
                <a:schemeClr val="tx1"/>
              </a:solidFill>
            </a:endParaRPr>
          </a:p>
          <a:p>
            <a:pPr marL="457200" lvl="1" indent="0">
              <a:spcBef>
                <a:spcPts val="0"/>
              </a:spcBef>
            </a:pPr>
            <a:endParaRPr lang="en-US" sz="1200" b="0" dirty="0"/>
          </a:p>
          <a:p>
            <a:pPr>
              <a:spcBef>
                <a:spcPts val="0"/>
              </a:spcBef>
              <a:buFont typeface="Arial" panose="020B0604020202020204" pitchFamily="34" charset="0"/>
              <a:buChar char="•"/>
            </a:pPr>
            <a:r>
              <a:rPr lang="en-US" sz="1400" b="0" dirty="0"/>
              <a:t>NTIA, improve broadband availability data</a:t>
            </a:r>
          </a:p>
          <a:p>
            <a:pPr lvl="1">
              <a:spcBef>
                <a:spcPts val="0"/>
              </a:spcBef>
              <a:buFont typeface="Arial" panose="020B0604020202020204" pitchFamily="34" charset="0"/>
              <a:buChar char="•"/>
            </a:pPr>
            <a:r>
              <a:rPr lang="en-US" sz="1200" dirty="0"/>
              <a:t>requesting comment on actions that can be taken to improve the quality and accuracy, by 16 July.</a:t>
            </a:r>
            <a:endParaRPr lang="en-US" sz="1200" b="0" dirty="0">
              <a:solidFill>
                <a:schemeClr val="tx1"/>
              </a:solidFill>
            </a:endParaRPr>
          </a:p>
          <a:p>
            <a:pPr>
              <a:spcBef>
                <a:spcPts val="0"/>
              </a:spcBef>
              <a:buFont typeface="Arial" panose="020B0604020202020204" pitchFamily="34" charset="0"/>
              <a:buChar char="•"/>
            </a:pPr>
            <a:endParaRPr lang="en-US" altLang="en-US" sz="1200" b="0" dirty="0"/>
          </a:p>
          <a:p>
            <a:pPr>
              <a:spcBef>
                <a:spcPts val="0"/>
              </a:spcBef>
              <a:buFont typeface="Arial" panose="020B0604020202020204" pitchFamily="34" charset="0"/>
              <a:buChar char="•"/>
            </a:pPr>
            <a:r>
              <a:rPr lang="en-US" altLang="en-US" sz="1400" b="0" kern="0" dirty="0"/>
              <a:t>From FCC Open Meeting, p/o Spectrum Frontiers</a:t>
            </a:r>
          </a:p>
          <a:p>
            <a:pPr lvl="1">
              <a:spcBef>
                <a:spcPts val="0"/>
              </a:spcBef>
              <a:buFont typeface="Arial" panose="020B0604020202020204" pitchFamily="34" charset="0"/>
              <a:buChar char="•"/>
            </a:pPr>
            <a:r>
              <a:rPr lang="en-US" sz="1100" dirty="0">
                <a:hlinkClick r:id="rId2"/>
              </a:rPr>
              <a:t>Third Report and Order, Memorandum Opinion and Order, and Third Further Notice of Proposed Rulemaking</a:t>
            </a:r>
            <a:r>
              <a:rPr lang="en-US" sz="1100" dirty="0"/>
              <a:t>  above 24GHz</a:t>
            </a:r>
            <a:endParaRPr lang="en-US" altLang="en-US" sz="1100" dirty="0"/>
          </a:p>
          <a:p>
            <a:pPr>
              <a:spcBef>
                <a:spcPts val="0"/>
              </a:spcBef>
              <a:buFont typeface="Arial" panose="020B0604020202020204" pitchFamily="34" charset="0"/>
              <a:buChar char="•"/>
            </a:pPr>
            <a:endParaRPr lang="en-US" altLang="en-US" sz="1100" dirty="0"/>
          </a:p>
          <a:p>
            <a:pPr>
              <a:spcBef>
                <a:spcPts val="0"/>
              </a:spcBef>
              <a:buFont typeface="Arial" panose="020B0604020202020204" pitchFamily="34" charset="0"/>
              <a:buChar char="•"/>
            </a:pPr>
            <a:endParaRPr lang="en-US" altLang="en-US" sz="2000"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dirty="0">
                <a:solidFill>
                  <a:schemeClr val="tx2"/>
                </a:solidFill>
              </a:rPr>
              <a:t> Rich Kennedy (Self) </a:t>
            </a:r>
            <a:r>
              <a:rPr lang="en-US" altLang="en-US" sz="1600" dirty="0">
                <a:solidFill>
                  <a:schemeClr val="bg1">
                    <a:lumMod val="85000"/>
                  </a:schemeClr>
                </a:solidFill>
              </a:rPr>
              <a:t>				</a:t>
            </a:r>
            <a:endParaRPr lang="en-US" altLang="en-US" sz="1600" b="1" dirty="0">
              <a:solidFill>
                <a:schemeClr val="bg1">
                  <a:lumMod val="85000"/>
                </a:schemeClr>
              </a:solidFill>
            </a:endParaRPr>
          </a:p>
          <a:p>
            <a:pPr lvl="1"/>
            <a:r>
              <a:rPr lang="en-US" altLang="en-US" sz="1600" b="1" dirty="0"/>
              <a:t>Seconded by:  	</a:t>
            </a:r>
            <a:r>
              <a:rPr lang="en-US" altLang="en-US" sz="1600" b="1" dirty="0">
                <a:solidFill>
                  <a:schemeClr val="tx1"/>
                </a:solidFill>
              </a:rPr>
              <a:t> Mike Lynch (MJ Lync Assoc.) </a:t>
            </a:r>
            <a:r>
              <a:rPr lang="en-US" altLang="en-US" sz="1600" b="1" dirty="0"/>
              <a:t>	</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a:t>
            </a:r>
            <a:r>
              <a:rPr lang="en-US" altLang="en-US" sz="1600" b="1" dirty="0">
                <a:solidFill>
                  <a:schemeClr val="tx2"/>
                </a:solidFill>
              </a:rPr>
              <a:t>: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To approve minutes from the IEEE 802.18 teleconference on 07 June 2018; </a:t>
            </a:r>
            <a:r>
              <a:rPr lang="en-US" altLang="en-US" sz="1600" dirty="0">
                <a:solidFill>
                  <a:schemeClr val="tx1"/>
                </a:solidFill>
                <a:hlinkClick r:id="rId2"/>
              </a:rPr>
              <a:t>https://mentor.ieee.org/802.18/dcn/18/18-18-0067-00-0000-minutes-07june18-rr-tag-teleconferenc.doc</a:t>
            </a:r>
            <a:r>
              <a:rPr lang="en-US" altLang="en-US" sz="1600" dirty="0">
                <a:solidFill>
                  <a:schemeClr val="tx1"/>
                </a:solidFill>
              </a:rPr>
              <a:t>;   	</a:t>
            </a:r>
            <a:r>
              <a:rPr lang="en-US" altLang="en-US" sz="1600" b="0" dirty="0">
                <a:solidFill>
                  <a:schemeClr val="tx1"/>
                </a:solidFill>
              </a:rPr>
              <a:t>Posted: </a:t>
            </a:r>
            <a:r>
              <a:rPr lang="en-US" sz="1400" b="0" dirty="0"/>
              <a:t>13-Jun-2018 09:57:12 ET</a:t>
            </a:r>
            <a:endParaRPr lang="en-US" sz="1600" dirty="0"/>
          </a:p>
          <a:p>
            <a:pPr lvl="1"/>
            <a:r>
              <a:rPr lang="en-US" altLang="en-US" sz="1600" b="1" dirty="0"/>
              <a:t>Moved by: 	</a:t>
            </a:r>
            <a:r>
              <a:rPr lang="en-US" altLang="en-US" sz="1600" b="1" dirty="0">
                <a:solidFill>
                  <a:schemeClr val="tx1"/>
                </a:solidFill>
              </a:rPr>
              <a:t> </a:t>
            </a:r>
            <a:r>
              <a:rPr lang="en-US" altLang="en-US" sz="1600" b="1" dirty="0">
                <a:solidFill>
                  <a:schemeClr val="tx2"/>
                </a:solidFill>
              </a:rPr>
              <a:t>Rich Kennedy (Self) </a:t>
            </a:r>
          </a:p>
          <a:p>
            <a:pPr lvl="1"/>
            <a:r>
              <a:rPr lang="en-US" altLang="en-US" sz="1600" b="1" dirty="0"/>
              <a:t>Seconded by: 	Tim Jeffries (Huawei)</a:t>
            </a:r>
            <a:endParaRPr lang="en-US" altLang="en-US" sz="1600" b="1" dirty="0">
              <a:solidFill>
                <a:schemeClr val="bg1">
                  <a:lumMod val="65000"/>
                </a:schemeClr>
              </a:solidFill>
            </a:endParaRPr>
          </a:p>
          <a:p>
            <a:pPr lvl="1"/>
            <a:r>
              <a:rPr lang="en-US" altLang="en-US" sz="1600" b="1" dirty="0"/>
              <a:t>Discussion? </a:t>
            </a:r>
          </a:p>
          <a:p>
            <a:pPr lvl="1"/>
            <a:r>
              <a:rPr lang="en-US" altLang="en-US" sz="1600" b="1" dirty="0"/>
              <a:t>Vote</a:t>
            </a:r>
            <a:r>
              <a:rPr lang="en-US" altLang="en-US" sz="1600" b="1" dirty="0">
                <a:solidFill>
                  <a:schemeClr val="tx2"/>
                </a:solidFill>
              </a:rPr>
              <a:t>: Unanimous consent</a:t>
            </a:r>
          </a:p>
          <a:p>
            <a:pPr>
              <a:buFont typeface="Arial" panose="020B0604020202020204" pitchFamily="34" charset="0"/>
              <a:buChar char="•"/>
            </a:pPr>
            <a:endParaRPr lang="en-US" altLang="en-US" sz="16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14 June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92092" y="1181893"/>
            <a:ext cx="8451908" cy="4494213"/>
          </a:xfrm>
        </p:spPr>
        <p:txBody>
          <a:bodyPr/>
          <a:lstStyle/>
          <a:p>
            <a:pPr>
              <a:buFont typeface="Arial" panose="020B0604020202020204" pitchFamily="34" charset="0"/>
              <a:buChar char="•"/>
            </a:pPr>
            <a:r>
              <a:rPr lang="en-US" sz="1800" dirty="0"/>
              <a:t>Anything to share on the EU front?  		</a:t>
            </a:r>
            <a:r>
              <a:rPr lang="en-US" sz="1600" dirty="0"/>
              <a:t>	</a:t>
            </a:r>
          </a:p>
          <a:p>
            <a:pPr lvl="1">
              <a:buFont typeface="Arial" panose="020B0604020202020204" pitchFamily="34" charset="0"/>
              <a:buChar char="•"/>
            </a:pPr>
            <a:r>
              <a:rPr lang="en-US" sz="1600" dirty="0">
                <a:solidFill>
                  <a:schemeClr val="tx1"/>
                </a:solidFill>
              </a:rPr>
              <a:t>ETSI – BRAN – meeting #98 – 18-21 June </a:t>
            </a:r>
          </a:p>
          <a:p>
            <a:pPr lvl="2">
              <a:buFont typeface="Arial" panose="020B0604020202020204" pitchFamily="34" charset="0"/>
              <a:buChar char="•"/>
            </a:pPr>
            <a:r>
              <a:rPr lang="en-US" sz="1600" dirty="0">
                <a:solidFill>
                  <a:schemeClr val="tx1"/>
                </a:solidFill>
              </a:rPr>
              <a:t>31 contributions:  </a:t>
            </a:r>
            <a:r>
              <a:rPr lang="en-US" sz="1600" dirty="0">
                <a:solidFill>
                  <a:schemeClr val="tx1"/>
                </a:solidFill>
                <a:hlinkClick r:id="rId2"/>
              </a:rPr>
              <a:t>https://portal.etsi.org/Contribution.aspx?MeetingId=33306</a:t>
            </a:r>
            <a:r>
              <a:rPr lang="en-US" sz="1600" dirty="0">
                <a:solidFill>
                  <a:schemeClr val="tx1"/>
                </a:solidFill>
              </a:rPr>
              <a:t> </a:t>
            </a:r>
          </a:p>
          <a:p>
            <a:pPr lvl="1">
              <a:buFont typeface="Arial" panose="020B0604020202020204" pitchFamily="34" charset="0"/>
              <a:buChar char="•"/>
            </a:pPr>
            <a:r>
              <a:rPr lang="en-US" sz="1600" dirty="0">
                <a:solidFill>
                  <a:schemeClr val="tx1"/>
                </a:solidFill>
              </a:rPr>
              <a:t>ETSI  - ERM - TG-11</a:t>
            </a:r>
          </a:p>
          <a:p>
            <a:pPr lvl="2">
              <a:buFont typeface="Arial" panose="020B0604020202020204" pitchFamily="34" charset="0"/>
              <a:buChar char="•"/>
            </a:pPr>
            <a:r>
              <a:rPr lang="en-US" sz="1600" dirty="0">
                <a:solidFill>
                  <a:schemeClr val="tx1"/>
                </a:solidFill>
              </a:rPr>
              <a:t>EN 300 328 (v2.2.1 (2018-04)) - </a:t>
            </a:r>
            <a:r>
              <a:rPr lang="en-US" sz="1600" dirty="0"/>
              <a:t>Draft accepted by ERM and receipt by ETSI Secretariat on 07 June; </a:t>
            </a:r>
            <a:r>
              <a:rPr lang="en-US" sz="1600" dirty="0">
                <a:solidFill>
                  <a:schemeClr val="tx1"/>
                </a:solidFill>
              </a:rPr>
              <a:t>Now to National vote.</a:t>
            </a:r>
            <a:endParaRPr lang="en-US" sz="1600" dirty="0"/>
          </a:p>
          <a:p>
            <a:pPr lvl="3">
              <a:buFont typeface="Arial" panose="020B0604020202020204" pitchFamily="34" charset="0"/>
              <a:buChar char="•"/>
            </a:pPr>
            <a:r>
              <a:rPr lang="en-US" sz="1400" dirty="0">
                <a:solidFill>
                  <a:schemeClr val="tx1"/>
                </a:solidFill>
              </a:rPr>
              <a:t>ERM(18)065022r3;</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600" dirty="0">
                <a:solidFill>
                  <a:schemeClr val="tx1"/>
                </a:solidFill>
              </a:rPr>
              <a:t>CEPT – ECC SE45</a:t>
            </a:r>
          </a:p>
          <a:p>
            <a:pPr lvl="2">
              <a:buFont typeface="Arial" panose="020B0604020202020204" pitchFamily="34" charset="0"/>
              <a:buChar char="•"/>
            </a:pPr>
            <a:r>
              <a:rPr lang="en-US" sz="1600" dirty="0">
                <a:solidFill>
                  <a:schemeClr val="tx1"/>
                </a:solidFill>
              </a:rPr>
              <a:t>2 hr. Web meeting 18 June, </a:t>
            </a:r>
            <a:r>
              <a:rPr lang="en-US" sz="1600" dirty="0"/>
              <a:t>SE45#3.1 on RLAN duty cycle.</a:t>
            </a:r>
            <a:endParaRPr lang="en-US" sz="1400" dirty="0">
              <a:solidFill>
                <a:schemeClr val="tx1"/>
              </a:solidFill>
            </a:endParaRPr>
          </a:p>
          <a:p>
            <a:pPr lvl="1">
              <a:buFont typeface="Arial" panose="020B0604020202020204" pitchFamily="34" charset="0"/>
              <a:buChar char="•"/>
            </a:pPr>
            <a:r>
              <a:rPr lang="en-US" sz="1600" dirty="0">
                <a:solidFill>
                  <a:schemeClr val="tx1"/>
                </a:solidFill>
              </a:rPr>
              <a:t>CEPT – ECC FM 57</a:t>
            </a:r>
          </a:p>
          <a:p>
            <a:pPr lvl="2">
              <a:buFont typeface="Arial" panose="020B0604020202020204" pitchFamily="34" charset="0"/>
              <a:buChar char="•"/>
            </a:pPr>
            <a:r>
              <a:rPr lang="en-US" sz="1600" dirty="0">
                <a:solidFill>
                  <a:schemeClr val="tx1"/>
                </a:solidFill>
              </a:rPr>
              <a:t>Next meeting 18 July, a web-meeting.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p>
          <a:p>
            <a:pPr lvl="2">
              <a:buFont typeface="Arial" panose="020B0604020202020204" pitchFamily="34" charset="0"/>
              <a:buChar char="•"/>
            </a:pPr>
            <a:r>
              <a:rPr lang="en-US" sz="1600" dirty="0">
                <a:solidFill>
                  <a:schemeClr val="tx1"/>
                </a:solidFill>
              </a:rPr>
              <a:t> Nothing reported</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 </a:t>
            </a:r>
            <a:r>
              <a:rPr lang="en-US" sz="2800" dirty="0" err="1"/>
              <a:t>Ofcom</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err="1">
                <a:solidFill>
                  <a:schemeClr val="tx1"/>
                </a:solidFill>
              </a:rPr>
              <a:t>Ofcom</a:t>
            </a:r>
            <a:r>
              <a:rPr lang="en-US" sz="2000" dirty="0">
                <a:solidFill>
                  <a:schemeClr val="tx1"/>
                </a:solidFill>
              </a:rPr>
              <a:t>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0" dirty="0"/>
              <a:t>The closing date for responses is 13 September 2018. </a:t>
            </a:r>
          </a:p>
          <a:p>
            <a:pPr lvl="1">
              <a:buFont typeface="Arial" panose="020B0604020202020204" pitchFamily="34" charset="0"/>
              <a:buChar char="•"/>
            </a:pPr>
            <a:r>
              <a:rPr lang="en-US" sz="1600" dirty="0">
                <a:solidFill>
                  <a:schemeClr val="tx1"/>
                </a:solidFill>
              </a:rPr>
              <a:t>There are 32 questions </a:t>
            </a:r>
            <a:r>
              <a:rPr lang="en-US" sz="1600" dirty="0" err="1">
                <a:solidFill>
                  <a:schemeClr val="tx1"/>
                </a:solidFill>
              </a:rPr>
              <a:t>Ofcom</a:t>
            </a:r>
            <a:r>
              <a:rPr lang="en-US" sz="1600" dirty="0">
                <a:solidFill>
                  <a:schemeClr val="tx1"/>
                </a:solidFill>
              </a:rPr>
              <a:t> is asking. </a:t>
            </a:r>
          </a:p>
          <a:p>
            <a:pPr lvl="1">
              <a:buFont typeface="Arial" panose="020B0604020202020204" pitchFamily="34" charset="0"/>
              <a:buChar char="•"/>
            </a:pPr>
            <a:r>
              <a:rPr lang="en-US" sz="1600" dirty="0">
                <a:solidFill>
                  <a:schemeClr val="tx1"/>
                </a:solidFill>
              </a:rPr>
              <a:t>We should focus on AIs from our view point document; 1.12, 13, 15, 16, 9.1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a:t>
            </a:r>
            <a:r>
              <a:rPr lang="en-US" sz="1400" b="0" dirty="0" err="1"/>
              <a:t>Ofcom</a:t>
            </a:r>
            <a:r>
              <a:rPr lang="en-US" sz="1400" b="0" dirty="0"/>
              <a:t>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NTIA, improve broadband availability data</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sz="1800" dirty="0"/>
              <a:t>The National Telecommunications and Information Administration (NTIA), on behalf of the Department of Commerce (Department), is requesting comment on actions that can be taken </a:t>
            </a:r>
            <a:r>
              <a:rPr lang="en-US" sz="1800" dirty="0">
                <a:highlight>
                  <a:srgbClr val="C0C0C0"/>
                </a:highlight>
              </a:rPr>
              <a:t>to improve the quality and accuracy of broadband availability data</a:t>
            </a:r>
            <a:r>
              <a:rPr lang="en-US" sz="1800" dirty="0"/>
              <a:t>, particularly in rural areas, as part of the activities directed by Congress in the Consolidated Appropriations Act of 2018.</a:t>
            </a:r>
          </a:p>
          <a:p>
            <a:pPr lvl="1">
              <a:buFont typeface="Arial" panose="020B0604020202020204" pitchFamily="34" charset="0"/>
              <a:buChar char="•"/>
            </a:pPr>
            <a:r>
              <a:rPr lang="en-US" sz="1600" dirty="0">
                <a:hlinkClick r:id="rId2"/>
              </a:rPr>
              <a:t>https://mentor.ieee.org/802.18/dcn/18/18-18-0063-00-0000-ntia-improving-quality-accuracy-of-broadband-data-usage.docx</a:t>
            </a:r>
            <a:r>
              <a:rPr lang="en-US" sz="1600" dirty="0"/>
              <a:t> </a:t>
            </a:r>
          </a:p>
          <a:p>
            <a:pPr lvl="1">
              <a:buFont typeface="Arial" panose="020B0604020202020204" pitchFamily="34" charset="0"/>
              <a:buChar char="•"/>
            </a:pPr>
            <a:r>
              <a:rPr lang="en-US" sz="1600" dirty="0"/>
              <a:t>Comments due 16 July 2018</a:t>
            </a:r>
          </a:p>
          <a:p>
            <a:pPr lvl="4">
              <a:buFont typeface="Arial" panose="020B0604020202020204" pitchFamily="34" charset="0"/>
              <a:buChar char="•"/>
            </a:pPr>
            <a:endParaRPr lang="en-US" sz="1100" dirty="0"/>
          </a:p>
          <a:p>
            <a:pPr>
              <a:buFont typeface="Arial" panose="020B0604020202020204" pitchFamily="34" charset="0"/>
              <a:buChar char="•"/>
            </a:pPr>
            <a:r>
              <a:rPr lang="en-US" sz="1800" dirty="0"/>
              <a:t>Presently, the only source of nationwide broadband availability data is that collected from broadband service provider responses to the FCC Form 477 Fixed Broadband Deployment data process. </a:t>
            </a:r>
          </a:p>
          <a:p>
            <a:pPr lvl="1">
              <a:buFont typeface="Arial" panose="020B0604020202020204" pitchFamily="34" charset="0"/>
              <a:buChar char="•"/>
            </a:pPr>
            <a:r>
              <a:rPr lang="en-US" sz="1600" dirty="0">
                <a:hlinkClick r:id="rId3"/>
              </a:rPr>
              <a:t>https://www.fcc.gov/general/broadband-deployment-data-fcc-form-477</a:t>
            </a:r>
            <a:r>
              <a:rPr lang="en-US" sz="1600" dirty="0"/>
              <a:t> </a:t>
            </a:r>
          </a:p>
          <a:p>
            <a:pPr lvl="4">
              <a:buFont typeface="Arial" panose="020B0604020202020204" pitchFamily="34" charset="0"/>
              <a:buChar char="•"/>
            </a:pPr>
            <a:endParaRPr lang="en-US" sz="1100" dirty="0"/>
          </a:p>
          <a:p>
            <a:pPr>
              <a:buFont typeface="Arial" panose="020B0604020202020204" pitchFamily="34" charset="0"/>
              <a:buChar char="•"/>
            </a:pPr>
            <a:r>
              <a:rPr lang="en-US" sz="1800" dirty="0"/>
              <a:t>Do we have any interest? no</a:t>
            </a:r>
          </a:p>
          <a:p>
            <a:pPr lvl="1">
              <a:buFont typeface="Arial" panose="020B0604020202020204" pitchFamily="34" charset="0"/>
              <a:buChar char="•"/>
            </a:pPr>
            <a:r>
              <a:rPr lang="en-US" sz="1400" dirty="0"/>
              <a:t>From last week, would it be helpful for standards development?   not looking like it. </a:t>
            </a:r>
          </a:p>
          <a:p>
            <a:pPr lvl="1">
              <a:buFont typeface="Arial" panose="020B0604020202020204" pitchFamily="34" charset="0"/>
              <a:buChar char="•"/>
            </a:pPr>
            <a:r>
              <a:rPr lang="en-US" sz="1600" dirty="0"/>
              <a:t>We will pass on this one.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14 June 2018</a:t>
            </a:r>
            <a:endParaRPr lang="en-GB" dirty="0"/>
          </a:p>
        </p:txBody>
      </p:sp>
    </p:spTree>
    <p:extLst>
      <p:ext uri="{BB962C8B-B14F-4D97-AF65-F5344CB8AC3E}">
        <p14:creationId xmlns:p14="http://schemas.microsoft.com/office/powerpoint/2010/main" val="225536992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26541</TotalTime>
  <Words>4268</Words>
  <Application>Microsoft Office PowerPoint</Application>
  <PresentationFormat>On-screen Show (4:3)</PresentationFormat>
  <Paragraphs>448</Paragraphs>
  <Slides>31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 Ofcom</vt:lpstr>
      <vt:lpstr>NTIA, improve broadband availability data</vt:lpstr>
      <vt:lpstr>3rd FNPRM – Above 24 GHz</vt:lpstr>
      <vt:lpstr>Actions Required</vt:lpstr>
      <vt:lpstr>Any Other Business</vt:lpstr>
      <vt:lpstr>Adjourn</vt:lpstr>
      <vt:lpstr>PowerPoint Presentation</vt:lpstr>
      <vt:lpstr>keep in mind for future</vt:lpstr>
      <vt:lpstr>FCC FNPRM 4.9 GHz</vt:lpstr>
      <vt:lpstr>FCC NPRM 2.5 GHz -1</vt:lpstr>
      <vt:lpstr>FCC NPRM 2.5 GHz -2</vt:lpstr>
      <vt:lpstr>A Future For Unlicensed Spectrum – from last week</vt:lpstr>
      <vt:lpstr>A Future For Unlicensed Spectrum-2</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545</cp:revision>
  <cp:lastPrinted>1601-01-01T00:00:00Z</cp:lastPrinted>
  <dcterms:created xsi:type="dcterms:W3CDTF">2016-03-03T14:54:45Z</dcterms:created>
  <dcterms:modified xsi:type="dcterms:W3CDTF">2018-06-15T19:31:44Z</dcterms:modified>
</cp:coreProperties>
</file>