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330" r:id="rId5"/>
    <p:sldId id="319" r:id="rId6"/>
    <p:sldId id="331" r:id="rId7"/>
    <p:sldId id="395" r:id="rId8"/>
    <p:sldId id="441" r:id="rId9"/>
    <p:sldId id="437" r:id="rId10"/>
    <p:sldId id="440" r:id="rId11"/>
    <p:sldId id="436" r:id="rId12"/>
    <p:sldId id="401" r:id="rId13"/>
    <p:sldId id="402" r:id="rId14"/>
    <p:sldId id="403" r:id="rId15"/>
    <p:sldId id="438" r:id="rId16"/>
    <p:sldId id="425" r:id="rId17"/>
    <p:sldId id="430" r:id="rId18"/>
    <p:sldId id="431" r:id="rId19"/>
    <p:sldId id="435" r:id="rId20"/>
    <p:sldId id="439" r:id="rId21"/>
    <p:sldId id="429" r:id="rId22"/>
    <p:sldId id="417" r:id="rId23"/>
    <p:sldId id="418" r:id="rId24"/>
    <p:sldId id="398" r:id="rId25"/>
    <p:sldId id="428" r:id="rId26"/>
    <p:sldId id="404" r:id="rId27"/>
    <p:sldId id="399" r:id="rId28"/>
    <p:sldId id="409" r:id="rId29"/>
    <p:sldId id="410" r:id="rId30"/>
    <p:sldId id="390" r:id="rId31"/>
    <p:sldId id="392"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27" autoAdjust="0"/>
    <p:restoredTop sz="94660"/>
  </p:normalViewPr>
  <p:slideViewPr>
    <p:cSldViewPr>
      <p:cViewPr varScale="1">
        <p:scale>
          <a:sx n="105" d="100"/>
          <a:sy n="105" d="100"/>
        </p:scale>
        <p:origin x="1278"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13-Jun-18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June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 June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June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802.18-18/0068r00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federalregister.gov/documents/2018/06/07/2018-12184/open-commission-meeting-thursday-june-7-2018?utm_campaign=subscription%20mailing%20list&amp;utm_source=federalregister.gov&amp;utm_medium=email" TargetMode="External"/><Relationship Id="rId2" Type="http://schemas.openxmlformats.org/officeDocument/2006/relationships/hyperlink" Target="https://mentor.ieee.org/802.18/dcn/18/18-18-0065-00-0000-fcc-3rd-ro-3rd-fnprm-use-above-24-ghz-gn-14-177.pdf" TargetMode="External"/><Relationship Id="rId1" Type="http://schemas.openxmlformats.org/officeDocument/2006/relationships/slideLayout" Target="../slideLayouts/slideLayout1.xml"/><Relationship Id="rId5" Type="http://schemas.openxmlformats.org/officeDocument/2006/relationships/hyperlink" Target="https://mentor.ieee.org/802.18/dcn/14/18-14-0073-03-0000-comments-to-fcc-noi-on-above-24-ghz-gn-14-177.docx" TargetMode="External"/><Relationship Id="rId4" Type="http://schemas.openxmlformats.org/officeDocument/2006/relationships/hyperlink" Target="https://www.fcc.gov/ecfs/search/filings?proceedings_name=14-177&amp;sort=date_disseminated,DES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fcc.gov/document/next-steps-open-spectrum-frontiers-5g-connectivit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67-00-0000-minutes-07june18-rr-tag-teleconferenc.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Contribution.aspx?MeetingId=333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general/broadband-deployment-data-fcc-form-477" TargetMode="External"/><Relationship Id="rId2" Type="http://schemas.openxmlformats.org/officeDocument/2006/relationships/hyperlink" Target="https://mentor.ieee.org/802.18/dcn/18/18-18-0063-00-0000-ntia-improving-quality-accuracy-of-broadband-data-usage.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 June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14 June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49"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3</a:t>
            </a:r>
            <a:r>
              <a:rPr lang="en-US" sz="2800" baseline="30000" dirty="0"/>
              <a:t>rd</a:t>
            </a:r>
            <a:r>
              <a:rPr lang="en-US" sz="2800" dirty="0"/>
              <a:t> FNPRM – Above 24 GHz</a:t>
            </a:r>
            <a:endParaRPr lang="en-US" sz="1400" dirty="0"/>
          </a:p>
        </p:txBody>
      </p:sp>
      <p:sp>
        <p:nvSpPr>
          <p:cNvPr id="3" name="Content Placeholder 2"/>
          <p:cNvSpPr>
            <a:spLocks noGrp="1"/>
          </p:cNvSpPr>
          <p:nvPr>
            <p:ph idx="1"/>
          </p:nvPr>
        </p:nvSpPr>
        <p:spPr>
          <a:xfrm>
            <a:off x="685800" y="1143000"/>
            <a:ext cx="8451908" cy="4494213"/>
          </a:xfrm>
        </p:spPr>
        <p:txBody>
          <a:bodyPr/>
          <a:lstStyle/>
          <a:p>
            <a:pPr>
              <a:buFont typeface="Arial" panose="020B0604020202020204" pitchFamily="34" charset="0"/>
              <a:buChar char="•"/>
            </a:pPr>
            <a:r>
              <a:rPr lang="en-US" sz="1600" dirty="0"/>
              <a:t>Mentor - FNPRM: </a:t>
            </a:r>
            <a:r>
              <a:rPr lang="en-US" sz="1600" dirty="0">
                <a:hlinkClick r:id="rId2"/>
              </a:rPr>
              <a:t>https://mentor.ieee.org/802.18/dcn/18/18-18-0065-00-0000-fcc-3rd-ro-3rd-fnprm-use-above-24-ghz-gn-14-177.pdf</a:t>
            </a:r>
            <a:r>
              <a:rPr lang="en-US" sz="1600" dirty="0"/>
              <a:t> </a:t>
            </a:r>
          </a:p>
          <a:p>
            <a:pPr lvl="1">
              <a:buFont typeface="Arial" panose="020B0604020202020204" pitchFamily="34" charset="0"/>
              <a:buChar char="•"/>
            </a:pPr>
            <a:r>
              <a:rPr lang="en-US" sz="1200" dirty="0">
                <a:hlinkClick r:id="rId3"/>
              </a:rPr>
              <a:t>https://www.federalregister.gov/documents/2018/06/07/2018-12184/open-commission-meeting-thursday-june-7-2018?utm_campaign=subscription%20mailing%20list&amp;utm_source=federalregister.gov&amp;utm_medium=email</a:t>
            </a:r>
            <a:endParaRPr lang="en-US" sz="1200" dirty="0"/>
          </a:p>
          <a:p>
            <a:pPr lvl="1">
              <a:buFont typeface="Arial" panose="020B0604020202020204" pitchFamily="34" charset="0"/>
              <a:buChar char="•"/>
            </a:pPr>
            <a:r>
              <a:rPr lang="en-US" sz="1200" dirty="0"/>
              <a:t>ECFS: </a:t>
            </a:r>
            <a:r>
              <a:rPr lang="en-US" sz="1200" u="sng" dirty="0">
                <a:hlinkClick r:id="rId4"/>
              </a:rPr>
              <a:t>https://www.fcc.gov/ecfs/search/filings?proceedings_name=14-177&amp;sort=date_disseminated,DESC</a:t>
            </a:r>
            <a:endParaRPr lang="en-US" sz="1200" u="sng" dirty="0"/>
          </a:p>
          <a:p>
            <a:pPr lvl="1">
              <a:buFont typeface="Arial" panose="020B0604020202020204" pitchFamily="34" charset="0"/>
              <a:buChar char="•"/>
            </a:pPr>
            <a:r>
              <a:rPr lang="en-US" sz="1200" dirty="0"/>
              <a:t>IEEE 802 comments to the NOI in 2014: </a:t>
            </a:r>
            <a:r>
              <a:rPr lang="en-US" sz="1200" dirty="0">
                <a:hlinkClick r:id="rId5"/>
              </a:rPr>
              <a:t>https://mentor.ieee.org/802.18/dcn/14/18-14-0073-03-0000-comments-to-fcc-noi-on-above-24-ghz-gn-14-177.docx</a:t>
            </a:r>
            <a:r>
              <a:rPr lang="en-US" sz="1200" dirty="0"/>
              <a:t> </a:t>
            </a:r>
          </a:p>
          <a:p>
            <a:pPr>
              <a:buFont typeface="Arial" panose="020B0604020202020204" pitchFamily="34" charset="0"/>
              <a:buChar char="•"/>
            </a:pPr>
            <a:r>
              <a:rPr lang="en-US" sz="1600" b="0" dirty="0"/>
              <a:t>Summary: The Commission will consider a Third Report and Order, Memorandum Opinion and Order, and Third Further Notice of Proposed Rulemaking that would </a:t>
            </a:r>
            <a:r>
              <a:rPr lang="en-US" sz="1600" u="sng" dirty="0"/>
              <a:t>continue efforts to make available millimeter wave spectrum, in bands at or above 24 GHz</a:t>
            </a:r>
            <a:r>
              <a:rPr lang="en-US" sz="1600" b="0" dirty="0"/>
              <a:t>, for fifth-generation wireless, Internet of Things, and other advanced spectrum-based services. It would finalize rules for certain of these bands and seek comment on making additional spectrum available in the 26 GHz and 42 GHz bands for flexible terrestrial wireless use, sharing mechanisms in the Lower 37 GHz band, and earth station siting criteria for the 50 GHz band.</a:t>
            </a:r>
            <a:r>
              <a:rPr lang="en-US" sz="1600" dirty="0"/>
              <a:t> </a:t>
            </a:r>
          </a:p>
          <a:p>
            <a:pPr>
              <a:buFont typeface="Arial" panose="020B0604020202020204" pitchFamily="34" charset="0"/>
              <a:buChar char="•"/>
            </a:pPr>
            <a:r>
              <a:rPr lang="en-US" sz="1800" dirty="0"/>
              <a:t>Comments due: 10 Sep 2018;		Reply Comments: 28 Sep 2018</a:t>
            </a:r>
          </a:p>
          <a:p>
            <a:pPr>
              <a:buFont typeface="Arial" panose="020B0604020202020204" pitchFamily="34" charset="0"/>
              <a:buChar char="•"/>
            </a:pPr>
            <a:r>
              <a:rPr lang="en-US" sz="1800" dirty="0"/>
              <a:t>Initial quick run though, not seeing anything on 60 GHz. </a:t>
            </a:r>
          </a:p>
          <a:p>
            <a:pPr>
              <a:buFont typeface="Arial" panose="020B0604020202020204" pitchFamily="34" charset="0"/>
              <a:buChar char="•"/>
            </a:pPr>
            <a:r>
              <a:rPr lang="en-US" sz="1800" dirty="0"/>
              <a:t>Do we have any interest?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966711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solidFill>
                  <a:srgbClr val="00B0F0"/>
                </a:solidFill>
              </a:rPr>
              <a:t> </a:t>
            </a:r>
          </a:p>
          <a:p>
            <a:pPr>
              <a:buFont typeface="Arial" panose="020B0604020202020204" pitchFamily="34" charset="0"/>
              <a:buChar char="•"/>
            </a:pPr>
            <a:r>
              <a:rPr lang="en-US" altLang="en-US" sz="2000" dirty="0">
                <a:solidFill>
                  <a:srgbClr val="00B0F0"/>
                </a:solidFill>
              </a:rPr>
              <a:t> </a:t>
            </a:r>
          </a:p>
          <a:p>
            <a:pPr>
              <a:buFont typeface="Arial" panose="020B0604020202020204" pitchFamily="34" charset="0"/>
              <a:buChar char="•"/>
            </a:pPr>
            <a:r>
              <a:rPr lang="en-US" altLang="en-US" sz="2000" dirty="0">
                <a:solidFill>
                  <a:srgbClr val="00B0F0"/>
                </a:solidFill>
              </a:rPr>
              <a:t> </a:t>
            </a: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14 June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FYI: At the May IEEE 802 Interim meeting interest was expressed in discussing the coexistence of 802.11ax and 802.15.4 (UWB).  At the time a conference call was preferred to avoid conflicts with meetings being held that week at the IEEE meeting. </a:t>
            </a:r>
          </a:p>
          <a:p>
            <a:pPr lvl="1">
              <a:buFont typeface="Arial" panose="020B0604020202020204" pitchFamily="34" charset="0"/>
              <a:buChar char="•"/>
            </a:pPr>
            <a:r>
              <a:rPr lang="en-US" sz="1800" dirty="0"/>
              <a:t>The initial conference call will be held on Thursday June 14 at 1 PM ET (10 AM PT).</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Next teleconference: 28 June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dirty="0">
                <a:solidFill>
                  <a:schemeClr val="tx1"/>
                </a:solidFill>
              </a:rPr>
              <a:t>Note: No teleconference on 21 June</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r>
              <a:rPr lang="en-US" sz="1800" b="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June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solidFill>
                  <a:srgbClr val="00B0F0"/>
                </a:solidFill>
              </a:rPr>
              <a:t> </a:t>
            </a:r>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b="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highlight>
                  <a:srgbClr val="FFFF00"/>
                </a:highlight>
              </a:rPr>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t>With no one has expressing any interest to comment, will move to the backup slides for now.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600" b="0" dirty="0"/>
              <a:t>Transforming the 2.5 GHz Band (WTB 18-120)</a:t>
            </a:r>
          </a:p>
          <a:p>
            <a:pPr lvl="1">
              <a:buFont typeface="Arial" panose="020B0604020202020204" pitchFamily="34" charset="0"/>
              <a:buChar char="•"/>
            </a:pPr>
            <a:r>
              <a:rPr lang="en-US" sz="1600" b="0" dirty="0">
                <a:solidFill>
                  <a:schemeClr val="tx1"/>
                </a:solidFill>
                <a:highlight>
                  <a:srgbClr val="FFFF00"/>
                </a:highlight>
              </a:rPr>
              <a:t>Comments due:  30 days;  </a:t>
            </a:r>
            <a:r>
              <a:rPr lang="en-US" sz="1600" b="0" dirty="0">
                <a:solidFill>
                  <a:schemeClr val="tx1"/>
                </a:solidFill>
              </a:rPr>
              <a:t>	Reply comments due:  60 days</a:t>
            </a:r>
          </a:p>
          <a:p>
            <a:pPr lvl="1">
              <a:buFont typeface="Arial" panose="020B0604020202020204" pitchFamily="34" charset="0"/>
              <a:buChar char="•"/>
            </a:pPr>
            <a:r>
              <a:rPr lang="en-US" sz="1200" b="0" u="sng" dirty="0">
                <a:hlinkClick r:id="rId2"/>
              </a:rPr>
              <a:t>https://www.fcc.gov/ecfs/filing/0510125420096</a:t>
            </a:r>
            <a:endParaRPr lang="en-US" sz="1200" b="0" u="sng" dirty="0"/>
          </a:p>
          <a:p>
            <a:pPr lvl="1">
              <a:buFont typeface="Arial" panose="020B0604020202020204" pitchFamily="34" charset="0"/>
              <a:buChar char="•"/>
            </a:pPr>
            <a:r>
              <a:rPr lang="en-US" sz="1200" b="0" dirty="0">
                <a:hlinkClick r:id="rId3"/>
              </a:rPr>
              <a:t>https://www.fcc.gov/ecfs/search/filings?proceedings_name=18-120&amp;sort=date_disseminated,DESC</a:t>
            </a:r>
            <a:r>
              <a:rPr lang="en-US" sz="1200" b="0" dirty="0"/>
              <a:t> </a:t>
            </a:r>
          </a:p>
          <a:p>
            <a:pPr>
              <a:buFont typeface="Arial" panose="020B0604020202020204" pitchFamily="34" charset="0"/>
              <a:buChar char="•"/>
            </a:pPr>
            <a:r>
              <a:rPr lang="en-US" sz="2000" b="0" dirty="0"/>
              <a:t>Any interest? No one has expressed any interest to comment, had moved to the backup slides for now.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Though just now, been posted in the Federal Register with dates. </a:t>
            </a:r>
          </a:p>
          <a:p>
            <a:pPr lvl="1">
              <a:buFont typeface="Arial" panose="020B0604020202020204" pitchFamily="34" charset="0"/>
              <a:buChar char="•"/>
            </a:pPr>
            <a:r>
              <a:rPr lang="en-US" sz="1200" b="0" dirty="0">
                <a:hlinkClick r:id="rId4"/>
              </a:rPr>
              <a:t>https://www.federalregister.gov/documents/2018/06/07/2018-12183/transforming-the-25-ghz-band?utm_campaign=subscription%20mailing%20list&amp;utm_source=federalregister.gov&amp;utm_medium=email</a:t>
            </a:r>
            <a:endParaRPr lang="en-US" sz="1200" b="0" dirty="0"/>
          </a:p>
          <a:p>
            <a:pPr>
              <a:buFont typeface="Arial" panose="020B0604020202020204" pitchFamily="34" charset="0"/>
              <a:buChar char="•"/>
            </a:pPr>
            <a:r>
              <a:rPr lang="en-US" sz="1600" dirty="0"/>
              <a:t>Comments due:  06 Aug 2018</a:t>
            </a:r>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14 June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4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14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 June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14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14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14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3">
              <a:buFont typeface="Arial" panose="020B0604020202020204" pitchFamily="34" charset="0"/>
              <a:buChar char="•"/>
            </a:pPr>
            <a:r>
              <a:rPr lang="en-US" altLang="en-US" sz="11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rgbClr val="FF0000"/>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2">
              <a:buFont typeface="Arial" panose="020B0604020202020204" pitchFamily="34" charset="0"/>
              <a:buChar char="•"/>
            </a:pPr>
            <a:r>
              <a:rPr lang="en-US" altLang="en-US" sz="1200" dirty="0">
                <a:solidFill>
                  <a:schemeClr val="tx1"/>
                </a:solidFill>
              </a:rPr>
              <a:t>Including </a:t>
            </a:r>
            <a:r>
              <a:rPr lang="en-US" altLang="en-US" sz="1200" dirty="0" err="1">
                <a:solidFill>
                  <a:schemeClr val="tx1"/>
                </a:solidFill>
              </a:rPr>
              <a:t>Ofcom</a:t>
            </a:r>
            <a:r>
              <a:rPr lang="en-US" altLang="en-US" sz="1200" dirty="0">
                <a:solidFill>
                  <a:schemeClr val="tx1"/>
                </a:solidFill>
              </a:rPr>
              <a:t> consultation</a:t>
            </a:r>
          </a:p>
          <a:p>
            <a:pPr lvl="1">
              <a:buFont typeface="Arial" panose="020B0604020202020204" pitchFamily="34" charset="0"/>
              <a:buChar char="•"/>
            </a:pPr>
            <a:r>
              <a:rPr lang="en-US" sz="1400" dirty="0">
                <a:solidFill>
                  <a:schemeClr val="tx1"/>
                </a:solidFill>
              </a:rPr>
              <a:t>NTIA, improve broadband availability data</a:t>
            </a:r>
          </a:p>
          <a:p>
            <a:pPr lvl="1">
              <a:buFont typeface="Arial" panose="020B0604020202020204" pitchFamily="34" charset="0"/>
              <a:buChar char="•"/>
            </a:pPr>
            <a:r>
              <a:rPr lang="en-US" sz="1400" dirty="0">
                <a:solidFill>
                  <a:schemeClr val="tx1"/>
                </a:solidFill>
              </a:rPr>
              <a:t>3</a:t>
            </a:r>
            <a:r>
              <a:rPr lang="en-US" sz="1400" baseline="30000" dirty="0">
                <a:solidFill>
                  <a:schemeClr val="tx1"/>
                </a:solidFill>
              </a:rPr>
              <a:t>rd</a:t>
            </a:r>
            <a:r>
              <a:rPr lang="en-US" sz="1400" dirty="0">
                <a:solidFill>
                  <a:schemeClr val="tx1"/>
                </a:solidFill>
              </a:rPr>
              <a:t> FNPRM Above 24 GHz </a:t>
            </a:r>
          </a:p>
          <a:p>
            <a:pPr lvl="2">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What happens during the call</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800" kern="0" dirty="0"/>
              <a:t>Discussion items, few more details: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400" b="0" dirty="0">
                <a:solidFill>
                  <a:schemeClr val="tx1"/>
                </a:solidFill>
              </a:rPr>
              <a:t>EU Items, </a:t>
            </a:r>
          </a:p>
          <a:p>
            <a:pPr lvl="1">
              <a:spcBef>
                <a:spcPts val="0"/>
              </a:spcBef>
              <a:buFont typeface="Arial" panose="020B0604020202020204" pitchFamily="34" charset="0"/>
              <a:buChar char="•"/>
            </a:pPr>
            <a:r>
              <a:rPr lang="en-US" sz="1200" b="0" dirty="0">
                <a:solidFill>
                  <a:schemeClr val="tx1"/>
                </a:solidFill>
              </a:rPr>
              <a:t>what is the latest from members. Anything we should respond to?</a:t>
            </a:r>
          </a:p>
          <a:p>
            <a:pPr lvl="1">
              <a:spcBef>
                <a:spcPts val="0"/>
              </a:spcBef>
              <a:buFont typeface="Arial" panose="020B0604020202020204" pitchFamily="34" charset="0"/>
              <a:buChar char="•"/>
            </a:pPr>
            <a:r>
              <a:rPr lang="en-US" sz="1200" dirty="0">
                <a:solidFill>
                  <a:schemeClr val="tx1"/>
                </a:solidFill>
              </a:rPr>
              <a:t>Ofcom-consultation-on-preparations-for-wrc-19, due 13 Sept. </a:t>
            </a:r>
            <a:endParaRPr lang="en-US" sz="1200" b="0" dirty="0">
              <a:solidFill>
                <a:schemeClr val="tx1"/>
              </a:solidFill>
            </a:endParaRPr>
          </a:p>
          <a:p>
            <a:pPr marL="457200" lvl="1" indent="0">
              <a:spcBef>
                <a:spcPts val="0"/>
              </a:spcBef>
            </a:pPr>
            <a:endParaRPr lang="en-US" sz="1200" b="0" dirty="0"/>
          </a:p>
          <a:p>
            <a:pPr>
              <a:spcBef>
                <a:spcPts val="0"/>
              </a:spcBef>
              <a:buFont typeface="Arial" panose="020B0604020202020204" pitchFamily="34" charset="0"/>
              <a:buChar char="•"/>
            </a:pPr>
            <a:r>
              <a:rPr lang="en-US" sz="1400" b="0" dirty="0"/>
              <a:t>NTIA, improve broadband availability data</a:t>
            </a:r>
          </a:p>
          <a:p>
            <a:pPr lvl="1">
              <a:spcBef>
                <a:spcPts val="0"/>
              </a:spcBef>
              <a:buFont typeface="Arial" panose="020B0604020202020204" pitchFamily="34" charset="0"/>
              <a:buChar char="•"/>
            </a:pPr>
            <a:r>
              <a:rPr lang="en-US" sz="1200" dirty="0"/>
              <a:t>requesting comment on actions that can be taken to improve the quality and accuracy, by 16 July.</a:t>
            </a:r>
            <a:endParaRPr lang="en-US" sz="1200" b="0" dirty="0">
              <a:solidFill>
                <a:schemeClr val="tx1"/>
              </a:solidFill>
            </a:endParaRPr>
          </a:p>
          <a:p>
            <a:pPr>
              <a:spcBef>
                <a:spcPts val="0"/>
              </a:spcBef>
              <a:buFont typeface="Arial" panose="020B0604020202020204" pitchFamily="34" charset="0"/>
              <a:buChar char="•"/>
            </a:pPr>
            <a:endParaRPr lang="en-US" altLang="en-US" sz="1200" b="0" dirty="0"/>
          </a:p>
          <a:p>
            <a:pPr>
              <a:spcBef>
                <a:spcPts val="0"/>
              </a:spcBef>
              <a:buFont typeface="Arial" panose="020B0604020202020204" pitchFamily="34" charset="0"/>
              <a:buChar char="•"/>
            </a:pPr>
            <a:r>
              <a:rPr lang="en-US" altLang="en-US" sz="1400" b="0" kern="0" dirty="0"/>
              <a:t>From FCC Open Meeting, p/o Spectrum Frontiers</a:t>
            </a:r>
          </a:p>
          <a:p>
            <a:pPr lvl="1">
              <a:spcBef>
                <a:spcPts val="0"/>
              </a:spcBef>
              <a:buFont typeface="Arial" panose="020B0604020202020204" pitchFamily="34" charset="0"/>
              <a:buChar char="•"/>
            </a:pPr>
            <a:r>
              <a:rPr lang="en-US" sz="1100" dirty="0">
                <a:hlinkClick r:id="rId2"/>
              </a:rPr>
              <a:t>Third Report and Order, Memorandum Opinion and Order, and Third Further Notice of Proposed Rulemaking</a:t>
            </a:r>
            <a:r>
              <a:rPr lang="en-US" sz="1100" dirty="0"/>
              <a:t>  above 24GHz</a:t>
            </a:r>
            <a:endParaRPr lang="en-US" altLang="en-US" sz="1100" dirty="0"/>
          </a:p>
          <a:p>
            <a:pPr>
              <a:spcBef>
                <a:spcPts val="0"/>
              </a:spcBef>
              <a:buFont typeface="Arial" panose="020B0604020202020204" pitchFamily="34" charset="0"/>
              <a:buChar char="•"/>
            </a:pPr>
            <a:endParaRPr lang="en-US" altLang="en-US" sz="1100" dirty="0"/>
          </a:p>
          <a:p>
            <a:pPr>
              <a:spcBef>
                <a:spcPts val="0"/>
              </a:spcBef>
              <a:buFont typeface="Arial" panose="020B0604020202020204" pitchFamily="34" charset="0"/>
              <a:buChar char="•"/>
            </a:pPr>
            <a:endParaRPr lang="en-US" altLang="en-US" sz="20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dirty="0">
                <a:solidFill>
                  <a:schemeClr val="bg1">
                    <a:lumMod val="85000"/>
                  </a:schemeClr>
                </a:solidFill>
              </a:rPr>
              <a:t> 				</a:t>
            </a:r>
            <a:r>
              <a:rPr lang="en-US" altLang="en-US" sz="1600" dirty="0">
                <a:solidFill>
                  <a:schemeClr val="bg1">
                    <a:lumMod val="65000"/>
                  </a:schemeClr>
                </a:solidFill>
              </a:rPr>
              <a:t>Stuart Kerry (Ruckus/ARRIS)</a:t>
            </a:r>
            <a:r>
              <a:rPr lang="en-US" altLang="en-US" sz="1600" b="1" dirty="0">
                <a:solidFill>
                  <a:schemeClr val="tx1"/>
                </a:solidFill>
              </a:rPr>
              <a:t>	</a:t>
            </a:r>
            <a:r>
              <a:rPr lang="en-US" altLang="en-US" sz="1600" b="1" dirty="0"/>
              <a:t>		</a:t>
            </a:r>
            <a:endParaRPr lang="en-US" altLang="en-US" sz="1600" b="1" dirty="0">
              <a:solidFill>
                <a:schemeClr val="bg1">
                  <a:lumMod val="85000"/>
                </a:schemeClr>
              </a:solidFill>
            </a:endParaRPr>
          </a:p>
          <a:p>
            <a:pPr lvl="1"/>
            <a:r>
              <a:rPr lang="en-US" altLang="en-US" sz="1600" b="1" dirty="0"/>
              <a:t>Seconded by:  	</a:t>
            </a:r>
            <a:r>
              <a:rPr lang="en-US" altLang="en-US" sz="1600" b="1" dirty="0">
                <a:solidFill>
                  <a:schemeClr val="tx1"/>
                </a:solidFill>
              </a:rPr>
              <a:t> 				</a:t>
            </a:r>
            <a:r>
              <a:rPr lang="en-US" altLang="en-US" sz="1600" b="1" dirty="0">
                <a:solidFill>
                  <a:schemeClr val="bg1">
                    <a:lumMod val="65000"/>
                  </a:schemeClr>
                </a:solidFill>
              </a:rPr>
              <a:t>Rich Kennedy (Self) </a:t>
            </a:r>
            <a:r>
              <a:rPr lang="en-US" altLang="en-US" sz="1600" b="1" dirty="0"/>
              <a:t>	</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07 June 2018; </a:t>
            </a:r>
            <a:r>
              <a:rPr lang="en-US" altLang="en-US" sz="1600" dirty="0">
                <a:solidFill>
                  <a:schemeClr val="tx1"/>
                </a:solidFill>
                <a:hlinkClick r:id="rId2"/>
              </a:rPr>
              <a:t>https://mentor.ieee.org/802.18/dcn/18/18-18-0067-00-0000-minutes-07june18-rr-tag-teleconferenc.doc</a:t>
            </a:r>
            <a:r>
              <a:rPr lang="en-US" altLang="en-US" sz="1600" dirty="0">
                <a:solidFill>
                  <a:schemeClr val="tx1"/>
                </a:solidFill>
              </a:rPr>
              <a:t>;   	</a:t>
            </a:r>
            <a:r>
              <a:rPr lang="en-US" altLang="en-US" sz="1600" b="0" dirty="0">
                <a:solidFill>
                  <a:schemeClr val="tx1"/>
                </a:solidFill>
              </a:rPr>
              <a:t>Posted: </a:t>
            </a:r>
            <a:r>
              <a:rPr lang="en-US" sz="1400" b="0" dirty="0"/>
              <a:t>13-Jun-2018 09:57:12 ET</a:t>
            </a:r>
            <a:endParaRPr lang="en-US" sz="1600" dirty="0"/>
          </a:p>
          <a:p>
            <a:pPr lvl="1"/>
            <a:r>
              <a:rPr lang="en-US" altLang="en-US" sz="1600" b="1" dirty="0"/>
              <a:t>Moved by: 	</a:t>
            </a:r>
            <a:r>
              <a:rPr lang="en-US" altLang="en-US" sz="1600" b="1" dirty="0">
                <a:solidFill>
                  <a:schemeClr val="tx1"/>
                </a:solidFill>
              </a:rPr>
              <a:t> 				</a:t>
            </a:r>
            <a:r>
              <a:rPr lang="en-US" altLang="en-US" sz="1600" b="1" dirty="0">
                <a:solidFill>
                  <a:schemeClr val="bg1">
                    <a:lumMod val="65000"/>
                  </a:schemeClr>
                </a:solidFill>
              </a:rPr>
              <a:t>Rich Kennedy (Self) </a:t>
            </a:r>
          </a:p>
          <a:p>
            <a:pPr lvl="1"/>
            <a:r>
              <a:rPr lang="en-US" altLang="en-US" sz="1600" b="1" dirty="0"/>
              <a:t>Seconded by: 					</a:t>
            </a:r>
            <a:r>
              <a:rPr lang="en-US" altLang="en-US" sz="1600" b="1" dirty="0">
                <a:solidFill>
                  <a:schemeClr val="bg1">
                    <a:lumMod val="65000"/>
                  </a:schemeClr>
                </a:solidFill>
              </a:rPr>
              <a:t>Alireza </a:t>
            </a:r>
            <a:r>
              <a:rPr lang="en-US" sz="1600" b="1" dirty="0">
                <a:solidFill>
                  <a:schemeClr val="bg1">
                    <a:lumMod val="65000"/>
                  </a:schemeClr>
                </a:solidFill>
              </a:rPr>
              <a:t>Nejatian</a:t>
            </a:r>
            <a:r>
              <a:rPr lang="en-US" altLang="en-US" sz="1600" b="1" dirty="0">
                <a:solidFill>
                  <a:schemeClr val="bg1">
                    <a:lumMod val="65000"/>
                  </a:schemeClr>
                </a:solidFill>
              </a:rPr>
              <a:t> (Ericsson AB)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65000"/>
                  </a:schemeClr>
                </a:solidFill>
              </a:rPr>
              <a:t>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14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181893"/>
            <a:ext cx="8451908" cy="4494213"/>
          </a:xfrm>
        </p:spPr>
        <p:txBody>
          <a:bodyPr/>
          <a:lstStyle/>
          <a:p>
            <a:pPr>
              <a:buFont typeface="Arial" panose="020B0604020202020204" pitchFamily="34" charset="0"/>
              <a:buChar char="•"/>
            </a:pPr>
            <a:r>
              <a:rPr lang="en-US" sz="1800" dirty="0"/>
              <a:t>Anything to share on the EU front?  		</a:t>
            </a:r>
            <a:r>
              <a:rPr lang="en-US" sz="1600" dirty="0"/>
              <a:t>	</a:t>
            </a:r>
          </a:p>
          <a:p>
            <a:pPr lvl="1">
              <a:buFont typeface="Arial" panose="020B0604020202020204" pitchFamily="34" charset="0"/>
              <a:buChar char="•"/>
            </a:pPr>
            <a:r>
              <a:rPr lang="en-US" sz="1600" dirty="0">
                <a:solidFill>
                  <a:schemeClr val="tx1"/>
                </a:solidFill>
              </a:rPr>
              <a:t>ETSI – BRAN – meeting #98 – 16-18 June </a:t>
            </a:r>
          </a:p>
          <a:p>
            <a:pPr lvl="2">
              <a:buFont typeface="Arial" panose="020B0604020202020204" pitchFamily="34" charset="0"/>
              <a:buChar char="•"/>
            </a:pPr>
            <a:r>
              <a:rPr lang="en-US" sz="1600" dirty="0">
                <a:solidFill>
                  <a:schemeClr val="tx1"/>
                </a:solidFill>
              </a:rPr>
              <a:t>16 contributions:  </a:t>
            </a:r>
            <a:r>
              <a:rPr lang="en-US" sz="1600" dirty="0">
                <a:solidFill>
                  <a:schemeClr val="tx1"/>
                </a:solidFill>
                <a:hlinkClick r:id="rId2"/>
              </a:rPr>
              <a:t>https://portal.etsi.org/Contribution.aspx?MeetingId=33306</a:t>
            </a:r>
            <a:r>
              <a:rPr lang="en-US" sz="1600" dirty="0">
                <a:solidFill>
                  <a:schemeClr val="tx1"/>
                </a:solidFill>
              </a:rPr>
              <a:t> </a:t>
            </a:r>
          </a:p>
          <a:p>
            <a:pPr lvl="1">
              <a:buFont typeface="Arial" panose="020B0604020202020204" pitchFamily="34" charset="0"/>
              <a:buChar char="•"/>
            </a:pPr>
            <a:r>
              <a:rPr lang="en-US" sz="1600" dirty="0">
                <a:solidFill>
                  <a:schemeClr val="tx1"/>
                </a:solidFill>
              </a:rPr>
              <a:t>ETSI  - ERM - TG-11</a:t>
            </a:r>
          </a:p>
          <a:p>
            <a:pPr lvl="2">
              <a:buFont typeface="Arial" panose="020B0604020202020204" pitchFamily="34" charset="0"/>
              <a:buChar char="•"/>
            </a:pPr>
            <a:r>
              <a:rPr lang="en-US" sz="1600" dirty="0">
                <a:solidFill>
                  <a:schemeClr val="tx1"/>
                </a:solidFill>
              </a:rPr>
              <a:t>EN 300 328 (v2.2.1 (2018-04)) - </a:t>
            </a:r>
            <a:r>
              <a:rPr lang="en-US" sz="1600" dirty="0"/>
              <a:t>Draft accepted by ERM and receipt by ETSI Secretariat on 07 June; </a:t>
            </a:r>
            <a:r>
              <a:rPr lang="en-US" sz="1600" dirty="0">
                <a:solidFill>
                  <a:schemeClr val="tx1"/>
                </a:solidFill>
              </a:rPr>
              <a:t>Now to National vote.</a:t>
            </a:r>
            <a:endParaRPr lang="en-US" sz="1600" dirty="0"/>
          </a:p>
          <a:p>
            <a:pPr lvl="3">
              <a:buFont typeface="Arial" panose="020B0604020202020204" pitchFamily="34" charset="0"/>
              <a:buChar char="•"/>
            </a:pPr>
            <a:r>
              <a:rPr lang="en-US" sz="1400" dirty="0">
                <a:solidFill>
                  <a:schemeClr val="tx1"/>
                </a:solidFill>
              </a:rPr>
              <a:t>ERM(18)065022r3;</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600" dirty="0">
                <a:solidFill>
                  <a:schemeClr val="tx1"/>
                </a:solidFill>
              </a:rPr>
              <a:t>CEPT – ECC SE45</a:t>
            </a:r>
          </a:p>
          <a:p>
            <a:pPr lvl="2">
              <a:buFont typeface="Arial" panose="020B0604020202020204" pitchFamily="34" charset="0"/>
              <a:buChar char="•"/>
            </a:pPr>
            <a:r>
              <a:rPr lang="en-US" sz="1600" dirty="0">
                <a:solidFill>
                  <a:schemeClr val="tx1"/>
                </a:solidFill>
              </a:rPr>
              <a:t>2 hr. Web meeting 18 June, </a:t>
            </a:r>
            <a:r>
              <a:rPr lang="en-US" sz="1600" dirty="0"/>
              <a:t>SE45#3.1 on RLAN duty cycle.</a:t>
            </a:r>
            <a:endParaRPr lang="en-US" sz="1400" dirty="0">
              <a:solidFill>
                <a:schemeClr val="tx1"/>
              </a:solidFill>
            </a:endParaRPr>
          </a:p>
          <a:p>
            <a:pPr lvl="1">
              <a:buFont typeface="Arial" panose="020B0604020202020204" pitchFamily="34" charset="0"/>
              <a:buChar char="•"/>
            </a:pPr>
            <a:r>
              <a:rPr lang="en-US" sz="1600" dirty="0">
                <a:solidFill>
                  <a:schemeClr val="tx1"/>
                </a:solidFill>
              </a:rPr>
              <a:t>CEPT – ECC FM 57</a:t>
            </a:r>
          </a:p>
          <a:p>
            <a:pPr lvl="2">
              <a:buFont typeface="Arial" panose="020B0604020202020204" pitchFamily="34" charset="0"/>
              <a:buChar char="•"/>
            </a:pPr>
            <a:r>
              <a:rPr lang="en-US" sz="1600" dirty="0">
                <a:solidFill>
                  <a:schemeClr val="tx1"/>
                </a:solidFill>
              </a:rPr>
              <a:t>Next meeting 18 July, a web-meeting.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 </a:t>
            </a:r>
            <a:r>
              <a:rPr lang="en-US" sz="2800" dirty="0" err="1"/>
              <a:t>Ofcom</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err="1">
                <a:solidFill>
                  <a:schemeClr val="tx1"/>
                </a:solidFill>
              </a:rPr>
              <a:t>Ofcom</a:t>
            </a:r>
            <a:r>
              <a:rPr lang="en-US" sz="2000" dirty="0">
                <a:solidFill>
                  <a:schemeClr val="tx1"/>
                </a:solidFill>
              </a:rPr>
              <a:t>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0" dirty="0"/>
              <a:t>The closing date for responses is 13 September 2018.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a:t>
            </a:r>
            <a:r>
              <a:rPr lang="en-US" sz="1400" b="0" dirty="0" err="1"/>
              <a:t>Ofcom</a:t>
            </a:r>
            <a:r>
              <a:rPr lang="en-US" sz="1400" b="0" dirty="0"/>
              <a:t>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NTIA, improve broadband availability data</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The National Telecommunications and Information Administration (NTIA), on behalf of the Department of Commerce (Department), is requesting comment on actions that can be taken </a:t>
            </a:r>
            <a:r>
              <a:rPr lang="en-US" sz="1800" dirty="0">
                <a:highlight>
                  <a:srgbClr val="C0C0C0"/>
                </a:highlight>
              </a:rPr>
              <a:t>to improve the quality and accuracy of broadband availability data</a:t>
            </a:r>
            <a:r>
              <a:rPr lang="en-US" sz="1800" dirty="0"/>
              <a:t>, particularly in rural areas, as part of the activities directed by Congress in the Consolidated Appropriations Act of 2018.</a:t>
            </a:r>
          </a:p>
          <a:p>
            <a:pPr lvl="1">
              <a:buFont typeface="Arial" panose="020B0604020202020204" pitchFamily="34" charset="0"/>
              <a:buChar char="•"/>
            </a:pPr>
            <a:r>
              <a:rPr lang="en-US" sz="1600" dirty="0">
                <a:hlinkClick r:id="rId2"/>
              </a:rPr>
              <a:t>https://mentor.ieee.org/802.18/dcn/18/18-18-0063-00-0000-ntia-improving-quality-accuracy-of-broadband-data-usage.docx</a:t>
            </a:r>
            <a:r>
              <a:rPr lang="en-US" sz="1600" dirty="0"/>
              <a:t> </a:t>
            </a:r>
          </a:p>
          <a:p>
            <a:pPr lvl="1">
              <a:buFont typeface="Arial" panose="020B0604020202020204" pitchFamily="34" charset="0"/>
              <a:buChar char="•"/>
            </a:pPr>
            <a:r>
              <a:rPr lang="en-US" sz="1600" dirty="0"/>
              <a:t>Comments due 16 July 2018</a:t>
            </a:r>
          </a:p>
          <a:p>
            <a:pPr lvl="4">
              <a:buFont typeface="Arial" panose="020B0604020202020204" pitchFamily="34" charset="0"/>
              <a:buChar char="•"/>
            </a:pPr>
            <a:endParaRPr lang="en-US" sz="1100" dirty="0"/>
          </a:p>
          <a:p>
            <a:pPr>
              <a:buFont typeface="Arial" panose="020B0604020202020204" pitchFamily="34" charset="0"/>
              <a:buChar char="•"/>
            </a:pPr>
            <a:r>
              <a:rPr lang="en-US" sz="1800" dirty="0"/>
              <a:t>Presently, the only source of nationwide broadband availability data is that collected from broadband service provider responses to the FCC Form 477 Fixed Broadband Deployment data process. </a:t>
            </a:r>
          </a:p>
          <a:p>
            <a:pPr lvl="1">
              <a:buFont typeface="Arial" panose="020B0604020202020204" pitchFamily="34" charset="0"/>
              <a:buChar char="•"/>
            </a:pPr>
            <a:r>
              <a:rPr lang="en-US" sz="1600" dirty="0">
                <a:hlinkClick r:id="rId3"/>
              </a:rPr>
              <a:t>https://www.fcc.gov/general/broadband-deployment-data-fcc-form-477</a:t>
            </a:r>
            <a:r>
              <a:rPr lang="en-US" sz="1600" dirty="0"/>
              <a:t> </a:t>
            </a:r>
          </a:p>
          <a:p>
            <a:pPr lvl="4">
              <a:buFont typeface="Arial" panose="020B0604020202020204" pitchFamily="34" charset="0"/>
              <a:buChar char="•"/>
            </a:pPr>
            <a:endParaRPr lang="en-US" sz="1100" dirty="0"/>
          </a:p>
          <a:p>
            <a:pPr>
              <a:buFont typeface="Arial" panose="020B0604020202020204" pitchFamily="34" charset="0"/>
              <a:buChar char="•"/>
            </a:pPr>
            <a:r>
              <a:rPr lang="en-US" sz="1800" dirty="0"/>
              <a:t>Do we have any interest? </a:t>
            </a:r>
          </a:p>
          <a:p>
            <a:pPr lvl="1">
              <a:buFont typeface="Arial" panose="020B0604020202020204" pitchFamily="34" charset="0"/>
              <a:buChar char="•"/>
            </a:pPr>
            <a:r>
              <a:rPr lang="en-US" sz="1400" dirty="0"/>
              <a:t>Would it be helpful for standards development?   From last week, was not looking like it.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25536992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26452</TotalTime>
  <Words>4235</Words>
  <Application>Microsoft Office PowerPoint</Application>
  <PresentationFormat>On-screen Show (4:3)</PresentationFormat>
  <Paragraphs>447</Paragraphs>
  <Slides>31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 Ofcom</vt:lpstr>
      <vt:lpstr>NTIA, improve broadband availability data</vt:lpstr>
      <vt:lpstr>3rd FNPRM – Above 24 GHz</vt:lpstr>
      <vt:lpstr>Actions Required</vt:lpstr>
      <vt:lpstr>Any Other Business</vt:lpstr>
      <vt:lpstr>Adjourn</vt:lpstr>
      <vt:lpstr>PowerPoint Presentation</vt:lpstr>
      <vt:lpstr>keep in mind for future</vt:lpstr>
      <vt:lpstr>FCC FNPRM 4.9 GHz</vt:lpstr>
      <vt:lpstr>FCC NPRM 2.5 GHz -1</vt:lpstr>
      <vt:lpstr>FCC NPRM 2.5 GHz -2</vt:lpstr>
      <vt:lpstr>A Future For Unlicensed Spectrum – from last week</vt:lpstr>
      <vt:lpstr>A Future For Unlicensed Spectrum-2</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531</cp:revision>
  <cp:lastPrinted>1601-01-01T00:00:00Z</cp:lastPrinted>
  <dcterms:created xsi:type="dcterms:W3CDTF">2016-03-03T14:54:45Z</dcterms:created>
  <dcterms:modified xsi:type="dcterms:W3CDTF">2018-06-13T21:34:44Z</dcterms:modified>
</cp:coreProperties>
</file>