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395" r:id="rId8"/>
    <p:sldId id="435" r:id="rId9"/>
    <p:sldId id="439" r:id="rId10"/>
    <p:sldId id="441" r:id="rId11"/>
    <p:sldId id="437" r:id="rId12"/>
    <p:sldId id="440" r:id="rId13"/>
    <p:sldId id="430" r:id="rId14"/>
    <p:sldId id="436" r:id="rId15"/>
    <p:sldId id="401" r:id="rId16"/>
    <p:sldId id="402" r:id="rId17"/>
    <p:sldId id="403" r:id="rId18"/>
    <p:sldId id="438" r:id="rId19"/>
    <p:sldId id="425" r:id="rId20"/>
    <p:sldId id="431" r:id="rId21"/>
    <p:sldId id="432" r:id="rId22"/>
    <p:sldId id="434" r:id="rId23"/>
    <p:sldId id="433" r:id="rId24"/>
    <p:sldId id="429" r:id="rId25"/>
    <p:sldId id="417" r:id="rId26"/>
    <p:sldId id="418" r:id="rId27"/>
    <p:sldId id="398" r:id="rId28"/>
    <p:sldId id="428" r:id="rId29"/>
    <p:sldId id="404" r:id="rId30"/>
    <p:sldId id="399" r:id="rId31"/>
    <p:sldId id="409" r:id="rId32"/>
    <p:sldId id="410" r:id="rId33"/>
    <p:sldId id="390" r:id="rId34"/>
    <p:sldId id="392"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7" autoAdjust="0"/>
    <p:restoredTop sz="94660"/>
  </p:normalViewPr>
  <p:slideViewPr>
    <p:cSldViewPr>
      <p:cViewPr varScale="1">
        <p:scale>
          <a:sx n="116" d="100"/>
          <a:sy n="116" d="100"/>
        </p:scale>
        <p:origin x="3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802.18-18/0064r01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urldefense.proofpoint.com/v2/url?u=https-3A__5g.ieee.org_&amp;d=DwMFaQ&amp;c=pqcuzKEN_84c78MOSc5_fw&amp;r=z8R-nWJ8GIxwjOjNKhEFByb-tZ6XE3GZXWSggNdVo-w&amp;m=WYSGEj2VFkfhNjs82TqMuYpzGBeBuEPyFoyqx7gXuNA&amp;s=ebLNHetS-mSBmzVBE4s4cSPYXUVFZOGrk8CG-S-0Yxg&amp;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general/broadband-deployment-data-fcc-form-477" TargetMode="External"/><Relationship Id="rId2" Type="http://schemas.openxmlformats.org/officeDocument/2006/relationships/hyperlink" Target="https://mentor.ieee.org/802.18/dcn/18/18-18-0063-00-0000-ntia-improving-quality-accuracy-of-broadband-data-usage.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4-177&amp;sort=date_disseminated,DESC" TargetMode="External"/><Relationship Id="rId2" Type="http://schemas.openxmlformats.org/officeDocument/2006/relationships/hyperlink" Target="https://www.federalregister.gov/documents/2018/06/07/2018-12184/open-commission-meeting-thursday-june-7-2018?utm_campaign=subscription%20mailing%20list&amp;utm_source=federalregister.gov&amp;utm_medium=email" TargetMode="External"/><Relationship Id="rId1" Type="http://schemas.openxmlformats.org/officeDocument/2006/relationships/slideLayout" Target="../slideLayouts/slideLayout1.xml"/><Relationship Id="rId5" Type="http://schemas.openxmlformats.org/officeDocument/2006/relationships/hyperlink" Target="https://mentor.ieee.org/802.18/dcn/14/18-14-0073-03-0000-comments-to-fcc-noi-on-above-24-ghz-gn-14-177.docx" TargetMode="External"/><Relationship Id="rId4" Type="http://schemas.openxmlformats.org/officeDocument/2006/relationships/hyperlink" Target="https://mentor.ieee.org/802.18/dcn/18/18-18-0065-00-0000-fcc-3rd-ro-3rd-fnprm-use-above-24-ghz-gn-14-177.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rldefense.proofpoint.com/v2/url?u=https-3A__docs.fcc.gov_public_attachments_DOC-2D351357A1.pdf&amp;d=DwMFaQ&amp;c=pqcuzKEN_84c78MOSc5_fw&amp;r=z8R-nWJ8GIxwjOjNKhEFByb-tZ6XE3GZXWSggNdVo-w&amp;m=Px3dqIyKLB7rT85b6ljxQ33eG-Vm0BAw7lpqKBhFiNE&amp;s=RtIfHjv05oieDrNXkzxIeWE1mPpR-OFqtE9_6c1kwcM&amp;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7/18-17-0073-06-0000-ieee-802-viewpoints-on-wrc-19-agenda-items.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fcc.gov/document/next-steps-open-spectrum-frontiers-5g-connectivit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62-00-0000-minutes-31ma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itu.int/en/ITU-R/study-groups/workshops/DMRE-CIS-Europe/Pages/default.asp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07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38"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Fellowship Technical Assistance </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dirty="0"/>
              <a:t>IEEE 802 received a request for Technical Assistance from a regulatory from the March Fellowship program, on topics below: </a:t>
            </a:r>
          </a:p>
          <a:p>
            <a:pPr lvl="1">
              <a:buFont typeface="Arial" panose="020B0604020202020204" pitchFamily="34" charset="0"/>
              <a:buChar char="•"/>
            </a:pPr>
            <a:r>
              <a:rPr lang="en-US" sz="1600" dirty="0"/>
              <a:t>Who can help on these?  Where could there be more info for the request?   do we need further clarity? Have her join one of our calls? (time zones?) </a:t>
            </a:r>
          </a:p>
          <a:p>
            <a:pPr>
              <a:buFont typeface="Arial" panose="020B0604020202020204" pitchFamily="34" charset="0"/>
              <a:buChar char="•"/>
            </a:pPr>
            <a:endParaRPr lang="en-US" sz="2000" dirty="0"/>
          </a:p>
          <a:p>
            <a:pPr>
              <a:buFont typeface="Arial" panose="020B0604020202020204" pitchFamily="34" charset="0"/>
              <a:buChar char="•"/>
            </a:pPr>
            <a:r>
              <a:rPr lang="en-US" sz="2000" dirty="0"/>
              <a:t>Satellite Communication (e.g.: C band in IEEE, etc.) </a:t>
            </a:r>
          </a:p>
          <a:p>
            <a:pPr lvl="1">
              <a:buFont typeface="Arial" panose="020B0604020202020204" pitchFamily="34" charset="0"/>
              <a:buChar char="•"/>
            </a:pPr>
            <a:r>
              <a:rPr lang="en-US" sz="1600" dirty="0"/>
              <a:t>Not an IEEE 802 topic.  Will find where in IEEE there is  satellite activities.  </a:t>
            </a:r>
          </a:p>
          <a:p>
            <a:pPr lvl="2">
              <a:buFont typeface="Arial" panose="020B0604020202020204" pitchFamily="34" charset="0"/>
              <a:buChar char="•"/>
            </a:pPr>
            <a:r>
              <a:rPr lang="en-US" sz="1400" dirty="0"/>
              <a:t>Will look for the society that covers this. </a:t>
            </a:r>
          </a:p>
          <a:p>
            <a:pPr lvl="2">
              <a:buFont typeface="Arial" panose="020B0604020202020204" pitchFamily="34" charset="0"/>
              <a:buChar char="•"/>
            </a:pPr>
            <a:r>
              <a:rPr lang="en-US" sz="1400" dirty="0"/>
              <a:t>It maybe outside the SA, and should check in the technical activities. </a:t>
            </a:r>
          </a:p>
          <a:p>
            <a:pPr>
              <a:buFont typeface="Arial" panose="020B0604020202020204" pitchFamily="34" charset="0"/>
              <a:buChar char="•"/>
            </a:pPr>
            <a:r>
              <a:rPr lang="en-US" sz="2000" dirty="0"/>
              <a:t>5G readiness and implementation </a:t>
            </a:r>
          </a:p>
          <a:p>
            <a:pPr lvl="1">
              <a:buFont typeface="Arial" panose="020B0604020202020204" pitchFamily="34" charset="0"/>
              <a:buChar char="•"/>
            </a:pPr>
            <a:r>
              <a:rPr lang="en-US" sz="1600" dirty="0"/>
              <a:t>Same as above, though more 5G is at the SA level. 	</a:t>
            </a:r>
          </a:p>
          <a:p>
            <a:pPr lvl="1">
              <a:buFont typeface="Arial" panose="020B0604020202020204" pitchFamily="34" charset="0"/>
              <a:buChar char="•"/>
            </a:pPr>
            <a:r>
              <a:rPr lang="en-US" sz="1600" dirty="0"/>
              <a:t>Could check with the 802.11 ANNI chair. </a:t>
            </a:r>
          </a:p>
          <a:p>
            <a:pPr lvl="1">
              <a:buFont typeface="Arial" panose="020B0604020202020204" pitchFamily="34" charset="0"/>
              <a:buChar char="•"/>
            </a:pPr>
            <a:r>
              <a:rPr lang="en-US" sz="1600" dirty="0"/>
              <a:t>At the SA level should check with the co-chairs of the Beyond 5G activity, Ashutosh Dutta and Gerhard </a:t>
            </a:r>
            <a:r>
              <a:rPr lang="en-US" sz="1600" dirty="0" err="1"/>
              <a:t>Fettweis</a:t>
            </a:r>
            <a:r>
              <a:rPr lang="en-US" sz="1600" dirty="0"/>
              <a:t>. </a:t>
            </a:r>
            <a:r>
              <a:rPr lang="en-US" sz="1600" u="sng" dirty="0">
                <a:hlinkClick r:id="rId2"/>
              </a:rPr>
              <a:t>https://5g.ieee.org/</a:t>
            </a:r>
            <a:r>
              <a:rPr lang="en-US" sz="1600" dirty="0"/>
              <a:t>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dirty="0"/>
              <a:t>07 June  2018</a:t>
            </a:r>
            <a:endParaRPr lang="en-GB" dirty="0"/>
          </a:p>
        </p:txBody>
      </p:sp>
    </p:spTree>
    <p:extLst>
      <p:ext uri="{BB962C8B-B14F-4D97-AF65-F5344CB8AC3E}">
        <p14:creationId xmlns:p14="http://schemas.microsoft.com/office/powerpoint/2010/main" val="182489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NTIA, improve broadband availability data</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The National Telecommunications and Information Administration (NTIA), on behalf of the Department of Commerce (Department), is requesting comment on actions that can be taken to improve the quality and accuracy of broadband availability data, particularly in rural areas, as part of the activities directed by Congress in the Consolidated Appropriations Act of 2018.</a:t>
            </a:r>
          </a:p>
          <a:p>
            <a:pPr lvl="1">
              <a:buFont typeface="Arial" panose="020B0604020202020204" pitchFamily="34" charset="0"/>
              <a:buChar char="•"/>
            </a:pPr>
            <a:r>
              <a:rPr lang="en-US" sz="1600" dirty="0">
                <a:hlinkClick r:id="rId2"/>
              </a:rPr>
              <a:t>https://mentor.ieee.org/802.18/dcn/18/18-18-0063-00-0000-ntia-improving-quality-accuracy-of-broadband-data-usage.docx</a:t>
            </a:r>
            <a:r>
              <a:rPr lang="en-US" sz="1600" dirty="0"/>
              <a:t> </a:t>
            </a:r>
          </a:p>
          <a:p>
            <a:pPr lvl="1">
              <a:buFont typeface="Arial" panose="020B0604020202020204" pitchFamily="34" charset="0"/>
              <a:buChar char="•"/>
            </a:pPr>
            <a:r>
              <a:rPr lang="en-US" sz="1600" dirty="0"/>
              <a:t>Comments due 16 July 2018</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Presently, the only source of nationwide broadband availability data is that collected from broadband service provider responses to the FCC Form 477 Fixed Broadband Deployment data process. </a:t>
            </a:r>
          </a:p>
          <a:p>
            <a:pPr lvl="1">
              <a:buFont typeface="Arial" panose="020B0604020202020204" pitchFamily="34" charset="0"/>
              <a:buChar char="•"/>
            </a:pPr>
            <a:r>
              <a:rPr lang="en-US" sz="1600" dirty="0">
                <a:hlinkClick r:id="rId3"/>
              </a:rPr>
              <a:t>https://www.fcc.gov/general/broadband-deployment-data-fcc-form-477</a:t>
            </a:r>
            <a:r>
              <a:rPr lang="en-US" sz="1600" dirty="0"/>
              <a:t> </a:t>
            </a:r>
          </a:p>
          <a:p>
            <a:pPr lvl="4">
              <a:buFont typeface="Arial" panose="020B0604020202020204" pitchFamily="34" charset="0"/>
              <a:buChar char="•"/>
            </a:pPr>
            <a:endParaRPr lang="en-US" sz="1100" dirty="0"/>
          </a:p>
          <a:p>
            <a:pPr>
              <a:buFont typeface="Arial" panose="020B0604020202020204" pitchFamily="34" charset="0"/>
              <a:buChar char="•"/>
            </a:pPr>
            <a:r>
              <a:rPr lang="en-US" sz="1800" dirty="0"/>
              <a:t>Do we have any interest? </a:t>
            </a:r>
          </a:p>
          <a:p>
            <a:pPr lvl="1">
              <a:buFont typeface="Arial" panose="020B0604020202020204" pitchFamily="34" charset="0"/>
              <a:buChar char="•"/>
            </a:pPr>
            <a:r>
              <a:rPr lang="en-US" sz="1400" dirty="0"/>
              <a:t>Would it be helpful for standards development?   Not looking like it. </a:t>
            </a:r>
          </a:p>
          <a:p>
            <a:pPr lvl="1">
              <a:buFont typeface="Arial" panose="020B0604020202020204" pitchFamily="34" charset="0"/>
              <a:buChar char="•"/>
            </a:pPr>
            <a:r>
              <a:rPr lang="en-US" sz="1400" dirty="0"/>
              <a:t>If the data has contours we could look further, but doubt it has contours. </a:t>
            </a:r>
          </a:p>
          <a:p>
            <a:pPr>
              <a:buFont typeface="Arial" panose="020B0604020202020204" pitchFamily="34" charset="0"/>
              <a:buChar char="•"/>
            </a:pPr>
            <a:endParaRPr lang="en-US" sz="20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25536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Open Meeting </a:t>
            </a:r>
            <a:r>
              <a:rPr lang="en-US" sz="2800" i="1" u="sng" dirty="0"/>
              <a:t>Today</a:t>
            </a:r>
            <a:r>
              <a:rPr lang="en-US" sz="2800" dirty="0"/>
              <a: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600" dirty="0">
                <a:hlinkClick r:id="rId2"/>
              </a:rPr>
              <a:t>https://www.federalregister.gov/documents/2018/06/07/2018-12184/open-commission-meeting-thursday-june-7-2018?utm_campaign=subscription%20mailing%20list&amp;utm_source=federalregister.gov&amp;utm_medium=email</a:t>
            </a:r>
            <a:endParaRPr lang="en-US" sz="1600" dirty="0"/>
          </a:p>
          <a:p>
            <a:pPr lvl="1">
              <a:buFont typeface="Arial" panose="020B0604020202020204" pitchFamily="34" charset="0"/>
              <a:buChar char="•"/>
            </a:pPr>
            <a:r>
              <a:rPr lang="en-US" sz="1200" dirty="0"/>
              <a:t>ECFS: </a:t>
            </a:r>
            <a:r>
              <a:rPr lang="en-US" sz="1200" u="sng" dirty="0">
                <a:hlinkClick r:id="rId3"/>
              </a:rPr>
              <a:t>https://www.fcc.gov/ecfs/search/filings?proceedings_name=14-177&amp;sort=date_disseminated,DESC</a:t>
            </a:r>
            <a:endParaRPr lang="en-US" sz="1200" u="sng" dirty="0"/>
          </a:p>
          <a:p>
            <a:pPr marL="731520" lvl="1" indent="-274320">
              <a:buFont typeface="Arial" panose="020B0604020202020204" pitchFamily="34" charset="0"/>
              <a:buChar char="•"/>
            </a:pPr>
            <a:r>
              <a:rPr lang="en-US" sz="1200" dirty="0"/>
              <a:t>Mentor - FNPRM: </a:t>
            </a:r>
            <a:r>
              <a:rPr lang="en-US" sz="1200" dirty="0">
                <a:hlinkClick r:id="rId4"/>
              </a:rPr>
              <a:t>https://mentor.ieee.org/802.18/dcn/18/18-18-0065-00-0000-fcc-3rd-ro-3rd-fnprm-use-above-24-ghz-gn-14-177.pdf</a:t>
            </a:r>
            <a:r>
              <a:rPr lang="en-US" sz="1200" dirty="0"/>
              <a:t> </a:t>
            </a:r>
          </a:p>
          <a:p>
            <a:pPr lvl="1">
              <a:buFont typeface="Arial" panose="020B0604020202020204" pitchFamily="34" charset="0"/>
              <a:buChar char="•"/>
            </a:pPr>
            <a:r>
              <a:rPr lang="en-US" sz="1200" dirty="0"/>
              <a:t>IEEE 802 comments to the NOI in 2014: </a:t>
            </a:r>
            <a:r>
              <a:rPr lang="en-US" sz="1200" dirty="0">
                <a:hlinkClick r:id="rId5"/>
              </a:rPr>
              <a:t>https://mentor.ieee.org/802.18/dcn/14/18-14-0073-03-0000-comments-to-fcc-noi-on-above-24-ghz-gn-14-177.docx</a:t>
            </a:r>
            <a:r>
              <a:rPr lang="en-US" sz="1200" dirty="0"/>
              <a:t> </a:t>
            </a:r>
          </a:p>
          <a:p>
            <a:pPr>
              <a:buFont typeface="Arial" panose="020B0604020202020204" pitchFamily="34" charset="0"/>
              <a:buChar char="•"/>
            </a:pPr>
            <a:r>
              <a:rPr lang="en-US" sz="1800" b="0" dirty="0"/>
              <a:t>Summary: The Commission will consider a Third Report and Order, Memorandum Opinion and Order, and Third Further Notice of Proposed Rulemaking that would </a:t>
            </a:r>
            <a:r>
              <a:rPr lang="en-US" sz="1800" u="sng" dirty="0"/>
              <a:t>continue efforts to make available millimeter wave spectrum, in bands at or above 24 GHz</a:t>
            </a:r>
            <a:r>
              <a:rPr lang="en-US" sz="1800" b="0" dirty="0"/>
              <a:t>, for fifth-generation wireless, Internet of Things, and other advanced spectrum-based services. It would finalize rules for certain of these bands and seek comment on making additional spectrum available in the 26 GHz and 42 GHz bands for flexible terrestrial wireless use, sharing mechanisms in the Lower 37 GHz band, and earth station siting criteria for the 50 GHz band.</a:t>
            </a:r>
            <a:r>
              <a:rPr lang="en-US" sz="1800" dirty="0"/>
              <a:t> </a:t>
            </a:r>
          </a:p>
          <a:p>
            <a:pPr>
              <a:buFont typeface="Arial" panose="020B0604020202020204" pitchFamily="34" charset="0"/>
              <a:buChar char="•"/>
            </a:pPr>
            <a:r>
              <a:rPr lang="en-US" sz="1800" dirty="0"/>
              <a:t>Comments due: 10 Sep 2018;		Reply Comments: 28 Sep 2018</a:t>
            </a:r>
          </a:p>
          <a:p>
            <a:pPr>
              <a:buFont typeface="Arial" panose="020B0604020202020204" pitchFamily="34" charset="0"/>
              <a:buChar char="•"/>
            </a:pPr>
            <a:r>
              <a:rPr lang="en-US" sz="1800" dirty="0"/>
              <a:t>Initial quick run though, not seeing anything on 60 GHz.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96671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rPr>
              <a:t>Comments due:  30 days;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For WRC-19 AI 1.13 on IMT, </a:t>
            </a:r>
          </a:p>
          <a:p>
            <a:pPr lvl="1">
              <a:buFont typeface="Arial" panose="020B0604020202020204" pitchFamily="34" charset="0"/>
              <a:buChar char="•"/>
            </a:pPr>
            <a:r>
              <a:rPr lang="en-US" altLang="en-US" sz="1400" dirty="0">
                <a:solidFill>
                  <a:srgbClr val="00B0F0"/>
                </a:solidFill>
              </a:rPr>
              <a:t>all - send out any additional comments to support our viewpoint to not have an IMT designation for 66 – 76 GHz, to send to regulator asking. </a:t>
            </a: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solidFill>
                <a:srgbClr val="00B0F0"/>
              </a:solidFill>
            </a:endParaRP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600" dirty="0"/>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07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1800" dirty="0"/>
              <a:t> </a:t>
            </a:r>
            <a:r>
              <a:rPr lang="en-US" sz="2000" dirty="0"/>
              <a:t>FCC replacement for Mignon Clyburn has been nominated, and is expected to be approved. His name is Geoffrey Starks (D)</a:t>
            </a:r>
          </a:p>
          <a:p>
            <a:pPr lvl="1">
              <a:buFont typeface="Arial" panose="020B0604020202020204" pitchFamily="34" charset="0"/>
              <a:buChar char="•"/>
            </a:pPr>
            <a:r>
              <a:rPr lang="en-US" sz="1600" dirty="0"/>
              <a:t>Looking at G. Starks history, it looks like he will be good for un-licensed bands and help IEEE 802. </a:t>
            </a:r>
          </a:p>
          <a:p>
            <a:pPr lvl="1">
              <a:buFont typeface="Arial" panose="020B0604020202020204" pitchFamily="34" charset="0"/>
              <a:buChar char="•"/>
            </a:pPr>
            <a:r>
              <a:rPr lang="en-US" sz="1600" dirty="0"/>
              <a:t>Here is Commissioner’s Clyburn closing statement with some interesting and good  points:  </a:t>
            </a:r>
            <a:r>
              <a:rPr lang="en-US" sz="1400" u="sng" dirty="0">
                <a:hlinkClick r:id="rId2"/>
              </a:rPr>
              <a:t>DOC-351357A1.pdf</a:t>
            </a:r>
            <a:endParaRPr lang="en-US" sz="14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FYI: At the May IEEE 802 Interim meeting interest was expressed in discussing the coexistence of 802.11ax and 802.15.4 (UWB).  At the time a conference call was preferred to avoid conflicts with meetings being held that week at the IEEE meeting. </a:t>
            </a:r>
          </a:p>
          <a:p>
            <a:pPr lvl="1">
              <a:buFont typeface="Arial" panose="020B0604020202020204" pitchFamily="34" charset="0"/>
              <a:buChar char="•"/>
            </a:pPr>
            <a:r>
              <a:rPr lang="en-US" sz="1800" dirty="0"/>
              <a:t>The initial conference call will be held on Thursday June 14 at 1 PM ET (10 AM PT).</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07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14 June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tx1"/>
                </a:solidFill>
              </a:rPr>
              <a:t>Note: No teleconference on 21 June</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_15:10_ET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07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3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31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The document </a:t>
            </a:r>
            <a:r>
              <a:rPr lang="en-US" sz="2000" dirty="0">
                <a:hlinkClick r:id="rId2"/>
              </a:rPr>
              <a:t>https://mentor.ieee.org/802.18/dcn/17/18-17-0073-06-0000-ieee-802-viewpoints-on-wrc-19-agenda-items.pptx</a:t>
            </a:r>
            <a:r>
              <a:rPr lang="en-US" sz="2000" dirty="0"/>
              <a:t>  has been passed onto some developing country regulators, a question came in on IMT.  </a:t>
            </a:r>
          </a:p>
          <a:p>
            <a:pPr marL="0" indent="0"/>
            <a:endParaRPr lang="en-GB" sz="2000" dirty="0"/>
          </a:p>
          <a:p>
            <a:pPr>
              <a:buFont typeface="Arial" panose="020B0604020202020204" pitchFamily="34" charset="0"/>
              <a:buChar char="•"/>
            </a:pPr>
            <a:r>
              <a:rPr lang="en-GB" sz="2000" dirty="0"/>
              <a:t>The summary of the question: </a:t>
            </a:r>
          </a:p>
          <a:p>
            <a:pPr lvl="1">
              <a:buFont typeface="Arial" panose="020B0604020202020204" pitchFamily="34" charset="0"/>
              <a:buChar char="•"/>
            </a:pPr>
            <a:r>
              <a:rPr lang="en-GB" sz="1800" dirty="0"/>
              <a:t>In the light of the above understanding on (1) IMT identification not entailing exclusivity, and (2) IMT identification not entailing infeasibility of licence exempt, may I kindly seek clarification on your current view on AI 1.13. </a:t>
            </a:r>
          </a:p>
          <a:p>
            <a:pPr marL="0" indent="0"/>
            <a:endParaRPr lang="en-US" sz="2000" dirty="0">
              <a:solidFill>
                <a:schemeClr val="tx1"/>
              </a:solidFill>
            </a:endParaRPr>
          </a:p>
          <a:p>
            <a:pPr>
              <a:buFont typeface="Arial" panose="020B0604020202020204" pitchFamily="34" charset="0"/>
              <a:buChar char="•"/>
            </a:pPr>
            <a:r>
              <a:rPr lang="en-US" sz="2000" dirty="0">
                <a:solidFill>
                  <a:schemeClr val="tx1"/>
                </a:solidFill>
              </a:rPr>
              <a:t>Our final bullet seems to speak to this: </a:t>
            </a:r>
          </a:p>
          <a:p>
            <a:pPr lvl="1">
              <a:buFont typeface="Arial" panose="020B0604020202020204" pitchFamily="34" charset="0"/>
              <a:buChar char="•"/>
            </a:pPr>
            <a:r>
              <a:rPr lang="en-US" sz="1800" dirty="0"/>
              <a:t>Given these facts, we believe that a wide variety of 5G services and use-cases will be deployed in this band globally without the need for an IMT identification. In fact, IMT identification could bar some key 5G technologies from operating in this band.</a:t>
            </a:r>
          </a:p>
          <a:p>
            <a:pPr lvl="4">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54180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marL="0" indent="0"/>
            <a:r>
              <a:rPr lang="en-US" sz="1800" dirty="0"/>
              <a:t> </a:t>
            </a:r>
            <a:endParaRPr lang="en-US" sz="1000" b="0" dirty="0">
              <a:solidFill>
                <a:schemeClr val="tx1"/>
              </a:solidFill>
            </a:endParaRPr>
          </a:p>
          <a:p>
            <a:pPr>
              <a:buFont typeface="Arial" panose="020B0604020202020204" pitchFamily="34" charset="0"/>
              <a:buChar char="•"/>
            </a:pPr>
            <a:r>
              <a:rPr lang="en-US" sz="2000" dirty="0">
                <a:solidFill>
                  <a:schemeClr val="tx1"/>
                </a:solidFill>
              </a:rPr>
              <a:t>What else can we feed back to add to this?</a:t>
            </a:r>
            <a:r>
              <a:rPr lang="en-US" sz="2000" b="0" dirty="0">
                <a:solidFill>
                  <a:schemeClr val="tx1"/>
                </a:solidFill>
              </a:rPr>
              <a:t>  From 17 May. </a:t>
            </a:r>
          </a:p>
          <a:p>
            <a:pPr lvl="1">
              <a:buFont typeface="Arial" panose="020B0604020202020204" pitchFamily="34" charset="0"/>
              <a:buChar char="•"/>
            </a:pPr>
            <a:r>
              <a:rPr lang="en-US" sz="1800" b="0" dirty="0">
                <a:solidFill>
                  <a:schemeClr val="tx1"/>
                </a:solidFill>
              </a:rPr>
              <a:t>ITU-R has IMT defined </a:t>
            </a:r>
            <a:r>
              <a:rPr lang="en-US" sz="1800" b="1" dirty="0">
                <a:solidFill>
                  <a:schemeClr val="tx1"/>
                </a:solidFill>
              </a:rPr>
              <a:t>primarily</a:t>
            </a:r>
            <a:r>
              <a:rPr lang="en-US" sz="1800" b="0" dirty="0">
                <a:solidFill>
                  <a:schemeClr val="tx1"/>
                </a:solidFill>
              </a:rPr>
              <a:t> to support mobile services, so to get that primary designation it is not clear how un-licensed would be designated. </a:t>
            </a:r>
          </a:p>
          <a:p>
            <a:pPr lvl="1">
              <a:buFont typeface="Arial" panose="020B0604020202020204" pitchFamily="34" charset="0"/>
              <a:buChar char="•"/>
            </a:pPr>
            <a:r>
              <a:rPr lang="en-US" sz="1800" dirty="0">
                <a:solidFill>
                  <a:schemeClr val="tx1"/>
                </a:solidFill>
              </a:rPr>
              <a:t>ITU recommendations are not binding, and different regulators treat them differently. </a:t>
            </a:r>
          </a:p>
          <a:p>
            <a:pPr lvl="2">
              <a:buFont typeface="Arial" panose="020B0604020202020204" pitchFamily="34" charset="0"/>
              <a:buChar char="•"/>
            </a:pPr>
            <a:r>
              <a:rPr lang="en-US" dirty="0">
                <a:solidFill>
                  <a:schemeClr val="tx1"/>
                </a:solidFill>
              </a:rPr>
              <a:t>If  a regulator sees IMT they may restrict or favor IMT and then to get reasonable unlicensed allocation maybe a difficult process.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The contact in the </a:t>
            </a:r>
            <a:r>
              <a:rPr lang="en-US" sz="2000" dirty="0"/>
              <a:t>African Telecommunications Union (ATU) was informed of the </a:t>
            </a:r>
            <a:r>
              <a:rPr lang="en-US" sz="2000" dirty="0">
                <a:solidFill>
                  <a:schemeClr val="tx1"/>
                </a:solidFill>
              </a:rPr>
              <a:t>few points above, what else can we add? </a:t>
            </a:r>
          </a:p>
          <a:p>
            <a:pPr lvl="1">
              <a:buFont typeface="Arial" panose="020B0604020202020204" pitchFamily="34" charset="0"/>
              <a:buChar char="•"/>
            </a:pPr>
            <a:r>
              <a:rPr lang="en-US" sz="1800" dirty="0">
                <a:solidFill>
                  <a:schemeClr val="tx1"/>
                </a:solidFill>
              </a:rPr>
              <a:t>IMT by previous convention and expectation has always been licensed, which supports the points above. </a:t>
            </a:r>
          </a:p>
          <a:p>
            <a:pPr lvl="1">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959300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07 June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23</a:t>
            </a:fld>
            <a:endParaRPr lang="en-GB"/>
          </a:p>
        </p:txBody>
      </p:sp>
    </p:spTree>
    <p:extLst>
      <p:ext uri="{BB962C8B-B14F-4D97-AF65-F5344CB8AC3E}">
        <p14:creationId xmlns:p14="http://schemas.microsoft.com/office/powerpoint/2010/main" val="765927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07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07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07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3">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t>A Future for Unlicensed Spectrum</a:t>
            </a:r>
          </a:p>
          <a:p>
            <a:pPr lvl="1">
              <a:buFont typeface="Arial" panose="020B0604020202020204" pitchFamily="34" charset="0"/>
              <a:buChar char="•"/>
            </a:pPr>
            <a:r>
              <a:rPr lang="en-US" sz="1400" dirty="0">
                <a:solidFill>
                  <a:schemeClr val="tx1"/>
                </a:solidFill>
              </a:rPr>
              <a:t>Fellowship assistance</a:t>
            </a:r>
          </a:p>
          <a:p>
            <a:pPr lvl="1">
              <a:buFont typeface="Arial" panose="020B0604020202020204" pitchFamily="34" charset="0"/>
              <a:buChar char="•"/>
            </a:pPr>
            <a:r>
              <a:rPr lang="en-US" sz="1400" dirty="0">
                <a:solidFill>
                  <a:schemeClr val="tx1"/>
                </a:solidFill>
              </a:rPr>
              <a:t>NTIA, improve broadband availability data</a:t>
            </a:r>
          </a:p>
          <a:p>
            <a:pPr lvl="1">
              <a:buFont typeface="Arial" panose="020B0604020202020204" pitchFamily="34" charset="0"/>
              <a:buChar char="•"/>
            </a:pPr>
            <a:r>
              <a:rPr lang="en-US" sz="1400" dirty="0">
                <a:solidFill>
                  <a:schemeClr val="tx1"/>
                </a:solidFill>
              </a:rPr>
              <a:t>FCC Open Meeting, FNPRM Above 24 GHz </a:t>
            </a:r>
          </a:p>
          <a:p>
            <a:pPr lvl="1">
              <a:buFont typeface="Arial" panose="020B0604020202020204" pitchFamily="34" charset="0"/>
              <a:buChar char="•"/>
            </a:pPr>
            <a:r>
              <a:rPr lang="en-US" altLang="en-US" sz="1400" dirty="0"/>
              <a:t>NPRM 2.5 GHz</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400" b="0" dirty="0">
                <a:solidFill>
                  <a:schemeClr val="tx1"/>
                </a:solidFill>
              </a:rPr>
              <a:t>EU Items, </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marL="0" indent="0">
              <a:spcBef>
                <a:spcPts val="0"/>
              </a:spcBef>
            </a:pPr>
            <a:endParaRPr lang="en-US" sz="1400" b="0" dirty="0"/>
          </a:p>
          <a:p>
            <a:pPr>
              <a:spcBef>
                <a:spcPts val="0"/>
              </a:spcBef>
              <a:buFont typeface="Arial" panose="020B0604020202020204" pitchFamily="34" charset="0"/>
              <a:buChar char="•"/>
            </a:pPr>
            <a:r>
              <a:rPr lang="en-US" altLang="en-US" sz="1400" b="0" dirty="0"/>
              <a:t>A Future for Unlicensed Spectrum</a:t>
            </a:r>
          </a:p>
          <a:p>
            <a:pPr lvl="1">
              <a:spcBef>
                <a:spcPts val="0"/>
              </a:spcBef>
              <a:buFont typeface="Arial" panose="020B0604020202020204" pitchFamily="34" charset="0"/>
              <a:buChar char="•"/>
            </a:pPr>
            <a:r>
              <a:rPr lang="en-US" altLang="en-US" sz="1200" dirty="0"/>
              <a:t>What can we do to help regulators to open up more unlicensed spectrum. </a:t>
            </a:r>
          </a:p>
          <a:p>
            <a:pPr lvl="1">
              <a:spcBef>
                <a:spcPts val="0"/>
              </a:spcBef>
              <a:buFont typeface="Arial" panose="020B0604020202020204" pitchFamily="34" charset="0"/>
              <a:buChar char="•"/>
            </a:pPr>
            <a:endParaRPr lang="en-US" altLang="en-US" sz="1100" dirty="0"/>
          </a:p>
          <a:p>
            <a:pPr>
              <a:spcBef>
                <a:spcPts val="0"/>
              </a:spcBef>
              <a:buFont typeface="Arial" panose="020B0604020202020204" pitchFamily="34" charset="0"/>
              <a:buChar char="•"/>
            </a:pPr>
            <a:r>
              <a:rPr lang="en-US" sz="1400" b="0" dirty="0"/>
              <a:t>Fellowship technical assistance.</a:t>
            </a:r>
          </a:p>
          <a:p>
            <a:pPr lvl="1">
              <a:spcBef>
                <a:spcPts val="0"/>
              </a:spcBef>
              <a:buFont typeface="Arial" panose="020B0604020202020204" pitchFamily="34" charset="0"/>
              <a:buChar char="•"/>
            </a:pPr>
            <a:r>
              <a:rPr lang="en-US" sz="1200" dirty="0"/>
              <a:t>Satellite Communication (</a:t>
            </a:r>
            <a:r>
              <a:rPr lang="en-US" sz="1200" dirty="0" err="1"/>
              <a:t>e.g</a:t>
            </a:r>
            <a:r>
              <a:rPr lang="en-US" sz="1200" dirty="0"/>
              <a:t>: C band in IEEE, etc.) </a:t>
            </a:r>
          </a:p>
          <a:p>
            <a:pPr lvl="1">
              <a:spcBef>
                <a:spcPts val="0"/>
              </a:spcBef>
              <a:buFont typeface="Arial" panose="020B0604020202020204" pitchFamily="34" charset="0"/>
              <a:buChar char="•"/>
            </a:pPr>
            <a:r>
              <a:rPr lang="en-US" sz="1200" dirty="0"/>
              <a:t>5G readiness and implementation </a:t>
            </a:r>
          </a:p>
          <a:p>
            <a:pPr lvl="1">
              <a:spcBef>
                <a:spcPts val="0"/>
              </a:spcBef>
              <a:buFont typeface="Arial" panose="020B0604020202020204" pitchFamily="34" charset="0"/>
              <a:buChar char="•"/>
            </a:pPr>
            <a:endParaRPr lang="en-US" sz="1200" b="0" dirty="0"/>
          </a:p>
          <a:p>
            <a:pPr>
              <a:spcBef>
                <a:spcPts val="0"/>
              </a:spcBef>
              <a:buFont typeface="Arial" panose="020B0604020202020204" pitchFamily="34" charset="0"/>
              <a:buChar char="•"/>
            </a:pPr>
            <a:r>
              <a:rPr lang="en-US" sz="1400" b="0" dirty="0"/>
              <a:t>NTIA, improve broadband availability data</a:t>
            </a:r>
          </a:p>
          <a:p>
            <a:pPr lvl="1">
              <a:spcBef>
                <a:spcPts val="0"/>
              </a:spcBef>
              <a:buFont typeface="Arial" panose="020B0604020202020204" pitchFamily="34" charset="0"/>
              <a:buChar char="•"/>
            </a:pPr>
            <a:r>
              <a:rPr lang="en-US" sz="1200" dirty="0"/>
              <a:t>requesting comment on actions that can be taken to improve the quality and accuracy, by 16 July.</a:t>
            </a:r>
            <a:endParaRPr lang="en-US" sz="1200" b="0" dirty="0">
              <a:solidFill>
                <a:schemeClr val="tx1"/>
              </a:solidFill>
            </a:endParaRPr>
          </a:p>
          <a:p>
            <a:pPr>
              <a:spcBef>
                <a:spcPts val="0"/>
              </a:spcBef>
              <a:buFont typeface="Arial" panose="020B0604020202020204" pitchFamily="34" charset="0"/>
              <a:buChar char="•"/>
            </a:pPr>
            <a:endParaRPr lang="en-US" altLang="en-US" sz="1200" b="0" dirty="0"/>
          </a:p>
          <a:p>
            <a:pPr>
              <a:spcBef>
                <a:spcPts val="0"/>
              </a:spcBef>
              <a:buFont typeface="Arial" panose="020B0604020202020204" pitchFamily="34" charset="0"/>
              <a:buChar char="•"/>
            </a:pPr>
            <a:r>
              <a:rPr lang="en-US" altLang="en-US" sz="1400" b="0" kern="0" dirty="0"/>
              <a:t>FCC Open Meeting, p/o Spectrum Frontiers</a:t>
            </a:r>
          </a:p>
          <a:p>
            <a:pPr lvl="1">
              <a:spcBef>
                <a:spcPts val="0"/>
              </a:spcBef>
              <a:buFont typeface="Arial" panose="020B0604020202020204" pitchFamily="34" charset="0"/>
              <a:buChar char="•"/>
            </a:pPr>
            <a:r>
              <a:rPr lang="en-US" sz="1100" dirty="0">
                <a:hlinkClick r:id="rId2"/>
              </a:rPr>
              <a:t>Third Report and Order, Memorandum Opinion and Order, and Third Further Notice of Proposed Rulemaking</a:t>
            </a:r>
            <a:r>
              <a:rPr lang="en-US" sz="1100" dirty="0"/>
              <a:t>  above 24GHz</a:t>
            </a:r>
            <a:endParaRPr lang="en-US" altLang="en-US" sz="1100" dirty="0"/>
          </a:p>
          <a:p>
            <a:pPr>
              <a:spcBef>
                <a:spcPts val="0"/>
              </a:spcBef>
              <a:buFont typeface="Arial" panose="020B0604020202020204" pitchFamily="34" charset="0"/>
              <a:buChar char="•"/>
            </a:pPr>
            <a:endParaRPr lang="en-US" altLang="en-US" sz="1100" dirty="0"/>
          </a:p>
          <a:p>
            <a:pPr>
              <a:spcBef>
                <a:spcPts val="0"/>
              </a:spcBef>
              <a:buFont typeface="Arial" panose="020B0604020202020204" pitchFamily="34" charset="0"/>
              <a:buChar char="•"/>
            </a:pPr>
            <a:r>
              <a:rPr lang="en-US" altLang="en-US" sz="1400" b="0" kern="0" dirty="0"/>
              <a:t>NPRM 2.5 GHz, any interest? </a:t>
            </a:r>
          </a:p>
          <a:p>
            <a:pPr lvl="1">
              <a:spcBef>
                <a:spcPts val="0"/>
              </a:spcBef>
              <a:buFont typeface="Arial" panose="020B0604020202020204" pitchFamily="34" charset="0"/>
              <a:buChar char="•"/>
            </a:pPr>
            <a:r>
              <a:rPr lang="en-US" sz="1100" dirty="0"/>
              <a:t>providing new opportunities for additional entities to obtain unused 2.5 GHz spectrum (seems licensed…) </a:t>
            </a:r>
          </a:p>
          <a:p>
            <a:pPr lvl="1">
              <a:spcBef>
                <a:spcPts val="0"/>
              </a:spcBef>
              <a:buFont typeface="Arial" panose="020B0604020202020204" pitchFamily="34" charset="0"/>
              <a:buChar char="•"/>
            </a:pPr>
            <a:r>
              <a:rPr lang="en-US" altLang="en-US" sz="1100" kern="0" dirty="0"/>
              <a:t>Comments due 06 Aug 2018</a:t>
            </a:r>
          </a:p>
          <a:p>
            <a:pPr>
              <a:spcBef>
                <a:spcPts val="0"/>
              </a:spcBef>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bg1">
                    <a:lumMod val="85000"/>
                  </a:schemeClr>
                </a:solidFill>
              </a:rPr>
              <a:t> </a:t>
            </a:r>
            <a:r>
              <a:rPr lang="en-US" altLang="en-US" sz="1600" dirty="0">
                <a:solidFill>
                  <a:schemeClr val="tx1"/>
                </a:solidFill>
              </a:rPr>
              <a:t>Stuart Kerry (</a:t>
            </a:r>
            <a:r>
              <a:rPr lang="en-US" altLang="en-US" sz="1600" dirty="0" err="1">
                <a:solidFill>
                  <a:schemeClr val="tx1"/>
                </a:solidFill>
              </a:rPr>
              <a:t>Arris</a:t>
            </a:r>
            <a:r>
              <a:rPr lang="en-US" altLang="en-US" sz="1600" dirty="0">
                <a:solidFill>
                  <a:schemeClr val="tx1"/>
                </a:solidFill>
              </a:rPr>
              <a:t>/Ruckus) </a:t>
            </a:r>
            <a:r>
              <a:rPr lang="en-US" altLang="en-US" sz="1600" b="1" dirty="0">
                <a:solidFill>
                  <a:schemeClr val="tx1"/>
                </a:solidFill>
              </a:rPr>
              <a:t>	</a:t>
            </a:r>
            <a:r>
              <a:rPr lang="en-US" altLang="en-US" sz="1600" b="1" dirty="0"/>
              <a:t>		</a:t>
            </a:r>
            <a:endParaRPr lang="en-US" altLang="en-US" sz="1600" b="1" dirty="0">
              <a:solidFill>
                <a:schemeClr val="bg1">
                  <a:lumMod val="85000"/>
                </a:schemeClr>
              </a:solidFill>
            </a:endParaRPr>
          </a:p>
          <a:p>
            <a:pPr lvl="1"/>
            <a:r>
              <a:rPr lang="en-US" altLang="en-US" sz="1600" b="1" dirty="0"/>
              <a:t>Seconded by:  	</a:t>
            </a:r>
            <a:r>
              <a:rPr lang="en-US" altLang="en-US" sz="1600" b="1" dirty="0">
                <a:solidFill>
                  <a:schemeClr val="tx1"/>
                </a:solidFill>
              </a:rPr>
              <a:t> Rich Kennedy (Self) </a:t>
            </a:r>
            <a:r>
              <a:rPr lang="en-US" altLang="en-US" sz="1600" b="1" dirty="0"/>
              <a:t>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17 May 2018; </a:t>
            </a:r>
            <a:r>
              <a:rPr lang="en-US" altLang="en-US" sz="1600" dirty="0">
                <a:solidFill>
                  <a:schemeClr val="tx1"/>
                </a:solidFill>
                <a:hlinkClick r:id="rId2"/>
              </a:rPr>
              <a:t>https://mentor.ieee.org/802.18/dcn/18/18-18-0062-00-0000-minutes-31may18-rr-tag-teleconference.doc</a:t>
            </a:r>
            <a:r>
              <a:rPr lang="en-US" altLang="en-US" sz="1600" dirty="0">
                <a:solidFill>
                  <a:schemeClr val="tx1"/>
                </a:solidFill>
              </a:rPr>
              <a:t>;  	</a:t>
            </a:r>
            <a:r>
              <a:rPr lang="en-US" altLang="en-US" sz="1600" b="0" dirty="0">
                <a:solidFill>
                  <a:schemeClr val="tx1"/>
                </a:solidFill>
              </a:rPr>
              <a:t>Posted: </a:t>
            </a:r>
            <a:r>
              <a:rPr lang="en-US" sz="1600" b="0" dirty="0"/>
              <a:t>01-Jun-2018 10:20:02 ET</a:t>
            </a:r>
            <a:endParaRPr lang="en-US" sz="1600" dirty="0"/>
          </a:p>
          <a:p>
            <a:pPr lvl="1"/>
            <a:r>
              <a:rPr lang="en-US" altLang="en-US" sz="1600" b="1" dirty="0"/>
              <a:t>Moved by: 	</a:t>
            </a:r>
            <a:r>
              <a:rPr lang="en-US" altLang="en-US" sz="1600" b="1" dirty="0">
                <a:solidFill>
                  <a:schemeClr val="tx1"/>
                </a:solidFill>
              </a:rPr>
              <a:t> Rich Kennedy (Self)</a:t>
            </a:r>
            <a:r>
              <a:rPr lang="en-US" altLang="en-US" sz="1600" b="1" dirty="0"/>
              <a:t> </a:t>
            </a:r>
            <a:endParaRPr lang="en-US" altLang="en-US" sz="1600" b="1" dirty="0">
              <a:solidFill>
                <a:schemeClr val="bg1">
                  <a:lumMod val="85000"/>
                </a:schemeClr>
              </a:solidFill>
            </a:endParaRPr>
          </a:p>
          <a:p>
            <a:pPr lvl="1"/>
            <a:r>
              <a:rPr lang="en-US" altLang="en-US" sz="1600" b="1" dirty="0"/>
              <a:t>Seconded by: 	Alireza </a:t>
            </a:r>
            <a:r>
              <a:rPr lang="en-US" sz="1600" b="1" dirty="0"/>
              <a:t>Nejatian</a:t>
            </a:r>
            <a:r>
              <a:rPr lang="en-US" altLang="en-US" sz="1600" b="1" dirty="0"/>
              <a:t> (Ericsson AB)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Anything to share on the EU front?  		</a:t>
            </a:r>
            <a:r>
              <a:rPr lang="en-US" sz="1800" dirty="0"/>
              <a:t>	</a:t>
            </a:r>
          </a:p>
          <a:p>
            <a:pPr lvl="1">
              <a:buFont typeface="Arial" panose="020B0604020202020204" pitchFamily="34" charset="0"/>
              <a:buChar char="•"/>
            </a:pPr>
            <a:r>
              <a:rPr lang="en-US" sz="1600" b="0" dirty="0">
                <a:solidFill>
                  <a:schemeClr val="tx1"/>
                </a:solidFill>
              </a:rPr>
              <a:t>SE45:  Emails are looking tough for the 6 GHz band from satellite folks and others. </a:t>
            </a:r>
          </a:p>
          <a:p>
            <a:pPr>
              <a:buFont typeface="Arial" panose="020B0604020202020204" pitchFamily="34" charset="0"/>
              <a:buChar char="•"/>
            </a:pPr>
            <a:r>
              <a:rPr lang="en-US" sz="1800" dirty="0">
                <a:solidFill>
                  <a:schemeClr val="tx1"/>
                </a:solidFill>
              </a:rPr>
              <a:t>Are there any better sites/links to monitor for EU news? Just the basics:</a:t>
            </a:r>
          </a:p>
          <a:p>
            <a:pPr lvl="1">
              <a:buFont typeface="Arial" panose="020B0604020202020204" pitchFamily="34" charset="0"/>
              <a:buChar char="•"/>
            </a:pPr>
            <a:r>
              <a:rPr lang="en-US" sz="1400" dirty="0">
                <a:solidFill>
                  <a:schemeClr val="tx1"/>
                </a:solidFill>
              </a:rPr>
              <a:t>ETIS - BRAN and ERM (TG-11)</a:t>
            </a:r>
          </a:p>
          <a:p>
            <a:pPr lvl="1">
              <a:buFont typeface="Arial" panose="020B0604020202020204" pitchFamily="34" charset="0"/>
              <a:buChar char="•"/>
            </a:pPr>
            <a:r>
              <a:rPr lang="en-US" sz="1400" dirty="0">
                <a:solidFill>
                  <a:schemeClr val="tx1"/>
                </a:solidFill>
              </a:rPr>
              <a:t>CEPT - ECC</a:t>
            </a:r>
          </a:p>
          <a:p>
            <a:pPr lvl="1">
              <a:buFont typeface="Arial" panose="020B0604020202020204" pitchFamily="34" charset="0"/>
              <a:buChar char="•"/>
            </a:pPr>
            <a:r>
              <a:rPr lang="en-US" sz="1400" dirty="0">
                <a:solidFill>
                  <a:schemeClr val="tx1"/>
                </a:solidFill>
              </a:rPr>
              <a:t>OJEU itself.</a:t>
            </a:r>
          </a:p>
          <a:p>
            <a:pPr>
              <a:buFont typeface="Arial" panose="020B0604020202020204" pitchFamily="34" charset="0"/>
              <a:buChar char="•"/>
            </a:pPr>
            <a:endParaRPr lang="en-US" sz="2000" dirty="0"/>
          </a:p>
          <a:p>
            <a:pPr>
              <a:buFont typeface="Arial" panose="020B0604020202020204" pitchFamily="34" charset="0"/>
              <a:buChar char="•"/>
            </a:pPr>
            <a:r>
              <a:rPr lang="en-US" sz="2000" dirty="0"/>
              <a:t>ITU(</a:t>
            </a:r>
            <a:r>
              <a:rPr lang="en-US" sz="2000" dirty="0" err="1"/>
              <a:t>SPbU</a:t>
            </a:r>
            <a:r>
              <a:rPr lang="en-US" sz="2000" dirty="0"/>
              <a:t>) seminar for CIS and Europe</a:t>
            </a:r>
            <a:endParaRPr lang="en-US" sz="2000" dirty="0">
              <a:solidFill>
                <a:schemeClr val="tx1"/>
              </a:solidFill>
            </a:endParaRPr>
          </a:p>
          <a:p>
            <a:pPr lvl="1">
              <a:buFont typeface="Arial" panose="020B0604020202020204" pitchFamily="34" charset="0"/>
              <a:buChar char="•"/>
            </a:pPr>
            <a:r>
              <a:rPr lang="en-US" sz="1600" dirty="0">
                <a:hlinkClick r:id="rId2"/>
              </a:rPr>
              <a:t>https://www.itu.int/en/ITU-R/study-groups/workshops/DMRE-CIS-Europe/Pages/default.aspx</a:t>
            </a:r>
            <a:r>
              <a:rPr lang="en-US" sz="1600" dirty="0"/>
              <a:t>		(has program/agenda and presentations) </a:t>
            </a:r>
          </a:p>
          <a:p>
            <a:pPr lvl="1">
              <a:buFont typeface="Arial" panose="020B0604020202020204" pitchFamily="34" charset="0"/>
              <a:buChar char="•"/>
            </a:pPr>
            <a:r>
              <a:rPr lang="en-US" sz="1600" dirty="0"/>
              <a:t>“Development of the modern radiocommunication ecosystems” </a:t>
            </a:r>
          </a:p>
          <a:p>
            <a:pPr lvl="1">
              <a:buFont typeface="Arial" panose="020B0604020202020204" pitchFamily="34" charset="0"/>
              <a:buChar char="•"/>
            </a:pPr>
            <a:r>
              <a:rPr lang="en-US" sz="1600" dirty="0"/>
              <a:t>6-8 June 2018, St. Petersburg</a:t>
            </a:r>
          </a:p>
          <a:p>
            <a:pPr lvl="1">
              <a:buFont typeface="Arial" panose="020B0604020202020204" pitchFamily="34" charset="0"/>
              <a:buChar char="•"/>
            </a:pPr>
            <a:r>
              <a:rPr lang="en-US" sz="1600" dirty="0"/>
              <a:t>Main idea of seminar- to discuss future vision of radiocommunication development in main industries concerned (current status, general trends, economics, standardization, frequency issues).</a:t>
            </a:r>
          </a:p>
          <a:p>
            <a:pPr lvl="1">
              <a:buFont typeface="Arial" panose="020B0604020202020204" pitchFamily="34" charset="0"/>
              <a:buChar char="•"/>
            </a:pPr>
            <a:r>
              <a:rPr lang="en-US" sz="1600" dirty="0">
                <a:solidFill>
                  <a:schemeClr val="tx1"/>
                </a:solidFill>
              </a:rPr>
              <a:t>Will ask for minutes / outcome of the seminar, in particular with RLANs in mind.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97224225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26333</TotalTime>
  <Words>4851</Words>
  <Application>Microsoft Office PowerPoint</Application>
  <PresentationFormat>On-screen Show (4:3)</PresentationFormat>
  <Paragraphs>496</Paragraphs>
  <Slides>34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A Future For Unlicensed Spectrum – from last week</vt:lpstr>
      <vt:lpstr>A Future For Unlicensed Spectrum-2</vt:lpstr>
      <vt:lpstr>Fellowship Technical Assistance </vt:lpstr>
      <vt:lpstr>NTIA, improve broadband availability data</vt:lpstr>
      <vt:lpstr>FCC Open Meeting Today </vt:lpstr>
      <vt:lpstr>FCC NPRM 2.5 GHz -1</vt:lpstr>
      <vt:lpstr>Actions Required</vt:lpstr>
      <vt:lpstr>Any Other Business</vt:lpstr>
      <vt:lpstr>Adjourn</vt:lpstr>
      <vt:lpstr>PowerPoint Presentation</vt:lpstr>
      <vt:lpstr>keep in mind for future</vt:lpstr>
      <vt:lpstr>FCC FNPRM 4.9 GHz</vt:lpstr>
      <vt:lpstr>FCC NPRM 2.5 GHz -2</vt:lpstr>
      <vt:lpstr>WRC -19   AI 1.13  IMT </vt:lpstr>
      <vt:lpstr>WRC -19   AI 1.13  IMT </vt:lpstr>
      <vt:lpstr>AI 1.13   IMT</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517</cp:revision>
  <cp:lastPrinted>1601-01-01T00:00:00Z</cp:lastPrinted>
  <dcterms:created xsi:type="dcterms:W3CDTF">2016-03-03T14:54:45Z</dcterms:created>
  <dcterms:modified xsi:type="dcterms:W3CDTF">2018-06-07T20:28:47Z</dcterms:modified>
</cp:coreProperties>
</file>