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41" r:id="rId3"/>
    <p:sldId id="329" r:id="rId4"/>
    <p:sldId id="330" r:id="rId5"/>
    <p:sldId id="319" r:id="rId6"/>
    <p:sldId id="331" r:id="rId7"/>
    <p:sldId id="395" r:id="rId8"/>
    <p:sldId id="435" r:id="rId9"/>
    <p:sldId id="439" r:id="rId10"/>
    <p:sldId id="441" r:id="rId11"/>
    <p:sldId id="437" r:id="rId12"/>
    <p:sldId id="440" r:id="rId13"/>
    <p:sldId id="430" r:id="rId14"/>
    <p:sldId id="436" r:id="rId15"/>
    <p:sldId id="401" r:id="rId16"/>
    <p:sldId id="402" r:id="rId17"/>
    <p:sldId id="403" r:id="rId18"/>
    <p:sldId id="438" r:id="rId19"/>
    <p:sldId id="425" r:id="rId20"/>
    <p:sldId id="431" r:id="rId21"/>
    <p:sldId id="432" r:id="rId22"/>
    <p:sldId id="434" r:id="rId23"/>
    <p:sldId id="433" r:id="rId24"/>
    <p:sldId id="429" r:id="rId25"/>
    <p:sldId id="417" r:id="rId26"/>
    <p:sldId id="418" r:id="rId27"/>
    <p:sldId id="398" r:id="rId28"/>
    <p:sldId id="428" r:id="rId29"/>
    <p:sldId id="404" r:id="rId30"/>
    <p:sldId id="399" r:id="rId31"/>
    <p:sldId id="409" r:id="rId32"/>
    <p:sldId id="410" r:id="rId33"/>
    <p:sldId id="390" r:id="rId34"/>
    <p:sldId id="392"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27" autoAdjust="0"/>
    <p:restoredTop sz="94660"/>
  </p:normalViewPr>
  <p:slideViewPr>
    <p:cSldViewPr>
      <p:cViewPr varScale="1">
        <p:scale>
          <a:sx n="116" d="100"/>
          <a:sy n="116" d="100"/>
        </p:scale>
        <p:origin x="378"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9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07-Jun-18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June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07 June  2018</a:t>
            </a:r>
            <a:endParaRPr lang="en-GB" dirty="0"/>
          </a:p>
        </p:txBody>
      </p:sp>
      <p:sp>
        <p:nvSpPr>
          <p:cNvPr id="3" name="Footer Placeholder 2"/>
          <p:cNvSpPr>
            <a:spLocks noGrp="1"/>
          </p:cNvSpPr>
          <p:nvPr>
            <p:ph type="ftr" idx="11"/>
          </p:nvPr>
        </p:nvSpPr>
        <p:spPr/>
        <p:txBody>
          <a:bodyPr/>
          <a:lstStyle>
            <a:lvl1pPr>
              <a:defRPr/>
            </a:lvl1pPr>
          </a:lstStyle>
          <a:p>
            <a:r>
              <a:rPr lang="en-US"/>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June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802.18-18/0064r01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urldefense.proofpoint.com/v2/url?u=https-3A__5g.ieee.org_&amp;d=DwMFaQ&amp;c=pqcuzKEN_84c78MOSc5_fw&amp;r=z8R-nWJ8GIxwjOjNKhEFByb-tZ6XE3GZXWSggNdVo-w&amp;m=WYSGEj2VFkfhNjs82TqMuYpzGBeBuEPyFoyqx7gXuNA&amp;s=ebLNHetS-mSBmzVBE4s4cSPYXUVFZOGrk8CG-S-0Yxg&amp;e="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fcc.gov/general/broadband-deployment-data-fcc-form-477" TargetMode="External"/><Relationship Id="rId2" Type="http://schemas.openxmlformats.org/officeDocument/2006/relationships/hyperlink" Target="https://mentor.ieee.org/802.18/dcn/18/18-18-0063-00-0000-ntia-improving-quality-accuracy-of-broadband-data-usage.doc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fcc.gov/ecfs/search/filings?proceedings_name=14-177&amp;sort=date_disseminated,DESC" TargetMode="External"/><Relationship Id="rId2" Type="http://schemas.openxmlformats.org/officeDocument/2006/relationships/hyperlink" Target="https://www.federalregister.gov/documents/2018/06/07/2018-12184/open-commission-meeting-thursday-june-7-2018?utm_campaign=subscription%20mailing%20list&amp;utm_source=federalregister.gov&amp;utm_medium=email" TargetMode="External"/><Relationship Id="rId1" Type="http://schemas.openxmlformats.org/officeDocument/2006/relationships/slideLayout" Target="../slideLayouts/slideLayout1.xml"/><Relationship Id="rId5" Type="http://schemas.openxmlformats.org/officeDocument/2006/relationships/hyperlink" Target="https://mentor.ieee.org/802.18/dcn/14/18-14-0073-03-0000-comments-to-fcc-noi-on-above-24-ghz-gn-14-177.docx" TargetMode="External"/><Relationship Id="rId4" Type="http://schemas.openxmlformats.org/officeDocument/2006/relationships/hyperlink" Target="https://mentor.ieee.org/802.18/dcn/18/18-18-0065-00-0000-fcc-3rd-ro-3rd-fnprm-use-above-24-ghz-gn-14-177.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proceedings_name=18-120&amp;sort=date_disseminated,DESC" TargetMode="External"/><Relationship Id="rId2" Type="http://schemas.openxmlformats.org/officeDocument/2006/relationships/hyperlink" Target="https://www.fcc.gov/ecfs/filing/0510125420096" TargetMode="External"/><Relationship Id="rId1" Type="http://schemas.openxmlformats.org/officeDocument/2006/relationships/slideLayout" Target="../slideLayouts/slideLayout1.xml"/><Relationship Id="rId4" Type="http://schemas.openxmlformats.org/officeDocument/2006/relationships/hyperlink" Target="https://www.federalregister.gov/documents/2018/06/07/2018-12183/transforming-the-25-ghz-band?utm_campaign=subscription%20mailing%20list&amp;utm_source=federalregister.gov&amp;utm_medium=emai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urldefense.proofpoint.com/v2/url?u=https-3A__docs.fcc.gov_public_attachments_DOC-2D351357A1.pdf&amp;d=DwMFaQ&amp;c=pqcuzKEN_84c78MOSc5_fw&amp;r=z8R-nWJ8GIxwjOjNKhEFByb-tZ6XE3GZXWSggNdVo-w&amp;m=Px3dqIyKLB7rT85b6ljxQ33eG-Vm0BAw7lpqKBhFiNE&amp;s=RtIfHjv05oieDrNXkzxIeWE1mPpR-OFqtE9_6c1kwcM&amp;e="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apps.fcc.gov/edocs_public/attachmatch/DA-18-468A1.pdf" TargetMode="External"/><Relationship Id="rId7" Type="http://schemas.openxmlformats.org/officeDocument/2006/relationships/hyperlink" Target="https://www.fcc.gov/ecfs/search/filings?q=(proceedings.name:((07\-100*))%20OR%20proceedings.description:((07\-100*)))&amp;sort=date_disseminated,DESC" TargetMode="External"/><Relationship Id="rId2" Type="http://schemas.openxmlformats.org/officeDocument/2006/relationships/hyperlink" Target="https://www.federalregister.gov/documents/2018/05/07/2018-09416/49-ghz-band?utm_campaign=subscription%20mailing%20list&amp;utm_source=federalregister.gov&amp;utm_medium=email"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52-00-0000-fcc-fnprn-4-9-ghz-fcc-18-33-wp-07-100.pdf" TargetMode="External"/><Relationship Id="rId5" Type="http://schemas.openxmlformats.org/officeDocument/2006/relationships/hyperlink" Target="https://ecfsapi.fcc.gov/file/03231913715191/FCC-18-33A1.pdf" TargetMode="External"/><Relationship Id="rId4" Type="http://schemas.openxmlformats.org/officeDocument/2006/relationships/hyperlink" Target="https://mentor.ieee.org/802.18/dcn/18/18-18-0051-00-0000-fcc-pn-4-9-ghz-da-18-468-fcc-18-33-wp-07-100.doc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8/dcn/17/18-17-0073-06-0000-ieee-802-viewpoints-on-wrc-19-agenda-items.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itu.int/rec/R-REC-M.2003-2-201801-I/en" TargetMode="External"/><Relationship Id="rId2" Type="http://schemas.openxmlformats.org/officeDocument/2006/relationships/hyperlink" Target="https://apps.fcc.gov/edocs_public/attachmatch/FCC-16-89A1.pdf" TargetMode="External"/><Relationship Id="rId1" Type="http://schemas.openxmlformats.org/officeDocument/2006/relationships/slideLayout" Target="../slideLayouts/slideLayout1.xml"/><Relationship Id="rId4" Type="http://schemas.openxmlformats.org/officeDocument/2006/relationships/hyperlink" Target="http://rspg-spectrum.eu/2018/02/"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fcc.gov/document/next-steps-open-spectrum-frontiers-5g-connectivit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62-00-0000-minutes-31may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www.itu.int/en/ITU-R/study-groups/workshops/DMRE-CIS-Europe/Pages/default.asp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8/11-18-1055-00-0wng-a-future-for-unlicensed-spectrum.ppt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07 June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07 June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32470208"/>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538"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Fellowship Technical Assistance </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sz="2000" dirty="0"/>
              <a:t>IEEE 802 received a request for Technical Assistance from a regulatory from the March Fellowship program, on topics below: </a:t>
            </a:r>
          </a:p>
          <a:p>
            <a:pPr lvl="1">
              <a:buFont typeface="Arial" panose="020B0604020202020204" pitchFamily="34" charset="0"/>
              <a:buChar char="•"/>
            </a:pPr>
            <a:r>
              <a:rPr lang="en-US" sz="1600" dirty="0"/>
              <a:t>Who can help on these?  Where could there be more info for the request?   do we need further clarity? Have her join one of our calls? (time zones?) </a:t>
            </a:r>
          </a:p>
          <a:p>
            <a:pPr>
              <a:buFont typeface="Arial" panose="020B0604020202020204" pitchFamily="34" charset="0"/>
              <a:buChar char="•"/>
            </a:pPr>
            <a:endParaRPr lang="en-US" sz="2000" dirty="0"/>
          </a:p>
          <a:p>
            <a:pPr>
              <a:buFont typeface="Arial" panose="020B0604020202020204" pitchFamily="34" charset="0"/>
              <a:buChar char="•"/>
            </a:pPr>
            <a:r>
              <a:rPr lang="en-US" sz="2000" dirty="0"/>
              <a:t>Satellite Communication (e.g.: C band in IEEE, etc.) </a:t>
            </a:r>
          </a:p>
          <a:p>
            <a:pPr lvl="1">
              <a:buFont typeface="Arial" panose="020B0604020202020204" pitchFamily="34" charset="0"/>
              <a:buChar char="•"/>
            </a:pPr>
            <a:r>
              <a:rPr lang="en-US" sz="1600" dirty="0"/>
              <a:t>Not an IEEE 802 topic.  Will find where in IEEE there is  satellite activities.  </a:t>
            </a:r>
          </a:p>
          <a:p>
            <a:pPr lvl="2">
              <a:buFont typeface="Arial" panose="020B0604020202020204" pitchFamily="34" charset="0"/>
              <a:buChar char="•"/>
            </a:pPr>
            <a:r>
              <a:rPr lang="en-US" sz="1400" dirty="0"/>
              <a:t>Will look for the society that covers this. </a:t>
            </a:r>
          </a:p>
          <a:p>
            <a:pPr lvl="2">
              <a:buFont typeface="Arial" panose="020B0604020202020204" pitchFamily="34" charset="0"/>
              <a:buChar char="•"/>
            </a:pPr>
            <a:r>
              <a:rPr lang="en-US" sz="1400" dirty="0"/>
              <a:t>It maybe outside the SA, and should check in the technical activities. </a:t>
            </a:r>
          </a:p>
          <a:p>
            <a:pPr>
              <a:buFont typeface="Arial" panose="020B0604020202020204" pitchFamily="34" charset="0"/>
              <a:buChar char="•"/>
            </a:pPr>
            <a:r>
              <a:rPr lang="en-US" sz="2000" dirty="0"/>
              <a:t>5G readiness and implementation </a:t>
            </a:r>
          </a:p>
          <a:p>
            <a:pPr lvl="1">
              <a:buFont typeface="Arial" panose="020B0604020202020204" pitchFamily="34" charset="0"/>
              <a:buChar char="•"/>
            </a:pPr>
            <a:r>
              <a:rPr lang="en-US" sz="1600" dirty="0"/>
              <a:t>Same as above, though more 5G is at the SA level. 	</a:t>
            </a:r>
          </a:p>
          <a:p>
            <a:pPr lvl="1">
              <a:buFont typeface="Arial" panose="020B0604020202020204" pitchFamily="34" charset="0"/>
              <a:buChar char="•"/>
            </a:pPr>
            <a:r>
              <a:rPr lang="en-US" sz="1600" dirty="0"/>
              <a:t>Could check with the 802.11 ANNI chair. </a:t>
            </a:r>
          </a:p>
          <a:p>
            <a:pPr lvl="1">
              <a:buFont typeface="Arial" panose="020B0604020202020204" pitchFamily="34" charset="0"/>
              <a:buChar char="•"/>
            </a:pPr>
            <a:r>
              <a:rPr lang="en-US" sz="1600" dirty="0"/>
              <a:t>At the SA level should check with the co-chairs of the Beyond 5G activity, Ashutosh Dutta and Gerhard </a:t>
            </a:r>
            <a:r>
              <a:rPr lang="en-US" sz="1600" dirty="0" err="1"/>
              <a:t>Fettweis</a:t>
            </a:r>
            <a:r>
              <a:rPr lang="en-US" sz="1600" dirty="0"/>
              <a:t>. </a:t>
            </a:r>
            <a:r>
              <a:rPr lang="en-US" sz="1600" u="sng" dirty="0">
                <a:hlinkClick r:id="rId2"/>
              </a:rPr>
              <a:t>https://5g.ieee.org/</a:t>
            </a:r>
            <a:r>
              <a:rPr lang="en-US" sz="1600" dirty="0"/>
              <a:t>   		 </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dirty="0"/>
              <a:t>07 June  2018</a:t>
            </a:r>
            <a:endParaRPr lang="en-GB" dirty="0"/>
          </a:p>
        </p:txBody>
      </p:sp>
    </p:spTree>
    <p:extLst>
      <p:ext uri="{BB962C8B-B14F-4D97-AF65-F5344CB8AC3E}">
        <p14:creationId xmlns:p14="http://schemas.microsoft.com/office/powerpoint/2010/main" val="1824897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NTIA, improve broadband availability data</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sz="1800" dirty="0"/>
              <a:t>The National Telecommunications and Information Administration (NTIA), on behalf of the Department of Commerce (Department), is requesting comment on actions that can be taken to improve the quality and accuracy of broadband availability data, particularly in rural areas, as part of the activities directed by Congress in the Consolidated Appropriations Act of 2018.</a:t>
            </a:r>
          </a:p>
          <a:p>
            <a:pPr lvl="1">
              <a:buFont typeface="Arial" panose="020B0604020202020204" pitchFamily="34" charset="0"/>
              <a:buChar char="•"/>
            </a:pPr>
            <a:r>
              <a:rPr lang="en-US" sz="1600" dirty="0">
                <a:hlinkClick r:id="rId2"/>
              </a:rPr>
              <a:t>https://mentor.ieee.org/802.18/dcn/18/18-18-0063-00-0000-ntia-improving-quality-accuracy-of-broadband-data-usage.docx</a:t>
            </a:r>
            <a:r>
              <a:rPr lang="en-US" sz="1600" dirty="0"/>
              <a:t> </a:t>
            </a:r>
          </a:p>
          <a:p>
            <a:pPr lvl="1">
              <a:buFont typeface="Arial" panose="020B0604020202020204" pitchFamily="34" charset="0"/>
              <a:buChar char="•"/>
            </a:pPr>
            <a:r>
              <a:rPr lang="en-US" sz="1600" dirty="0"/>
              <a:t>Comments due 16 July 2018</a:t>
            </a:r>
          </a:p>
          <a:p>
            <a:pPr lvl="4">
              <a:buFont typeface="Arial" panose="020B0604020202020204" pitchFamily="34" charset="0"/>
              <a:buChar char="•"/>
            </a:pPr>
            <a:endParaRPr lang="en-US" sz="1100" dirty="0"/>
          </a:p>
          <a:p>
            <a:pPr>
              <a:buFont typeface="Arial" panose="020B0604020202020204" pitchFamily="34" charset="0"/>
              <a:buChar char="•"/>
            </a:pPr>
            <a:r>
              <a:rPr lang="en-US" sz="1800" dirty="0"/>
              <a:t>Presently, the only source of nationwide broadband availability data is that collected from broadband service provider responses to the FCC Form 477 Fixed Broadband Deployment data process. </a:t>
            </a:r>
          </a:p>
          <a:p>
            <a:pPr lvl="1">
              <a:buFont typeface="Arial" panose="020B0604020202020204" pitchFamily="34" charset="0"/>
              <a:buChar char="•"/>
            </a:pPr>
            <a:r>
              <a:rPr lang="en-US" sz="1600" dirty="0">
                <a:hlinkClick r:id="rId3"/>
              </a:rPr>
              <a:t>https://www.fcc.gov/general/broadband-deployment-data-fcc-form-477</a:t>
            </a:r>
            <a:r>
              <a:rPr lang="en-US" sz="1600" dirty="0"/>
              <a:t> </a:t>
            </a:r>
          </a:p>
          <a:p>
            <a:pPr lvl="4">
              <a:buFont typeface="Arial" panose="020B0604020202020204" pitchFamily="34" charset="0"/>
              <a:buChar char="•"/>
            </a:pPr>
            <a:endParaRPr lang="en-US" sz="1100" dirty="0"/>
          </a:p>
          <a:p>
            <a:pPr>
              <a:buFont typeface="Arial" panose="020B0604020202020204" pitchFamily="34" charset="0"/>
              <a:buChar char="•"/>
            </a:pPr>
            <a:r>
              <a:rPr lang="en-US" sz="1800" dirty="0"/>
              <a:t>Do we have any interest? </a:t>
            </a:r>
          </a:p>
          <a:p>
            <a:pPr lvl="1">
              <a:buFont typeface="Arial" panose="020B0604020202020204" pitchFamily="34" charset="0"/>
              <a:buChar char="•"/>
            </a:pPr>
            <a:r>
              <a:rPr lang="en-US" sz="1400" dirty="0"/>
              <a:t>Would it be helpful for standards development?   Not looking like it. </a:t>
            </a:r>
          </a:p>
          <a:p>
            <a:pPr lvl="1">
              <a:buFont typeface="Arial" panose="020B0604020202020204" pitchFamily="34" charset="0"/>
              <a:buChar char="•"/>
            </a:pPr>
            <a:r>
              <a:rPr lang="en-US" sz="1400" dirty="0"/>
              <a:t>If the data has contours we could look further, but doubt it has contours. </a:t>
            </a:r>
          </a:p>
          <a:p>
            <a:pPr>
              <a:buFont typeface="Arial" panose="020B0604020202020204" pitchFamily="34" charset="0"/>
              <a:buChar char="•"/>
            </a:pPr>
            <a:endParaRPr lang="en-US" sz="20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225536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Open Meeting </a:t>
            </a:r>
            <a:r>
              <a:rPr lang="en-US" sz="2800" i="1" u="sng" dirty="0"/>
              <a:t>Today</a:t>
            </a:r>
            <a:r>
              <a:rPr lang="en-US" sz="2800" dirty="0"/>
              <a:t> </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sz="1600" dirty="0">
                <a:hlinkClick r:id="rId2"/>
              </a:rPr>
              <a:t>https://www.federalregister.gov/documents/2018/06/07/2018-12184/open-commission-meeting-thursday-june-7-2018?utm_campaign=subscription%20mailing%20list&amp;utm_source=federalregister.gov&amp;utm_medium=email</a:t>
            </a:r>
            <a:endParaRPr lang="en-US" sz="1600" dirty="0"/>
          </a:p>
          <a:p>
            <a:pPr lvl="1">
              <a:buFont typeface="Arial" panose="020B0604020202020204" pitchFamily="34" charset="0"/>
              <a:buChar char="•"/>
            </a:pPr>
            <a:r>
              <a:rPr lang="en-US" sz="1200" dirty="0"/>
              <a:t>ECFS: </a:t>
            </a:r>
            <a:r>
              <a:rPr lang="en-US" sz="1200" u="sng" dirty="0">
                <a:hlinkClick r:id="rId3"/>
              </a:rPr>
              <a:t>https://www.fcc.gov/ecfs/search/filings?proceedings_name=14-177&amp;sort=date_disseminated,DESC</a:t>
            </a:r>
            <a:endParaRPr lang="en-US" sz="1200" u="sng" dirty="0"/>
          </a:p>
          <a:p>
            <a:pPr marL="731520" lvl="1" indent="-274320">
              <a:buFont typeface="Arial" panose="020B0604020202020204" pitchFamily="34" charset="0"/>
              <a:buChar char="•"/>
            </a:pPr>
            <a:r>
              <a:rPr lang="en-US" sz="1200" dirty="0"/>
              <a:t>Mentor - FNPRM: </a:t>
            </a:r>
            <a:r>
              <a:rPr lang="en-US" sz="1200" dirty="0">
                <a:hlinkClick r:id="rId4"/>
              </a:rPr>
              <a:t>https://mentor.ieee.org/802.18/dcn/18/18-18-0065-00-0000-fcc-3rd-ro-3rd-fnprm-use-above-24-ghz-gn-14-177.pdf</a:t>
            </a:r>
            <a:r>
              <a:rPr lang="en-US" sz="1200" dirty="0"/>
              <a:t> </a:t>
            </a:r>
          </a:p>
          <a:p>
            <a:pPr lvl="1">
              <a:buFont typeface="Arial" panose="020B0604020202020204" pitchFamily="34" charset="0"/>
              <a:buChar char="•"/>
            </a:pPr>
            <a:r>
              <a:rPr lang="en-US" sz="1200" dirty="0"/>
              <a:t>IEEE 802 comments to the NOI in 2014: </a:t>
            </a:r>
            <a:r>
              <a:rPr lang="en-US" sz="1200" dirty="0">
                <a:hlinkClick r:id="rId5"/>
              </a:rPr>
              <a:t>https://mentor.ieee.org/802.18/dcn/14/18-14-0073-03-0000-comments-to-fcc-noi-on-above-24-ghz-gn-14-177.docx</a:t>
            </a:r>
            <a:r>
              <a:rPr lang="en-US" sz="1200" dirty="0"/>
              <a:t> </a:t>
            </a:r>
          </a:p>
          <a:p>
            <a:pPr>
              <a:buFont typeface="Arial" panose="020B0604020202020204" pitchFamily="34" charset="0"/>
              <a:buChar char="•"/>
            </a:pPr>
            <a:r>
              <a:rPr lang="en-US" sz="1800" b="0" dirty="0"/>
              <a:t>Summary: The Commission will consider a Third Report and Order, Memorandum Opinion and Order, and Third Further Notice of Proposed Rulemaking that would </a:t>
            </a:r>
            <a:r>
              <a:rPr lang="en-US" sz="1800" u="sng" dirty="0"/>
              <a:t>continue efforts to make available millimeter wave spectrum, in bands at or above 24 GHz</a:t>
            </a:r>
            <a:r>
              <a:rPr lang="en-US" sz="1800" b="0" dirty="0"/>
              <a:t>, for fifth-generation wireless, Internet of Things, and other advanced spectrum-based services. It would finalize rules for certain of these bands and seek comment on making additional spectrum available in the 26 GHz and 42 GHz bands for flexible terrestrial wireless use, sharing mechanisms in the Lower 37 GHz band, and earth station siting criteria for the 50 GHz band.</a:t>
            </a:r>
            <a:r>
              <a:rPr lang="en-US" sz="1800" dirty="0"/>
              <a:t> </a:t>
            </a:r>
          </a:p>
          <a:p>
            <a:pPr>
              <a:buFont typeface="Arial" panose="020B0604020202020204" pitchFamily="34" charset="0"/>
              <a:buChar char="•"/>
            </a:pPr>
            <a:r>
              <a:rPr lang="en-US" sz="1800" dirty="0"/>
              <a:t>Comments due: 10 Sep 2018;		Reply Comments: 28 Sep 2018</a:t>
            </a:r>
          </a:p>
          <a:p>
            <a:pPr>
              <a:buFont typeface="Arial" panose="020B0604020202020204" pitchFamily="34" charset="0"/>
              <a:buChar char="•"/>
            </a:pPr>
            <a:r>
              <a:rPr lang="en-US" sz="1800" dirty="0"/>
              <a:t>Initial quick run though, not seeing anything on 60 GHz.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3966711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-1</a:t>
            </a:r>
          </a:p>
        </p:txBody>
      </p:sp>
      <p:sp>
        <p:nvSpPr>
          <p:cNvPr id="3" name="Content Placeholder 2"/>
          <p:cNvSpPr>
            <a:spLocks noGrp="1"/>
          </p:cNvSpPr>
          <p:nvPr>
            <p:ph idx="1"/>
          </p:nvPr>
        </p:nvSpPr>
        <p:spPr>
          <a:xfrm>
            <a:off x="697339" y="1295401"/>
            <a:ext cx="8296126" cy="4113213"/>
          </a:xfrm>
        </p:spPr>
        <p:txBody>
          <a:bodyPr/>
          <a:lstStyle/>
          <a:p>
            <a:pPr>
              <a:buFont typeface="Arial" panose="020B0604020202020204" pitchFamily="34" charset="0"/>
              <a:buChar char="•"/>
            </a:pPr>
            <a:r>
              <a:rPr lang="en-US" sz="2000" b="0" dirty="0"/>
              <a:t>Amendment of Parts 1, 21, 73, 74 and 101 of the Commission’s Rules to Facilitate the Provision of Fixed and Mobile Broadband Access, Educational and Other Advanced Services in the 2150-2162 and 2500-2690 MHz Bands (WT 03-66, terminated) </a:t>
            </a:r>
          </a:p>
          <a:p>
            <a:pPr lvl="1">
              <a:buFont typeface="Arial" panose="020B0604020202020204" pitchFamily="34" charset="0"/>
              <a:buChar char="•"/>
            </a:pPr>
            <a:r>
              <a:rPr lang="en-US" sz="1600" b="0" dirty="0"/>
              <a:t>Transforming the 2.5 GHz Band (WTB 18-120)</a:t>
            </a:r>
          </a:p>
          <a:p>
            <a:pPr lvl="1">
              <a:buFont typeface="Arial" panose="020B0604020202020204" pitchFamily="34" charset="0"/>
              <a:buChar char="•"/>
            </a:pPr>
            <a:r>
              <a:rPr lang="en-US" sz="1600" b="0" dirty="0">
                <a:solidFill>
                  <a:schemeClr val="tx1"/>
                </a:solidFill>
              </a:rPr>
              <a:t>Comments due:  30 days;  	Reply comments due:  60 days</a:t>
            </a:r>
          </a:p>
          <a:p>
            <a:pPr lvl="1">
              <a:buFont typeface="Arial" panose="020B0604020202020204" pitchFamily="34" charset="0"/>
              <a:buChar char="•"/>
            </a:pPr>
            <a:r>
              <a:rPr lang="en-US" sz="1200" b="0" u="sng" dirty="0">
                <a:hlinkClick r:id="rId2"/>
              </a:rPr>
              <a:t>https://www.fcc.gov/ecfs/filing/0510125420096</a:t>
            </a:r>
            <a:endParaRPr lang="en-US" sz="1200" b="0" u="sng" dirty="0"/>
          </a:p>
          <a:p>
            <a:pPr lvl="1">
              <a:buFont typeface="Arial" panose="020B0604020202020204" pitchFamily="34" charset="0"/>
              <a:buChar char="•"/>
            </a:pPr>
            <a:r>
              <a:rPr lang="en-US" sz="1200" b="0" dirty="0">
                <a:hlinkClick r:id="rId3"/>
              </a:rPr>
              <a:t>https://www.fcc.gov/ecfs/search/filings?proceedings_name=18-120&amp;sort=date_disseminated,DESC</a:t>
            </a:r>
            <a:r>
              <a:rPr lang="en-US" sz="1200" b="0" dirty="0"/>
              <a:t> </a:t>
            </a:r>
          </a:p>
          <a:p>
            <a:pPr>
              <a:buFont typeface="Arial" panose="020B0604020202020204" pitchFamily="34" charset="0"/>
              <a:buChar char="•"/>
            </a:pPr>
            <a:r>
              <a:rPr lang="en-US" sz="2000" b="0" dirty="0"/>
              <a:t>Any interest? No one has expressed any interest to comment, had moved to the backup slides for now. </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Though just now, been posted in the Federal Register with dates. </a:t>
            </a:r>
          </a:p>
          <a:p>
            <a:pPr lvl="1">
              <a:buFont typeface="Arial" panose="020B0604020202020204" pitchFamily="34" charset="0"/>
              <a:buChar char="•"/>
            </a:pPr>
            <a:r>
              <a:rPr lang="en-US" sz="1200" b="0" dirty="0">
                <a:hlinkClick r:id="rId4"/>
              </a:rPr>
              <a:t>https://www.federalregister.gov/documents/2018/06/07/2018-12183/transforming-the-25-ghz-band?utm_campaign=subscription%20mailing%20list&amp;utm_source=federalregister.gov&amp;utm_medium=email</a:t>
            </a:r>
            <a:endParaRPr lang="en-US" sz="1200" b="0" dirty="0"/>
          </a:p>
          <a:p>
            <a:pPr>
              <a:buFont typeface="Arial" panose="020B0604020202020204" pitchFamily="34" charset="0"/>
              <a:buChar char="•"/>
            </a:pPr>
            <a:r>
              <a:rPr lang="en-US" sz="1600" dirty="0"/>
              <a:t>Comments due:  06 Aug 2018</a:t>
            </a:r>
          </a:p>
          <a:p>
            <a:pPr>
              <a:buFont typeface="Arial" panose="020B0604020202020204" pitchFamily="34" charset="0"/>
              <a:buChar char="•"/>
            </a:pPr>
            <a:endParaRPr lang="en-US" sz="1600" b="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31 May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64372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716560" y="1219200"/>
            <a:ext cx="8368912" cy="4113213"/>
          </a:xfrm>
        </p:spPr>
        <p:txBody>
          <a:bodyPr/>
          <a:lstStyle/>
          <a:p>
            <a:pPr>
              <a:buFont typeface="Arial" panose="020B0604020202020204" pitchFamily="34" charset="0"/>
              <a:buChar char="•"/>
            </a:pPr>
            <a:r>
              <a:rPr lang="en-US" altLang="en-US" sz="1800" dirty="0"/>
              <a:t>For WRC-19 AI 1.13 on IMT, </a:t>
            </a:r>
          </a:p>
          <a:p>
            <a:pPr lvl="1">
              <a:buFont typeface="Arial" panose="020B0604020202020204" pitchFamily="34" charset="0"/>
              <a:buChar char="•"/>
            </a:pPr>
            <a:r>
              <a:rPr lang="en-US" altLang="en-US" sz="1400" dirty="0">
                <a:solidFill>
                  <a:srgbClr val="00B0F0"/>
                </a:solidFill>
              </a:rPr>
              <a:t>all - send out any additional comments to support our viewpoint to not have an IMT designation for 66 – 76 GHz, to send to regulator asking. </a:t>
            </a:r>
          </a:p>
          <a:p>
            <a:pPr>
              <a:buFont typeface="Arial" panose="020B0604020202020204" pitchFamily="34" charset="0"/>
              <a:buChar char="•"/>
            </a:pPr>
            <a:endParaRPr lang="en-US" altLang="en-US" sz="1800" dirty="0"/>
          </a:p>
          <a:p>
            <a:pPr>
              <a:buFont typeface="Arial" panose="020B0604020202020204" pitchFamily="34" charset="0"/>
              <a:buChar char="•"/>
            </a:pPr>
            <a:endParaRPr lang="en-US" altLang="en-US" sz="1800" dirty="0">
              <a:solidFill>
                <a:srgbClr val="00B0F0"/>
              </a:solidFill>
            </a:endParaRPr>
          </a:p>
          <a:p>
            <a:pPr>
              <a:buFont typeface="Arial" panose="020B0604020202020204" pitchFamily="34" charset="0"/>
              <a:buChar char="•"/>
            </a:pPr>
            <a:endParaRPr lang="en-US" altLang="en-US" sz="1800" dirty="0"/>
          </a:p>
          <a:p>
            <a:pPr>
              <a:buFont typeface="Arial" panose="020B0604020202020204" pitchFamily="34" charset="0"/>
              <a:buChar char="•"/>
            </a:pPr>
            <a:endParaRPr lang="en-US" altLang="en-US" sz="1800" dirty="0"/>
          </a:p>
          <a:p>
            <a:pPr>
              <a:buFont typeface="Arial" panose="020B0604020202020204" pitchFamily="34" charset="0"/>
              <a:buChar char="•"/>
            </a:pPr>
            <a:endParaRPr lang="en-US" altLang="en-US" sz="1600" dirty="0"/>
          </a:p>
          <a:p>
            <a:pPr lvl="1">
              <a:buFont typeface="Arial" panose="020B0604020202020204" pitchFamily="34" charset="0"/>
              <a:buChar char="•"/>
            </a:pPr>
            <a:endParaRPr lang="en-US" sz="16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07 June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232407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335479"/>
            <a:ext cx="8296126" cy="3920733"/>
          </a:xfrm>
        </p:spPr>
        <p:txBody>
          <a:bodyPr/>
          <a:lstStyle/>
          <a:p>
            <a:pPr>
              <a:buFont typeface="Arial" panose="020B0604020202020204" pitchFamily="34" charset="0"/>
              <a:buChar char="•"/>
            </a:pPr>
            <a:r>
              <a:rPr lang="en-US" sz="1800" dirty="0"/>
              <a:t> </a:t>
            </a:r>
            <a:r>
              <a:rPr lang="en-US" sz="2000" dirty="0"/>
              <a:t>FCC replacement for Mignon Clyburn has been nominated, and is expected to be approved. His name is Geoffrey Starks (D)</a:t>
            </a:r>
          </a:p>
          <a:p>
            <a:pPr lvl="1">
              <a:buFont typeface="Arial" panose="020B0604020202020204" pitchFamily="34" charset="0"/>
              <a:buChar char="•"/>
            </a:pPr>
            <a:r>
              <a:rPr lang="en-US" sz="1600" dirty="0"/>
              <a:t>Looking at G. Starks history, it looks like he will be good for un-licensed bands and help IEEE 802. </a:t>
            </a:r>
          </a:p>
          <a:p>
            <a:pPr lvl="1">
              <a:buFont typeface="Arial" panose="020B0604020202020204" pitchFamily="34" charset="0"/>
              <a:buChar char="•"/>
            </a:pPr>
            <a:r>
              <a:rPr lang="en-US" sz="1600" dirty="0"/>
              <a:t>Here is Commissioner’s Clyburn closing statement with some interesting and good  points:  </a:t>
            </a:r>
            <a:r>
              <a:rPr lang="en-US" sz="1400" u="sng" dirty="0">
                <a:hlinkClick r:id="rId2"/>
              </a:rPr>
              <a:t>DOC-351357A1.pdf</a:t>
            </a:r>
            <a:endParaRPr lang="en-US" sz="14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FYI: At the May IEEE 802 Interim meeting interest was expressed in discussing the coexistence of 802.11ax and 802.15.4 (UWB).  At the time a conference call was preferred to avoid conflicts with meetings being held that week at the IEEE meeting. </a:t>
            </a:r>
          </a:p>
          <a:p>
            <a:pPr lvl="1">
              <a:buFont typeface="Arial" panose="020B0604020202020204" pitchFamily="34" charset="0"/>
              <a:buChar char="•"/>
            </a:pPr>
            <a:r>
              <a:rPr lang="en-US" sz="1800" dirty="0"/>
              <a:t>The initial conference call will be held on Thursday June 14 at 1 PM ET (10 AM PT).</a:t>
            </a:r>
          </a:p>
          <a:p>
            <a:pPr marL="0" indent="0"/>
            <a:endParaRPr lang="en-US" sz="2000" dirty="0"/>
          </a:p>
          <a:p>
            <a:pPr marL="0" indent="0"/>
            <a:endParaRPr lang="en-US" sz="18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07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689994" y="1233646"/>
            <a:ext cx="8115301" cy="4113213"/>
          </a:xfrm>
        </p:spPr>
        <p:txBody>
          <a:bodyPr/>
          <a:lstStyle/>
          <a:p>
            <a:pPr>
              <a:buFont typeface="Arial" panose="020B0604020202020204" pitchFamily="34" charset="0"/>
              <a:buChar char="•"/>
            </a:pPr>
            <a:r>
              <a:rPr lang="en-US" sz="2000" dirty="0"/>
              <a:t>Next teleconference: 14 June 2018 – </a:t>
            </a:r>
            <a:r>
              <a:rPr lang="en-US" sz="2000" i="1" u="sng" dirty="0"/>
              <a:t>14:30</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a:buFont typeface="Arial" panose="020B0604020202020204" pitchFamily="34" charset="0"/>
              <a:buChar char="•"/>
            </a:pPr>
            <a:r>
              <a:rPr lang="en-US" sz="2000" dirty="0">
                <a:solidFill>
                  <a:schemeClr val="tx1"/>
                </a:solidFill>
              </a:rPr>
              <a:t>Note: No teleconference on 21 June</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_15:10_ET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a:p>
            <a:pPr>
              <a:buFont typeface="Arial" panose="020B0604020202020204" pitchFamily="34" charset="0"/>
              <a:buChar char="•"/>
            </a:pPr>
            <a:endParaRPr lang="en-US" sz="2000" dirty="0"/>
          </a:p>
          <a:p>
            <a:pPr>
              <a:buFont typeface="Arial" panose="020B0604020202020204" pitchFamily="34" charset="0"/>
              <a:buChar char="•"/>
            </a:pPr>
            <a:r>
              <a:rPr lang="en-US" sz="1800" b="0" dirty="0"/>
              <a:t>The next face to face meeting of the 802.18 RR-TAG will be at the IEEE 802 Plenary 10-12 July 2018 at the Grand Hyatt, San Diego.</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 June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highlight>
                  <a:srgbClr val="808080"/>
                </a:highlight>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t>Safe Travels</a:t>
            </a:r>
          </a:p>
        </p:txBody>
      </p:sp>
    </p:spTree>
    <p:extLst>
      <p:ext uri="{BB962C8B-B14F-4D97-AF65-F5344CB8AC3E}">
        <p14:creationId xmlns:p14="http://schemas.microsoft.com/office/powerpoint/2010/main" val="436787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keep in mind for future</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solidFill>
                  <a:srgbClr val="00B0F0"/>
                </a:solidFill>
              </a:rPr>
              <a:t> </a:t>
            </a:r>
          </a:p>
          <a:p>
            <a:pPr>
              <a:buFont typeface="Arial" panose="020B0604020202020204" pitchFamily="34" charset="0"/>
              <a:buChar char="•"/>
            </a:pPr>
            <a:endParaRPr lang="en-US" altLang="en-US" sz="1600" dirty="0"/>
          </a:p>
          <a:p>
            <a:pPr>
              <a:buFont typeface="Arial" panose="020B0604020202020204" pitchFamily="34" charset="0"/>
              <a:buChar char="•"/>
            </a:pPr>
            <a:endParaRPr lang="en-US" altLang="en-US" sz="1600" dirty="0"/>
          </a:p>
          <a:p>
            <a:pPr>
              <a:buFont typeface="Arial" panose="020B0604020202020204" pitchFamily="34" charset="0"/>
              <a:buChar char="•"/>
            </a:pPr>
            <a:endParaRPr lang="en-US" altLang="en-US" sz="1600" dirty="0"/>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400" dirty="0"/>
              <a:t>For WRC-19 AI 1.13 on IMT, </a:t>
            </a:r>
          </a:p>
          <a:p>
            <a:pPr lvl="2">
              <a:buFont typeface="Arial" panose="020B0604020202020204" pitchFamily="34" charset="0"/>
              <a:buChar char="•"/>
            </a:pPr>
            <a:r>
              <a:rPr lang="en-US" altLang="en-US" sz="1200" dirty="0">
                <a:solidFill>
                  <a:srgbClr val="00B0F0"/>
                </a:solidFill>
              </a:rPr>
              <a:t>all - send out additional comments to support our viewpoint to not have an IMT designation for 66 – 76 GHz, to send to regulator asking.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395738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FNPRM 4.9 GHz</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600" b="0" dirty="0"/>
              <a:t>PUBLIC SAFETY AND HOMELAND SECURITY BUREAU ANNOUNCES COMMENT AND REPLY COMMENT DATES FOR THE SIXTH FURTHER NOTICE OF PROPOSED RULEMAKING ON THE 4.9 GHZ BAND AND CONSOLIDATES DOCKET NUMBERS FOR ALL FUTURE 4.9 GHz BAND MATTERS </a:t>
            </a:r>
          </a:p>
          <a:p>
            <a:pPr lvl="1">
              <a:buFont typeface="Arial" panose="020B0604020202020204" pitchFamily="34" charset="0"/>
              <a:buChar char="•"/>
            </a:pPr>
            <a:r>
              <a:rPr lang="en-US" sz="1600" dirty="0"/>
              <a:t>WP Docket No. 07-100, PS Docket No. 06-229, WT Docket No. 06-150, DA 18-468</a:t>
            </a:r>
          </a:p>
          <a:p>
            <a:pPr lvl="1">
              <a:buFont typeface="Arial" panose="020B0604020202020204" pitchFamily="34" charset="0"/>
              <a:buChar char="•"/>
            </a:pPr>
            <a:r>
              <a:rPr lang="en-US" sz="1200" dirty="0">
                <a:hlinkClick r:id="rId2"/>
              </a:rPr>
              <a:t>https://www.federalregister.gov/documents/2018/05/07/2018-09416/49-ghz-band?utm_campaign=subscription%20mailing%20list&amp;utm_source=federalregister.gov&amp;utm_medium=email</a:t>
            </a:r>
            <a:r>
              <a:rPr lang="en-US" sz="1200" dirty="0"/>
              <a:t>  </a:t>
            </a:r>
          </a:p>
          <a:p>
            <a:pPr lvl="1">
              <a:buFont typeface="Arial" panose="020B0604020202020204" pitchFamily="34" charset="0"/>
              <a:buChar char="•"/>
            </a:pPr>
            <a:r>
              <a:rPr lang="en-US" sz="1200" dirty="0"/>
              <a:t>PN: </a:t>
            </a:r>
            <a:r>
              <a:rPr lang="en-US" sz="1200" dirty="0">
                <a:hlinkClick r:id="rId3"/>
              </a:rPr>
              <a:t>https://apps.fcc.gov/edocs_public/attachmatch/DA-18-468A1.pdf</a:t>
            </a:r>
            <a:endParaRPr lang="en-US" sz="1200" dirty="0"/>
          </a:p>
          <a:p>
            <a:pPr lvl="2">
              <a:buFont typeface="Arial" panose="020B0604020202020204" pitchFamily="34" charset="0"/>
              <a:buChar char="•"/>
            </a:pPr>
            <a:r>
              <a:rPr lang="en-US" sz="1200" dirty="0">
                <a:hlinkClick r:id="rId4"/>
              </a:rPr>
              <a:t>https://mentor.ieee.org/802.18/dcn/18/18-18-0051-00-0000-fcc-pn-4-9-ghz-da-18-468-fcc-18-33-wp-07-100.docx</a:t>
            </a:r>
            <a:r>
              <a:rPr lang="en-US" sz="1200" dirty="0"/>
              <a:t> </a:t>
            </a:r>
          </a:p>
          <a:p>
            <a:pPr lvl="1">
              <a:buFont typeface="Arial" panose="020B0604020202020204" pitchFamily="34" charset="0"/>
              <a:buChar char="•"/>
            </a:pPr>
            <a:r>
              <a:rPr lang="en-US" sz="1200" dirty="0"/>
              <a:t>FNPRM: </a:t>
            </a:r>
            <a:r>
              <a:rPr lang="en-US" sz="1200" dirty="0">
                <a:hlinkClick r:id="rId5"/>
              </a:rPr>
              <a:t>https://ecfsapi.fcc.gov/file/03231913715191/FCC-18-33A1.pdf</a:t>
            </a:r>
            <a:r>
              <a:rPr lang="en-US" sz="1200" dirty="0"/>
              <a:t> </a:t>
            </a:r>
          </a:p>
          <a:p>
            <a:pPr lvl="2">
              <a:buFont typeface="Arial" panose="020B0604020202020204" pitchFamily="34" charset="0"/>
              <a:buChar char="•"/>
            </a:pPr>
            <a:r>
              <a:rPr lang="en-US" sz="1200" dirty="0">
                <a:hlinkClick r:id="rId6"/>
              </a:rPr>
              <a:t>https://mentor.ieee.org/802.18/dcn/18/18-18-0052-00-0000-fcc-fnprn-4-9-ghz-fcc-18-33-wp-07-100.pdf</a:t>
            </a:r>
            <a:r>
              <a:rPr lang="en-US" sz="1200" dirty="0"/>
              <a:t> </a:t>
            </a:r>
          </a:p>
          <a:p>
            <a:pPr lvl="1">
              <a:buFont typeface="Arial" panose="020B0604020202020204" pitchFamily="34" charset="0"/>
              <a:buChar char="•"/>
            </a:pPr>
            <a:r>
              <a:rPr lang="en-US" sz="1200" dirty="0">
                <a:hlinkClick r:id="rId7"/>
              </a:rPr>
              <a:t>https://www.fcc.gov/ecfs/search/filings?q=(proceedings.name:((07%5C-100*))%20OR%20proceedings.description:((07%5C-100*)))&amp;sort=date_disseminated,DESC</a:t>
            </a:r>
            <a:r>
              <a:rPr lang="en-US" sz="1200" dirty="0"/>
              <a:t> </a:t>
            </a:r>
          </a:p>
          <a:p>
            <a:pPr lvl="1">
              <a:buFont typeface="Arial" panose="020B0604020202020204" pitchFamily="34" charset="0"/>
              <a:buChar char="•"/>
            </a:pPr>
            <a:r>
              <a:rPr lang="en-US" sz="1600" dirty="0"/>
              <a:t>Comments Due: July 6, 2018;  </a:t>
            </a:r>
            <a:r>
              <a:rPr lang="en-US" sz="1200" dirty="0"/>
              <a:t>(Approve by 21 June)</a:t>
            </a:r>
            <a:r>
              <a:rPr lang="en-US" sz="1600" dirty="0"/>
              <a:t>   Reply Comments Due: August 6, 2018</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At this time, not seeing IEEE 802 has an interest, with the narrow bandwidth of this proceeding. </a:t>
            </a:r>
          </a:p>
          <a:p>
            <a:pPr>
              <a:buFont typeface="Arial" panose="020B0604020202020204" pitchFamily="34" charset="0"/>
              <a:buChar char="•"/>
            </a:pPr>
            <a:r>
              <a:rPr lang="en-US" sz="2000" b="0" dirty="0"/>
              <a:t>With no one has expressing any interest to comment, will move to the backup slides for now.</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31 May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dirty="0"/>
              <a:t>Number of voters: </a:t>
            </a:r>
            <a:r>
              <a:rPr lang="en-US" altLang="en-US" sz="2000" dirty="0">
                <a:solidFill>
                  <a:schemeClr val="tx1"/>
                </a:solidFill>
              </a:rPr>
              <a:t> </a:t>
            </a:r>
            <a:r>
              <a:rPr lang="en-US" altLang="en-US" sz="1800" dirty="0">
                <a:solidFill>
                  <a:schemeClr val="tx1"/>
                </a:solidFill>
              </a:rPr>
              <a:t>41 </a:t>
            </a:r>
            <a:r>
              <a:rPr lang="en-US" altLang="en-US" sz="1800" dirty="0"/>
              <a:t>(8 on EC);  Nearly voters: 1</a:t>
            </a:r>
            <a:r>
              <a:rPr lang="en-US" altLang="en-US" sz="1800" dirty="0">
                <a:solidFill>
                  <a:schemeClr val="tx1"/>
                </a:solidFill>
              </a:rPr>
              <a:t>;  Aspirant members: 9</a:t>
            </a:r>
          </a:p>
          <a:p>
            <a:pPr lvl="1">
              <a:buFont typeface="Arial" panose="020B0604020202020204" pitchFamily="34" charset="0"/>
              <a:buChar char="•"/>
            </a:pPr>
            <a:r>
              <a:rPr lang="en-US" sz="1200" dirty="0">
                <a:solidFill>
                  <a:schemeClr val="tx1"/>
                </a:solidFill>
              </a:rPr>
              <a:t>With teleconferences approval on 08 March 2018, quorum is met.</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07 June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2748994210"/>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436"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-2</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2000" b="0" dirty="0"/>
              <a:t>The 2.5 GHz band (2496-2690 MHz) constitutes the single largest band of contiguous spectrum below 3 gigahertz and has been identified as prime spectrum for next generation mobile Federal Communications Commission FCC 18-59 2 operations, including 5G uses.1 Significant portions of this band, however, currently lie fallow across approximately one-half of the United States, primarily in rural areas. Moreover, access to the Educational Broadband Service (EBS) has been strictly limited since 1995, and current licensees are subject to a regulatory regime largely unchanged from the days when educational TV was the only use envisioned for this spectrum. Today, we propose to allow more efficient and effective use of this spectrum band by providing greater flexibility to current EBS licensees as well as providing new opportunities for additional entities to obtain unused 2.5 GHz spectrum to facilitate improved access to next generation wireless broadband, including 5G. We also seek comment on additional approaches for transforming the 2.5 GHz band, including by moving directly to an auction for some or all of the spectrum.</a:t>
            </a:r>
            <a:r>
              <a:rPr lang="en-US" sz="2000" b="0" i="1" dirty="0"/>
              <a:t>...</a:t>
            </a:r>
            <a:endParaRPr lang="en-US" sz="2000" b="0" dirty="0"/>
          </a:p>
          <a:p>
            <a:pPr>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31 May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46390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WRC -19   AI 1.13  IMT </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sz="2000" dirty="0"/>
              <a:t>The document </a:t>
            </a:r>
            <a:r>
              <a:rPr lang="en-US" sz="2000" dirty="0">
                <a:hlinkClick r:id="rId2"/>
              </a:rPr>
              <a:t>https://mentor.ieee.org/802.18/dcn/17/18-17-0073-06-0000-ieee-802-viewpoints-on-wrc-19-agenda-items.pptx</a:t>
            </a:r>
            <a:r>
              <a:rPr lang="en-US" sz="2000" dirty="0"/>
              <a:t>  has been passed onto some developing country regulators, a question came in on IMT.  </a:t>
            </a:r>
          </a:p>
          <a:p>
            <a:pPr marL="0" indent="0"/>
            <a:endParaRPr lang="en-GB" sz="2000" dirty="0"/>
          </a:p>
          <a:p>
            <a:pPr>
              <a:buFont typeface="Arial" panose="020B0604020202020204" pitchFamily="34" charset="0"/>
              <a:buChar char="•"/>
            </a:pPr>
            <a:r>
              <a:rPr lang="en-GB" sz="2000" dirty="0"/>
              <a:t>The summary of the question: </a:t>
            </a:r>
          </a:p>
          <a:p>
            <a:pPr lvl="1">
              <a:buFont typeface="Arial" panose="020B0604020202020204" pitchFamily="34" charset="0"/>
              <a:buChar char="•"/>
            </a:pPr>
            <a:r>
              <a:rPr lang="en-GB" sz="1800" dirty="0"/>
              <a:t>In the light of the above understanding on (1) IMT identification not entailing exclusivity, and (2) IMT identification not entailing infeasibility of licence exempt, may I kindly seek clarification on your current view on AI 1.13. </a:t>
            </a:r>
          </a:p>
          <a:p>
            <a:pPr marL="0" indent="0"/>
            <a:endParaRPr lang="en-US" sz="2000" dirty="0">
              <a:solidFill>
                <a:schemeClr val="tx1"/>
              </a:solidFill>
            </a:endParaRPr>
          </a:p>
          <a:p>
            <a:pPr>
              <a:buFont typeface="Arial" panose="020B0604020202020204" pitchFamily="34" charset="0"/>
              <a:buChar char="•"/>
            </a:pPr>
            <a:r>
              <a:rPr lang="en-US" sz="2000" dirty="0">
                <a:solidFill>
                  <a:schemeClr val="tx1"/>
                </a:solidFill>
              </a:rPr>
              <a:t>Our final bullet seems to speak to this: </a:t>
            </a:r>
          </a:p>
          <a:p>
            <a:pPr lvl="1">
              <a:buFont typeface="Arial" panose="020B0604020202020204" pitchFamily="34" charset="0"/>
              <a:buChar char="•"/>
            </a:pPr>
            <a:r>
              <a:rPr lang="en-US" sz="1800" dirty="0"/>
              <a:t>Given these facts, we believe that a wide variety of 5G services and use-cases will be deployed in this band globally without the need for an IMT identification. In fact, IMT identification could bar some key 5G technologies from operating in this band.</a:t>
            </a:r>
          </a:p>
          <a:p>
            <a:pPr lvl="4">
              <a:buFont typeface="Arial" panose="020B0604020202020204" pitchFamily="34" charset="0"/>
              <a:buChar char="•"/>
            </a:pPr>
            <a:endParaRPr lang="en-US" sz="1000" b="0" dirty="0">
              <a:solidFill>
                <a:schemeClr val="tx1"/>
              </a:solidFill>
            </a:endParaRPr>
          </a:p>
          <a:p>
            <a:pPr lvl="1">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endParaRPr lang="en-US" sz="14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31 May 2018</a:t>
            </a:r>
            <a:endParaRPr lang="en-GB" dirty="0"/>
          </a:p>
        </p:txBody>
      </p:sp>
    </p:spTree>
    <p:extLst>
      <p:ext uri="{BB962C8B-B14F-4D97-AF65-F5344CB8AC3E}">
        <p14:creationId xmlns:p14="http://schemas.microsoft.com/office/powerpoint/2010/main" val="254180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WRC -19   AI 1.13  IMT </a:t>
            </a:r>
            <a:endParaRPr lang="en-US" sz="1400" dirty="0"/>
          </a:p>
        </p:txBody>
      </p:sp>
      <p:sp>
        <p:nvSpPr>
          <p:cNvPr id="3" name="Content Placeholder 2"/>
          <p:cNvSpPr>
            <a:spLocks noGrp="1"/>
          </p:cNvSpPr>
          <p:nvPr>
            <p:ph idx="1"/>
          </p:nvPr>
        </p:nvSpPr>
        <p:spPr>
          <a:xfrm>
            <a:off x="692092" y="1257300"/>
            <a:ext cx="8451908" cy="4494213"/>
          </a:xfrm>
        </p:spPr>
        <p:txBody>
          <a:bodyPr/>
          <a:lstStyle/>
          <a:p>
            <a:pPr marL="0" indent="0"/>
            <a:r>
              <a:rPr lang="en-US" sz="1800" dirty="0"/>
              <a:t> </a:t>
            </a:r>
            <a:endParaRPr lang="en-US" sz="1000" b="0" dirty="0">
              <a:solidFill>
                <a:schemeClr val="tx1"/>
              </a:solidFill>
            </a:endParaRPr>
          </a:p>
          <a:p>
            <a:pPr>
              <a:buFont typeface="Arial" panose="020B0604020202020204" pitchFamily="34" charset="0"/>
              <a:buChar char="•"/>
            </a:pPr>
            <a:r>
              <a:rPr lang="en-US" sz="2000" dirty="0">
                <a:solidFill>
                  <a:schemeClr val="tx1"/>
                </a:solidFill>
              </a:rPr>
              <a:t>What else can we feed back to add to this?</a:t>
            </a:r>
            <a:r>
              <a:rPr lang="en-US" sz="2000" b="0" dirty="0">
                <a:solidFill>
                  <a:schemeClr val="tx1"/>
                </a:solidFill>
              </a:rPr>
              <a:t>  From 17 May. </a:t>
            </a:r>
          </a:p>
          <a:p>
            <a:pPr lvl="1">
              <a:buFont typeface="Arial" panose="020B0604020202020204" pitchFamily="34" charset="0"/>
              <a:buChar char="•"/>
            </a:pPr>
            <a:r>
              <a:rPr lang="en-US" sz="1800" b="0" dirty="0">
                <a:solidFill>
                  <a:schemeClr val="tx1"/>
                </a:solidFill>
              </a:rPr>
              <a:t>ITU-R has IMT defined </a:t>
            </a:r>
            <a:r>
              <a:rPr lang="en-US" sz="1800" b="1" dirty="0">
                <a:solidFill>
                  <a:schemeClr val="tx1"/>
                </a:solidFill>
              </a:rPr>
              <a:t>primarily</a:t>
            </a:r>
            <a:r>
              <a:rPr lang="en-US" sz="1800" b="0" dirty="0">
                <a:solidFill>
                  <a:schemeClr val="tx1"/>
                </a:solidFill>
              </a:rPr>
              <a:t> to support mobile services, so to get that primary designation it is not clear how un-licensed would be designated. </a:t>
            </a:r>
          </a:p>
          <a:p>
            <a:pPr lvl="1">
              <a:buFont typeface="Arial" panose="020B0604020202020204" pitchFamily="34" charset="0"/>
              <a:buChar char="•"/>
            </a:pPr>
            <a:r>
              <a:rPr lang="en-US" sz="1800" dirty="0">
                <a:solidFill>
                  <a:schemeClr val="tx1"/>
                </a:solidFill>
              </a:rPr>
              <a:t>ITU recommendations are not binding, and different regulators treat them differently. </a:t>
            </a:r>
          </a:p>
          <a:p>
            <a:pPr lvl="2">
              <a:buFont typeface="Arial" panose="020B0604020202020204" pitchFamily="34" charset="0"/>
              <a:buChar char="•"/>
            </a:pPr>
            <a:r>
              <a:rPr lang="en-US" dirty="0">
                <a:solidFill>
                  <a:schemeClr val="tx1"/>
                </a:solidFill>
              </a:rPr>
              <a:t>If  a regulator sees IMT they may restrict or favor IMT and then to get reasonable unlicensed allocation maybe a difficult process.   </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The contact in the </a:t>
            </a:r>
            <a:r>
              <a:rPr lang="en-US" sz="2000" dirty="0"/>
              <a:t>African Telecommunications Union (ATU) was informed of the </a:t>
            </a:r>
            <a:r>
              <a:rPr lang="en-US" sz="2000" dirty="0">
                <a:solidFill>
                  <a:schemeClr val="tx1"/>
                </a:solidFill>
              </a:rPr>
              <a:t>few points above, what else can we add? </a:t>
            </a:r>
          </a:p>
          <a:p>
            <a:pPr lvl="1">
              <a:buFont typeface="Arial" panose="020B0604020202020204" pitchFamily="34" charset="0"/>
              <a:buChar char="•"/>
            </a:pPr>
            <a:r>
              <a:rPr lang="en-US" sz="1800" dirty="0">
                <a:solidFill>
                  <a:schemeClr val="tx1"/>
                </a:solidFill>
              </a:rPr>
              <a:t>IMT by previous convention and expectation has always been licensed, which supports the points above. </a:t>
            </a:r>
          </a:p>
          <a:p>
            <a:pPr lvl="1">
              <a:buFont typeface="Arial" panose="020B0604020202020204" pitchFamily="34" charset="0"/>
              <a:buChar char="•"/>
            </a:pP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31 May 2018</a:t>
            </a:r>
            <a:endParaRPr lang="en-GB" dirty="0"/>
          </a:p>
        </p:txBody>
      </p:sp>
    </p:spTree>
    <p:extLst>
      <p:ext uri="{BB962C8B-B14F-4D97-AF65-F5344CB8AC3E}">
        <p14:creationId xmlns:p14="http://schemas.microsoft.com/office/powerpoint/2010/main" val="39593009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1.13   </a:t>
            </a:r>
            <a:r>
              <a:rPr lang="en-US" dirty="0">
                <a:latin typeface="Arial" panose="020B0604020202020204" pitchFamily="34" charset="0"/>
                <a:cs typeface="Arial" panose="020B0604020202020204" pitchFamily="34" charset="0"/>
              </a:rPr>
              <a:t>IMT</a:t>
            </a:r>
          </a:p>
        </p:txBody>
      </p:sp>
      <p:sp>
        <p:nvSpPr>
          <p:cNvPr id="3" name="Content Placeholder 2"/>
          <p:cNvSpPr>
            <a:spLocks noGrp="1"/>
          </p:cNvSpPr>
          <p:nvPr>
            <p:ph idx="1"/>
          </p:nvPr>
        </p:nvSpPr>
        <p:spPr>
          <a:xfrm>
            <a:off x="696912" y="1295400"/>
            <a:ext cx="7770813" cy="4113213"/>
          </a:xfrm>
        </p:spPr>
        <p:txBody>
          <a:bodyPr/>
          <a:lstStyle/>
          <a:p>
            <a:pPr>
              <a:buFont typeface="Arial" panose="020B0604020202020204" pitchFamily="34" charset="0"/>
              <a:buChar char="•"/>
            </a:pPr>
            <a:r>
              <a:rPr lang="en-US" sz="1600" dirty="0">
                <a:solidFill>
                  <a:schemeClr val="accent6">
                    <a:lumMod val="75000"/>
                  </a:schemeClr>
                </a:solidFill>
              </a:rPr>
              <a:t>to consider identification of frequency bands for the future development of International Mobile Telecommunications (IMT), including possible additional allocations to the mobile service on a primary basis, in accordance with Resolution COM6/20 (WRC-15);</a:t>
            </a:r>
          </a:p>
          <a:p>
            <a:pPr>
              <a:buFont typeface="Arial" panose="020B0604020202020204" pitchFamily="34" charset="0"/>
              <a:buChar char="•"/>
            </a:pPr>
            <a:r>
              <a:rPr lang="en-US" sz="1600" dirty="0"/>
              <a:t>Due to the following developments, IEEE 802 recommends that WRC-19 not consider 66-76 GHz for IMT identification. </a:t>
            </a:r>
          </a:p>
          <a:p>
            <a:pPr lvl="1">
              <a:buFont typeface="Arial" panose="020B0604020202020204" pitchFamily="34" charset="0"/>
              <a:buChar char="•"/>
            </a:pPr>
            <a:r>
              <a:rPr lang="en-US" sz="1400" dirty="0"/>
              <a:t>On July 14, 2016, FCC published a Report and Order and Further Notice of Proposed Rulemaking (FCC 16-89) </a:t>
            </a:r>
            <a:r>
              <a:rPr lang="en-US" sz="1400" u="sng" dirty="0"/>
              <a:t>[</a:t>
            </a:r>
            <a:r>
              <a:rPr lang="en-US" sz="1200" u="sng" dirty="0">
                <a:hlinkClick r:id="rId2"/>
              </a:rPr>
              <a:t>https://apps.fcc.gov/edocs_public/attachmatch/FCC-16-89A1.pdf</a:t>
            </a:r>
            <a:r>
              <a:rPr lang="en-US" sz="1400" u="sng" dirty="0"/>
              <a:t>]</a:t>
            </a:r>
            <a:r>
              <a:rPr lang="en-US" sz="1400" dirty="0"/>
              <a:t> to adopt 64-71 GHz band for License Exempt operation. </a:t>
            </a:r>
          </a:p>
          <a:p>
            <a:pPr lvl="1">
              <a:buFont typeface="Arial" panose="020B0604020202020204" pitchFamily="34" charset="0"/>
              <a:buChar char="•"/>
            </a:pPr>
            <a:r>
              <a:rPr lang="en-US" sz="1400" dirty="0"/>
              <a:t>In January 2018, the ITU-R published Recommendation M.2003-2 </a:t>
            </a:r>
            <a:r>
              <a:rPr lang="en-US" sz="1400" u="sng" dirty="0"/>
              <a:t>[</a:t>
            </a:r>
            <a:r>
              <a:rPr lang="en-US" sz="1200" u="sng" dirty="0">
                <a:hlinkClick r:id="rId3"/>
              </a:rPr>
              <a:t>https://www.itu.int/rec/R-REC-M.2003-2-201801-I/en</a:t>
            </a:r>
            <a:r>
              <a:rPr lang="en-US" sz="1400" u="sng" dirty="0"/>
              <a:t>]</a:t>
            </a:r>
            <a:r>
              <a:rPr lang="en-US" sz="1400" dirty="0"/>
              <a:t> wherein this band was indicated for Multigigabit Wireless Systems. This facilitates the introduction of IEEE 802 technologies that are capable of supporting 5G use cases under the existing Mobile Allocation. </a:t>
            </a:r>
          </a:p>
          <a:p>
            <a:pPr lvl="1">
              <a:buFont typeface="Arial" panose="020B0604020202020204" pitchFamily="34" charset="0"/>
              <a:buChar char="•"/>
            </a:pPr>
            <a:r>
              <a:rPr lang="en-US" sz="1400" dirty="0"/>
              <a:t>In February 2018, the Radio Spectrum Policy Group of the European Union (RSPG) published their Second Opinion on 5G </a:t>
            </a:r>
            <a:r>
              <a:rPr lang="en-US" sz="1400" u="sng" dirty="0"/>
              <a:t>[</a:t>
            </a:r>
            <a:r>
              <a:rPr lang="en-US" sz="1200" u="sng" dirty="0">
                <a:hlinkClick r:id="rId4"/>
              </a:rPr>
              <a:t>http://rspg-spectrum.eu/2018/02/</a:t>
            </a:r>
            <a:r>
              <a:rPr lang="en-US" sz="1400" u="sng" dirty="0"/>
              <a:t>]</a:t>
            </a:r>
            <a:r>
              <a:rPr lang="en-US" sz="1400" dirty="0"/>
              <a:t> in which they recommended making this band available on a general authorized access basis.</a:t>
            </a:r>
          </a:p>
          <a:p>
            <a:pPr>
              <a:buFont typeface="Arial" panose="020B0604020202020204" pitchFamily="34" charset="0"/>
              <a:buChar char="•"/>
            </a:pPr>
            <a:r>
              <a:rPr lang="en-US" sz="1600" dirty="0"/>
              <a:t>Given these facts, we believe that a wide variety of 5G services and use-cases will be deployed in this band globally without the need for an IMT identification. In fact, IMT identification could bar some key 5G technologies from operating in this band.</a:t>
            </a:r>
          </a:p>
        </p:txBody>
      </p:sp>
      <p:sp>
        <p:nvSpPr>
          <p:cNvPr id="4" name="Date Placeholder 3">
            <a:extLst>
              <a:ext uri="{FF2B5EF4-FFF2-40B4-BE49-F238E27FC236}">
                <a16:creationId xmlns:a16="http://schemas.microsoft.com/office/drawing/2014/main" id="{9A7CEFF4-ABE7-4362-BE80-7532E389F405}"/>
              </a:ext>
            </a:extLst>
          </p:cNvPr>
          <p:cNvSpPr>
            <a:spLocks noGrp="1"/>
          </p:cNvSpPr>
          <p:nvPr>
            <p:ph type="dt" idx="10"/>
          </p:nvPr>
        </p:nvSpPr>
        <p:spPr/>
        <p:txBody>
          <a:bodyPr/>
          <a:lstStyle/>
          <a:p>
            <a:r>
              <a:rPr lang="en-US"/>
              <a:t>07 June  2018</a:t>
            </a:r>
            <a:endParaRPr lang="en-GB" dirty="0"/>
          </a:p>
        </p:txBody>
      </p:sp>
      <p:sp>
        <p:nvSpPr>
          <p:cNvPr id="5" name="Footer Placeholder 4">
            <a:extLst>
              <a:ext uri="{FF2B5EF4-FFF2-40B4-BE49-F238E27FC236}">
                <a16:creationId xmlns:a16="http://schemas.microsoft.com/office/drawing/2014/main" id="{B8902077-75A5-46CC-93D6-CCE866DC4392}"/>
              </a:ext>
            </a:extLst>
          </p:cNvPr>
          <p:cNvSpPr>
            <a:spLocks noGrp="1"/>
          </p:cNvSpPr>
          <p:nvPr>
            <p:ph type="ftr" idx="11"/>
          </p:nvPr>
        </p:nvSpPr>
        <p:spPr/>
        <p:txBody>
          <a:bodyPr/>
          <a:lstStyle/>
          <a:p>
            <a:r>
              <a:rPr lang="en-GB"/>
              <a:t>Jay Holcomb (Itron)</a:t>
            </a:r>
            <a:endParaRPr lang="en-GB" dirty="0"/>
          </a:p>
        </p:txBody>
      </p:sp>
      <p:sp>
        <p:nvSpPr>
          <p:cNvPr id="6" name="Slide Number Placeholder 5">
            <a:extLst>
              <a:ext uri="{FF2B5EF4-FFF2-40B4-BE49-F238E27FC236}">
                <a16:creationId xmlns:a16="http://schemas.microsoft.com/office/drawing/2014/main" id="{B8463926-27A3-4BE9-A03C-B4266D9A0941}"/>
              </a:ext>
            </a:extLst>
          </p:cNvPr>
          <p:cNvSpPr>
            <a:spLocks noGrp="1"/>
          </p:cNvSpPr>
          <p:nvPr>
            <p:ph type="sldNum" idx="12"/>
          </p:nvPr>
        </p:nvSpPr>
        <p:spPr/>
        <p:txBody>
          <a:bodyPr/>
          <a:lstStyle/>
          <a:p>
            <a:r>
              <a:rPr lang="en-GB"/>
              <a:t>Slide </a:t>
            </a:r>
            <a:fld id="{D09C756B-EB39-4236-ADBB-73052B179AE4}" type="slidenum">
              <a:rPr lang="en-GB" smtClean="0"/>
              <a:pPr/>
              <a:t>23</a:t>
            </a:fld>
            <a:endParaRPr lang="en-GB"/>
          </a:p>
        </p:txBody>
      </p:sp>
    </p:spTree>
    <p:extLst>
      <p:ext uri="{BB962C8B-B14F-4D97-AF65-F5344CB8AC3E}">
        <p14:creationId xmlns:p14="http://schemas.microsoft.com/office/powerpoint/2010/main" val="7659275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07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29</a:t>
            </a:fld>
            <a:endParaRPr lang="en-US" altLang="en-US" sz="1200" b="0" dirty="0"/>
          </a:p>
        </p:txBody>
      </p:sp>
      <p:sp>
        <p:nvSpPr>
          <p:cNvPr id="2" name="Date Placeholder 1"/>
          <p:cNvSpPr>
            <a:spLocks noGrp="1"/>
          </p:cNvSpPr>
          <p:nvPr>
            <p:ph type="dt" idx="15"/>
          </p:nvPr>
        </p:nvSpPr>
        <p:spPr/>
        <p:txBody>
          <a:bodyPr/>
          <a:lstStyle/>
          <a:p>
            <a:r>
              <a:rPr lang="en-US"/>
              <a:t>07 June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07 June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07 June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a:t>
            </a:r>
            <a:r>
              <a:rPr lang="en-US" sz="1800" dirty="0" err="1">
                <a:solidFill>
                  <a:srgbClr val="444444"/>
                </a:solidFill>
                <a:latin typeface="+mj-lt"/>
              </a:rPr>
              <a:t>programme</a:t>
            </a:r>
            <a:r>
              <a:rPr lang="en-US" sz="1800" dirty="0">
                <a:solidFill>
                  <a:srgbClr val="444444"/>
                </a:solidFill>
                <a:latin typeface="+mj-lt"/>
              </a:rPr>
              <a:t>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21916023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07 June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630227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07 June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25842" y="998020"/>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3">
              <a:buFont typeface="Arial" panose="020B0604020202020204" pitchFamily="34" charset="0"/>
              <a:buChar char="•"/>
            </a:pPr>
            <a:r>
              <a:rPr lang="en-US" altLang="en-US" sz="11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3">
              <a:buFont typeface="Arial" panose="020B0604020202020204" pitchFamily="34" charset="0"/>
              <a:buChar char="•"/>
            </a:pPr>
            <a:r>
              <a:rPr lang="en-US" altLang="en-US" sz="11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p>
          <a:p>
            <a:pPr lvl="3">
              <a:buFont typeface="Arial" panose="020B0604020202020204" pitchFamily="34" charset="0"/>
              <a:buChar char="•"/>
            </a:pPr>
            <a:r>
              <a:rPr lang="en-US" altLang="en-US" sz="8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a:t>A Future for Unlicensed Spectrum</a:t>
            </a:r>
          </a:p>
          <a:p>
            <a:pPr lvl="1">
              <a:buFont typeface="Arial" panose="020B0604020202020204" pitchFamily="34" charset="0"/>
              <a:buChar char="•"/>
            </a:pPr>
            <a:r>
              <a:rPr lang="en-US" sz="1400" dirty="0">
                <a:solidFill>
                  <a:schemeClr val="tx1"/>
                </a:solidFill>
              </a:rPr>
              <a:t>Fellowship assistance</a:t>
            </a:r>
          </a:p>
          <a:p>
            <a:pPr lvl="1">
              <a:buFont typeface="Arial" panose="020B0604020202020204" pitchFamily="34" charset="0"/>
              <a:buChar char="•"/>
            </a:pPr>
            <a:r>
              <a:rPr lang="en-US" sz="1400" dirty="0">
                <a:solidFill>
                  <a:schemeClr val="tx1"/>
                </a:solidFill>
              </a:rPr>
              <a:t>NTIA, improve broadband availability data</a:t>
            </a:r>
          </a:p>
          <a:p>
            <a:pPr lvl="1">
              <a:buFont typeface="Arial" panose="020B0604020202020204" pitchFamily="34" charset="0"/>
              <a:buChar char="•"/>
            </a:pPr>
            <a:r>
              <a:rPr lang="en-US" sz="1400" dirty="0">
                <a:solidFill>
                  <a:schemeClr val="tx1"/>
                </a:solidFill>
              </a:rPr>
              <a:t>FCC Open Meeting, FNPRM Above 24 GHz </a:t>
            </a:r>
          </a:p>
          <a:p>
            <a:pPr lvl="1">
              <a:buFont typeface="Arial" panose="020B0604020202020204" pitchFamily="34" charset="0"/>
              <a:buChar char="•"/>
            </a:pPr>
            <a:r>
              <a:rPr lang="en-US" altLang="en-US" sz="1400" dirty="0"/>
              <a:t>NPRM 2.5 GHz</a:t>
            </a:r>
          </a:p>
          <a:p>
            <a:pPr lvl="2">
              <a:buFont typeface="Arial" panose="020B0604020202020204" pitchFamily="34" charset="0"/>
              <a:buChar char="•"/>
            </a:pPr>
            <a:endParaRPr lang="en-US" altLang="en-US" sz="11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What happens during the call</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70412" y="1060967"/>
            <a:ext cx="4573588"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altLang="en-US" sz="1800" kern="0" dirty="0"/>
              <a:t>Discussion items, few more details: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400" b="0" dirty="0">
                <a:solidFill>
                  <a:schemeClr val="tx1"/>
                </a:solidFill>
              </a:rPr>
              <a:t>EU Items, </a:t>
            </a:r>
          </a:p>
          <a:p>
            <a:pPr lvl="1">
              <a:spcBef>
                <a:spcPts val="0"/>
              </a:spcBef>
              <a:buFont typeface="Arial" panose="020B0604020202020204" pitchFamily="34" charset="0"/>
              <a:buChar char="•"/>
            </a:pPr>
            <a:r>
              <a:rPr lang="en-US" sz="1200" b="0" dirty="0">
                <a:solidFill>
                  <a:schemeClr val="tx1"/>
                </a:solidFill>
              </a:rPr>
              <a:t>what is the latest from members. Anything we should respond to?</a:t>
            </a:r>
          </a:p>
          <a:p>
            <a:pPr marL="0" indent="0">
              <a:spcBef>
                <a:spcPts val="0"/>
              </a:spcBef>
            </a:pPr>
            <a:endParaRPr lang="en-US" sz="1400" b="0" dirty="0"/>
          </a:p>
          <a:p>
            <a:pPr>
              <a:spcBef>
                <a:spcPts val="0"/>
              </a:spcBef>
              <a:buFont typeface="Arial" panose="020B0604020202020204" pitchFamily="34" charset="0"/>
              <a:buChar char="•"/>
            </a:pPr>
            <a:r>
              <a:rPr lang="en-US" altLang="en-US" sz="1400" b="0" dirty="0"/>
              <a:t>A Future for Unlicensed Spectrum</a:t>
            </a:r>
          </a:p>
          <a:p>
            <a:pPr lvl="1">
              <a:spcBef>
                <a:spcPts val="0"/>
              </a:spcBef>
              <a:buFont typeface="Arial" panose="020B0604020202020204" pitchFamily="34" charset="0"/>
              <a:buChar char="•"/>
            </a:pPr>
            <a:r>
              <a:rPr lang="en-US" altLang="en-US" sz="1200" dirty="0"/>
              <a:t>What can we do to help regulators to open up more unlicensed spectrum. </a:t>
            </a:r>
          </a:p>
          <a:p>
            <a:pPr lvl="1">
              <a:spcBef>
                <a:spcPts val="0"/>
              </a:spcBef>
              <a:buFont typeface="Arial" panose="020B0604020202020204" pitchFamily="34" charset="0"/>
              <a:buChar char="•"/>
            </a:pPr>
            <a:endParaRPr lang="en-US" altLang="en-US" sz="1100" dirty="0"/>
          </a:p>
          <a:p>
            <a:pPr>
              <a:spcBef>
                <a:spcPts val="0"/>
              </a:spcBef>
              <a:buFont typeface="Arial" panose="020B0604020202020204" pitchFamily="34" charset="0"/>
              <a:buChar char="•"/>
            </a:pPr>
            <a:r>
              <a:rPr lang="en-US" sz="1400" b="0" dirty="0"/>
              <a:t>Fellowship technical assistance.</a:t>
            </a:r>
          </a:p>
          <a:p>
            <a:pPr lvl="1">
              <a:spcBef>
                <a:spcPts val="0"/>
              </a:spcBef>
              <a:buFont typeface="Arial" panose="020B0604020202020204" pitchFamily="34" charset="0"/>
              <a:buChar char="•"/>
            </a:pPr>
            <a:r>
              <a:rPr lang="en-US" sz="1200" dirty="0"/>
              <a:t>Satellite Communication (</a:t>
            </a:r>
            <a:r>
              <a:rPr lang="en-US" sz="1200" dirty="0" err="1"/>
              <a:t>e.g</a:t>
            </a:r>
            <a:r>
              <a:rPr lang="en-US" sz="1200" dirty="0"/>
              <a:t>: C band in IEEE, etc.) </a:t>
            </a:r>
          </a:p>
          <a:p>
            <a:pPr lvl="1">
              <a:spcBef>
                <a:spcPts val="0"/>
              </a:spcBef>
              <a:buFont typeface="Arial" panose="020B0604020202020204" pitchFamily="34" charset="0"/>
              <a:buChar char="•"/>
            </a:pPr>
            <a:r>
              <a:rPr lang="en-US" sz="1200" dirty="0"/>
              <a:t>5G readiness and implementation </a:t>
            </a:r>
          </a:p>
          <a:p>
            <a:pPr lvl="1">
              <a:spcBef>
                <a:spcPts val="0"/>
              </a:spcBef>
              <a:buFont typeface="Arial" panose="020B0604020202020204" pitchFamily="34" charset="0"/>
              <a:buChar char="•"/>
            </a:pPr>
            <a:endParaRPr lang="en-US" sz="1200" b="0" dirty="0"/>
          </a:p>
          <a:p>
            <a:pPr>
              <a:spcBef>
                <a:spcPts val="0"/>
              </a:spcBef>
              <a:buFont typeface="Arial" panose="020B0604020202020204" pitchFamily="34" charset="0"/>
              <a:buChar char="•"/>
            </a:pPr>
            <a:r>
              <a:rPr lang="en-US" sz="1400" b="0" dirty="0"/>
              <a:t>NTIA, improve broadband availability data</a:t>
            </a:r>
          </a:p>
          <a:p>
            <a:pPr lvl="1">
              <a:spcBef>
                <a:spcPts val="0"/>
              </a:spcBef>
              <a:buFont typeface="Arial" panose="020B0604020202020204" pitchFamily="34" charset="0"/>
              <a:buChar char="•"/>
            </a:pPr>
            <a:r>
              <a:rPr lang="en-US" sz="1200" dirty="0"/>
              <a:t>requesting comment on actions that can be taken to improve the quality and accuracy, by 16 July.</a:t>
            </a:r>
            <a:endParaRPr lang="en-US" sz="1200" b="0" dirty="0">
              <a:solidFill>
                <a:schemeClr val="tx1"/>
              </a:solidFill>
            </a:endParaRPr>
          </a:p>
          <a:p>
            <a:pPr>
              <a:spcBef>
                <a:spcPts val="0"/>
              </a:spcBef>
              <a:buFont typeface="Arial" panose="020B0604020202020204" pitchFamily="34" charset="0"/>
              <a:buChar char="•"/>
            </a:pPr>
            <a:endParaRPr lang="en-US" altLang="en-US" sz="1200" b="0" dirty="0"/>
          </a:p>
          <a:p>
            <a:pPr>
              <a:spcBef>
                <a:spcPts val="0"/>
              </a:spcBef>
              <a:buFont typeface="Arial" panose="020B0604020202020204" pitchFamily="34" charset="0"/>
              <a:buChar char="•"/>
            </a:pPr>
            <a:r>
              <a:rPr lang="en-US" altLang="en-US" sz="1400" b="0" kern="0" dirty="0"/>
              <a:t>FCC Open Meeting, p/o Spectrum Frontiers</a:t>
            </a:r>
          </a:p>
          <a:p>
            <a:pPr lvl="1">
              <a:spcBef>
                <a:spcPts val="0"/>
              </a:spcBef>
              <a:buFont typeface="Arial" panose="020B0604020202020204" pitchFamily="34" charset="0"/>
              <a:buChar char="•"/>
            </a:pPr>
            <a:r>
              <a:rPr lang="en-US" sz="1100" dirty="0">
                <a:hlinkClick r:id="rId2"/>
              </a:rPr>
              <a:t>Third Report and Order, Memorandum Opinion and Order, and Third Further Notice of Proposed Rulemaking</a:t>
            </a:r>
            <a:r>
              <a:rPr lang="en-US" sz="1100" dirty="0"/>
              <a:t>  above 24GHz</a:t>
            </a:r>
            <a:endParaRPr lang="en-US" altLang="en-US" sz="1100" dirty="0"/>
          </a:p>
          <a:p>
            <a:pPr>
              <a:spcBef>
                <a:spcPts val="0"/>
              </a:spcBef>
              <a:buFont typeface="Arial" panose="020B0604020202020204" pitchFamily="34" charset="0"/>
              <a:buChar char="•"/>
            </a:pPr>
            <a:endParaRPr lang="en-US" altLang="en-US" sz="1100" dirty="0"/>
          </a:p>
          <a:p>
            <a:pPr>
              <a:spcBef>
                <a:spcPts val="0"/>
              </a:spcBef>
              <a:buFont typeface="Arial" panose="020B0604020202020204" pitchFamily="34" charset="0"/>
              <a:buChar char="•"/>
            </a:pPr>
            <a:r>
              <a:rPr lang="en-US" altLang="en-US" sz="1400" b="0" kern="0" dirty="0"/>
              <a:t>NPRM 2.5 GHz, any interest? </a:t>
            </a:r>
          </a:p>
          <a:p>
            <a:pPr lvl="1">
              <a:spcBef>
                <a:spcPts val="0"/>
              </a:spcBef>
              <a:buFont typeface="Arial" panose="020B0604020202020204" pitchFamily="34" charset="0"/>
              <a:buChar char="•"/>
            </a:pPr>
            <a:r>
              <a:rPr lang="en-US" sz="1100" dirty="0"/>
              <a:t>providing new opportunities for additional entities to obtain unused 2.5 GHz spectrum (seems licensed…) </a:t>
            </a:r>
          </a:p>
          <a:p>
            <a:pPr lvl="1">
              <a:spcBef>
                <a:spcPts val="0"/>
              </a:spcBef>
              <a:buFont typeface="Arial" panose="020B0604020202020204" pitchFamily="34" charset="0"/>
              <a:buChar char="•"/>
            </a:pPr>
            <a:r>
              <a:rPr lang="en-US" altLang="en-US" sz="1100" kern="0" dirty="0"/>
              <a:t>Comments due 06 Aug 2018</a:t>
            </a:r>
          </a:p>
          <a:p>
            <a:pPr>
              <a:spcBef>
                <a:spcPts val="0"/>
              </a:spcBef>
              <a:buFont typeface="Arial" panose="020B0604020202020204" pitchFamily="34" charset="0"/>
              <a:buChar char="•"/>
            </a:pPr>
            <a:endParaRPr lang="en-US" altLang="en-US" sz="2000"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685799" y="1281637"/>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Moved by:  	</a:t>
            </a:r>
            <a:r>
              <a:rPr lang="en-US" altLang="en-US" sz="1600" dirty="0">
                <a:solidFill>
                  <a:schemeClr val="bg1">
                    <a:lumMod val="85000"/>
                  </a:schemeClr>
                </a:solidFill>
              </a:rPr>
              <a:t> </a:t>
            </a:r>
            <a:r>
              <a:rPr lang="en-US" altLang="en-US" sz="1600" dirty="0">
                <a:solidFill>
                  <a:schemeClr val="tx1"/>
                </a:solidFill>
              </a:rPr>
              <a:t>Stuart Kerry (</a:t>
            </a:r>
            <a:r>
              <a:rPr lang="en-US" altLang="en-US" sz="1600" dirty="0" err="1">
                <a:solidFill>
                  <a:schemeClr val="tx1"/>
                </a:solidFill>
              </a:rPr>
              <a:t>Arris</a:t>
            </a:r>
            <a:r>
              <a:rPr lang="en-US" altLang="en-US" sz="1600" dirty="0">
                <a:solidFill>
                  <a:schemeClr val="tx1"/>
                </a:solidFill>
              </a:rPr>
              <a:t>/Ruckus) </a:t>
            </a:r>
            <a:r>
              <a:rPr lang="en-US" altLang="en-US" sz="1600" b="1" dirty="0">
                <a:solidFill>
                  <a:schemeClr val="tx1"/>
                </a:solidFill>
              </a:rPr>
              <a:t>	</a:t>
            </a:r>
            <a:r>
              <a:rPr lang="en-US" altLang="en-US" sz="1600" b="1" dirty="0"/>
              <a:t>		</a:t>
            </a:r>
            <a:endParaRPr lang="en-US" altLang="en-US" sz="1600" b="1" dirty="0">
              <a:solidFill>
                <a:schemeClr val="bg1">
                  <a:lumMod val="85000"/>
                </a:schemeClr>
              </a:solidFill>
            </a:endParaRPr>
          </a:p>
          <a:p>
            <a:pPr lvl="1"/>
            <a:r>
              <a:rPr lang="en-US" altLang="en-US" sz="1600" b="1" dirty="0"/>
              <a:t>Seconded by:  	</a:t>
            </a:r>
            <a:r>
              <a:rPr lang="en-US" altLang="en-US" sz="1600" b="1" dirty="0">
                <a:solidFill>
                  <a:schemeClr val="tx1"/>
                </a:solidFill>
              </a:rPr>
              <a:t> Rich Kennedy (Self) </a:t>
            </a:r>
            <a:r>
              <a:rPr lang="en-US" altLang="en-US" sz="1600" b="1" dirty="0"/>
              <a:t>	</a:t>
            </a:r>
            <a:endParaRPr lang="en-US" altLang="en-US" sz="1600" b="1" dirty="0">
              <a:solidFill>
                <a:schemeClr val="bg1">
                  <a:lumMod val="85000"/>
                </a:schemeClr>
              </a:solidFill>
            </a:endParaRP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To approve minutes from the IEEE 802.18 teleconference on 17 May 2018; </a:t>
            </a:r>
            <a:r>
              <a:rPr lang="en-US" altLang="en-US" sz="1600" dirty="0">
                <a:solidFill>
                  <a:schemeClr val="tx1"/>
                </a:solidFill>
                <a:hlinkClick r:id="rId2"/>
              </a:rPr>
              <a:t>https://mentor.ieee.org/802.18/dcn/18/18-18-0062-00-0000-minutes-31may18-rr-tag-teleconference.doc</a:t>
            </a:r>
            <a:r>
              <a:rPr lang="en-US" altLang="en-US" sz="1600" dirty="0">
                <a:solidFill>
                  <a:schemeClr val="tx1"/>
                </a:solidFill>
              </a:rPr>
              <a:t>;  	</a:t>
            </a:r>
            <a:r>
              <a:rPr lang="en-US" altLang="en-US" sz="1600" b="0" dirty="0">
                <a:solidFill>
                  <a:schemeClr val="tx1"/>
                </a:solidFill>
              </a:rPr>
              <a:t>Posted: </a:t>
            </a:r>
            <a:r>
              <a:rPr lang="en-US" sz="1600" b="0" dirty="0"/>
              <a:t>01-Jun-2018 10:20:02 ET</a:t>
            </a:r>
            <a:endParaRPr lang="en-US" sz="1600" dirty="0"/>
          </a:p>
          <a:p>
            <a:pPr lvl="1"/>
            <a:r>
              <a:rPr lang="en-US" altLang="en-US" sz="1600" b="1" dirty="0"/>
              <a:t>Moved by: 	</a:t>
            </a:r>
            <a:r>
              <a:rPr lang="en-US" altLang="en-US" sz="1600" b="1" dirty="0">
                <a:solidFill>
                  <a:schemeClr val="tx1"/>
                </a:solidFill>
              </a:rPr>
              <a:t> Rich Kennedy (Self)</a:t>
            </a:r>
            <a:r>
              <a:rPr lang="en-US" altLang="en-US" sz="1600" b="1" dirty="0"/>
              <a:t> </a:t>
            </a:r>
            <a:endParaRPr lang="en-US" altLang="en-US" sz="1600" b="1" dirty="0">
              <a:solidFill>
                <a:schemeClr val="bg1">
                  <a:lumMod val="85000"/>
                </a:schemeClr>
              </a:solidFill>
            </a:endParaRPr>
          </a:p>
          <a:p>
            <a:pPr lvl="1"/>
            <a:r>
              <a:rPr lang="en-US" altLang="en-US" sz="1600" b="1" dirty="0"/>
              <a:t>Seconded by: 	Alireza </a:t>
            </a:r>
            <a:r>
              <a:rPr lang="en-US" sz="1600" b="1" dirty="0"/>
              <a:t>Nejatian</a:t>
            </a:r>
            <a:r>
              <a:rPr lang="en-US" altLang="en-US" sz="1600" b="1" dirty="0"/>
              <a:t> (Ericsson AB) </a:t>
            </a:r>
            <a:endParaRPr lang="en-US" altLang="en-US" sz="1600" b="1" dirty="0">
              <a:solidFill>
                <a:schemeClr val="bg1">
                  <a:lumMod val="85000"/>
                </a:schemeClr>
              </a:solidFill>
            </a:endParaRPr>
          </a:p>
          <a:p>
            <a:pPr lvl="1"/>
            <a:r>
              <a:rPr lang="en-US" altLang="en-US" sz="1600" b="1" dirty="0"/>
              <a:t>Discussion? </a:t>
            </a:r>
          </a:p>
          <a:p>
            <a:pPr lvl="1"/>
            <a:r>
              <a:rPr lang="en-US" altLang="en-US" sz="1600" b="1" dirty="0"/>
              <a:t>Vote</a:t>
            </a:r>
            <a:r>
              <a:rPr lang="en-US" altLang="en-US" sz="1600" b="1" dirty="0">
                <a:solidFill>
                  <a:schemeClr val="tx1"/>
                </a:solidFill>
              </a:rPr>
              <a:t>: Unanimous consent</a:t>
            </a:r>
          </a:p>
          <a:p>
            <a:pPr>
              <a:buFont typeface="Arial" panose="020B0604020202020204" pitchFamily="34" charset="0"/>
              <a:buChar char="•"/>
            </a:pPr>
            <a:endParaRPr lang="en-US" altLang="en-US" sz="16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07 June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sz="2000" dirty="0"/>
              <a:t>Anything to share on the EU front?  		</a:t>
            </a:r>
            <a:r>
              <a:rPr lang="en-US" sz="1800" dirty="0"/>
              <a:t>	</a:t>
            </a:r>
          </a:p>
          <a:p>
            <a:pPr lvl="1">
              <a:buFont typeface="Arial" panose="020B0604020202020204" pitchFamily="34" charset="0"/>
              <a:buChar char="•"/>
            </a:pPr>
            <a:r>
              <a:rPr lang="en-US" sz="1600" b="0" dirty="0">
                <a:solidFill>
                  <a:schemeClr val="tx1"/>
                </a:solidFill>
              </a:rPr>
              <a:t>SE45:  Emails are looking tough for the 6 GHz band from satellite folks and others. </a:t>
            </a:r>
          </a:p>
          <a:p>
            <a:pPr>
              <a:buFont typeface="Arial" panose="020B0604020202020204" pitchFamily="34" charset="0"/>
              <a:buChar char="•"/>
            </a:pPr>
            <a:r>
              <a:rPr lang="en-US" sz="1800" dirty="0">
                <a:solidFill>
                  <a:schemeClr val="tx1"/>
                </a:solidFill>
              </a:rPr>
              <a:t>Are there any better sites/links to monitor for EU news? Just the basics:</a:t>
            </a:r>
          </a:p>
          <a:p>
            <a:pPr lvl="1">
              <a:buFont typeface="Arial" panose="020B0604020202020204" pitchFamily="34" charset="0"/>
              <a:buChar char="•"/>
            </a:pPr>
            <a:r>
              <a:rPr lang="en-US" sz="1400" dirty="0">
                <a:solidFill>
                  <a:schemeClr val="tx1"/>
                </a:solidFill>
              </a:rPr>
              <a:t>ETIS - BRAN and ERM (TG-11)</a:t>
            </a:r>
          </a:p>
          <a:p>
            <a:pPr lvl="1">
              <a:buFont typeface="Arial" panose="020B0604020202020204" pitchFamily="34" charset="0"/>
              <a:buChar char="•"/>
            </a:pPr>
            <a:r>
              <a:rPr lang="en-US" sz="1400" dirty="0">
                <a:solidFill>
                  <a:schemeClr val="tx1"/>
                </a:solidFill>
              </a:rPr>
              <a:t>CEPT - ECC</a:t>
            </a:r>
          </a:p>
          <a:p>
            <a:pPr lvl="1">
              <a:buFont typeface="Arial" panose="020B0604020202020204" pitchFamily="34" charset="0"/>
              <a:buChar char="•"/>
            </a:pPr>
            <a:r>
              <a:rPr lang="en-US" sz="1400" dirty="0">
                <a:solidFill>
                  <a:schemeClr val="tx1"/>
                </a:solidFill>
              </a:rPr>
              <a:t>OJEU itself.</a:t>
            </a:r>
          </a:p>
          <a:p>
            <a:pPr>
              <a:buFont typeface="Arial" panose="020B0604020202020204" pitchFamily="34" charset="0"/>
              <a:buChar char="•"/>
            </a:pPr>
            <a:endParaRPr lang="en-US" sz="2000" dirty="0"/>
          </a:p>
          <a:p>
            <a:pPr>
              <a:buFont typeface="Arial" panose="020B0604020202020204" pitchFamily="34" charset="0"/>
              <a:buChar char="•"/>
            </a:pPr>
            <a:r>
              <a:rPr lang="en-US" sz="2000" dirty="0"/>
              <a:t>ITU(</a:t>
            </a:r>
            <a:r>
              <a:rPr lang="en-US" sz="2000" dirty="0" err="1"/>
              <a:t>SPbU</a:t>
            </a:r>
            <a:r>
              <a:rPr lang="en-US" sz="2000" dirty="0"/>
              <a:t>) seminar for CIS and Europe</a:t>
            </a:r>
            <a:endParaRPr lang="en-US" sz="2000" dirty="0">
              <a:solidFill>
                <a:schemeClr val="tx1"/>
              </a:solidFill>
            </a:endParaRPr>
          </a:p>
          <a:p>
            <a:pPr lvl="1">
              <a:buFont typeface="Arial" panose="020B0604020202020204" pitchFamily="34" charset="0"/>
              <a:buChar char="•"/>
            </a:pPr>
            <a:r>
              <a:rPr lang="en-US" sz="1600" dirty="0">
                <a:hlinkClick r:id="rId2"/>
              </a:rPr>
              <a:t>https://www.itu.int/en/ITU-R/study-groups/workshops/DMRE-CIS-Europe/Pages/default.aspx</a:t>
            </a:r>
            <a:r>
              <a:rPr lang="en-US" sz="1600" dirty="0"/>
              <a:t>		(has program/agenda and presentations) </a:t>
            </a:r>
          </a:p>
          <a:p>
            <a:pPr lvl="1">
              <a:buFont typeface="Arial" panose="020B0604020202020204" pitchFamily="34" charset="0"/>
              <a:buChar char="•"/>
            </a:pPr>
            <a:r>
              <a:rPr lang="en-US" sz="1600" dirty="0"/>
              <a:t>“Development of the modern radiocommunication ecosystems” </a:t>
            </a:r>
          </a:p>
          <a:p>
            <a:pPr lvl="1">
              <a:buFont typeface="Arial" panose="020B0604020202020204" pitchFamily="34" charset="0"/>
              <a:buChar char="•"/>
            </a:pPr>
            <a:r>
              <a:rPr lang="en-US" sz="1600" dirty="0"/>
              <a:t>6-8 June 2018, St. Petersburg</a:t>
            </a:r>
          </a:p>
          <a:p>
            <a:pPr lvl="1">
              <a:buFont typeface="Arial" panose="020B0604020202020204" pitchFamily="34" charset="0"/>
              <a:buChar char="•"/>
            </a:pPr>
            <a:r>
              <a:rPr lang="en-US" sz="1600" dirty="0"/>
              <a:t>Main idea of seminar- to discuss future vision of radiocommunication development in main industries concerned (current status, general trends, economics, standardization, frequency issues).</a:t>
            </a:r>
          </a:p>
          <a:p>
            <a:pPr lvl="1">
              <a:buFont typeface="Arial" panose="020B0604020202020204" pitchFamily="34" charset="0"/>
              <a:buChar char="•"/>
            </a:pPr>
            <a:r>
              <a:rPr lang="en-US" sz="1600" dirty="0">
                <a:solidFill>
                  <a:schemeClr val="tx1"/>
                </a:solidFill>
              </a:rPr>
              <a:t>Will ask for minutes / outcome of the seminar, in particular with RLANs in mind.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816841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a:t>
            </a:r>
            <a:r>
              <a:rPr lang="en-US" sz="1200" b="0" dirty="0" err="1"/>
              <a:t>mutuall</a:t>
            </a:r>
            <a:r>
              <a:rPr lang="en-US" sz="1200" b="0" dirty="0"/>
              <a:t>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Spectrum-2</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sz="2000" dirty="0"/>
              <a:t>A presentation is being prepared for IEEE 802.11 WNG at the plenary in San Diego in July. </a:t>
            </a:r>
          </a:p>
          <a:p>
            <a:pPr lvl="1">
              <a:buFont typeface="Arial" panose="020B0604020202020204" pitchFamily="34" charset="0"/>
              <a:buChar char="•"/>
            </a:pPr>
            <a:r>
              <a:rPr lang="en-US" sz="1800" dirty="0">
                <a:hlinkClick r:id="rId2"/>
              </a:rPr>
              <a:t>https://mentor.ieee.org/802.11/dcn/18/11-18-1055-00-0wng-a-future-for-unlicensed-spectrum.pptx</a:t>
            </a:r>
            <a:r>
              <a:rPr lang="en-US" sz="1800" dirty="0"/>
              <a:t> </a:t>
            </a:r>
          </a:p>
          <a:p>
            <a:pPr lvl="1">
              <a:buFont typeface="Arial" panose="020B0604020202020204" pitchFamily="34" charset="0"/>
              <a:buChar char="•"/>
            </a:pPr>
            <a:r>
              <a:rPr lang="en-US" sz="1800" dirty="0"/>
              <a:t>This presentation is more standards based, where the 802.18 version was more regulatory based. </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07 June  2018</a:t>
            </a:r>
            <a:endParaRPr lang="en-GB" dirty="0"/>
          </a:p>
        </p:txBody>
      </p:sp>
    </p:spTree>
    <p:extLst>
      <p:ext uri="{BB962C8B-B14F-4D97-AF65-F5344CB8AC3E}">
        <p14:creationId xmlns:p14="http://schemas.microsoft.com/office/powerpoint/2010/main" val="197224225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26333</TotalTime>
  <Words>4851</Words>
  <Application>Microsoft Office PowerPoint</Application>
  <PresentationFormat>On-screen Show (4:3)</PresentationFormat>
  <Paragraphs>496</Paragraphs>
  <Slides>34</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6"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EU items </vt:lpstr>
      <vt:lpstr>A Future For Unlicensed Spectrum – from last week</vt:lpstr>
      <vt:lpstr>A Future For Unlicensed Spectrum-2</vt:lpstr>
      <vt:lpstr>Fellowship Technical Assistance </vt:lpstr>
      <vt:lpstr>NTIA, improve broadband availability data</vt:lpstr>
      <vt:lpstr>FCC Open Meeting Today </vt:lpstr>
      <vt:lpstr>FCC NPRM 2.5 GHz -1</vt:lpstr>
      <vt:lpstr>Actions Required</vt:lpstr>
      <vt:lpstr>Any Other Business</vt:lpstr>
      <vt:lpstr>Adjourn</vt:lpstr>
      <vt:lpstr>PowerPoint Presentation</vt:lpstr>
      <vt:lpstr>keep in mind for future</vt:lpstr>
      <vt:lpstr>FCC FNPRM 4.9 GHz</vt:lpstr>
      <vt:lpstr>FCC NPRM 2.5 GHz -2</vt:lpstr>
      <vt:lpstr>WRC -19   AI 1.13  IMT </vt:lpstr>
      <vt:lpstr>WRC -19   AI 1.13  IMT </vt:lpstr>
      <vt:lpstr>AI 1.13   IMT</vt:lpstr>
      <vt:lpstr>Potential reference document when doing comments</vt:lpstr>
      <vt:lpstr>WiFi / UWB Coexistence -1</vt:lpstr>
      <vt:lpstr>WiFi / UWB Coexistence  -2</vt:lpstr>
      <vt:lpstr>IEEE EU Position Statement -1</vt:lpstr>
      <vt:lpstr>IEEE EU Position Statement -2</vt:lpstr>
      <vt:lpstr>Motion – EU Spectrum Management</vt:lpstr>
      <vt:lpstr>Fellowship Request</vt:lpstr>
      <vt:lpstr>IEEE – not connected and underserved (from last week)</vt:lpstr>
      <vt:lpstr>IEEE 802 (.11)</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517</cp:revision>
  <cp:lastPrinted>1601-01-01T00:00:00Z</cp:lastPrinted>
  <dcterms:created xsi:type="dcterms:W3CDTF">2016-03-03T14:54:45Z</dcterms:created>
  <dcterms:modified xsi:type="dcterms:W3CDTF">2018-06-07T20:28:47Z</dcterms:modified>
</cp:coreProperties>
</file>