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41" r:id="rId3"/>
    <p:sldId id="329" r:id="rId4"/>
    <p:sldId id="330" r:id="rId5"/>
    <p:sldId id="319" r:id="rId6"/>
    <p:sldId id="331" r:id="rId7"/>
    <p:sldId id="395" r:id="rId8"/>
    <p:sldId id="437" r:id="rId9"/>
    <p:sldId id="436" r:id="rId10"/>
    <p:sldId id="401" r:id="rId11"/>
    <p:sldId id="402" r:id="rId12"/>
    <p:sldId id="403" r:id="rId13"/>
    <p:sldId id="438" r:id="rId14"/>
    <p:sldId id="435" r:id="rId15"/>
    <p:sldId id="432" r:id="rId16"/>
    <p:sldId id="434" r:id="rId17"/>
    <p:sldId id="433" r:id="rId18"/>
    <p:sldId id="429" r:id="rId19"/>
    <p:sldId id="417" r:id="rId20"/>
    <p:sldId id="418" r:id="rId21"/>
    <p:sldId id="398" r:id="rId22"/>
    <p:sldId id="428" r:id="rId23"/>
    <p:sldId id="404" r:id="rId24"/>
    <p:sldId id="399" r:id="rId25"/>
    <p:sldId id="409" r:id="rId26"/>
    <p:sldId id="410" r:id="rId27"/>
    <p:sldId id="390" r:id="rId28"/>
    <p:sldId id="392"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27" autoAdjust="0"/>
    <p:restoredTop sz="94660"/>
  </p:normalViewPr>
  <p:slideViewPr>
    <p:cSldViewPr>
      <p:cViewPr varScale="1">
        <p:scale>
          <a:sx n="110" d="100"/>
          <a:sy n="110" d="100"/>
        </p:scale>
        <p:origin x="46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06-Jun-18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June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June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June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802.18-18/0064r00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7/18-17-0073-06-0000-ieee-802-viewpoints-on-wrc-19-agenda-items.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62-00-0000-minutes-31ma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8/18-18-0063-00-0000-ntia-improving-quality-accuracy-of-broadband-data-usag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June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07 June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13"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2000" dirty="0"/>
              <a:t>FYI: At the May IEEE 802 Interim meeting interest was expressed in discussing the coexistence of 802.11ax and 802.15.4 (UWB).  At the time a conference call was preferred to avoid conflicts with meetings being held that week at the IEEE meeting. </a:t>
            </a:r>
          </a:p>
          <a:p>
            <a:pPr lvl="1">
              <a:buFont typeface="Arial" panose="020B0604020202020204" pitchFamily="34" charset="0"/>
              <a:buChar char="•"/>
            </a:pPr>
            <a:r>
              <a:rPr lang="en-US" sz="1800" dirty="0"/>
              <a:t>The initial conference call will be held on Thursday June 14 at 1 PM ET (10 AM PT).</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07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Next teleconference: 14 June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dirty="0">
                <a:solidFill>
                  <a:schemeClr val="tx1"/>
                </a:solidFill>
              </a:rPr>
              <a:t>Note: No teleconference on 21 June</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r>
              <a:rPr lang="en-US" sz="1800" b="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June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solidFill>
                  <a:srgbClr val="00B0F0"/>
                </a:solidFill>
              </a:rPr>
              <a:t> </a:t>
            </a:r>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WRC -19   AI 1.13  IMT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2000" dirty="0"/>
              <a:t>The document </a:t>
            </a:r>
            <a:r>
              <a:rPr lang="en-US" sz="2000" dirty="0">
                <a:hlinkClick r:id="rId2"/>
              </a:rPr>
              <a:t>https://mentor.ieee.org/802.18/dcn/17/18-17-0073-06-0000-ieee-802-viewpoints-on-wrc-19-agenda-items.pptx</a:t>
            </a:r>
            <a:r>
              <a:rPr lang="en-US" sz="2000" dirty="0"/>
              <a:t>  has been passed onto some developing country regulators, a question came in on IMT.  </a:t>
            </a:r>
          </a:p>
          <a:p>
            <a:pPr marL="0" indent="0"/>
            <a:endParaRPr lang="en-GB" sz="2000" dirty="0"/>
          </a:p>
          <a:p>
            <a:pPr>
              <a:buFont typeface="Arial" panose="020B0604020202020204" pitchFamily="34" charset="0"/>
              <a:buChar char="•"/>
            </a:pPr>
            <a:r>
              <a:rPr lang="en-GB" sz="2000" dirty="0"/>
              <a:t>The summary of the question: </a:t>
            </a:r>
          </a:p>
          <a:p>
            <a:pPr lvl="1">
              <a:buFont typeface="Arial" panose="020B0604020202020204" pitchFamily="34" charset="0"/>
              <a:buChar char="•"/>
            </a:pPr>
            <a:r>
              <a:rPr lang="en-GB" sz="1800" dirty="0"/>
              <a:t>In the light of the above understanding on (1) IMT identification not entailing exclusivity, and (2) IMT identification not entailing infeasibility of licence exempt, may I kindly seek clarification on your current view on AI 1.13. </a:t>
            </a:r>
          </a:p>
          <a:p>
            <a:pPr marL="0" indent="0"/>
            <a:endParaRPr lang="en-US" sz="2000" dirty="0">
              <a:solidFill>
                <a:schemeClr val="tx1"/>
              </a:solidFill>
            </a:endParaRPr>
          </a:p>
          <a:p>
            <a:pPr>
              <a:buFont typeface="Arial" panose="020B0604020202020204" pitchFamily="34" charset="0"/>
              <a:buChar char="•"/>
            </a:pPr>
            <a:r>
              <a:rPr lang="en-US" sz="2000" dirty="0">
                <a:solidFill>
                  <a:schemeClr val="tx1"/>
                </a:solidFill>
              </a:rPr>
              <a:t>Our final bullet seems to speak to this: </a:t>
            </a:r>
          </a:p>
          <a:p>
            <a:pPr lvl="1">
              <a:buFont typeface="Arial" panose="020B0604020202020204" pitchFamily="34" charset="0"/>
              <a:buChar char="•"/>
            </a:pPr>
            <a:r>
              <a:rPr lang="en-US" sz="1800" dirty="0"/>
              <a:t>Given these facts, we believe that a wide variety of 5G services and use-cases will be deployed in this band globally without the need for an IMT identification. In fact, IMT identification could bar some key 5G technologies from operating in this band.</a:t>
            </a:r>
          </a:p>
          <a:p>
            <a:pPr lvl="4">
              <a:buFont typeface="Arial" panose="020B0604020202020204" pitchFamily="34" charset="0"/>
              <a:buChar char="•"/>
            </a:pPr>
            <a:endParaRPr lang="en-US" sz="10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254180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WRC -19   AI 1.13  IMT </a:t>
            </a:r>
            <a:endParaRPr lang="en-US" sz="1400" dirty="0"/>
          </a:p>
        </p:txBody>
      </p:sp>
      <p:sp>
        <p:nvSpPr>
          <p:cNvPr id="3" name="Content Placeholder 2"/>
          <p:cNvSpPr>
            <a:spLocks noGrp="1"/>
          </p:cNvSpPr>
          <p:nvPr>
            <p:ph idx="1"/>
          </p:nvPr>
        </p:nvSpPr>
        <p:spPr>
          <a:xfrm>
            <a:off x="692092" y="1257300"/>
            <a:ext cx="8451908" cy="4494213"/>
          </a:xfrm>
        </p:spPr>
        <p:txBody>
          <a:bodyPr/>
          <a:lstStyle/>
          <a:p>
            <a:pPr marL="0" indent="0"/>
            <a:r>
              <a:rPr lang="en-US" sz="1800" dirty="0"/>
              <a:t> </a:t>
            </a:r>
            <a:endParaRPr lang="en-US" sz="1000" b="0" dirty="0">
              <a:solidFill>
                <a:schemeClr val="tx1"/>
              </a:solidFill>
            </a:endParaRPr>
          </a:p>
          <a:p>
            <a:pPr>
              <a:buFont typeface="Arial" panose="020B0604020202020204" pitchFamily="34" charset="0"/>
              <a:buChar char="•"/>
            </a:pPr>
            <a:r>
              <a:rPr lang="en-US" sz="2000" dirty="0">
                <a:solidFill>
                  <a:schemeClr val="tx1"/>
                </a:solidFill>
              </a:rPr>
              <a:t>What else can we feed back to add to this?</a:t>
            </a:r>
            <a:r>
              <a:rPr lang="en-US" sz="2000" b="0" dirty="0">
                <a:solidFill>
                  <a:schemeClr val="tx1"/>
                </a:solidFill>
              </a:rPr>
              <a:t>  From 17 May. </a:t>
            </a:r>
          </a:p>
          <a:p>
            <a:pPr lvl="1">
              <a:buFont typeface="Arial" panose="020B0604020202020204" pitchFamily="34" charset="0"/>
              <a:buChar char="•"/>
            </a:pPr>
            <a:r>
              <a:rPr lang="en-US" sz="1800" b="0" dirty="0">
                <a:solidFill>
                  <a:schemeClr val="tx1"/>
                </a:solidFill>
              </a:rPr>
              <a:t>ITU-R has IMT defined </a:t>
            </a:r>
            <a:r>
              <a:rPr lang="en-US" sz="1800" b="1" dirty="0">
                <a:solidFill>
                  <a:schemeClr val="tx1"/>
                </a:solidFill>
              </a:rPr>
              <a:t>primarily</a:t>
            </a:r>
            <a:r>
              <a:rPr lang="en-US" sz="1800" b="0" dirty="0">
                <a:solidFill>
                  <a:schemeClr val="tx1"/>
                </a:solidFill>
              </a:rPr>
              <a:t> to support mobile services, so to get that primary designation it is not clear how un-licensed would be designated. </a:t>
            </a:r>
          </a:p>
          <a:p>
            <a:pPr lvl="1">
              <a:buFont typeface="Arial" panose="020B0604020202020204" pitchFamily="34" charset="0"/>
              <a:buChar char="•"/>
            </a:pPr>
            <a:r>
              <a:rPr lang="en-US" sz="1800" dirty="0">
                <a:solidFill>
                  <a:schemeClr val="tx1"/>
                </a:solidFill>
              </a:rPr>
              <a:t>ITU recommendations are not binding, and different regulators treat them differently. </a:t>
            </a:r>
          </a:p>
          <a:p>
            <a:pPr lvl="2">
              <a:buFont typeface="Arial" panose="020B0604020202020204" pitchFamily="34" charset="0"/>
              <a:buChar char="•"/>
            </a:pPr>
            <a:r>
              <a:rPr lang="en-US" dirty="0">
                <a:solidFill>
                  <a:schemeClr val="tx1"/>
                </a:solidFill>
              </a:rPr>
              <a:t>If  a regulator sees IMT they may restrict or favor IMT and then to get reasonable unlicensed allocation maybe a difficult process.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The contact in the </a:t>
            </a:r>
            <a:r>
              <a:rPr lang="en-US" sz="2000" dirty="0"/>
              <a:t>African Telecommunications Union (ATU) was informed of the </a:t>
            </a:r>
            <a:r>
              <a:rPr lang="en-US" sz="2000" dirty="0">
                <a:solidFill>
                  <a:schemeClr val="tx1"/>
                </a:solidFill>
              </a:rPr>
              <a:t>few points above, what else can we add? </a:t>
            </a:r>
          </a:p>
          <a:p>
            <a:pPr lvl="1">
              <a:buFont typeface="Arial" panose="020B0604020202020204" pitchFamily="34" charset="0"/>
              <a:buChar char="•"/>
            </a:pPr>
            <a:r>
              <a:rPr lang="en-US" sz="1800" dirty="0">
                <a:solidFill>
                  <a:schemeClr val="tx1"/>
                </a:solidFill>
              </a:rPr>
              <a:t>IMT by previous convention and expectation has always been licensed, which supports the points above. </a:t>
            </a:r>
          </a:p>
          <a:p>
            <a:pPr lvl="1">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3959300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12954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600" dirty="0"/>
              <a:t>Due to the following developments, IEEE 802 recommends that WRC-19 not consider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indicated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07 June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17</a:t>
            </a:fld>
            <a:endParaRPr lang="en-GB"/>
          </a:p>
        </p:txBody>
      </p:sp>
    </p:spTree>
    <p:extLst>
      <p:ext uri="{BB962C8B-B14F-4D97-AF65-F5344CB8AC3E}">
        <p14:creationId xmlns:p14="http://schemas.microsoft.com/office/powerpoint/2010/main" val="765927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07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07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1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07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07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07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June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07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800" dirty="0">
                <a:solidFill>
                  <a:schemeClr val="tx1"/>
                </a:solidFill>
              </a:rPr>
              <a:t>Call to Order</a:t>
            </a:r>
          </a:p>
          <a:p>
            <a:pPr lvl="3">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3">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p>
          <a:p>
            <a:pPr>
              <a:buFont typeface="Arial" panose="020B0604020202020204" pitchFamily="34" charset="0"/>
              <a:buChar char="•"/>
            </a:pPr>
            <a:r>
              <a:rPr lang="en-US" altLang="en-US" sz="1800" dirty="0">
                <a:solidFill>
                  <a:schemeClr val="tx1"/>
                </a:solidFill>
              </a:rPr>
              <a:t>Any interest in being the 802.18 Vice-Chair?</a:t>
            </a:r>
          </a:p>
          <a:p>
            <a:pPr lvl="2">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8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solidFill>
                  <a:schemeClr val="tx1"/>
                </a:solidFill>
              </a:rPr>
              <a:t>NTIA, improve broadband availability data</a:t>
            </a:r>
          </a:p>
          <a:p>
            <a:pPr lvl="2">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600" dirty="0">
                <a:solidFill>
                  <a:schemeClr val="tx1"/>
                </a:solidFill>
              </a:rPr>
              <a:t>What happens during the call</a:t>
            </a:r>
          </a:p>
          <a:p>
            <a:pPr>
              <a:buFont typeface="Arial" panose="020B0604020202020204" pitchFamily="34" charset="0"/>
              <a:buChar char="•"/>
            </a:pPr>
            <a:r>
              <a:rPr lang="en-US" altLang="en-US" sz="18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800" kern="0" dirty="0"/>
              <a:t>Discussion items, few more details: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solidFill>
                  <a:schemeClr val="tx1"/>
                </a:solidFill>
              </a:rPr>
              <a:t>EU Items, </a:t>
            </a:r>
          </a:p>
          <a:p>
            <a:pPr lvl="1">
              <a:spcBef>
                <a:spcPts val="0"/>
              </a:spcBef>
              <a:buFont typeface="Arial" panose="020B0604020202020204" pitchFamily="34" charset="0"/>
              <a:buChar char="•"/>
            </a:pPr>
            <a:r>
              <a:rPr lang="en-US" sz="1400" b="0" dirty="0">
                <a:solidFill>
                  <a:schemeClr val="tx1"/>
                </a:solidFill>
              </a:rPr>
              <a:t>what is the latest from members. Anything we should respond to?</a:t>
            </a:r>
          </a:p>
          <a:p>
            <a:pPr marL="0" indent="0">
              <a:spcBef>
                <a:spcPts val="0"/>
              </a:spcBef>
            </a:pPr>
            <a:endParaRPr lang="en-US" sz="1600" b="0" dirty="0"/>
          </a:p>
          <a:p>
            <a:pPr>
              <a:spcBef>
                <a:spcPts val="0"/>
              </a:spcBef>
              <a:buFont typeface="Arial" panose="020B0604020202020204" pitchFamily="34" charset="0"/>
              <a:buChar char="•"/>
            </a:pPr>
            <a:r>
              <a:rPr lang="en-US" sz="1600" b="0" dirty="0"/>
              <a:t>NTIA, improve broadband availability data</a:t>
            </a:r>
          </a:p>
          <a:p>
            <a:pPr lvl="1">
              <a:spcBef>
                <a:spcPts val="0"/>
              </a:spcBef>
              <a:buFont typeface="Arial" panose="020B0604020202020204" pitchFamily="34" charset="0"/>
              <a:buChar char="•"/>
            </a:pPr>
            <a:r>
              <a:rPr lang="en-US" sz="1400" dirty="0"/>
              <a:t>requesting comment on actions that can be taken to improve the quality and accuracy, by 16 July.</a:t>
            </a:r>
            <a:endParaRPr lang="en-US" sz="1400" b="0" dirty="0">
              <a:solidFill>
                <a:schemeClr val="tx1"/>
              </a:solidFill>
            </a:endParaRPr>
          </a:p>
          <a:p>
            <a:pPr>
              <a:spcBef>
                <a:spcPts val="0"/>
              </a:spcBef>
              <a:buFont typeface="Arial" panose="020B0604020202020204" pitchFamily="34" charset="0"/>
              <a:buChar char="•"/>
            </a:pPr>
            <a:endParaRPr lang="en-US" altLang="en-US" sz="1400" b="0" dirty="0"/>
          </a:p>
          <a:p>
            <a:pPr>
              <a:buFont typeface="Arial" panose="020B0604020202020204" pitchFamily="34" charset="0"/>
              <a:buChar char="•"/>
            </a:pPr>
            <a:endParaRPr lang="en-US" altLang="en-US" sz="20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b="1" dirty="0">
                <a:solidFill>
                  <a:schemeClr val="bg1">
                    <a:lumMod val="85000"/>
                  </a:schemeClr>
                </a:solidFill>
              </a:rPr>
              <a:t>Rich Kennedy (Self)</a:t>
            </a:r>
          </a:p>
          <a:p>
            <a:pPr lvl="1"/>
            <a:r>
              <a:rPr lang="en-US" altLang="en-US" sz="1600" b="1" dirty="0"/>
              <a:t>Seconded by:  						</a:t>
            </a:r>
            <a:r>
              <a:rPr lang="en-US" altLang="en-US" sz="1600" b="1" dirty="0">
                <a:solidFill>
                  <a:schemeClr val="bg1">
                    <a:lumMod val="85000"/>
                  </a:schemeClr>
                </a:solidFill>
              </a:rPr>
              <a:t>Stuart Kerry (</a:t>
            </a:r>
            <a:r>
              <a:rPr lang="en-US" altLang="en-US" sz="1600" b="1" dirty="0" err="1">
                <a:solidFill>
                  <a:schemeClr val="bg1">
                    <a:lumMod val="85000"/>
                  </a:schemeClr>
                </a:solidFill>
              </a:rPr>
              <a:t>Arris</a:t>
            </a:r>
            <a:r>
              <a:rPr lang="en-US" altLang="en-US" sz="1600" b="1" dirty="0">
                <a:solidFill>
                  <a:schemeClr val="bg1">
                    <a:lumMod val="85000"/>
                  </a:schemeClr>
                </a:solidFill>
              </a:rPr>
              <a:t>/Ruckus) </a:t>
            </a:r>
          </a:p>
          <a:p>
            <a:pPr lvl="1"/>
            <a:r>
              <a:rPr lang="en-US" altLang="en-US" sz="1600" b="1" dirty="0"/>
              <a:t>Discussion?  </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17 May 2018; </a:t>
            </a:r>
            <a:r>
              <a:rPr lang="en-US" altLang="en-US" sz="1600" dirty="0">
                <a:solidFill>
                  <a:schemeClr val="tx1"/>
                </a:solidFill>
                <a:hlinkClick r:id="rId2"/>
              </a:rPr>
              <a:t>https://mentor.ieee.org/802.18/dcn/18/18-18-0062-00-0000-minutes-31may18-rr-tag-teleconference.doc</a:t>
            </a:r>
            <a:r>
              <a:rPr lang="en-US" altLang="en-US" sz="1600" dirty="0">
                <a:solidFill>
                  <a:schemeClr val="tx1"/>
                </a:solidFill>
              </a:rPr>
              <a:t>;  	</a:t>
            </a:r>
            <a:r>
              <a:rPr lang="en-US" altLang="en-US" sz="1600" b="0" dirty="0">
                <a:solidFill>
                  <a:schemeClr val="tx1"/>
                </a:solidFill>
              </a:rPr>
              <a:t>Posted: </a:t>
            </a:r>
            <a:r>
              <a:rPr lang="en-US" sz="1600" b="0" dirty="0"/>
              <a:t>01-Jun-2018 10:20:02 ET</a:t>
            </a:r>
            <a:endParaRPr lang="en-US" sz="1600" dirty="0"/>
          </a:p>
          <a:p>
            <a:pPr lvl="1"/>
            <a:r>
              <a:rPr lang="en-US" altLang="en-US" sz="1600" b="1" dirty="0"/>
              <a:t>Moved by: 						</a:t>
            </a:r>
            <a:r>
              <a:rPr lang="en-US" altLang="en-US" sz="1600" b="1" dirty="0">
                <a:solidFill>
                  <a:schemeClr val="bg1">
                    <a:lumMod val="85000"/>
                  </a:schemeClr>
                </a:solidFill>
              </a:rPr>
              <a:t>Tim Jefferies </a:t>
            </a:r>
            <a:r>
              <a:rPr lang="en-US" sz="1600" b="1" dirty="0">
                <a:solidFill>
                  <a:schemeClr val="bg1">
                    <a:lumMod val="85000"/>
                  </a:schemeClr>
                </a:solidFill>
              </a:rPr>
              <a:t>(Huawei)</a:t>
            </a:r>
            <a:endParaRPr lang="en-US" altLang="en-US" sz="1600" b="1" dirty="0">
              <a:solidFill>
                <a:schemeClr val="bg1">
                  <a:lumMod val="85000"/>
                </a:schemeClr>
              </a:solidFill>
            </a:endParaRPr>
          </a:p>
          <a:p>
            <a:pPr lvl="1"/>
            <a:r>
              <a:rPr lang="en-US" altLang="en-US" sz="1600" b="1" dirty="0"/>
              <a:t>Seconded by: 						</a:t>
            </a:r>
            <a:r>
              <a:rPr lang="en-US" altLang="en-US" sz="1600" b="1" dirty="0">
                <a:solidFill>
                  <a:schemeClr val="bg1">
                    <a:lumMod val="85000"/>
                  </a:schemeClr>
                </a:solidFill>
              </a:rPr>
              <a:t>Mike Lynch (MJ Lynch Assoc.)</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65000"/>
                  </a:schemeClr>
                </a:solidFill>
              </a:rPr>
              <a:t>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07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2000" dirty="0"/>
              <a:t>Anything to share on the EU front?  		</a:t>
            </a:r>
            <a:r>
              <a:rPr lang="en-US" sz="1800" dirty="0"/>
              <a:t>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2000" b="0" dirty="0">
                <a:solidFill>
                  <a:schemeClr val="tx1"/>
                </a:solidFill>
              </a:rPr>
              <a:t>6 GHz -  </a:t>
            </a:r>
          </a:p>
          <a:p>
            <a:pPr lvl="1">
              <a:buFont typeface="Arial" panose="020B0604020202020204" pitchFamily="34" charset="0"/>
              <a:buChar char="•"/>
            </a:pPr>
            <a:r>
              <a:rPr lang="en-US" sz="1800" b="0" dirty="0">
                <a:solidFill>
                  <a:schemeClr val="tx1"/>
                </a:solidFill>
              </a:rPr>
              <a:t>SE45:</a:t>
            </a:r>
          </a:p>
          <a:p>
            <a:pPr lvl="1">
              <a:buFont typeface="Arial" panose="020B0604020202020204" pitchFamily="34" charset="0"/>
              <a:buChar char="•"/>
            </a:pPr>
            <a:r>
              <a:rPr lang="en-US" sz="1800" dirty="0">
                <a:solidFill>
                  <a:schemeClr val="tx1"/>
                </a:solidFill>
              </a:rPr>
              <a:t>FM57:</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000" dirty="0"/>
              <a:t>ITU(</a:t>
            </a:r>
            <a:r>
              <a:rPr lang="en-US" sz="2000" dirty="0" err="1"/>
              <a:t>SPbU</a:t>
            </a:r>
            <a:r>
              <a:rPr lang="en-US" sz="2000" dirty="0"/>
              <a:t>) seminar for CIS and Europe</a:t>
            </a:r>
            <a:endParaRPr lang="en-US" sz="2000" dirty="0">
              <a:solidFill>
                <a:schemeClr val="tx1"/>
              </a:solidFill>
            </a:endParaRPr>
          </a:p>
          <a:p>
            <a:pPr lvl="1">
              <a:buFont typeface="Arial" panose="020B0604020202020204" pitchFamily="34" charset="0"/>
              <a:buChar char="•"/>
            </a:pPr>
            <a:r>
              <a:rPr lang="en-US" sz="1800" dirty="0"/>
              <a:t>“Development of the modern radiocommunication ecosystems” </a:t>
            </a:r>
          </a:p>
          <a:p>
            <a:pPr lvl="1">
              <a:buFont typeface="Arial" panose="020B0604020202020204" pitchFamily="34" charset="0"/>
              <a:buChar char="•"/>
            </a:pPr>
            <a:r>
              <a:rPr lang="en-US" sz="1800" dirty="0"/>
              <a:t>6-8 June 2018, St. Petersburg</a:t>
            </a:r>
          </a:p>
          <a:p>
            <a:pPr lvl="1">
              <a:buFont typeface="Arial" panose="020B0604020202020204" pitchFamily="34" charset="0"/>
              <a:buChar char="•"/>
            </a:pPr>
            <a:r>
              <a:rPr lang="en-US" sz="1800" dirty="0"/>
              <a:t>Main idea of seminar- to discuss future vision of radiocommunication development in main industries concerned (current status, general trends, economics, standardization, frequency issues).</a:t>
            </a:r>
          </a:p>
          <a:p>
            <a:pPr lvl="1">
              <a:buFont typeface="Arial" panose="020B0604020202020204" pitchFamily="34" charset="0"/>
              <a:buChar char="•"/>
            </a:pPr>
            <a:r>
              <a:rPr lang="en-US" sz="1800" dirty="0">
                <a:solidFill>
                  <a:schemeClr val="tx1"/>
                </a:solidFill>
              </a:rPr>
              <a:t>Will bring up the agenda as an FYI. </a:t>
            </a:r>
          </a:p>
          <a:p>
            <a:pPr lvl="2">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NTIA, improve broadband availability data</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National Telecommunications and Information Administration (NTIA), on behalf of the Department of Commerce (Department), is requesting comment on actions that can be taken to improve the quality and accuracy of broadband availability data, particularly in rural areas, as part of the activities directed by Congress in the Consolidated Appropriations Act of 2018.</a:t>
            </a:r>
          </a:p>
          <a:p>
            <a:pPr>
              <a:buFont typeface="Arial" panose="020B0604020202020204" pitchFamily="34" charset="0"/>
              <a:buChar char="•"/>
            </a:pPr>
            <a:r>
              <a:rPr lang="en-US" sz="2000" dirty="0">
                <a:hlinkClick r:id="rId2"/>
              </a:rPr>
              <a:t>https://mentor.ieee.org/802.18/dcn/18/18-18-0063-00-0000-ntia-improving-quality-accuracy-of-broadband-data-usage.docx</a:t>
            </a:r>
            <a:r>
              <a:rPr lang="en-US" sz="2000" dirty="0"/>
              <a:t> </a:t>
            </a:r>
          </a:p>
          <a:p>
            <a:pPr>
              <a:buFont typeface="Arial" panose="020B0604020202020204" pitchFamily="34" charset="0"/>
              <a:buChar char="•"/>
            </a:pPr>
            <a:r>
              <a:rPr lang="en-US" sz="2000" dirty="0"/>
              <a:t>Comments due 16 July 2018</a:t>
            </a:r>
          </a:p>
          <a:p>
            <a:pPr>
              <a:buFont typeface="Arial" panose="020B0604020202020204" pitchFamily="34" charset="0"/>
              <a:buChar char="•"/>
            </a:pPr>
            <a:r>
              <a:rPr lang="en-US" sz="2000" dirty="0"/>
              <a:t>Do we have any interest?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25536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1800" dirty="0"/>
              <a:t>For WRC-19 AI 1.13 on IMT, </a:t>
            </a:r>
          </a:p>
          <a:p>
            <a:pPr lvl="1">
              <a:buFont typeface="Arial" panose="020B0604020202020204" pitchFamily="34" charset="0"/>
              <a:buChar char="•"/>
            </a:pPr>
            <a:r>
              <a:rPr lang="en-US" altLang="en-US" sz="1400" dirty="0">
                <a:solidFill>
                  <a:srgbClr val="00B0F0"/>
                </a:solidFill>
              </a:rPr>
              <a:t>all - send out additional comments to support our viewpoint to not have an IMT designation for 66 – 76 GHz, to send to regulator asking.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solidFill>
                  <a:srgbClr val="00B0F0"/>
                </a:solidFill>
              </a:rPr>
              <a:t> </a:t>
            </a:r>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600" dirty="0"/>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07 June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26172</TotalTime>
  <Words>3614</Words>
  <Application>Microsoft Office PowerPoint</Application>
  <PresentationFormat>On-screen Show (4:3)</PresentationFormat>
  <Paragraphs>392</Paragraphs>
  <Slides>28</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NTIA, improve broadband availability data</vt:lpstr>
      <vt:lpstr>Actions Required</vt:lpstr>
      <vt:lpstr>Any Other Business</vt:lpstr>
      <vt:lpstr>Adjourn</vt:lpstr>
      <vt:lpstr>PowerPoint Presentation</vt:lpstr>
      <vt:lpstr>keep in mind for future</vt:lpstr>
      <vt:lpstr>A Future For Unlicensed Spectrum</vt:lpstr>
      <vt:lpstr>WRC -19   AI 1.13  IMT </vt:lpstr>
      <vt:lpstr>WRC -19   AI 1.13  IMT </vt:lpstr>
      <vt:lpstr>AI 1.13   IMT</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491</cp:revision>
  <cp:lastPrinted>1601-01-01T00:00:00Z</cp:lastPrinted>
  <dcterms:created xsi:type="dcterms:W3CDTF">2016-03-03T14:54:45Z</dcterms:created>
  <dcterms:modified xsi:type="dcterms:W3CDTF">2018-06-06T20:39:39Z</dcterms:modified>
</cp:coreProperties>
</file>