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330" r:id="rId5"/>
    <p:sldId id="319" r:id="rId6"/>
    <p:sldId id="331" r:id="rId7"/>
    <p:sldId id="432" r:id="rId8"/>
    <p:sldId id="434" r:id="rId9"/>
    <p:sldId id="395" r:id="rId10"/>
    <p:sldId id="411" r:id="rId11"/>
    <p:sldId id="435" r:id="rId12"/>
    <p:sldId id="419" r:id="rId13"/>
    <p:sldId id="425" r:id="rId14"/>
    <p:sldId id="430" r:id="rId15"/>
    <p:sldId id="431" r:id="rId16"/>
    <p:sldId id="436" r:id="rId17"/>
    <p:sldId id="401" r:id="rId18"/>
    <p:sldId id="402" r:id="rId19"/>
    <p:sldId id="403" r:id="rId20"/>
    <p:sldId id="433" r:id="rId21"/>
    <p:sldId id="429" r:id="rId22"/>
    <p:sldId id="417" r:id="rId23"/>
    <p:sldId id="418" r:id="rId24"/>
    <p:sldId id="398" r:id="rId25"/>
    <p:sldId id="428" r:id="rId26"/>
    <p:sldId id="404" r:id="rId27"/>
    <p:sldId id="399" r:id="rId28"/>
    <p:sldId id="409" r:id="rId29"/>
    <p:sldId id="410" r:id="rId30"/>
    <p:sldId id="390" r:id="rId31"/>
    <p:sldId id="392"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7" autoAdjust="0"/>
    <p:restoredTop sz="94660"/>
  </p:normalViewPr>
  <p:slideViewPr>
    <p:cSldViewPr>
      <p:cViewPr>
        <p:scale>
          <a:sx n="75" d="100"/>
          <a:sy n="75" d="100"/>
        </p:scale>
        <p:origin x="3024" y="9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May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31 May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May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802.18-18/0061r01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10-03-0000-sa-use-of-spectrum-draft-position-06dec17.docx" TargetMode="External"/><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listserv.ieee.org/cgi-bin/wa?SUBED1=STDS-802-18&amp;A=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59-00-0000-minutes-17ma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7/18-17-0073-06-0000-ieee-802-viewpoints-on-wrc-19-agenda-items.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cept.org/Documents/se-45/43715/se45-18-051a1_draft-ecc-report-rlan-in-6-ghz"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31 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31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04"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IEEE-SA draft position on Additional Spectrum Needed </a:t>
            </a:r>
          </a:p>
          <a:p>
            <a:pPr lvl="1">
              <a:buFont typeface="Arial" panose="020B0604020202020204" pitchFamily="34" charset="0"/>
              <a:buChar char="•"/>
            </a:pPr>
            <a:r>
              <a:rPr lang="en-US" sz="1600"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sz="1800" dirty="0"/>
              <a:t>The SA Spectrum position needs to be picked up again in the SA Public Policy Advisory Group.  They are getting this back in motion.</a:t>
            </a:r>
          </a:p>
          <a:p>
            <a:pPr lvl="4">
              <a:buFont typeface="Arial" panose="020B0604020202020204" pitchFamily="34" charset="0"/>
              <a:buChar char="•"/>
            </a:pPr>
            <a:endParaRPr lang="en-US" sz="1200" b="0" dirty="0"/>
          </a:p>
          <a:p>
            <a:pPr>
              <a:buFont typeface="Arial" panose="020B0604020202020204" pitchFamily="34" charset="0"/>
              <a:buChar char="•"/>
            </a:pPr>
            <a:r>
              <a:rPr lang="en-US" sz="2000" dirty="0"/>
              <a:t>Picked up last week their latest version.  </a:t>
            </a:r>
          </a:p>
          <a:p>
            <a:pPr lvl="1">
              <a:buFont typeface="Arial" panose="020B0604020202020204" pitchFamily="34" charset="0"/>
              <a:buChar char="•"/>
            </a:pPr>
            <a:r>
              <a:rPr lang="en-US" sz="1600" dirty="0">
                <a:hlinkClick r:id="rId3"/>
              </a:rPr>
              <a:t>https://mentor.ieee.org/802.18/dcn/18/18-18-0010-03-0000-sa-use-of-spectrum-draft-position-06dec17.docx</a:t>
            </a:r>
            <a:r>
              <a:rPr lang="en-US" sz="1600" dirty="0"/>
              <a:t> </a:t>
            </a:r>
            <a:endParaRPr lang="en-US" sz="1600" b="0" dirty="0"/>
          </a:p>
          <a:p>
            <a:pPr lvl="4">
              <a:buFont typeface="Arial" panose="020B0604020202020204" pitchFamily="34" charset="0"/>
              <a:buChar char="•"/>
            </a:pPr>
            <a:endParaRPr lang="en-US" sz="1200" b="0" dirty="0"/>
          </a:p>
          <a:p>
            <a:pPr>
              <a:buFont typeface="Arial" panose="020B0604020202020204" pitchFamily="34" charset="0"/>
              <a:buChar char="•"/>
            </a:pPr>
            <a:r>
              <a:rPr lang="en-US" sz="2000" dirty="0"/>
              <a:t>Will review and any feedback?</a:t>
            </a:r>
          </a:p>
          <a:p>
            <a:pPr lvl="1">
              <a:buFont typeface="Arial" panose="020B0604020202020204" pitchFamily="34" charset="0"/>
              <a:buChar char="•"/>
            </a:pPr>
            <a:r>
              <a:rPr lang="en-US" sz="1800" b="0" dirty="0"/>
              <a:t>Only 1 simple editorial seen in their latest version.</a:t>
            </a:r>
            <a:endParaRPr lang="en-US" sz="1600" b="0" dirty="0"/>
          </a:p>
          <a:p>
            <a:pPr lvl="1">
              <a:buFont typeface="Arial" panose="020B0604020202020204" pitchFamily="34" charset="0"/>
              <a:buChar char="•"/>
            </a:pPr>
            <a:r>
              <a:rPr lang="en-US" sz="1800" b="0" dirty="0"/>
              <a:t>Any feedback?  No (edit is fine, less the missing ‘A’) </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800" dirty="0"/>
              <a:t>802.18 List Server</a:t>
            </a:r>
          </a:p>
        </p:txBody>
      </p:sp>
      <p:sp>
        <p:nvSpPr>
          <p:cNvPr id="3" name="Content Placeholder 2"/>
          <p:cNvSpPr>
            <a:spLocks noGrp="1"/>
          </p:cNvSpPr>
          <p:nvPr>
            <p:ph idx="1"/>
          </p:nvPr>
        </p:nvSpPr>
        <p:spPr>
          <a:xfrm>
            <a:off x="711466" y="1127125"/>
            <a:ext cx="8432534" cy="4113213"/>
          </a:xfrm>
        </p:spPr>
        <p:txBody>
          <a:bodyPr/>
          <a:lstStyle/>
          <a:p>
            <a:pPr>
              <a:buFont typeface="Arial" panose="020B0604020202020204" pitchFamily="34" charset="0"/>
              <a:buChar char="•"/>
            </a:pPr>
            <a:r>
              <a:rPr lang="en-US" sz="1800" dirty="0"/>
              <a:t>Not a requirement of GDPR,  that has gone into effect, though it may be a good time anyway to remind all of the purpose of the 802.18 reflector, and if you do not wish to remain on this reflector, please follow instructions below for removing yourself.</a:t>
            </a:r>
            <a:r>
              <a:rPr lang="en-US" sz="1800" b="0" dirty="0"/>
              <a:t> </a:t>
            </a:r>
            <a:r>
              <a:rPr lang="en-US" altLang="en-US" sz="1800" b="0" dirty="0"/>
              <a:t> </a:t>
            </a:r>
          </a:p>
          <a:p>
            <a:pPr lvl="1">
              <a:buFont typeface="Arial" panose="020B0604020202020204" pitchFamily="34" charset="0"/>
              <a:buChar char="•"/>
            </a:pPr>
            <a:r>
              <a:rPr lang="en-US" sz="1600" b="0" dirty="0"/>
              <a:t>If you want to be removed and are unable to follow the instructions below, please send me an email privately, and I can assist in removing you from the list.</a:t>
            </a:r>
            <a:endParaRPr lang="en-US" altLang="en-US" sz="1600" b="0" dirty="0"/>
          </a:p>
          <a:p>
            <a:pPr lvl="4">
              <a:buFont typeface="Arial" panose="020B0604020202020204" pitchFamily="34" charset="0"/>
              <a:buChar char="•"/>
            </a:pPr>
            <a:endParaRPr lang="en-US" sz="1100" b="0" dirty="0"/>
          </a:p>
          <a:p>
            <a:pPr>
              <a:buFont typeface="Arial" panose="020B0604020202020204" pitchFamily="34" charset="0"/>
              <a:buChar char="•"/>
            </a:pPr>
            <a:r>
              <a:rPr lang="en-US" sz="1800" dirty="0"/>
              <a:t>STDS-802-18 List server description/purpose:</a:t>
            </a:r>
          </a:p>
          <a:p>
            <a:pPr lvl="1">
              <a:buFont typeface="Arial" panose="020B0604020202020204" pitchFamily="34" charset="0"/>
              <a:buChar char="•"/>
            </a:pPr>
            <a:r>
              <a:rPr lang="en-US" sz="1600" dirty="0"/>
              <a:t>Primarily for the members of the IEEE 802.18 Radio Regulatory Technical Advisory Group, RR-TAG, this list is open to members of IEEE 802.  This list is used for IEEE 802.18 activities and discussions including meeting announcements, or announcements that are of importance for all IEEE 802.18 Members including receiving event information and registration reminder emails which are sent on this list for the RR_TAG.</a:t>
            </a:r>
          </a:p>
          <a:p>
            <a:pPr lvl="4">
              <a:buFont typeface="Arial" panose="020B0604020202020204" pitchFamily="34" charset="0"/>
              <a:buChar char="•"/>
            </a:pPr>
            <a:endParaRPr lang="en-US" sz="1100" b="0" dirty="0"/>
          </a:p>
          <a:p>
            <a:pPr>
              <a:buFont typeface="Arial" panose="020B0604020202020204" pitchFamily="34" charset="0"/>
              <a:buChar char="•"/>
            </a:pPr>
            <a:r>
              <a:rPr lang="en-US" sz="1800" dirty="0"/>
              <a:t>To unsubscribe from the STDS-802-18 list, click the following link: </a:t>
            </a:r>
            <a:r>
              <a:rPr lang="en-US" sz="1600" b="0" u="sng" dirty="0">
                <a:hlinkClick r:id="rId2"/>
              </a:rPr>
              <a:t>https://listserv.ieee.org/cgi-bin/wa?SUBED1=STDS-802-18&amp;A=1</a:t>
            </a:r>
            <a:endParaRPr lang="en-US" sz="1600" b="0" u="sng" dirty="0"/>
          </a:p>
          <a:p>
            <a:pPr lvl="4">
              <a:buFont typeface="Arial" panose="020B0604020202020204" pitchFamily="34" charset="0"/>
              <a:buChar char="•"/>
            </a:pPr>
            <a:endParaRPr lang="en-US" altLang="en-US" sz="1000" b="0" u="sng" dirty="0"/>
          </a:p>
          <a:p>
            <a:pPr>
              <a:buFont typeface="Arial" panose="020B0604020202020204" pitchFamily="34" charset="0"/>
              <a:buChar char="•"/>
            </a:pPr>
            <a:r>
              <a:rPr lang="en-US" altLang="en-US" sz="1800" dirty="0"/>
              <a:t>Updated IEEE Privacy Policy</a:t>
            </a:r>
          </a:p>
          <a:p>
            <a:pPr lvl="1">
              <a:buFont typeface="Arial" panose="020B0604020202020204" pitchFamily="34" charset="0"/>
              <a:buChar char="•"/>
            </a:pPr>
            <a:r>
              <a:rPr lang="en-US" altLang="en-US" sz="1600" dirty="0"/>
              <a:t>E.g. a new checkbox getting into Mentor</a:t>
            </a:r>
          </a:p>
          <a:p>
            <a:pPr>
              <a:buFont typeface="Arial" panose="020B0604020202020204" pitchFamily="34" charset="0"/>
              <a:buChar char="•"/>
            </a:pPr>
            <a:endParaRPr lang="en-US" altLang="en-US" sz="1600" dirty="0"/>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31 May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rPr>
              <a:t>Comments due:  30 days;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so will move to the backup slides for now.</a:t>
            </a: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For WRC-19 AI 1.13 on IMT, </a:t>
            </a:r>
          </a:p>
          <a:p>
            <a:pPr lvl="1">
              <a:buFont typeface="Arial" panose="020B0604020202020204" pitchFamily="34" charset="0"/>
              <a:buChar char="•"/>
            </a:pPr>
            <a:r>
              <a:rPr lang="en-US" altLang="en-US" sz="1400" dirty="0">
                <a:solidFill>
                  <a:srgbClr val="00B0F0"/>
                </a:solidFill>
              </a:rPr>
              <a:t>all - send out additional comments to support our viewpoint to not have an IMT designation for 66 – 76 GHz, to send to regulator asking.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FCC NPRMs on 4.9 and 2.5 GHz, </a:t>
            </a:r>
            <a:r>
              <a:rPr lang="en-US" altLang="en-US" sz="1800" b="0" dirty="0">
                <a:solidFill>
                  <a:srgbClr val="00B0F0"/>
                </a:solidFill>
              </a:rPr>
              <a:t>any interest?</a:t>
            </a:r>
            <a:r>
              <a:rPr lang="en-US" altLang="en-US" sz="1800" dirty="0">
                <a:solidFill>
                  <a:srgbClr val="00B0F0"/>
                </a:solidFill>
              </a:rPr>
              <a:t>   </a:t>
            </a:r>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600" dirty="0"/>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31 May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The comments on FCC’s NPRM on section 7 were uploaded to FCC.</a:t>
            </a:r>
          </a:p>
          <a:p>
            <a:pPr>
              <a:buFont typeface="Arial" panose="020B0604020202020204" pitchFamily="34" charset="0"/>
              <a:buChar char="•"/>
            </a:pPr>
            <a:endParaRPr lang="en-US" sz="1800" dirty="0"/>
          </a:p>
          <a:p>
            <a:pPr>
              <a:buFont typeface="Arial" panose="020B0604020202020204" pitchFamily="34" charset="0"/>
              <a:buChar char="•"/>
            </a:pPr>
            <a:r>
              <a:rPr lang="en-US" sz="2000" dirty="0"/>
              <a:t>At the May IEEE 802 Interim meeting interest was expressed in discussing the coexistence of 802.11ax and 802.15.4 (UWB).  At the time a conference call was preferred to avoid conflicts with meetings being held that week at the IEEE meeting. </a:t>
            </a:r>
          </a:p>
          <a:p>
            <a:pPr lvl="1">
              <a:buFont typeface="Arial" panose="020B0604020202020204" pitchFamily="34" charset="0"/>
              <a:buChar char="•"/>
            </a:pPr>
            <a:r>
              <a:rPr lang="en-US" sz="1800" dirty="0"/>
              <a:t>The initial conference call will be held on Thursday June 14 at 1 PM ET (10 AM PT).</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07 June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15:27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31 May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0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31 May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20</a:t>
            </a:fld>
            <a:endParaRPr lang="en-GB"/>
          </a:p>
        </p:txBody>
      </p:sp>
    </p:spTree>
    <p:extLst>
      <p:ext uri="{BB962C8B-B14F-4D97-AF65-F5344CB8AC3E}">
        <p14:creationId xmlns:p14="http://schemas.microsoft.com/office/powerpoint/2010/main" val="765927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31 May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31 May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31 May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31 May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31 May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4">
              <a:buFont typeface="Arial" panose="020B0604020202020204" pitchFamily="34" charset="0"/>
              <a:buChar char="•"/>
            </a:pPr>
            <a:r>
              <a:rPr lang="en-US" altLang="en-US" sz="10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1">
              <a:buFont typeface="Arial" panose="020B0604020202020204" pitchFamily="34" charset="0"/>
              <a:buChar char="•"/>
            </a:pPr>
            <a:r>
              <a:rPr lang="en-US" altLang="en-US" sz="1450" dirty="0">
                <a:solidFill>
                  <a:srgbClr val="C00000"/>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sz="1400" dirty="0"/>
              <a:t>WRC-19   AI 1.13 IMT </a:t>
            </a:r>
            <a:endParaRPr lang="en-US" altLang="en-US" sz="1400" dirty="0"/>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IEEE-SA draft position on Additional Spectrum Needed </a:t>
            </a:r>
          </a:p>
          <a:p>
            <a:pPr lvl="1">
              <a:buFont typeface="Arial" panose="020B0604020202020204" pitchFamily="34" charset="0"/>
              <a:buChar char="•"/>
            </a:pPr>
            <a:r>
              <a:rPr lang="en-US" altLang="en-US" sz="1400" dirty="0"/>
              <a:t>A Future for Unlicensed Spectrum</a:t>
            </a:r>
          </a:p>
          <a:p>
            <a:pPr lvl="1">
              <a:buFont typeface="Arial" panose="020B0604020202020204" pitchFamily="34" charset="0"/>
              <a:buChar char="•"/>
            </a:pPr>
            <a:r>
              <a:rPr lang="en-US" sz="1400" dirty="0"/>
              <a:t>802.18 List Server</a:t>
            </a:r>
            <a:endParaRPr lang="en-US" altLang="en-US" sz="1400" dirty="0"/>
          </a:p>
          <a:p>
            <a:pPr lvl="1">
              <a:buFont typeface="Arial" panose="020B0604020202020204" pitchFamily="34" charset="0"/>
              <a:buChar char="•"/>
            </a:pPr>
            <a:r>
              <a:rPr lang="en-US" altLang="en-US" sz="1400" dirty="0"/>
              <a:t>6</a:t>
            </a:r>
            <a:r>
              <a:rPr lang="en-US" altLang="en-US" sz="1400" baseline="30000" dirty="0"/>
              <a:t>th</a:t>
            </a:r>
            <a:r>
              <a:rPr lang="en-US" altLang="en-US" sz="1400" dirty="0"/>
              <a:t> FNPRM on 4.9 GHz</a:t>
            </a:r>
          </a:p>
          <a:p>
            <a:pPr lvl="1">
              <a:buFont typeface="Arial" panose="020B0604020202020204" pitchFamily="34" charset="0"/>
              <a:buChar char="•"/>
            </a:pPr>
            <a:r>
              <a:rPr lang="en-US" altLang="en-US" sz="1400" dirty="0"/>
              <a:t>NPRM 2.5 GHz</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600" kern="0" dirty="0"/>
              <a:t>Discussion items, few more details: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WRC -19   AI 1.13  IMT , </a:t>
            </a:r>
          </a:p>
          <a:p>
            <a:pPr lvl="1">
              <a:spcBef>
                <a:spcPts val="0"/>
              </a:spcBef>
              <a:buFont typeface="Arial" panose="020B0604020202020204" pitchFamily="34" charset="0"/>
              <a:buChar char="•"/>
            </a:pPr>
            <a:r>
              <a:rPr lang="en-US" sz="1100" b="0" dirty="0"/>
              <a:t>question from developing country regulatory why not IMT designation</a:t>
            </a:r>
            <a:r>
              <a:rPr lang="en-US" sz="1100" dirty="0"/>
              <a:t>?</a:t>
            </a:r>
            <a:endParaRPr lang="en-US" sz="11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 </a:t>
            </a:r>
          </a:p>
          <a:p>
            <a:pPr lvl="1">
              <a:spcBef>
                <a:spcPts val="0"/>
              </a:spcBef>
              <a:buFont typeface="Arial" panose="020B0604020202020204" pitchFamily="34" charset="0"/>
              <a:buChar char="•"/>
            </a:pPr>
            <a:r>
              <a:rPr lang="en-US" sz="1100" b="0" dirty="0">
                <a:solidFill>
                  <a:schemeClr val="tx1"/>
                </a:solidFill>
              </a:rPr>
              <a:t>what is the latest from members. Anything we should respond to?</a:t>
            </a:r>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r>
              <a:rPr lang="en-US" altLang="en-US" sz="1400" b="0" dirty="0"/>
              <a:t>IEEE-SA draft position on Additional Spectrum Needed </a:t>
            </a:r>
          </a:p>
          <a:p>
            <a:pPr lvl="1">
              <a:spcBef>
                <a:spcPts val="0"/>
              </a:spcBef>
              <a:buFont typeface="Arial" panose="020B0604020202020204" pitchFamily="34" charset="0"/>
              <a:buChar char="•"/>
            </a:pPr>
            <a:r>
              <a:rPr lang="en-US" altLang="en-US" sz="1000" dirty="0"/>
              <a:t>Another update from IEEE SA</a:t>
            </a:r>
            <a:endParaRPr lang="en-US" altLang="en-US" sz="10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r>
              <a:rPr lang="en-US" altLang="en-US" sz="1400" b="0" dirty="0"/>
              <a:t>A Future for Unlicensed Spectrum</a:t>
            </a:r>
          </a:p>
          <a:p>
            <a:pPr lvl="1">
              <a:spcBef>
                <a:spcPts val="0"/>
              </a:spcBef>
              <a:buFont typeface="Arial" panose="020B0604020202020204" pitchFamily="34" charset="0"/>
              <a:buChar char="•"/>
            </a:pPr>
            <a:r>
              <a:rPr lang="en-US" altLang="en-US" sz="1100" b="0" dirty="0"/>
              <a:t>What can we do to help regulators to open up more unlicensed spectrum.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802.18 List Server</a:t>
            </a:r>
          </a:p>
          <a:p>
            <a:pPr lvl="1">
              <a:spcBef>
                <a:spcPts val="0"/>
              </a:spcBef>
              <a:buFont typeface="Arial" panose="020B0604020202020204" pitchFamily="34" charset="0"/>
              <a:buChar char="•"/>
            </a:pPr>
            <a:r>
              <a:rPr lang="en-US" altLang="en-US" sz="1050" kern="0" dirty="0"/>
              <a:t>Good time to review, and its purpose.  </a:t>
            </a:r>
          </a:p>
          <a:p>
            <a:pPr lvl="1">
              <a:spcBef>
                <a:spcPts val="0"/>
              </a:spcBef>
              <a:buFont typeface="Arial" panose="020B0604020202020204" pitchFamily="34" charset="0"/>
              <a:buChar char="•"/>
            </a:pPr>
            <a:r>
              <a:rPr lang="en-US" altLang="en-US" sz="1050" kern="0" dirty="0"/>
              <a:t>Also updated IEEE Privacy Policy</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6</a:t>
            </a:r>
            <a:r>
              <a:rPr lang="en-US" altLang="en-US" sz="1400" b="0" kern="0" baseline="30000" dirty="0"/>
              <a:t>th</a:t>
            </a:r>
            <a:r>
              <a:rPr lang="en-US" altLang="en-US" sz="1400" b="0" kern="0" dirty="0"/>
              <a:t> FNPRM on 4.9 GHz, any interest? </a:t>
            </a:r>
          </a:p>
          <a:p>
            <a:pPr lvl="1">
              <a:spcBef>
                <a:spcPts val="0"/>
              </a:spcBef>
              <a:buFont typeface="Arial" panose="020B0604020202020204" pitchFamily="34" charset="0"/>
              <a:buChar char="•"/>
            </a:pPr>
            <a:r>
              <a:rPr lang="en-US" sz="1100" b="0" dirty="0"/>
              <a:t>alternatives to stimulate expanded use of and investment in the 4.9 GHz band</a:t>
            </a:r>
            <a:endParaRPr lang="en-US" altLang="en-US" sz="1100" b="0" kern="0" dirty="0"/>
          </a:p>
          <a:p>
            <a:pPr>
              <a:spcBef>
                <a:spcPts val="0"/>
              </a:spcBef>
              <a:buFont typeface="Arial" panose="020B0604020202020204" pitchFamily="34" charset="0"/>
              <a:buChar char="•"/>
            </a:pPr>
            <a:r>
              <a:rPr lang="en-US" altLang="en-US" sz="1400" b="0" kern="0" dirty="0"/>
              <a:t>NPRM 2.5 GHz, any interest? </a:t>
            </a:r>
          </a:p>
          <a:p>
            <a:pPr lvl="1">
              <a:spcBef>
                <a:spcPts val="0"/>
              </a:spcBef>
              <a:buFont typeface="Arial" panose="020B0604020202020204" pitchFamily="34" charset="0"/>
              <a:buChar char="•"/>
            </a:pPr>
            <a:r>
              <a:rPr lang="en-US" sz="1100" b="0" dirty="0"/>
              <a:t>providing new opportunities for additional entities to obtain unused 2.5 GHz spectrum (seems licensed…) </a:t>
            </a:r>
            <a:endParaRPr lang="en-US" altLang="en-US" sz="1100" b="0" kern="0" dirty="0"/>
          </a:p>
          <a:p>
            <a:pPr>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Rich Kennedy (Self)</a:t>
            </a:r>
          </a:p>
          <a:p>
            <a:pPr lvl="1"/>
            <a:r>
              <a:rPr lang="en-US" altLang="en-US" sz="1600" b="1" dirty="0"/>
              <a:t>Seconded by:  	Stuart Kerry (</a:t>
            </a:r>
            <a:r>
              <a:rPr lang="en-US" altLang="en-US" sz="1600" b="1" dirty="0" err="1"/>
              <a:t>Arris</a:t>
            </a:r>
            <a:r>
              <a:rPr lang="en-US" altLang="en-US" sz="1600" b="1" dirty="0"/>
              <a:t>/Ruckus)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17 May 2018; </a:t>
            </a:r>
            <a:r>
              <a:rPr lang="en-US" altLang="en-US" sz="1600" dirty="0">
                <a:solidFill>
                  <a:schemeClr val="tx1"/>
                </a:solidFill>
                <a:hlinkClick r:id="rId2"/>
              </a:rPr>
              <a:t>https://mentor.ieee.org/802.18/dcn/18/18-18-0059-00-0000-minutes-17may18-rr-tag-teleconference.doc</a:t>
            </a:r>
            <a:r>
              <a:rPr lang="en-US" altLang="en-US" sz="1600" dirty="0">
                <a:solidFill>
                  <a:schemeClr val="tx1"/>
                </a:solidFill>
              </a:rPr>
              <a:t>;  	</a:t>
            </a:r>
            <a:r>
              <a:rPr lang="en-US" altLang="en-US" sz="1600" b="0" dirty="0">
                <a:solidFill>
                  <a:schemeClr val="tx1"/>
                </a:solidFill>
              </a:rPr>
              <a:t>Posted: </a:t>
            </a:r>
            <a:r>
              <a:rPr lang="en-US" sz="1600" b="0" dirty="0"/>
              <a:t>29-May-2018 21:11:40 ET</a:t>
            </a:r>
            <a:endParaRPr lang="en-US" altLang="en-US" sz="1600" b="0" dirty="0">
              <a:solidFill>
                <a:schemeClr val="tx1"/>
              </a:solidFill>
            </a:endParaRPr>
          </a:p>
          <a:p>
            <a:pPr>
              <a:buFont typeface="Arial" panose="020B0604020202020204" pitchFamily="34" charset="0"/>
              <a:buChar char="•"/>
            </a:pPr>
            <a:endParaRPr lang="en-US" sz="1600" dirty="0"/>
          </a:p>
          <a:p>
            <a:pPr lvl="1"/>
            <a:r>
              <a:rPr lang="en-US" altLang="en-US" sz="1600" b="1" dirty="0"/>
              <a:t>Moved by: 	Tim Jefferies </a:t>
            </a:r>
            <a:r>
              <a:rPr lang="en-US" sz="1600" b="1" dirty="0"/>
              <a:t>(Huawei)</a:t>
            </a:r>
            <a:endParaRPr lang="en-US" altLang="en-US" sz="1600" b="1" dirty="0"/>
          </a:p>
          <a:p>
            <a:pPr lvl="1"/>
            <a:r>
              <a:rPr lang="en-US" altLang="en-US" sz="1600" b="1" dirty="0"/>
              <a:t>Seconded by: 	Mike Lynch (MJ Lynch Assoc.)</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31 May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2000" dirty="0"/>
              <a:t>The document </a:t>
            </a:r>
            <a:r>
              <a:rPr lang="en-US" sz="2000" dirty="0">
                <a:hlinkClick r:id="rId2"/>
              </a:rPr>
              <a:t>https://mentor.ieee.org/802.18/dcn/17/18-17-0073-06-0000-ieee-802-viewpoints-on-wrc-19-agenda-items.pptx</a:t>
            </a:r>
            <a:r>
              <a:rPr lang="en-US" sz="2000" dirty="0"/>
              <a:t>  has been passed onto some developing country regulators, a question came in on IMT.  </a:t>
            </a:r>
          </a:p>
          <a:p>
            <a:pPr marL="0" indent="0"/>
            <a:endParaRPr lang="en-GB" sz="2000" dirty="0"/>
          </a:p>
          <a:p>
            <a:pPr>
              <a:buFont typeface="Arial" panose="020B0604020202020204" pitchFamily="34" charset="0"/>
              <a:buChar char="•"/>
            </a:pPr>
            <a:r>
              <a:rPr lang="en-GB" sz="2000" dirty="0"/>
              <a:t>The summary of the question: </a:t>
            </a:r>
          </a:p>
          <a:p>
            <a:pPr lvl="1">
              <a:buFont typeface="Arial" panose="020B0604020202020204" pitchFamily="34" charset="0"/>
              <a:buChar char="•"/>
            </a:pPr>
            <a:r>
              <a:rPr lang="en-GB" sz="1800" dirty="0"/>
              <a:t>In the light of the above understanding on (1) IMT identification not entailing exclusivity, and (2) IMT identification not entailing infeasibility of licence exempt, may I kindly seek clarification on your current view on AI 1.13. </a:t>
            </a:r>
          </a:p>
          <a:p>
            <a:pPr marL="0" indent="0"/>
            <a:endParaRPr lang="en-US" sz="2000" dirty="0">
              <a:solidFill>
                <a:schemeClr val="tx1"/>
              </a:solidFill>
            </a:endParaRPr>
          </a:p>
          <a:p>
            <a:pPr>
              <a:buFont typeface="Arial" panose="020B0604020202020204" pitchFamily="34" charset="0"/>
              <a:buChar char="•"/>
            </a:pPr>
            <a:r>
              <a:rPr lang="en-US" sz="2000" dirty="0">
                <a:solidFill>
                  <a:schemeClr val="tx1"/>
                </a:solidFill>
              </a:rPr>
              <a:t>Our final bullet seems to speak to this: </a:t>
            </a:r>
          </a:p>
          <a:p>
            <a:pPr lvl="1">
              <a:buFont typeface="Arial" panose="020B0604020202020204" pitchFamily="34" charset="0"/>
              <a:buChar char="•"/>
            </a:pPr>
            <a:r>
              <a:rPr lang="en-US" sz="1800" dirty="0"/>
              <a:t>Given these facts, we believe that a wide variety of 5G services and use-cases will be deployed in this band globally without the need for an IMT identification. In fact, IMT identification could bar some key 5G technologies from operating in this band.</a:t>
            </a:r>
          </a:p>
          <a:p>
            <a:pPr lvl="4">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54180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marL="0" indent="0"/>
            <a:r>
              <a:rPr lang="en-US" sz="1800" dirty="0"/>
              <a:t> </a:t>
            </a:r>
            <a:endParaRPr lang="en-US" sz="1000" b="0" dirty="0">
              <a:solidFill>
                <a:schemeClr val="tx1"/>
              </a:solidFill>
            </a:endParaRPr>
          </a:p>
          <a:p>
            <a:pPr>
              <a:buFont typeface="Arial" panose="020B0604020202020204" pitchFamily="34" charset="0"/>
              <a:buChar char="•"/>
            </a:pPr>
            <a:r>
              <a:rPr lang="en-US" sz="2000" dirty="0">
                <a:solidFill>
                  <a:schemeClr val="tx1"/>
                </a:solidFill>
              </a:rPr>
              <a:t>What else can we feed back to add to this?</a:t>
            </a:r>
            <a:r>
              <a:rPr lang="en-US" sz="2000" b="0" dirty="0">
                <a:solidFill>
                  <a:schemeClr val="tx1"/>
                </a:solidFill>
              </a:rPr>
              <a:t>  From 17 May. </a:t>
            </a:r>
          </a:p>
          <a:p>
            <a:pPr lvl="1">
              <a:buFont typeface="Arial" panose="020B0604020202020204" pitchFamily="34" charset="0"/>
              <a:buChar char="•"/>
            </a:pPr>
            <a:r>
              <a:rPr lang="en-US" sz="1800" b="0" dirty="0">
                <a:solidFill>
                  <a:schemeClr val="tx1"/>
                </a:solidFill>
              </a:rPr>
              <a:t>ITU-R has IMT defined </a:t>
            </a:r>
            <a:r>
              <a:rPr lang="en-US" sz="1800" b="1" dirty="0">
                <a:solidFill>
                  <a:schemeClr val="tx1"/>
                </a:solidFill>
              </a:rPr>
              <a:t>primarily</a:t>
            </a:r>
            <a:r>
              <a:rPr lang="en-US" sz="1800" b="0" dirty="0">
                <a:solidFill>
                  <a:schemeClr val="tx1"/>
                </a:solidFill>
              </a:rPr>
              <a:t> to support mobile services, so to get that primary designation it is not clear how un-licensed would be designated. </a:t>
            </a:r>
          </a:p>
          <a:p>
            <a:pPr lvl="1">
              <a:buFont typeface="Arial" panose="020B0604020202020204" pitchFamily="34" charset="0"/>
              <a:buChar char="•"/>
            </a:pPr>
            <a:r>
              <a:rPr lang="en-US" sz="1800" dirty="0">
                <a:solidFill>
                  <a:schemeClr val="tx1"/>
                </a:solidFill>
              </a:rPr>
              <a:t>ITU recommendations are not binding, and different regulators treat them differently. </a:t>
            </a:r>
          </a:p>
          <a:p>
            <a:pPr lvl="2">
              <a:buFont typeface="Arial" panose="020B0604020202020204" pitchFamily="34" charset="0"/>
              <a:buChar char="•"/>
            </a:pPr>
            <a:r>
              <a:rPr lang="en-US" dirty="0">
                <a:solidFill>
                  <a:schemeClr val="tx1"/>
                </a:solidFill>
              </a:rPr>
              <a:t>If  a regulator sees IMT they may restrict or favor IMT and then to get reasonable unlicensed allocation maybe a difficult process.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The contact in the </a:t>
            </a:r>
            <a:r>
              <a:rPr lang="en-US" sz="2000" dirty="0"/>
              <a:t>African Telecommunications Union (ATU) was informed of the </a:t>
            </a:r>
            <a:r>
              <a:rPr lang="en-US" sz="2000" dirty="0">
                <a:solidFill>
                  <a:schemeClr val="tx1"/>
                </a:solidFill>
              </a:rPr>
              <a:t>few points above, what else can we add? </a:t>
            </a:r>
          </a:p>
          <a:p>
            <a:pPr lvl="1">
              <a:buFont typeface="Arial" panose="020B0604020202020204" pitchFamily="34" charset="0"/>
              <a:buChar char="•"/>
            </a:pPr>
            <a:r>
              <a:rPr lang="en-US" sz="1800" dirty="0">
                <a:solidFill>
                  <a:schemeClr val="tx1"/>
                </a:solidFill>
              </a:rPr>
              <a:t>IMT by previous convention and expectation has always been licensed, which supports the points above. </a:t>
            </a:r>
          </a:p>
          <a:p>
            <a:pPr lvl="1">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3959300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Anything to share on the EU front?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000" b="0" dirty="0">
                <a:solidFill>
                  <a:schemeClr val="tx1"/>
                </a:solidFill>
              </a:rPr>
              <a:t>6 GHz -  </a:t>
            </a:r>
          </a:p>
          <a:p>
            <a:pPr lvl="1">
              <a:buFont typeface="Arial" panose="020B0604020202020204" pitchFamily="34" charset="0"/>
              <a:buChar char="•"/>
            </a:pPr>
            <a:r>
              <a:rPr lang="en-US" sz="1800" b="0" dirty="0">
                <a:solidFill>
                  <a:schemeClr val="tx1"/>
                </a:solidFill>
              </a:rPr>
              <a:t>SE45:  Current draft posted this morning, as an attachment to the last minutes. </a:t>
            </a:r>
            <a:endParaRPr lang="en-US" sz="1400" b="0" dirty="0">
              <a:solidFill>
                <a:schemeClr val="tx1"/>
              </a:solidFill>
            </a:endParaRPr>
          </a:p>
          <a:p>
            <a:pPr lvl="2">
              <a:buFont typeface="Arial" panose="020B0604020202020204" pitchFamily="34" charset="0"/>
              <a:buChar char="•"/>
            </a:pPr>
            <a:r>
              <a:rPr lang="en-US" sz="1600" dirty="0">
                <a:solidFill>
                  <a:schemeClr val="tx1"/>
                </a:solidFill>
              </a:rPr>
              <a:t>There are compromises on characteristics for RLAN.</a:t>
            </a:r>
          </a:p>
          <a:p>
            <a:pPr lvl="2">
              <a:buFont typeface="Arial" panose="020B0604020202020204" pitchFamily="34" charset="0"/>
              <a:buChar char="•"/>
            </a:pPr>
            <a:r>
              <a:rPr lang="en-US" sz="1600" dirty="0">
                <a:solidFill>
                  <a:schemeClr val="tx1"/>
                </a:solidFill>
              </a:rPr>
              <a:t>There is also much material on several different pieces, it is a works in progress. </a:t>
            </a:r>
          </a:p>
          <a:p>
            <a:pPr lvl="2">
              <a:buFont typeface="Arial" panose="020B0604020202020204" pitchFamily="34" charset="0"/>
              <a:buChar char="•"/>
            </a:pPr>
            <a:r>
              <a:rPr lang="en-US" sz="1600" dirty="0">
                <a:solidFill>
                  <a:schemeClr val="tx1"/>
                </a:solidFill>
                <a:hlinkClick r:id="rId2"/>
              </a:rPr>
              <a:t>https://cept.org/Documents/se-45/43715/se45-18-051a1_draft-ecc-report-rlan-in-6-ghz</a:t>
            </a:r>
            <a:r>
              <a:rPr lang="en-US" sz="1600" dirty="0">
                <a:solidFill>
                  <a:schemeClr val="tx1"/>
                </a:solidFill>
              </a:rPr>
              <a:t> </a:t>
            </a:r>
            <a:endParaRPr lang="en-US" sz="1200" b="0" dirty="0">
              <a:solidFill>
                <a:schemeClr val="tx1"/>
              </a:solidFill>
            </a:endParaRPr>
          </a:p>
          <a:p>
            <a:pPr lvl="1">
              <a:buFont typeface="Arial" panose="020B0604020202020204" pitchFamily="34" charset="0"/>
              <a:buChar char="•"/>
            </a:pPr>
            <a:r>
              <a:rPr lang="en-US" sz="1800" dirty="0">
                <a:solidFill>
                  <a:schemeClr val="tx1"/>
                </a:solidFill>
              </a:rPr>
              <a:t>FM57: There is a 13 July web-meeting coming up.  </a:t>
            </a:r>
          </a:p>
          <a:p>
            <a:pPr lvl="2">
              <a:buFont typeface="Arial" panose="020B0604020202020204" pitchFamily="34" charset="0"/>
              <a:buChar char="•"/>
            </a:pPr>
            <a:r>
              <a:rPr lang="en-US" sz="1600" dirty="0">
                <a:solidFill>
                  <a:schemeClr val="tx1"/>
                </a:solidFill>
              </a:rPr>
              <a:t>We will use that meeting to;</a:t>
            </a:r>
          </a:p>
          <a:p>
            <a:pPr marL="1371600" lvl="3" indent="0"/>
            <a:r>
              <a:rPr lang="en-US" sz="1400" dirty="0">
                <a:solidFill>
                  <a:schemeClr val="tx1"/>
                </a:solidFill>
              </a:rPr>
              <a:t>1)    Review the results of the questionnaire related to FS and others uses in the band 5925-6425 MHz, and</a:t>
            </a:r>
          </a:p>
          <a:p>
            <a:pPr marL="1371600" lvl="3" indent="0"/>
            <a:r>
              <a:rPr lang="en-US" sz="1400" dirty="0">
                <a:solidFill>
                  <a:schemeClr val="tx1"/>
                </a:solidFill>
              </a:rPr>
              <a:t>2)    Review the first iteration of the draft interim report to the Commission (a framework of which I will post in the next couple of weeks).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81684174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26113</TotalTime>
  <Words>4250</Words>
  <Application>Microsoft Office PowerPoint</Application>
  <PresentationFormat>On-screen Show (4:3)</PresentationFormat>
  <Paragraphs>439</Paragraphs>
  <Slides>31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WRC -19   AI 1.13  IMT </vt:lpstr>
      <vt:lpstr>WRC -19   AI 1.13  IMT </vt:lpstr>
      <vt:lpstr>EU items </vt:lpstr>
      <vt:lpstr>IEEE SA - informational</vt:lpstr>
      <vt:lpstr>A Future For Unlicensed Spectrum</vt:lpstr>
      <vt:lpstr>802.18 List Server</vt:lpstr>
      <vt:lpstr>FCC FNPRM 4.9 GHz</vt:lpstr>
      <vt:lpstr>FCC NPRM 2.5 GHz -1</vt:lpstr>
      <vt:lpstr>FCC NPRM 2.5 GHz -2</vt:lpstr>
      <vt:lpstr>Actions Required</vt:lpstr>
      <vt:lpstr>Any Other Business</vt:lpstr>
      <vt:lpstr>Adjourn</vt:lpstr>
      <vt:lpstr>PowerPoint Presentation</vt:lpstr>
      <vt:lpstr>AI 1.13   IMT</vt:lpstr>
      <vt:lpstr>Any Other Business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482</cp:revision>
  <cp:lastPrinted>1601-01-01T00:00:00Z</cp:lastPrinted>
  <dcterms:created xsi:type="dcterms:W3CDTF">2016-03-03T14:54:45Z</dcterms:created>
  <dcterms:modified xsi:type="dcterms:W3CDTF">2018-06-01T14:11:45Z</dcterms:modified>
</cp:coreProperties>
</file>