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341" r:id="rId3"/>
    <p:sldId id="329" r:id="rId4"/>
    <p:sldId id="330" r:id="rId5"/>
    <p:sldId id="319" r:id="rId6"/>
    <p:sldId id="331" r:id="rId7"/>
    <p:sldId id="412" r:id="rId8"/>
    <p:sldId id="414" r:id="rId9"/>
    <p:sldId id="424" r:id="rId10"/>
    <p:sldId id="432" r:id="rId11"/>
    <p:sldId id="395" r:id="rId12"/>
    <p:sldId id="425" r:id="rId13"/>
    <p:sldId id="430" r:id="rId14"/>
    <p:sldId id="431" r:id="rId15"/>
    <p:sldId id="419" r:id="rId16"/>
    <p:sldId id="401" r:id="rId17"/>
    <p:sldId id="402" r:id="rId18"/>
    <p:sldId id="403" r:id="rId19"/>
    <p:sldId id="433" r:id="rId20"/>
    <p:sldId id="429" r:id="rId21"/>
    <p:sldId id="417" r:id="rId22"/>
    <p:sldId id="418" r:id="rId23"/>
    <p:sldId id="398" r:id="rId24"/>
    <p:sldId id="428" r:id="rId25"/>
    <p:sldId id="404" r:id="rId26"/>
    <p:sldId id="399" r:id="rId27"/>
    <p:sldId id="409" r:id="rId28"/>
    <p:sldId id="411" r:id="rId29"/>
    <p:sldId id="410" r:id="rId30"/>
    <p:sldId id="390" r:id="rId31"/>
    <p:sldId id="392" r:id="rId3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62" autoAdjust="0"/>
    <p:restoredTop sz="94660"/>
  </p:normalViewPr>
  <p:slideViewPr>
    <p:cSldViewPr>
      <p:cViewPr varScale="1">
        <p:scale>
          <a:sx n="115" d="100"/>
          <a:sy n="115" d="100"/>
        </p:scale>
        <p:origin x="714" y="11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6396"/>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18-May-18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17 May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17 May 2018</a:t>
            </a:r>
            <a:endParaRPr lang="en-GB" dirty="0"/>
          </a:p>
        </p:txBody>
      </p:sp>
      <p:sp>
        <p:nvSpPr>
          <p:cNvPr id="3" name="Footer Placeholder 2"/>
          <p:cNvSpPr>
            <a:spLocks noGrp="1"/>
          </p:cNvSpPr>
          <p:nvPr>
            <p:ph type="ftr" idx="11"/>
          </p:nvPr>
        </p:nvSpPr>
        <p:spPr/>
        <p:txBody>
          <a:bodyPr/>
          <a:lstStyle>
            <a:lvl1pPr>
              <a:defRPr/>
            </a:lvl1pPr>
          </a:lstStyle>
          <a:p>
            <a:r>
              <a:rPr lang="en-US"/>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17 May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802.18-18/0057r01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apps.fcc.gov/edocs_public/attachmatch/DA-18-468A1.pdf" TargetMode="External"/><Relationship Id="rId7" Type="http://schemas.openxmlformats.org/officeDocument/2006/relationships/hyperlink" Target="https://www.fcc.gov/ecfs/search/filings?q=(proceedings.name:((07\-100*))%20OR%20proceedings.description:((07\-100*)))&amp;sort=date_disseminated,DESC" TargetMode="External"/><Relationship Id="rId2" Type="http://schemas.openxmlformats.org/officeDocument/2006/relationships/hyperlink" Target="https://www.federalregister.gov/documents/2018/05/07/2018-09416/49-ghz-band?utm_campaign=subscription%20mailing%20list&amp;utm_source=federalregister.gov&amp;utm_medium=email" TargetMode="External"/><Relationship Id="rId1" Type="http://schemas.openxmlformats.org/officeDocument/2006/relationships/slideLayout" Target="../slideLayouts/slideLayout1.xml"/><Relationship Id="rId6" Type="http://schemas.openxmlformats.org/officeDocument/2006/relationships/hyperlink" Target="https://mentor.ieee.org/802.18/dcn/18/18-18-0052-00-0000-fcc-fnprn-4-9-ghz-fcc-18-33-wp-07-100.pdf" TargetMode="External"/><Relationship Id="rId5" Type="http://schemas.openxmlformats.org/officeDocument/2006/relationships/hyperlink" Target="https://ecfsapi.fcc.gov/file/03231913715191/FCC-18-33A1.pdf" TargetMode="External"/><Relationship Id="rId4" Type="http://schemas.openxmlformats.org/officeDocument/2006/relationships/hyperlink" Target="https://mentor.ieee.org/802.18/dcn/18/18-18-0051-00-0000-fcc-pn-4-9-ghz-da-18-468-fcc-18-33-wp-07-100.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fcc.gov/ecfs/search/filings?proceedings_name=18-120&amp;sort=date_disseminated,DESC" TargetMode="External"/><Relationship Id="rId2" Type="http://schemas.openxmlformats.org/officeDocument/2006/relationships/hyperlink" Target="https://www.fcc.gov/ecfs/filing/0510125420096"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8/dcn/16/18-16-0038-09-0000-teleconference-call-in-info.pptx"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itu.int/rec/R-REC-M.2003-2-201801-I/en" TargetMode="External"/><Relationship Id="rId2" Type="http://schemas.openxmlformats.org/officeDocument/2006/relationships/hyperlink" Target="https://apps.fcc.gov/edocs_public/attachmatch/FCC-16-89A1.pdf" TargetMode="External"/><Relationship Id="rId1" Type="http://schemas.openxmlformats.org/officeDocument/2006/relationships/slideLayout" Target="../slideLayouts/slideLayout1.xml"/><Relationship Id="rId4" Type="http://schemas.openxmlformats.org/officeDocument/2006/relationships/hyperlink" Target="http://rspg-spectrum.eu/2018/02/"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8/dcn/18/18-18-0028-00-0000-draft-ieee-european-public-policy-position-statement-on-spectrum-management.pdf"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8/dcn/18/18-18-0010-02-0000-sa-use-of-spectrum-draft-position-06dec17.docx" TargetMode="Externa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18/11-18-0583-00-AANI-aani-sc-closing-report-march-2018.pptx"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itu.int/en/ITU-R/study-groups/rsg5/rwp5d/imt-2020/Pages/default.asp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058-00-0000-minutes-03may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8/dcn/18/18-18-0041-00-0000-fcc-noi-expanding-flexible-use-of-3-7-4-2-ghz-band-gn-18-122-da-18-396.pdf" TargetMode="External"/><Relationship Id="rId2" Type="http://schemas.openxmlformats.org/officeDocument/2006/relationships/hyperlink" Target="https://www.fcc.gov/ecfs/search/filings?q=delegated_authority_number:(*18\-396*)&amp;sort=date_disseminated,DESC"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8/18-18-0049-00-0000-fcc-pn-expanding-flexible-use-of-3-7-4-2-ghz-band-gn-18-122-da-18-446.pdf" TargetMode="External"/><Relationship Id="rId2" Type="http://schemas.openxmlformats.org/officeDocument/2006/relationships/hyperlink" Target="https://www.fcc.gov/ecfs/search/filings?proceedings_name=18-122&amp;sort=date_disseminated,DESC"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8/dcn/18/18-18-0056-00-0000-increasing-efficient-and-effective-use-part-101-spectrum.pptx"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17 May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889125"/>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17 May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32470208"/>
              </p:ext>
            </p:extLst>
          </p:nvPr>
        </p:nvGraphicFramePr>
        <p:xfrm>
          <a:off x="552450" y="3600450"/>
          <a:ext cx="8001000" cy="2552700"/>
        </p:xfrm>
        <a:graphic>
          <a:graphicData uri="http://schemas.openxmlformats.org/presentationml/2006/ole">
            <mc:AlternateContent xmlns:mc="http://schemas.openxmlformats.org/markup-compatibility/2006">
              <mc:Choice xmlns:v="urn:schemas-microsoft-com:vml" Requires="v">
                <p:oleObj spid="_x0000_s3468" name="Document" r:id="rId4" imgW="8253286" imgH="2641030" progId="Word.Document.8">
                  <p:embed/>
                </p:oleObj>
              </mc:Choice>
              <mc:Fallback>
                <p:oleObj name="Document" r:id="rId4" imgW="8253286" imgH="2641030" progId="Word.Document.8">
                  <p:embed/>
                  <p:pic>
                    <p:nvPicPr>
                      <p:cNvPr id="0" name="Picture 3"/>
                      <p:cNvPicPr>
                        <a:picLocks noChangeAspect="1" noChangeArrowheads="1"/>
                      </p:cNvPicPr>
                      <p:nvPr/>
                    </p:nvPicPr>
                    <p:blipFill>
                      <a:blip r:embed="rId5"/>
                      <a:srcRect/>
                      <a:stretch>
                        <a:fillRect/>
                      </a:stretch>
                    </p:blipFill>
                    <p:spPr bwMode="auto">
                      <a:xfrm>
                        <a:off x="552450" y="3600450"/>
                        <a:ext cx="8001000" cy="2552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WRC -19   AI 1.13  IMT </a:t>
            </a:r>
            <a:endParaRPr lang="en-US" sz="1400" dirty="0"/>
          </a:p>
        </p:txBody>
      </p:sp>
      <p:sp>
        <p:nvSpPr>
          <p:cNvPr id="3" name="Content Placeholder 2"/>
          <p:cNvSpPr>
            <a:spLocks noGrp="1"/>
          </p:cNvSpPr>
          <p:nvPr>
            <p:ph idx="1"/>
          </p:nvPr>
        </p:nvSpPr>
        <p:spPr>
          <a:xfrm>
            <a:off x="692092" y="1257300"/>
            <a:ext cx="8451908" cy="4494213"/>
          </a:xfrm>
        </p:spPr>
        <p:txBody>
          <a:bodyPr/>
          <a:lstStyle/>
          <a:p>
            <a:pPr>
              <a:buFont typeface="Arial" panose="020B0604020202020204" pitchFamily="34" charset="0"/>
              <a:buChar char="•"/>
            </a:pPr>
            <a:r>
              <a:rPr lang="en-US" sz="1800" dirty="0"/>
              <a:t>The 18-17/0073r06 IEEE 802 view points on WRC-19 Agenda Items has been passed onto some developing country regulators, a question came in on IMT.  </a:t>
            </a:r>
          </a:p>
          <a:p>
            <a:pPr>
              <a:buFont typeface="Arial" panose="020B0604020202020204" pitchFamily="34" charset="0"/>
              <a:buChar char="•"/>
            </a:pPr>
            <a:r>
              <a:rPr lang="en-GB" sz="1800" dirty="0"/>
              <a:t>The summary of the question: </a:t>
            </a:r>
          </a:p>
          <a:p>
            <a:pPr lvl="1">
              <a:buFont typeface="Arial" panose="020B0604020202020204" pitchFamily="34" charset="0"/>
              <a:buChar char="•"/>
            </a:pPr>
            <a:r>
              <a:rPr lang="en-GB" sz="1600" dirty="0"/>
              <a:t>In the light of the above understanding on (1) IMT identification not entailing exclusivity, and (2) IMT identification not entailing infeasibility of licence exempt, may I kindly seek clarification on your current view on AI 1.13. </a:t>
            </a:r>
          </a:p>
          <a:p>
            <a:pPr>
              <a:buFont typeface="Arial" panose="020B0604020202020204" pitchFamily="34" charset="0"/>
              <a:buChar char="•"/>
            </a:pPr>
            <a:r>
              <a:rPr lang="en-US" sz="1800" dirty="0">
                <a:solidFill>
                  <a:schemeClr val="tx1"/>
                </a:solidFill>
              </a:rPr>
              <a:t>Our final bullet seems to speak to this: </a:t>
            </a:r>
          </a:p>
          <a:p>
            <a:pPr lvl="1">
              <a:buFont typeface="Arial" panose="020B0604020202020204" pitchFamily="34" charset="0"/>
              <a:buChar char="•"/>
            </a:pPr>
            <a:r>
              <a:rPr lang="en-US" sz="1600" dirty="0"/>
              <a:t>Given these facts, we believe that a wide variety of 5G services and use-cases will be deployed in this band globally without the need for an IMT identification. In fact, IMT identification could bar some key 5G technologies from operating in this band.</a:t>
            </a:r>
          </a:p>
          <a:p>
            <a:pPr lvl="4">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dirty="0">
                <a:solidFill>
                  <a:schemeClr val="tx1"/>
                </a:solidFill>
              </a:rPr>
              <a:t>What else can we feed back to add to this?</a:t>
            </a:r>
            <a:r>
              <a:rPr lang="en-US" sz="1800" b="0" dirty="0">
                <a:solidFill>
                  <a:schemeClr val="tx1"/>
                </a:solidFill>
              </a:rPr>
              <a:t> </a:t>
            </a:r>
          </a:p>
          <a:p>
            <a:pPr lvl="1">
              <a:buFont typeface="Arial" panose="020B0604020202020204" pitchFamily="34" charset="0"/>
              <a:buChar char="•"/>
            </a:pPr>
            <a:r>
              <a:rPr lang="en-US" sz="1400" b="0" dirty="0">
                <a:solidFill>
                  <a:schemeClr val="tx1"/>
                </a:solidFill>
              </a:rPr>
              <a:t>ITU-R has IMT defined </a:t>
            </a:r>
            <a:r>
              <a:rPr lang="en-US" sz="1400" b="1" dirty="0">
                <a:solidFill>
                  <a:schemeClr val="tx1"/>
                </a:solidFill>
              </a:rPr>
              <a:t>primarily</a:t>
            </a:r>
            <a:r>
              <a:rPr lang="en-US" sz="1400" b="0" dirty="0">
                <a:solidFill>
                  <a:schemeClr val="tx1"/>
                </a:solidFill>
              </a:rPr>
              <a:t> to support mobile services</a:t>
            </a:r>
            <a:r>
              <a:rPr lang="en-US" sz="1400" b="0">
                <a:solidFill>
                  <a:schemeClr val="tx1"/>
                </a:solidFill>
              </a:rPr>
              <a:t>, so to get that primary </a:t>
            </a:r>
            <a:r>
              <a:rPr lang="en-US" sz="1400" b="0" dirty="0">
                <a:solidFill>
                  <a:schemeClr val="tx1"/>
                </a:solidFill>
              </a:rPr>
              <a:t>designation it is not clear how un-licensed would be designated. </a:t>
            </a:r>
          </a:p>
          <a:p>
            <a:pPr lvl="1">
              <a:buFont typeface="Arial" panose="020B0604020202020204" pitchFamily="34" charset="0"/>
              <a:buChar char="•"/>
            </a:pPr>
            <a:r>
              <a:rPr lang="en-US" sz="1400" dirty="0">
                <a:solidFill>
                  <a:schemeClr val="tx1"/>
                </a:solidFill>
              </a:rPr>
              <a:t>ITU recommendations are not binding, and different regulators treat them differently. </a:t>
            </a:r>
          </a:p>
          <a:p>
            <a:pPr lvl="2">
              <a:buFont typeface="Arial" panose="020B0604020202020204" pitchFamily="34" charset="0"/>
              <a:buChar char="•"/>
            </a:pPr>
            <a:r>
              <a:rPr lang="en-US" sz="1400" dirty="0">
                <a:solidFill>
                  <a:schemeClr val="tx1"/>
                </a:solidFill>
              </a:rPr>
              <a:t>If  a regulator sees IMT they may restrict or favor IMT and then to get reasonable unlicensed allocation maybe a difficult process.   </a:t>
            </a:r>
          </a:p>
          <a:p>
            <a:pPr lvl="1">
              <a:buFont typeface="Arial" panose="020B0604020202020204" pitchFamily="34" charset="0"/>
              <a:buChar char="•"/>
            </a:pPr>
            <a:endParaRPr lang="en-US" sz="1400" b="0" dirty="0">
              <a:solidFill>
                <a:schemeClr val="tx1"/>
              </a:solidFill>
            </a:endParaRPr>
          </a:p>
          <a:p>
            <a:pPr lvl="1">
              <a:buFont typeface="Arial" panose="020B0604020202020204" pitchFamily="34" charset="0"/>
              <a:buChar char="•"/>
            </a:pPr>
            <a:endParaRPr lang="en-US" sz="1400" b="0" dirty="0">
              <a:solidFill>
                <a:schemeClr val="tx1"/>
              </a:solidFill>
            </a:endParaRPr>
          </a:p>
          <a:p>
            <a:pPr lvl="1">
              <a:buFont typeface="Arial" panose="020B0604020202020204" pitchFamily="34" charset="0"/>
              <a:buChar char="•"/>
            </a:pPr>
            <a:endParaRPr lang="en-US" sz="1400" b="0" dirty="0">
              <a:solidFill>
                <a:schemeClr val="tx1"/>
              </a:solidFill>
            </a:endParaRPr>
          </a:p>
          <a:p>
            <a:pPr lvl="1">
              <a:buFont typeface="Arial" panose="020B0604020202020204" pitchFamily="34" charset="0"/>
              <a:buChar char="•"/>
            </a:pPr>
            <a:endParaRPr lang="en-US" sz="14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17 May 2018</a:t>
            </a:r>
            <a:endParaRPr lang="en-GB" dirty="0"/>
          </a:p>
        </p:txBody>
      </p:sp>
    </p:spTree>
    <p:extLst>
      <p:ext uri="{BB962C8B-B14F-4D97-AF65-F5344CB8AC3E}">
        <p14:creationId xmlns:p14="http://schemas.microsoft.com/office/powerpoint/2010/main" val="2541805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EU items </a:t>
            </a:r>
            <a:endParaRPr lang="en-US" sz="1400" dirty="0"/>
          </a:p>
        </p:txBody>
      </p:sp>
      <p:sp>
        <p:nvSpPr>
          <p:cNvPr id="3" name="Content Placeholder 2"/>
          <p:cNvSpPr>
            <a:spLocks noGrp="1"/>
          </p:cNvSpPr>
          <p:nvPr>
            <p:ph idx="1"/>
          </p:nvPr>
        </p:nvSpPr>
        <p:spPr>
          <a:xfrm>
            <a:off x="692092" y="1257300"/>
            <a:ext cx="8451908" cy="4494213"/>
          </a:xfrm>
        </p:spPr>
        <p:txBody>
          <a:bodyPr/>
          <a:lstStyle/>
          <a:p>
            <a:pPr>
              <a:buFont typeface="Arial" panose="020B0604020202020204" pitchFamily="34" charset="0"/>
              <a:buChar char="•"/>
            </a:pPr>
            <a:r>
              <a:rPr lang="en-US" sz="1800" dirty="0"/>
              <a:t>Anything to share on the EU front?  			Did not get to this.  </a:t>
            </a:r>
            <a:endParaRPr lang="en-US" sz="1800" b="0" dirty="0">
              <a:solidFill>
                <a:schemeClr val="tx1"/>
              </a:solidFill>
            </a:endParaRPr>
          </a:p>
          <a:p>
            <a:pPr>
              <a:buFont typeface="Arial" panose="020B0604020202020204" pitchFamily="34" charset="0"/>
              <a:buChar char="•"/>
            </a:pPr>
            <a:endParaRPr lang="en-US" sz="1800" b="0" dirty="0">
              <a:solidFill>
                <a:schemeClr val="tx1"/>
              </a:solidFill>
            </a:endParaRPr>
          </a:p>
          <a:p>
            <a:pPr>
              <a:buFont typeface="Arial" panose="020B0604020202020204" pitchFamily="34" charset="0"/>
              <a:buChar char="•"/>
            </a:pPr>
            <a:r>
              <a:rPr lang="en-US" sz="1800" b="0" dirty="0">
                <a:solidFill>
                  <a:schemeClr val="tx1"/>
                </a:solidFill>
              </a:rPr>
              <a:t>6 GHz -  </a:t>
            </a:r>
          </a:p>
          <a:p>
            <a:pPr lvl="1">
              <a:buFont typeface="Arial" panose="020B0604020202020204" pitchFamily="34" charset="0"/>
              <a:buChar char="•"/>
            </a:pPr>
            <a:r>
              <a:rPr lang="en-US" sz="1400" b="0" dirty="0">
                <a:solidFill>
                  <a:schemeClr val="tx1"/>
                </a:solidFill>
              </a:rPr>
              <a:t>SE45: </a:t>
            </a:r>
          </a:p>
          <a:p>
            <a:pPr lvl="1">
              <a:buFont typeface="Arial" panose="020B0604020202020204" pitchFamily="34" charset="0"/>
              <a:buChar char="•"/>
            </a:pPr>
            <a:r>
              <a:rPr lang="en-US" sz="1400" dirty="0">
                <a:solidFill>
                  <a:schemeClr val="tx1"/>
                </a:solidFill>
              </a:rPr>
              <a:t>FM57:</a:t>
            </a:r>
            <a:endParaRPr lang="en-US" sz="1400" b="0" dirty="0">
              <a:solidFill>
                <a:schemeClr val="tx1"/>
              </a:solidFill>
            </a:endParaRPr>
          </a:p>
          <a:p>
            <a:pPr>
              <a:buFont typeface="Arial" panose="020B0604020202020204" pitchFamily="34" charset="0"/>
              <a:buChar char="•"/>
            </a:pPr>
            <a:endParaRPr lang="en-US" sz="1800" b="0" dirty="0">
              <a:solidFill>
                <a:schemeClr val="tx1"/>
              </a:solidFill>
            </a:endParaRPr>
          </a:p>
          <a:p>
            <a:pPr>
              <a:buFont typeface="Arial" panose="020B0604020202020204" pitchFamily="34" charset="0"/>
              <a:buChar char="•"/>
            </a:pPr>
            <a:r>
              <a:rPr lang="en-US" sz="1800" b="0" dirty="0">
                <a:solidFill>
                  <a:schemeClr val="tx1"/>
                </a:solidFill>
              </a:rPr>
              <a:t>60 GHz –  </a:t>
            </a:r>
          </a:p>
          <a:p>
            <a:pPr lvl="1">
              <a:buFont typeface="Arial" panose="020B0604020202020204" pitchFamily="34" charset="0"/>
              <a:buChar char="•"/>
            </a:pPr>
            <a:r>
              <a:rPr lang="en-US" sz="1400" b="0" dirty="0">
                <a:solidFill>
                  <a:schemeClr val="tx1"/>
                </a:solidFill>
              </a:rPr>
              <a:t>  </a:t>
            </a:r>
          </a:p>
          <a:p>
            <a:pPr lvl="1">
              <a:buFont typeface="Arial" panose="020B0604020202020204" pitchFamily="34" charset="0"/>
              <a:buChar char="•"/>
            </a:pPr>
            <a:endParaRPr lang="en-US" sz="14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17 May 2018</a:t>
            </a:r>
            <a:endParaRPr lang="en-GB" dirty="0"/>
          </a:p>
        </p:txBody>
      </p:sp>
    </p:spTree>
    <p:extLst>
      <p:ext uri="{BB962C8B-B14F-4D97-AF65-F5344CB8AC3E}">
        <p14:creationId xmlns:p14="http://schemas.microsoft.com/office/powerpoint/2010/main" val="816841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FCC FNPRM 4.9 GHz</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1600" dirty="0"/>
              <a:t>PUBLIC SAFETY AND HOMELAND SECURITY BUREAU ANNOUNCES COMMENT AND REPLY COMMENT DATES FOR THE SIXTH FURTHER NOTICE OF PROPOSED RULEMAKING ON THE 4.9 GHZ BAND AND CONSOLIDATES DOCKET NUMBERS FOR ALL FUTURE 4.9 GHz BAND MATTERS </a:t>
            </a:r>
          </a:p>
          <a:p>
            <a:pPr lvl="1">
              <a:buFont typeface="Arial" panose="020B0604020202020204" pitchFamily="34" charset="0"/>
              <a:buChar char="•"/>
            </a:pPr>
            <a:r>
              <a:rPr lang="en-US" sz="1600" dirty="0"/>
              <a:t>WP Docket No. 07-100, PS Docket No. 06-229, WT Docket No. 06-150, DA 18-468</a:t>
            </a:r>
          </a:p>
          <a:p>
            <a:pPr lvl="1">
              <a:buFont typeface="Arial" panose="020B0604020202020204" pitchFamily="34" charset="0"/>
              <a:buChar char="•"/>
            </a:pPr>
            <a:r>
              <a:rPr lang="en-US" sz="1200" dirty="0">
                <a:hlinkClick r:id="rId2"/>
              </a:rPr>
              <a:t>https://www.federalregister.gov/documents/2018/05/07/2018-09416/49-ghz-band?utm_campaign=subscription%20mailing%20list&amp;utm_source=federalregister.gov&amp;utm_medium=email</a:t>
            </a:r>
            <a:r>
              <a:rPr lang="en-US" sz="1200" dirty="0"/>
              <a:t>  </a:t>
            </a:r>
          </a:p>
          <a:p>
            <a:pPr lvl="1">
              <a:buFont typeface="Arial" panose="020B0604020202020204" pitchFamily="34" charset="0"/>
              <a:buChar char="•"/>
            </a:pPr>
            <a:r>
              <a:rPr lang="en-US" sz="1200" dirty="0"/>
              <a:t>PN: </a:t>
            </a:r>
            <a:r>
              <a:rPr lang="en-US" sz="1200" dirty="0">
                <a:hlinkClick r:id="rId3"/>
              </a:rPr>
              <a:t>https://apps.fcc.gov/edocs_public/attachmatch/DA-18-468A1.pdf</a:t>
            </a:r>
            <a:endParaRPr lang="en-US" sz="1200" dirty="0"/>
          </a:p>
          <a:p>
            <a:pPr lvl="2">
              <a:buFont typeface="Arial" panose="020B0604020202020204" pitchFamily="34" charset="0"/>
              <a:buChar char="•"/>
            </a:pPr>
            <a:r>
              <a:rPr lang="en-US" sz="1200" dirty="0">
                <a:hlinkClick r:id="rId4"/>
              </a:rPr>
              <a:t>https://mentor.ieee.org/802.18/dcn/18/18-18-0051-00-0000-fcc-pn-4-9-ghz-da-18-468-fcc-18-33-wp-07-100.docx</a:t>
            </a:r>
            <a:r>
              <a:rPr lang="en-US" sz="1200" dirty="0"/>
              <a:t> </a:t>
            </a:r>
          </a:p>
          <a:p>
            <a:pPr lvl="1">
              <a:buFont typeface="Arial" panose="020B0604020202020204" pitchFamily="34" charset="0"/>
              <a:buChar char="•"/>
            </a:pPr>
            <a:r>
              <a:rPr lang="en-US" sz="1200" dirty="0"/>
              <a:t>FNPRM: </a:t>
            </a:r>
            <a:r>
              <a:rPr lang="en-US" sz="1200" dirty="0">
                <a:hlinkClick r:id="rId5"/>
              </a:rPr>
              <a:t>https://ecfsapi.fcc.gov/file/03231913715191/FCC-18-33A1.pdf</a:t>
            </a:r>
            <a:r>
              <a:rPr lang="en-US" sz="1200" dirty="0"/>
              <a:t> </a:t>
            </a:r>
          </a:p>
          <a:p>
            <a:pPr lvl="2">
              <a:buFont typeface="Arial" panose="020B0604020202020204" pitchFamily="34" charset="0"/>
              <a:buChar char="•"/>
            </a:pPr>
            <a:r>
              <a:rPr lang="en-US" sz="1200" dirty="0">
                <a:hlinkClick r:id="rId6"/>
              </a:rPr>
              <a:t>https://mentor.ieee.org/802.18/dcn/18/18-18-0052-00-0000-fcc-fnprn-4-9-ghz-fcc-18-33-wp-07-100.pdf</a:t>
            </a:r>
            <a:r>
              <a:rPr lang="en-US" sz="1200" dirty="0"/>
              <a:t> </a:t>
            </a:r>
          </a:p>
          <a:p>
            <a:pPr lvl="1">
              <a:buFont typeface="Arial" panose="020B0604020202020204" pitchFamily="34" charset="0"/>
              <a:buChar char="•"/>
            </a:pPr>
            <a:r>
              <a:rPr lang="en-US" sz="1200" dirty="0">
                <a:hlinkClick r:id="rId7"/>
              </a:rPr>
              <a:t>https://www.fcc.gov/ecfs/search/filings?q=(proceedings.name:((07%5C-100*))%20OR%20proceedings.description:((07%5C-100*)))&amp;sort=date_disseminated,DESC</a:t>
            </a:r>
            <a:r>
              <a:rPr lang="en-US" sz="1200" dirty="0"/>
              <a:t> </a:t>
            </a:r>
          </a:p>
          <a:p>
            <a:pPr lvl="1">
              <a:buFont typeface="Arial" panose="020B0604020202020204" pitchFamily="34" charset="0"/>
              <a:buChar char="•"/>
            </a:pPr>
            <a:r>
              <a:rPr lang="en-US" sz="1600" dirty="0"/>
              <a:t>Comments Due: July 6, 2018;  </a:t>
            </a:r>
            <a:r>
              <a:rPr lang="en-US" sz="1200" dirty="0"/>
              <a:t>(Approve by 21 June)</a:t>
            </a:r>
            <a:r>
              <a:rPr lang="en-US" sz="1600" dirty="0"/>
              <a:t>   Reply Comments Due: August 6, 2018</a:t>
            </a:r>
          </a:p>
          <a:p>
            <a:pPr>
              <a:buFont typeface="Arial" panose="020B0604020202020204" pitchFamily="34" charset="0"/>
              <a:buChar char="•"/>
            </a:pPr>
            <a:endParaRPr lang="en-US" sz="2000" b="0" dirty="0"/>
          </a:p>
          <a:p>
            <a:pPr>
              <a:buFont typeface="Arial" panose="020B0604020202020204" pitchFamily="34" charset="0"/>
              <a:buChar char="•"/>
            </a:pPr>
            <a:r>
              <a:rPr lang="en-US" sz="2000" b="0" dirty="0"/>
              <a:t>At this time, not seeing IEEE 802 has an interest, with the narrow bandwidth of this proceeding. </a:t>
            </a:r>
          </a:p>
          <a:p>
            <a:pPr>
              <a:buFont typeface="Arial" panose="020B0604020202020204" pitchFamily="34" charset="0"/>
              <a:buChar char="•"/>
            </a:pPr>
            <a:r>
              <a:rPr lang="en-US" sz="1600" b="0" dirty="0">
                <a:solidFill>
                  <a:srgbClr val="00B0F0"/>
                </a:solidFill>
              </a:rPr>
              <a:t>The .18 chair will do a quick review and highlight possible discussion areas at an upcoming teleconference.</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17 May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FCC NPRM 2.5 GHz -1</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2000" b="0" dirty="0"/>
              <a:t>Amendment of Parts 1, 21, 73, 74 and 101 of the Commission’s Rules to Facilitate the Provision of Fixed and Mobile Broadband Access, Educational and Other Advanced Services in the 2150-2162 and 2500-2690 MHz Bands (WT 03-66, terminated) </a:t>
            </a:r>
          </a:p>
          <a:p>
            <a:pPr>
              <a:buFont typeface="Arial" panose="020B0604020202020204" pitchFamily="34" charset="0"/>
              <a:buChar char="•"/>
            </a:pPr>
            <a:r>
              <a:rPr lang="en-US" sz="2000" b="0" dirty="0"/>
              <a:t>Transforming the 2.5 GHz Band (WTB 18-120)</a:t>
            </a:r>
          </a:p>
          <a:p>
            <a:pPr>
              <a:buFont typeface="Arial" panose="020B0604020202020204" pitchFamily="34" charset="0"/>
              <a:buChar char="•"/>
            </a:pPr>
            <a:r>
              <a:rPr lang="en-US" sz="2000" b="0" dirty="0">
                <a:solidFill>
                  <a:schemeClr val="tx1"/>
                </a:solidFill>
              </a:rPr>
              <a:t>Comments due:  30 days;  	Reply comments due:  60 days</a:t>
            </a:r>
          </a:p>
          <a:p>
            <a:pPr>
              <a:buFont typeface="Arial" panose="020B0604020202020204" pitchFamily="34" charset="0"/>
              <a:buChar char="•"/>
            </a:pPr>
            <a:r>
              <a:rPr lang="en-US" sz="1600" b="0" u="sng" dirty="0">
                <a:hlinkClick r:id="rId2"/>
              </a:rPr>
              <a:t>https://www.fcc.gov/ecfs/filing/0510125420096</a:t>
            </a:r>
            <a:endParaRPr lang="en-US" sz="1600" b="0" u="sng" dirty="0"/>
          </a:p>
          <a:p>
            <a:pPr>
              <a:buFont typeface="Arial" panose="020B0604020202020204" pitchFamily="34" charset="0"/>
              <a:buChar char="•"/>
            </a:pPr>
            <a:r>
              <a:rPr lang="en-US" sz="1600" b="0" dirty="0">
                <a:hlinkClick r:id="rId3"/>
              </a:rPr>
              <a:t>https://www.fcc.gov/ecfs/search/filings?proceedings_name=18-120&amp;sort=date_disseminated,DESC</a:t>
            </a:r>
            <a:r>
              <a:rPr lang="en-US" sz="1600" b="0" dirty="0"/>
              <a:t> </a:t>
            </a:r>
          </a:p>
          <a:p>
            <a:pPr>
              <a:buFont typeface="Arial" panose="020B0604020202020204" pitchFamily="34" charset="0"/>
              <a:buChar char="•"/>
            </a:pPr>
            <a:r>
              <a:rPr lang="en-US" sz="1600" b="0" dirty="0"/>
              <a:t>Any interest? </a:t>
            </a:r>
          </a:p>
          <a:p>
            <a:pPr>
              <a:buFont typeface="Arial" panose="020B0604020202020204" pitchFamily="34" charset="0"/>
              <a:buChar char="•"/>
            </a:pPr>
            <a:r>
              <a:rPr lang="en-US" sz="1600" b="0" dirty="0">
                <a:solidFill>
                  <a:srgbClr val="00B0F0"/>
                </a:solidFill>
              </a:rPr>
              <a:t>The .18 chair will do a quick review and highlight possible discussion areas at an upcoming teleconference.</a:t>
            </a:r>
          </a:p>
          <a:p>
            <a:pPr>
              <a:buFont typeface="Arial" panose="020B0604020202020204" pitchFamily="34" charset="0"/>
              <a:buChar char="•"/>
            </a:pPr>
            <a:endParaRPr lang="en-US" sz="1600" b="0" dirty="0"/>
          </a:p>
          <a:p>
            <a:pPr>
              <a:buFont typeface="Arial" panose="020B0604020202020204" pitchFamily="34" charset="0"/>
              <a:buChar char="•"/>
            </a:pPr>
            <a:endParaRPr lang="en-US" sz="1600" b="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17 May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643720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FCC NPRM 2.5 GHz -2</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2000" b="0" dirty="0"/>
              <a:t>The 2.5 GHz band (2496-2690 MHz) constitutes the single largest band of contiguous spectrum below 3 gigahertz and has been identified as prime spectrum for next generation mobile Federal Communications Commission FCC 18-59 2 operations, including 5G uses.1 Significant portions of this band, however, currently lie fallow across approximately one-half of the United States, primarily in rural areas. Moreover, access to the Educational Broadband Service (EBS) has been strictly limited since 1995, and current licensees are subject to a regulatory regime largely unchanged from the days when educational TV was the only use envisioned for this spectrum. Today, we propose to allow more efficient and effective use of this spectrum band by providing greater flexibility to current EBS licensees as well as providing new opportunities for additional entities to obtain unused 2.5 GHz spectrum to facilitate improved access to next generation wireless broadband, including 5G. We also seek comment on additional approaches for transforming the 2.5 GHz band, including by moving directly to an auction for some or all of the spectrum.</a:t>
            </a:r>
            <a:r>
              <a:rPr lang="en-US" sz="2000" b="0" i="1" dirty="0"/>
              <a:t>...</a:t>
            </a:r>
            <a:endParaRPr lang="en-US" sz="2000" b="0" dirty="0"/>
          </a:p>
          <a:p>
            <a:pPr>
              <a:buFont typeface="Arial" panose="020B0604020202020204" pitchFamily="34" charset="0"/>
              <a:buChar char="•"/>
            </a:pPr>
            <a:endParaRPr lang="en-US" sz="16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17 May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3046390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800" dirty="0"/>
              <a:t>Actions Required</a:t>
            </a:r>
            <a:endParaRPr lang="en-US" sz="2800" dirty="0"/>
          </a:p>
        </p:txBody>
      </p:sp>
      <p:sp>
        <p:nvSpPr>
          <p:cNvPr id="3" name="Content Placeholder 2"/>
          <p:cNvSpPr>
            <a:spLocks noGrp="1"/>
          </p:cNvSpPr>
          <p:nvPr>
            <p:ph idx="1"/>
          </p:nvPr>
        </p:nvSpPr>
        <p:spPr>
          <a:xfrm>
            <a:off x="716560" y="1219200"/>
            <a:ext cx="8368912" cy="4113213"/>
          </a:xfrm>
        </p:spPr>
        <p:txBody>
          <a:bodyPr/>
          <a:lstStyle/>
          <a:p>
            <a:pPr>
              <a:buFont typeface="Arial" panose="020B0604020202020204" pitchFamily="34" charset="0"/>
              <a:buChar char="•"/>
            </a:pPr>
            <a:r>
              <a:rPr lang="en-US" altLang="en-US" sz="1800" dirty="0"/>
              <a:t>For WRC-19 AI 1.13 on IMT, </a:t>
            </a:r>
          </a:p>
          <a:p>
            <a:pPr lvl="1">
              <a:buFont typeface="Arial" panose="020B0604020202020204" pitchFamily="34" charset="0"/>
              <a:buChar char="•"/>
            </a:pPr>
            <a:r>
              <a:rPr lang="en-US" altLang="en-US" sz="1400" dirty="0">
                <a:solidFill>
                  <a:srgbClr val="00B0F0"/>
                </a:solidFill>
              </a:rPr>
              <a:t>all - send out additional comments to support our viewpoint to not have an IMT designation for 66 – 76 GHz, to send to regulator asking. </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FCC NPRMs on 4.9 and 2.5 GHz, </a:t>
            </a:r>
            <a:r>
              <a:rPr lang="en-US" altLang="en-US" sz="1800" b="0" dirty="0">
                <a:solidFill>
                  <a:srgbClr val="00B0F0"/>
                </a:solidFill>
              </a:rPr>
              <a:t>review and any interest?</a:t>
            </a:r>
            <a:r>
              <a:rPr lang="en-US" altLang="en-US" sz="1800" dirty="0">
                <a:solidFill>
                  <a:srgbClr val="00B0F0"/>
                </a:solidFill>
              </a:rPr>
              <a:t>   </a:t>
            </a:r>
          </a:p>
          <a:p>
            <a:pPr>
              <a:buFont typeface="Arial" panose="020B0604020202020204" pitchFamily="34" charset="0"/>
              <a:buChar char="•"/>
            </a:pPr>
            <a:endParaRPr lang="en-US" altLang="en-US" sz="1800" dirty="0"/>
          </a:p>
          <a:p>
            <a:pPr>
              <a:buFont typeface="Arial" panose="020B0604020202020204" pitchFamily="34" charset="0"/>
              <a:buChar char="•"/>
            </a:pPr>
            <a:endParaRPr lang="en-US" altLang="en-US" sz="1800" dirty="0"/>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Ongoing / future actions: </a:t>
            </a:r>
          </a:p>
          <a:p>
            <a:pPr lvl="1">
              <a:buFont typeface="Arial" panose="020B0604020202020204" pitchFamily="34" charset="0"/>
              <a:buChar char="•"/>
            </a:pPr>
            <a:r>
              <a:rPr lang="en-US" altLang="en-US" sz="1200" dirty="0"/>
              <a:t>Comments for the IEEE EU position paper on Spectrum Management.  </a:t>
            </a:r>
          </a:p>
          <a:p>
            <a:pPr lvl="2">
              <a:buFont typeface="Arial" panose="020B0604020202020204" pitchFamily="34" charset="0"/>
              <a:buChar char="•"/>
            </a:pPr>
            <a:r>
              <a:rPr lang="en-US" altLang="en-US" sz="1200" dirty="0">
                <a:solidFill>
                  <a:srgbClr val="00B0F0"/>
                </a:solidFill>
              </a:rPr>
              <a:t>All please continue to send proposed revisions to the .18 chair as you can.</a:t>
            </a:r>
          </a:p>
          <a:p>
            <a:pPr lvl="2">
              <a:buFont typeface="Arial" panose="020B0604020202020204" pitchFamily="34" charset="0"/>
              <a:buChar char="•"/>
            </a:pPr>
            <a:r>
              <a:rPr lang="en-US" altLang="en-US" sz="1200" dirty="0">
                <a:solidFill>
                  <a:srgbClr val="00B0F0"/>
                </a:solidFill>
              </a:rPr>
              <a:t>.18 chair will review with IEEE 802 chair. </a:t>
            </a:r>
          </a:p>
          <a:p>
            <a:pPr lvl="1">
              <a:buFont typeface="Arial" panose="020B0604020202020204" pitchFamily="34" charset="0"/>
              <a:buChar char="•"/>
            </a:pPr>
            <a:r>
              <a:rPr lang="en-US" sz="1200" dirty="0">
                <a:solidFill>
                  <a:schemeClr val="tx1"/>
                </a:solidFill>
              </a:rPr>
              <a:t>WiFi / UWB 6 and 4 GHz co-existence.  </a:t>
            </a:r>
          </a:p>
          <a:p>
            <a:pPr lvl="2">
              <a:buFont typeface="Arial" panose="020B0604020202020204" pitchFamily="34" charset="0"/>
              <a:buChar char="•"/>
            </a:pPr>
            <a:r>
              <a:rPr lang="en-US" altLang="en-US" sz="1200" dirty="0">
                <a:solidFill>
                  <a:srgbClr val="00B0F0"/>
                </a:solidFill>
              </a:rPr>
              <a:t>All please continue to send possible criteria and high level use cases to .18 chair. </a:t>
            </a:r>
          </a:p>
          <a:p>
            <a:pPr lvl="1">
              <a:buFont typeface="Arial" panose="020B0604020202020204" pitchFamily="34" charset="0"/>
              <a:buChar char="•"/>
            </a:pPr>
            <a:r>
              <a:rPr lang="en-US" sz="1200" dirty="0">
                <a:solidFill>
                  <a:schemeClr val="tx1"/>
                </a:solidFill>
              </a:rPr>
              <a:t>Teleconferences,  </a:t>
            </a:r>
            <a:r>
              <a:rPr lang="en-US" sz="1200" dirty="0">
                <a:solidFill>
                  <a:srgbClr val="00B0F0"/>
                </a:solidFill>
              </a:rPr>
              <a:t>The .18 chair will bring up in July plenary to move the teleconferences 30 mins later. </a:t>
            </a:r>
            <a:endParaRPr lang="en-US" sz="1100" dirty="0">
              <a:solidFill>
                <a:srgbClr val="00B0F0"/>
              </a:solidFill>
            </a:endParaRPr>
          </a:p>
          <a:p>
            <a:pPr lvl="1">
              <a:buFont typeface="Arial" panose="020B0604020202020204" pitchFamily="34" charset="0"/>
              <a:buChar char="•"/>
            </a:pPr>
            <a:r>
              <a:rPr lang="en-US" sz="1200" dirty="0"/>
              <a:t>IEEE 802 considering to put together a document on basic spectrum parameters that would be good for all IEEE 802 standards in general, to bring up as appropriate when doing comments, etc.   </a:t>
            </a:r>
          </a:p>
          <a:p>
            <a:pPr lvl="1">
              <a:buFont typeface="Arial" panose="020B0604020202020204" pitchFamily="34" charset="0"/>
              <a:buChar char="•"/>
            </a:pPr>
            <a:endParaRPr lang="en-US" sz="160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17 May 2018</a:t>
            </a:r>
            <a:endParaRPr lang="en-GB" dirty="0"/>
          </a:p>
        </p:txBody>
      </p:sp>
      <p:sp>
        <p:nvSpPr>
          <p:cNvPr id="8" name="Footer Placeholder 7"/>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Any Other Business</a:t>
            </a:r>
          </a:p>
        </p:txBody>
      </p:sp>
      <p:sp>
        <p:nvSpPr>
          <p:cNvPr id="3" name="Content Placeholder 2"/>
          <p:cNvSpPr>
            <a:spLocks noGrp="1"/>
          </p:cNvSpPr>
          <p:nvPr>
            <p:ph idx="1"/>
          </p:nvPr>
        </p:nvSpPr>
        <p:spPr>
          <a:xfrm>
            <a:off x="695474" y="1335479"/>
            <a:ext cx="8296126" cy="3920733"/>
          </a:xfrm>
        </p:spPr>
        <p:txBody>
          <a:bodyPr/>
          <a:lstStyle/>
          <a:p>
            <a:pPr>
              <a:buFont typeface="Arial" panose="020B0604020202020204" pitchFamily="34" charset="0"/>
              <a:buChar char="•"/>
            </a:pPr>
            <a:r>
              <a:rPr lang="en-US" sz="1800" dirty="0"/>
              <a:t>The comments on FCC’s NPRM on section 7 should finish EC ballot in the next day or two. </a:t>
            </a:r>
          </a:p>
          <a:p>
            <a:pPr marL="0" indent="0"/>
            <a:endParaRPr lang="en-US" sz="18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17 May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9639915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800" dirty="0"/>
              <a:t>Adjourn</a:t>
            </a:r>
          </a:p>
        </p:txBody>
      </p:sp>
      <p:sp>
        <p:nvSpPr>
          <p:cNvPr id="3" name="Content Placeholder 2"/>
          <p:cNvSpPr>
            <a:spLocks noGrp="1"/>
          </p:cNvSpPr>
          <p:nvPr>
            <p:ph idx="1"/>
          </p:nvPr>
        </p:nvSpPr>
        <p:spPr>
          <a:xfrm>
            <a:off x="689994" y="1233646"/>
            <a:ext cx="8115301" cy="4113213"/>
          </a:xfrm>
        </p:spPr>
        <p:txBody>
          <a:bodyPr/>
          <a:lstStyle/>
          <a:p>
            <a:pPr>
              <a:buFont typeface="Arial" panose="020B0604020202020204" pitchFamily="34" charset="0"/>
              <a:buChar char="•"/>
            </a:pPr>
            <a:r>
              <a:rPr lang="en-US" sz="2000" dirty="0"/>
              <a:t>Next teleconference: 31 May 2018 – </a:t>
            </a:r>
            <a:r>
              <a:rPr lang="en-US" sz="2000" i="1" u="sng" dirty="0"/>
              <a:t>14:30</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https://mentor.ieee.org/802.18/dcn/16/18-16-0038-09-0000-teleconference-call-in-info.pptx</a:t>
            </a:r>
            <a:r>
              <a:rPr lang="en-US" sz="1800" dirty="0"/>
              <a:t>  or the latest. </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a:buFont typeface="Arial" panose="020B0604020202020204" pitchFamily="34" charset="0"/>
              <a:buChar char="•"/>
            </a:pPr>
            <a:r>
              <a:rPr lang="en-US" sz="2000" b="1" dirty="0">
                <a:solidFill>
                  <a:schemeClr val="tx1"/>
                </a:solidFill>
              </a:rPr>
              <a:t>Note: </a:t>
            </a:r>
            <a:r>
              <a:rPr lang="en-US" sz="2000" dirty="0">
                <a:solidFill>
                  <a:schemeClr val="tx1"/>
                </a:solidFill>
              </a:rPr>
              <a:t>there will not be a teleconference on 24 May</a:t>
            </a:r>
            <a:endParaRPr lang="en-US" sz="2000" b="1" dirty="0">
              <a:solidFill>
                <a:schemeClr val="tx1"/>
              </a:solidFill>
            </a:endParaRPr>
          </a:p>
          <a:p>
            <a:pPr lvl="5">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15:31ET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2000" dirty="0"/>
              <a:t>Thank You</a:t>
            </a:r>
          </a:p>
          <a:p>
            <a:pPr>
              <a:buFont typeface="Arial" panose="020B0604020202020204" pitchFamily="34" charset="0"/>
              <a:buChar char="•"/>
            </a:pPr>
            <a:endParaRPr lang="en-US" sz="2000" dirty="0"/>
          </a:p>
          <a:p>
            <a:pPr>
              <a:buFont typeface="Arial" panose="020B0604020202020204" pitchFamily="34" charset="0"/>
              <a:buChar char="•"/>
            </a:pPr>
            <a:r>
              <a:rPr lang="en-US" sz="1800" b="0" dirty="0"/>
              <a:t>The next face to face meeting of the 802.18 RR-TAG will be at the IEEE 802 Plenary 10-12 July 2018 at the Grand Hyatt, San Diego.</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17 May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17 May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highlight>
                  <a:srgbClr val="808080"/>
                </a:highlight>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81708"/>
            <a:ext cx="4038600" cy="584775"/>
          </a:xfrm>
          <a:prstGeom prst="rect">
            <a:avLst/>
          </a:prstGeom>
          <a:noFill/>
        </p:spPr>
        <p:txBody>
          <a:bodyPr wrap="square" rtlCol="0">
            <a:spAutoFit/>
          </a:bodyPr>
          <a:lstStyle/>
          <a:p>
            <a:r>
              <a:rPr lang="en-US" sz="3200" dirty="0"/>
              <a:t>Safe Travels</a:t>
            </a:r>
          </a:p>
        </p:txBody>
      </p:sp>
    </p:spTree>
    <p:extLst>
      <p:ext uri="{BB962C8B-B14F-4D97-AF65-F5344CB8AC3E}">
        <p14:creationId xmlns:p14="http://schemas.microsoft.com/office/powerpoint/2010/main" val="436787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6426"/>
            <a:ext cx="7770813" cy="841374"/>
          </a:xfrm>
        </p:spPr>
        <p:txBody>
          <a:bodyPr/>
          <a:lstStyle/>
          <a:p>
            <a:r>
              <a:rPr lang="en-US" b="1" dirty="0">
                <a:latin typeface="Arial" panose="020B0604020202020204" pitchFamily="34" charset="0"/>
                <a:cs typeface="Arial" panose="020B0604020202020204" pitchFamily="34" charset="0"/>
              </a:rPr>
              <a:t>AI 1.13   </a:t>
            </a:r>
            <a:r>
              <a:rPr lang="en-US" dirty="0">
                <a:latin typeface="Arial" panose="020B0604020202020204" pitchFamily="34" charset="0"/>
                <a:cs typeface="Arial" panose="020B0604020202020204" pitchFamily="34" charset="0"/>
              </a:rPr>
              <a:t>IMT</a:t>
            </a:r>
          </a:p>
        </p:txBody>
      </p:sp>
      <p:sp>
        <p:nvSpPr>
          <p:cNvPr id="3" name="Content Placeholder 2"/>
          <p:cNvSpPr>
            <a:spLocks noGrp="1"/>
          </p:cNvSpPr>
          <p:nvPr>
            <p:ph idx="1"/>
          </p:nvPr>
        </p:nvSpPr>
        <p:spPr>
          <a:xfrm>
            <a:off x="696912" y="1295400"/>
            <a:ext cx="7770813" cy="4113213"/>
          </a:xfrm>
        </p:spPr>
        <p:txBody>
          <a:bodyPr/>
          <a:lstStyle/>
          <a:p>
            <a:pPr>
              <a:buFont typeface="Arial" panose="020B0604020202020204" pitchFamily="34" charset="0"/>
              <a:buChar char="•"/>
            </a:pPr>
            <a:r>
              <a:rPr lang="en-US" sz="1600" dirty="0">
                <a:solidFill>
                  <a:schemeClr val="accent6">
                    <a:lumMod val="75000"/>
                  </a:schemeClr>
                </a:solidFill>
              </a:rPr>
              <a:t>to consider identification of frequency bands for the future development of International Mobile Telecommunications (IMT), including possible additional allocations to the mobile service on a primary basis, in accordance with Resolution COM6/20 (WRC-15);</a:t>
            </a:r>
          </a:p>
          <a:p>
            <a:pPr>
              <a:buFont typeface="Arial" panose="020B0604020202020204" pitchFamily="34" charset="0"/>
              <a:buChar char="•"/>
            </a:pPr>
            <a:r>
              <a:rPr lang="en-US" sz="1600" dirty="0"/>
              <a:t>Due to the following developments, IEEE 802 recommends that WRC-19 not consider 66-76 GHz for IMT identification. </a:t>
            </a:r>
          </a:p>
          <a:p>
            <a:pPr lvl="1">
              <a:buFont typeface="Arial" panose="020B0604020202020204" pitchFamily="34" charset="0"/>
              <a:buChar char="•"/>
            </a:pPr>
            <a:r>
              <a:rPr lang="en-US" sz="1400" dirty="0"/>
              <a:t>On July 14, 2016, FCC published a Report and Order and Further Notice of Proposed Rulemaking (FCC 16-89) </a:t>
            </a:r>
            <a:r>
              <a:rPr lang="en-US" sz="1400" u="sng" dirty="0"/>
              <a:t>[</a:t>
            </a:r>
            <a:r>
              <a:rPr lang="en-US" sz="1200" u="sng" dirty="0">
                <a:hlinkClick r:id="rId2"/>
              </a:rPr>
              <a:t>https://apps.fcc.gov/edocs_public/attachmatch/FCC-16-89A1.pdf</a:t>
            </a:r>
            <a:r>
              <a:rPr lang="en-US" sz="1400" u="sng" dirty="0"/>
              <a:t>]</a:t>
            </a:r>
            <a:r>
              <a:rPr lang="en-US" sz="1400" dirty="0"/>
              <a:t> to adopt 64-71 GHz band for License Exempt operation. </a:t>
            </a:r>
          </a:p>
          <a:p>
            <a:pPr lvl="1">
              <a:buFont typeface="Arial" panose="020B0604020202020204" pitchFamily="34" charset="0"/>
              <a:buChar char="•"/>
            </a:pPr>
            <a:r>
              <a:rPr lang="en-US" sz="1400" dirty="0"/>
              <a:t>In January 2018, the ITU-R published Recommendation M.2003-2 </a:t>
            </a:r>
            <a:r>
              <a:rPr lang="en-US" sz="1400" u="sng" dirty="0"/>
              <a:t>[</a:t>
            </a:r>
            <a:r>
              <a:rPr lang="en-US" sz="1200" u="sng" dirty="0">
                <a:hlinkClick r:id="rId3"/>
              </a:rPr>
              <a:t>https://www.itu.int/rec/R-REC-M.2003-2-201801-I/en</a:t>
            </a:r>
            <a:r>
              <a:rPr lang="en-US" sz="1400" u="sng" dirty="0"/>
              <a:t>]</a:t>
            </a:r>
            <a:r>
              <a:rPr lang="en-US" sz="1400" dirty="0"/>
              <a:t> wherein this band was indicated for Multigigabit Wireless Systems. This facilitates the introduction of IEEE 802 technologies that are capable of supporting 5G use cases under the existing Mobile Allocation. </a:t>
            </a:r>
          </a:p>
          <a:p>
            <a:pPr lvl="1">
              <a:buFont typeface="Arial" panose="020B0604020202020204" pitchFamily="34" charset="0"/>
              <a:buChar char="•"/>
            </a:pPr>
            <a:r>
              <a:rPr lang="en-US" sz="1400" dirty="0"/>
              <a:t>In February 2018, the Radio Spectrum Policy Group of the European Union (RSPG) published their Second Opinion on 5G </a:t>
            </a:r>
            <a:r>
              <a:rPr lang="en-US" sz="1400" u="sng" dirty="0"/>
              <a:t>[</a:t>
            </a:r>
            <a:r>
              <a:rPr lang="en-US" sz="1200" u="sng" dirty="0">
                <a:hlinkClick r:id="rId4"/>
              </a:rPr>
              <a:t>http://rspg-spectrum.eu/2018/02/</a:t>
            </a:r>
            <a:r>
              <a:rPr lang="en-US" sz="1400" u="sng" dirty="0"/>
              <a:t>]</a:t>
            </a:r>
            <a:r>
              <a:rPr lang="en-US" sz="1400" dirty="0"/>
              <a:t> in which they recommended making this band available on a general authorized access basis.</a:t>
            </a:r>
          </a:p>
          <a:p>
            <a:pPr>
              <a:buFont typeface="Arial" panose="020B0604020202020204" pitchFamily="34" charset="0"/>
              <a:buChar char="•"/>
            </a:pPr>
            <a:r>
              <a:rPr lang="en-US" sz="1600" dirty="0"/>
              <a:t>Given these facts, we believe that a wide variety of 5G services and use-cases will be deployed in this band globally without the need for an IMT identification. In fact, IMT identification could bar some key 5G technologies from operating in this band.</a:t>
            </a:r>
          </a:p>
        </p:txBody>
      </p:sp>
      <p:sp>
        <p:nvSpPr>
          <p:cNvPr id="4" name="Date Placeholder 3">
            <a:extLst>
              <a:ext uri="{FF2B5EF4-FFF2-40B4-BE49-F238E27FC236}">
                <a16:creationId xmlns:a16="http://schemas.microsoft.com/office/drawing/2014/main" id="{9A7CEFF4-ABE7-4362-BE80-7532E389F405}"/>
              </a:ext>
            </a:extLst>
          </p:cNvPr>
          <p:cNvSpPr>
            <a:spLocks noGrp="1"/>
          </p:cNvSpPr>
          <p:nvPr>
            <p:ph type="dt" idx="10"/>
          </p:nvPr>
        </p:nvSpPr>
        <p:spPr/>
        <p:txBody>
          <a:bodyPr/>
          <a:lstStyle/>
          <a:p>
            <a:r>
              <a:rPr lang="en-US"/>
              <a:t>April 2018</a:t>
            </a:r>
            <a:endParaRPr lang="en-GB" dirty="0"/>
          </a:p>
        </p:txBody>
      </p:sp>
      <p:sp>
        <p:nvSpPr>
          <p:cNvPr id="5" name="Footer Placeholder 4">
            <a:extLst>
              <a:ext uri="{FF2B5EF4-FFF2-40B4-BE49-F238E27FC236}">
                <a16:creationId xmlns:a16="http://schemas.microsoft.com/office/drawing/2014/main" id="{B8902077-75A5-46CC-93D6-CCE866DC4392}"/>
              </a:ext>
            </a:extLst>
          </p:cNvPr>
          <p:cNvSpPr>
            <a:spLocks noGrp="1"/>
          </p:cNvSpPr>
          <p:nvPr>
            <p:ph type="ftr" idx="11"/>
          </p:nvPr>
        </p:nvSpPr>
        <p:spPr/>
        <p:txBody>
          <a:bodyPr/>
          <a:lstStyle/>
          <a:p>
            <a:r>
              <a:rPr lang="en-GB"/>
              <a:t>Rich Kennedy, HP Enterprise</a:t>
            </a:r>
            <a:endParaRPr lang="en-GB" dirty="0"/>
          </a:p>
        </p:txBody>
      </p:sp>
      <p:sp>
        <p:nvSpPr>
          <p:cNvPr id="6" name="Slide Number Placeholder 5">
            <a:extLst>
              <a:ext uri="{FF2B5EF4-FFF2-40B4-BE49-F238E27FC236}">
                <a16:creationId xmlns:a16="http://schemas.microsoft.com/office/drawing/2014/main" id="{B8463926-27A3-4BE9-A03C-B4266D9A0941}"/>
              </a:ext>
            </a:extLst>
          </p:cNvPr>
          <p:cNvSpPr>
            <a:spLocks noGrp="1"/>
          </p:cNvSpPr>
          <p:nvPr>
            <p:ph type="sldNum" idx="12"/>
          </p:nvPr>
        </p:nvSpPr>
        <p:spPr/>
        <p:txBody>
          <a:bodyPr/>
          <a:lstStyle/>
          <a:p>
            <a:r>
              <a:rPr lang="en-GB"/>
              <a:t>Slide </a:t>
            </a:r>
            <a:fld id="{D09C756B-EB39-4236-ADBB-73052B179AE4}" type="slidenum">
              <a:rPr lang="en-GB" smtClean="0"/>
              <a:pPr/>
              <a:t>19</a:t>
            </a:fld>
            <a:endParaRPr lang="en-GB"/>
          </a:p>
        </p:txBody>
      </p:sp>
    </p:spTree>
    <p:extLst>
      <p:ext uri="{BB962C8B-B14F-4D97-AF65-F5344CB8AC3E}">
        <p14:creationId xmlns:p14="http://schemas.microsoft.com/office/powerpoint/2010/main" val="765927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8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pPr>
            <a:r>
              <a:rPr lang="en-US" altLang="en-US" sz="2000" dirty="0"/>
              <a:t>Number of voters:  </a:t>
            </a:r>
            <a:r>
              <a:rPr lang="en-US" altLang="en-US" sz="1800" dirty="0">
                <a:solidFill>
                  <a:schemeClr val="bg1">
                    <a:lumMod val="65000"/>
                  </a:schemeClr>
                </a:solidFill>
              </a:rPr>
              <a:t>41 </a:t>
            </a:r>
            <a:r>
              <a:rPr lang="en-US" altLang="en-US" sz="1800" dirty="0"/>
              <a:t>(8 on EC);  Nearly voters: 1</a:t>
            </a:r>
            <a:r>
              <a:rPr lang="en-US" altLang="en-US" sz="1800" dirty="0">
                <a:solidFill>
                  <a:schemeClr val="tx1"/>
                </a:solidFill>
              </a:rPr>
              <a:t>;  Aspirant members: </a:t>
            </a:r>
            <a:r>
              <a:rPr lang="en-US" altLang="en-US" sz="1800" dirty="0">
                <a:solidFill>
                  <a:schemeClr val="bg1">
                    <a:lumMod val="65000"/>
                  </a:schemeClr>
                </a:solidFill>
              </a:rPr>
              <a:t>7</a:t>
            </a:r>
          </a:p>
          <a:p>
            <a:pPr lvl="1">
              <a:buFont typeface="Arial" panose="020B0604020202020204" pitchFamily="34" charset="0"/>
              <a:buChar char="•"/>
            </a:pPr>
            <a:r>
              <a:rPr lang="en-US" sz="1200" dirty="0">
                <a:solidFill>
                  <a:schemeClr val="tx1"/>
                </a:solidFill>
              </a:rPr>
              <a:t>With teleconferences approval on 08 March 2018, quorum is met.</a:t>
            </a:r>
          </a:p>
          <a:p>
            <a:pPr eaLnBrk="1" hangingPunct="1">
              <a:buFont typeface="Arial" panose="020B0604020202020204" pitchFamily="34" charset="0"/>
              <a:buChar char="•"/>
              <a:defRPr/>
            </a:pPr>
            <a:r>
              <a:rPr lang="en-US" sz="2000" dirty="0">
                <a:ea typeface="+mn-ea"/>
                <a:cs typeface="+mn-cs"/>
              </a:rPr>
              <a:t>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a:p>
            <a:pPr eaLnBrk="1" hangingPunct="1">
              <a:buFont typeface="Arial" panose="020B0604020202020204" pitchFamily="34" charset="0"/>
              <a:buChar char="•"/>
              <a:defRPr/>
            </a:pPr>
            <a:r>
              <a:rPr lang="en-US" sz="2000" dirty="0">
                <a:ea typeface="+mn-ea"/>
                <a:cs typeface="+mn-cs"/>
              </a:rPr>
              <a:t>Officers 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a:t>17 May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2748994210"/>
              </p:ext>
            </p:extLst>
          </p:nvPr>
        </p:nvGraphicFramePr>
        <p:xfrm>
          <a:off x="7664816" y="4267200"/>
          <a:ext cx="914400" cy="771525"/>
        </p:xfrm>
        <a:graphic>
          <a:graphicData uri="http://schemas.openxmlformats.org/presentationml/2006/ole">
            <mc:AlternateContent xmlns:mc="http://schemas.openxmlformats.org/markup-compatibility/2006">
              <mc:Choice xmlns:v="urn:schemas-microsoft-com:vml" Requires="v">
                <p:oleObj spid="_x0000_s5365"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664816" y="42672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17 May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4582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17 May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17 May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-1</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0" y="1143000"/>
            <a:ext cx="8458995" cy="4494213"/>
          </a:xfrm>
        </p:spPr>
        <p:txBody>
          <a:bodyPr/>
          <a:lstStyle/>
          <a:p>
            <a:pPr>
              <a:buFont typeface="Arial" panose="020B0604020202020204" pitchFamily="34" charset="0"/>
              <a:buChar char="•"/>
            </a:pPr>
            <a:r>
              <a:rPr lang="en-US" sz="2000" dirty="0"/>
              <a:t>IEEE European Public Policy Position Statement on Spectrum Management</a:t>
            </a:r>
          </a:p>
          <a:p>
            <a:pPr lvl="1">
              <a:buFont typeface="Arial" panose="020B0604020202020204" pitchFamily="34" charset="0"/>
              <a:buChar char="•"/>
            </a:pPr>
            <a:r>
              <a:rPr lang="en-US" sz="1600" dirty="0">
                <a:hlinkClick r:id="rId2"/>
              </a:rPr>
              <a:t>https://mentor.ieee.org/802.18/dcn/18/18-18-0028-00-0000-draft-ieee-european-public-policy-position-statement-on-spectrum-management.pdf</a:t>
            </a:r>
            <a:r>
              <a:rPr lang="en-US" sz="1600" dirty="0"/>
              <a:t>  </a:t>
            </a:r>
          </a:p>
          <a:p>
            <a:pPr lvl="1">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2">
              <a:buFont typeface="Arial" panose="020B0604020202020204" pitchFamily="34" charset="0"/>
              <a:buChar char="•"/>
            </a:pPr>
            <a:r>
              <a:rPr lang="en-US" dirty="0">
                <a:solidFill>
                  <a:schemeClr val="tx1"/>
                </a:solidFill>
              </a:rPr>
              <a:t>Document 18-18/0028rxx, latest revision is our current review markup.</a:t>
            </a:r>
            <a:endParaRPr lang="en-US" sz="1050" dirty="0">
              <a:solidFill>
                <a:schemeClr val="tx1"/>
              </a:solidFill>
            </a:endParaRPr>
          </a:p>
          <a:p>
            <a:pPr lvl="1">
              <a:buFont typeface="Arial" panose="020B0604020202020204" pitchFamily="34" charset="0"/>
              <a:buChar char="•"/>
            </a:pPr>
            <a:r>
              <a:rPr lang="en-US" sz="1800" dirty="0">
                <a:solidFill>
                  <a:srgbClr val="00B0F0"/>
                </a:solidFill>
              </a:rPr>
              <a:t>Please send comments to .18 chair, to integrate, to be reviewed by the TAG. </a:t>
            </a: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2000" b="0" dirty="0">
                <a:solidFill>
                  <a:schemeClr val="tx1"/>
                </a:solidFill>
              </a:rPr>
              <a:t>Becoming clearer the starting premise of the current paper is from several years ago and input is coming in the premise has changed in recent years. </a:t>
            </a:r>
          </a:p>
          <a:p>
            <a:pPr lvl="1">
              <a:buFont typeface="Arial" panose="020B0604020202020204" pitchFamily="34" charset="0"/>
              <a:buChar char="•"/>
            </a:pPr>
            <a:r>
              <a:rPr lang="en-US" sz="1800" dirty="0">
                <a:solidFill>
                  <a:schemeClr val="tx1"/>
                </a:solidFill>
              </a:rPr>
              <a:t>With that trying to understand how to propose edits to the paper.</a:t>
            </a:r>
          </a:p>
          <a:p>
            <a:pPr marL="3657600" lvl="8" indent="0"/>
            <a:endParaRPr lang="en-US" sz="10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17 May 2018</a:t>
            </a:r>
            <a:endParaRPr lang="en-GB" dirty="0"/>
          </a:p>
        </p:txBody>
      </p:sp>
    </p:spTree>
    <p:extLst>
      <p:ext uri="{BB962C8B-B14F-4D97-AF65-F5344CB8AC3E}">
        <p14:creationId xmlns:p14="http://schemas.microsoft.com/office/powerpoint/2010/main" val="27519689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17 May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94765" y="636191"/>
            <a:ext cx="7770813" cy="719931"/>
          </a:xfrm>
        </p:spPr>
        <p:txBody>
          <a:bodyPr/>
          <a:lstStyle/>
          <a:p>
            <a:r>
              <a:rPr lang="en-US" altLang="en-US" sz="2800" dirty="0"/>
              <a:t>Motion – EU Spectrum Management</a:t>
            </a:r>
            <a:endParaRPr lang="en-US" altLang="en-US" sz="2800" dirty="0">
              <a:solidFill>
                <a:schemeClr val="bg1"/>
              </a:solidFill>
            </a:endParaRPr>
          </a:p>
        </p:txBody>
      </p:sp>
      <p:sp>
        <p:nvSpPr>
          <p:cNvPr id="16387" name="Content Placeholder 2"/>
          <p:cNvSpPr>
            <a:spLocks noGrp="1"/>
          </p:cNvSpPr>
          <p:nvPr>
            <p:ph idx="1"/>
          </p:nvPr>
        </p:nvSpPr>
        <p:spPr>
          <a:xfrm>
            <a:off x="609600" y="1294443"/>
            <a:ext cx="7772400" cy="4572000"/>
          </a:xfrm>
        </p:spPr>
        <p:txBody>
          <a:bodyPr/>
          <a:lstStyle/>
          <a:p>
            <a:endParaRPr lang="en-US" altLang="en-US" sz="1600" u="sng" dirty="0"/>
          </a:p>
          <a:p>
            <a:r>
              <a:rPr lang="en-US" altLang="en-US" sz="2000" u="sng" dirty="0"/>
              <a:t>Motion:</a:t>
            </a:r>
            <a:r>
              <a:rPr lang="en-US" sz="2000" b="0" dirty="0"/>
              <a:t>  To approve document 18-___/00____r__, IEEE 802 comments on IEEE European Public Policy Position Statement (18-18/0028r00), with the 802.18 Chair having editorial privileges. Then send to the EC for approval and return IEEE EPPC WG.  </a:t>
            </a:r>
          </a:p>
          <a:p>
            <a:endParaRPr lang="en-US" altLang="en-US" sz="2000" b="0" dirty="0"/>
          </a:p>
          <a:p>
            <a:r>
              <a:rPr lang="en-US" altLang="en-US" sz="2000" b="1" dirty="0"/>
              <a:t>		Moved by:  	 	</a:t>
            </a:r>
          </a:p>
          <a:p>
            <a:pPr lvl="1"/>
            <a:r>
              <a:rPr lang="en-US" altLang="en-US" b="1" dirty="0"/>
              <a:t>Seconded by:  	 	</a:t>
            </a:r>
          </a:p>
          <a:p>
            <a:pPr lvl="1"/>
            <a:r>
              <a:rPr lang="en-US" altLang="en-US" b="1" dirty="0"/>
              <a:t>Discussion?		</a:t>
            </a:r>
          </a:p>
          <a:p>
            <a:pPr lvl="1"/>
            <a:r>
              <a:rPr lang="en-US" altLang="en-US" b="1" dirty="0">
                <a:solidFill>
                  <a:schemeClr val="tx1"/>
                </a:solidFill>
              </a:rPr>
              <a:t>Vote:  ___Y   /  ___N   /  ___A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25</a:t>
            </a:fld>
            <a:endParaRPr lang="en-US" altLang="en-US" sz="1200" b="0" dirty="0"/>
          </a:p>
        </p:txBody>
      </p:sp>
      <p:sp>
        <p:nvSpPr>
          <p:cNvPr id="2" name="Date Placeholder 1"/>
          <p:cNvSpPr>
            <a:spLocks noGrp="1"/>
          </p:cNvSpPr>
          <p:nvPr>
            <p:ph type="dt" idx="15"/>
          </p:nvPr>
        </p:nvSpPr>
        <p:spPr/>
        <p:txBody>
          <a:bodyPr/>
          <a:lstStyle/>
          <a:p>
            <a:r>
              <a:rPr lang="en-US"/>
              <a:t>17 May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41816836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17 May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17 May 2018</a:t>
            </a:r>
            <a:endParaRPr lang="en-GB" dirty="0"/>
          </a:p>
        </p:txBody>
      </p:sp>
    </p:spTree>
    <p:extLst>
      <p:ext uri="{BB962C8B-B14F-4D97-AF65-F5344CB8AC3E}">
        <p14:creationId xmlns:p14="http://schemas.microsoft.com/office/powerpoint/2010/main" val="31352494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SA - informational</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IEEE-SA draft position on Additional Spectrum Needed </a:t>
            </a:r>
          </a:p>
          <a:p>
            <a:pPr lvl="1">
              <a:buFont typeface="Arial" panose="020B0604020202020204" pitchFamily="34" charset="0"/>
              <a:buChar char="•"/>
            </a:pPr>
            <a:r>
              <a:rPr lang="en-US" b="0" u="sng" dirty="0">
                <a:hlinkClick r:id="rId2"/>
              </a:rPr>
              <a:t>https://mentor.ieee.org/802.18/dcn/18/18-18-0010-02-0000-sa-use-of-spectrum-draft-position-06dec17.docx</a:t>
            </a:r>
            <a:r>
              <a:rPr lang="en-US" sz="1600" dirty="0"/>
              <a:t> </a:t>
            </a:r>
            <a:endParaRPr lang="en-US" sz="1600" b="0" dirty="0"/>
          </a:p>
          <a:p>
            <a:pPr lvl="1">
              <a:buFont typeface="Arial" panose="020B0604020202020204" pitchFamily="34" charset="0"/>
              <a:buChar char="•"/>
            </a:pPr>
            <a:r>
              <a:rPr lang="en-US" dirty="0"/>
              <a:t>The SA Spectrum position needs to be picked up again in the SA Public Policy Advisory Group.  They are getting this back in motion.</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17 May 2018</a:t>
            </a:r>
            <a:endParaRPr lang="en-GB" dirty="0"/>
          </a:p>
        </p:txBody>
      </p:sp>
    </p:spTree>
    <p:extLst>
      <p:ext uri="{BB962C8B-B14F-4D97-AF65-F5344CB8AC3E}">
        <p14:creationId xmlns:p14="http://schemas.microsoft.com/office/powerpoint/2010/main" val="22520421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802 </a:t>
            </a:r>
            <a:r>
              <a:rPr lang="en-US" sz="1400" dirty="0"/>
              <a:t>(.11)</a:t>
            </a:r>
          </a:p>
        </p:txBody>
      </p:sp>
      <p:sp>
        <p:nvSpPr>
          <p:cNvPr id="3" name="Content Placeholder 2"/>
          <p:cNvSpPr>
            <a:spLocks noGrp="1"/>
          </p:cNvSpPr>
          <p:nvPr>
            <p:ph idx="1"/>
          </p:nvPr>
        </p:nvSpPr>
        <p:spPr>
          <a:xfrm>
            <a:off x="696012" y="1066800"/>
            <a:ext cx="8306595" cy="4494213"/>
          </a:xfrm>
        </p:spPr>
        <p:txBody>
          <a:bodyPr/>
          <a:lstStyle/>
          <a:p>
            <a:pPr>
              <a:buFont typeface="Arial" panose="020B0604020202020204" pitchFamily="34" charset="0"/>
              <a:buChar char="•"/>
            </a:pPr>
            <a:r>
              <a:rPr lang="en-US" altLang="en-US" sz="2000" b="0" dirty="0"/>
              <a:t> </a:t>
            </a:r>
            <a:r>
              <a:rPr lang="en-US" sz="2000" b="0" dirty="0"/>
              <a:t>AANI – review – informational</a:t>
            </a:r>
          </a:p>
          <a:p>
            <a:pPr lvl="1">
              <a:buFont typeface="Arial" panose="020B0604020202020204" pitchFamily="34" charset="0"/>
              <a:buChar char="•"/>
            </a:pPr>
            <a:r>
              <a:rPr lang="en-US" sz="1600" u="sng" dirty="0">
                <a:hlinkClick r:id="rId2"/>
              </a:rPr>
              <a:t>https://mentor.ieee.org/802.11/dcn/18/11-18-0583-00-AANI-aani-sc-closing-report-march-2018.pptx</a:t>
            </a:r>
            <a:r>
              <a:rPr lang="en-US" sz="1600" u="sng" dirty="0"/>
              <a:t> </a:t>
            </a:r>
            <a:r>
              <a:rPr lang="en-US" sz="1600" dirty="0"/>
              <a:t>  </a:t>
            </a:r>
          </a:p>
          <a:p>
            <a:pPr lvl="1">
              <a:buFont typeface="Arial" panose="020B0604020202020204" pitchFamily="34" charset="0"/>
              <a:buChar char="•"/>
            </a:pPr>
            <a:r>
              <a:rPr lang="en-US" sz="1800" dirty="0"/>
              <a:t>The 802 Chair has asked that 802.18 stay in tune with the 802.11 ANNI SC.</a:t>
            </a:r>
          </a:p>
          <a:p>
            <a:pPr lvl="1">
              <a:buFont typeface="Arial" panose="020B0604020202020204" pitchFamily="34" charset="0"/>
              <a:buChar char="•"/>
            </a:pPr>
            <a:r>
              <a:rPr lang="en-US" sz="1800" dirty="0"/>
              <a:t>In particular where they stand with IMT 2020.  </a:t>
            </a:r>
          </a:p>
          <a:p>
            <a:pPr lvl="1">
              <a:buFont typeface="Arial" panose="020B0604020202020204" pitchFamily="34" charset="0"/>
              <a:buChar char="•"/>
            </a:pPr>
            <a:r>
              <a:rPr lang="en-US" sz="1800" dirty="0"/>
              <a:t>A debated motion in the 802.11 closing to add to its scope for IMT 2020:</a:t>
            </a:r>
          </a:p>
          <a:p>
            <a:pPr lvl="2">
              <a:buFont typeface="Arial" panose="020B0604020202020204" pitchFamily="34" charset="0"/>
              <a:buChar char="•"/>
            </a:pPr>
            <a:r>
              <a:rPr lang="en-US" sz="1400" dirty="0"/>
              <a:t>Approve that the AANI SC scope be modified to include the generation of a white paper and/or self evaluation assessing the performance of 802.11 against the IMT-2020 requirements for </a:t>
            </a:r>
            <a:r>
              <a:rPr lang="en-US" sz="1400" dirty="0" err="1"/>
              <a:t>eMBB</a:t>
            </a:r>
            <a:r>
              <a:rPr lang="en-US" sz="1400" dirty="0"/>
              <a:t> indoor hotspot and dense urban use case. </a:t>
            </a:r>
          </a:p>
          <a:p>
            <a:pPr lvl="2">
              <a:buFont typeface="Arial" panose="020B0604020202020204" pitchFamily="34" charset="0"/>
              <a:buChar char="•"/>
            </a:pPr>
            <a:r>
              <a:rPr lang="en-US" sz="1400" dirty="0"/>
              <a:t>Result: 28-34-8 Fails</a:t>
            </a:r>
            <a:endParaRPr lang="en-US" sz="2000" dirty="0"/>
          </a:p>
          <a:p>
            <a:pPr>
              <a:buFont typeface="Arial" panose="020B0604020202020204" pitchFamily="34" charset="0"/>
              <a:buChar char="•"/>
            </a:pPr>
            <a:r>
              <a:rPr lang="en-US" sz="2600" dirty="0"/>
              <a:t> </a:t>
            </a: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17 May 2018</a:t>
            </a:r>
            <a:endParaRPr lang="en-GB" dirty="0"/>
          </a:p>
        </p:txBody>
      </p:sp>
    </p:spTree>
    <p:extLst>
      <p:ext uri="{BB962C8B-B14F-4D97-AF65-F5344CB8AC3E}">
        <p14:creationId xmlns:p14="http://schemas.microsoft.com/office/powerpoint/2010/main" val="3111411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17 May 2018</a:t>
            </a:r>
            <a:endParaRPr lang="en-US" dirty="0"/>
          </a:p>
        </p:txBody>
      </p:sp>
      <p:sp>
        <p:nvSpPr>
          <p:cNvPr id="7171" name="Footer Placeholder 2"/>
          <p:cNvSpPr>
            <a:spLocks noGrp="1"/>
          </p:cNvSpPr>
          <p:nvPr>
            <p:ph type="ftr" sz="quarter" idx="11"/>
          </p:nvPr>
        </p:nvSpPr>
        <p:spPr>
          <a:noFill/>
        </p:spPr>
        <p:txBody>
          <a:bodyPr/>
          <a:lstStyle/>
          <a:p>
            <a:r>
              <a:rPr lang="en-US"/>
              <a:t>Jay Holcomb (Itron)</a:t>
            </a:r>
            <a:endParaRPr lang="en-US" dirty="0"/>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8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a:t>17 May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533400" y="766732"/>
            <a:ext cx="8305800" cy="5324535"/>
          </a:xfrm>
          <a:prstGeom prst="rect">
            <a:avLst/>
          </a:prstGeom>
        </p:spPr>
        <p:txBody>
          <a:bodyPr wrap="square">
            <a:spAutoFit/>
          </a:bodyPr>
          <a:lstStyle/>
          <a:p>
            <a:r>
              <a:rPr lang="en-US" sz="1800" b="1" dirty="0">
                <a:solidFill>
                  <a:srgbClr val="444444"/>
                </a:solidFill>
                <a:latin typeface="+mj-lt"/>
              </a:rPr>
              <a:t>IMT 2020:  </a:t>
            </a:r>
          </a:p>
          <a:p>
            <a:r>
              <a:rPr lang="en-US" sz="1800" dirty="0">
                <a:solidFill>
                  <a:srgbClr val="444444"/>
                </a:solidFill>
                <a:latin typeface="+mj-lt"/>
              </a:rPr>
              <a:t>The buzz in the industry on future steps in mobile technology — 5G — has seen a sharp increase, with attention now focused on enabling a seamlessly connected society in the 2020 timeframe and beyond that brings together people along with things, data, applications, transport systems and cities in a smart networked communications environment. In this context, ITU and its partners, sharing a common community of interest, have recognized the relationship between IMT — International Mobile Telecommunication system — and 5G and are working towards realizing the future vision of mobile broadband communications.</a:t>
            </a:r>
          </a:p>
          <a:p>
            <a:endParaRPr lang="en-US" sz="1800" dirty="0">
              <a:solidFill>
                <a:srgbClr val="444444"/>
              </a:solidFill>
              <a:latin typeface="+mj-lt"/>
            </a:endParaRPr>
          </a:p>
          <a:p>
            <a:r>
              <a:rPr lang="en-US" sz="1800" dirty="0">
                <a:solidFill>
                  <a:srgbClr val="444444"/>
                </a:solidFill>
                <a:latin typeface="+mj-lt"/>
              </a:rPr>
              <a:t>In early 2012, ITU-R embarked on a </a:t>
            </a:r>
            <a:r>
              <a:rPr lang="en-US" sz="1800" dirty="0" err="1">
                <a:solidFill>
                  <a:srgbClr val="444444"/>
                </a:solidFill>
                <a:latin typeface="+mj-lt"/>
              </a:rPr>
              <a:t>programme</a:t>
            </a:r>
            <a:r>
              <a:rPr lang="en-US" sz="1800" dirty="0">
                <a:solidFill>
                  <a:srgbClr val="444444"/>
                </a:solidFill>
                <a:latin typeface="+mj-lt"/>
              </a:rPr>
              <a:t> to develop “IMT for 2020 and beyond”, setting the stage for 5G research activities that are emerging around the world.</a:t>
            </a:r>
          </a:p>
          <a:p>
            <a:endParaRPr lang="en-US" sz="1800" dirty="0">
              <a:solidFill>
                <a:srgbClr val="444444"/>
              </a:solidFill>
              <a:latin typeface="+mj-lt"/>
            </a:endParaRPr>
          </a:p>
          <a:p>
            <a:r>
              <a:rPr lang="en-US" sz="1800" dirty="0">
                <a:solidFill>
                  <a:srgbClr val="444444"/>
                </a:solidFill>
                <a:latin typeface="+mj-lt"/>
              </a:rPr>
              <a:t>Through the leading role of Working Party 5D, ITU’s Radiocommunication Sector (ITU-R) has finalized its view of a timeline towards IMT-2020. The detailed investigation of the key elements of 5G are already well underway, once again utilizing the highly successful partnership ITU-R has with the mobile broadband industry and the wide range of stakeholders in the 5G community.</a:t>
            </a:r>
          </a:p>
          <a:p>
            <a:endParaRPr lang="en-US" sz="1600" dirty="0">
              <a:solidFill>
                <a:srgbClr val="444444"/>
              </a:solidFill>
              <a:latin typeface="+mj-lt"/>
            </a:endParaRPr>
          </a:p>
        </p:txBody>
      </p:sp>
    </p:spTree>
    <p:extLst>
      <p:ext uri="{BB962C8B-B14F-4D97-AF65-F5344CB8AC3E}">
        <p14:creationId xmlns:p14="http://schemas.microsoft.com/office/powerpoint/2010/main" val="21916023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a:t>17 May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419100" y="914400"/>
            <a:ext cx="8305800" cy="4247317"/>
          </a:xfrm>
          <a:prstGeom prst="rect">
            <a:avLst/>
          </a:prstGeom>
        </p:spPr>
        <p:txBody>
          <a:bodyPr wrap="square">
            <a:spAutoFit/>
          </a:bodyPr>
          <a:lstStyle/>
          <a:p>
            <a:r>
              <a:rPr lang="en-US" sz="1800" b="1" dirty="0">
                <a:solidFill>
                  <a:srgbClr val="444444"/>
                </a:solidFill>
                <a:latin typeface="+mj-lt"/>
              </a:rPr>
              <a:t>IMT 2020-cont:  </a:t>
            </a:r>
          </a:p>
          <a:p>
            <a:endParaRPr lang="en-US" sz="1800" dirty="0">
              <a:solidFill>
                <a:srgbClr val="444444"/>
              </a:solidFill>
              <a:latin typeface="+mj-lt"/>
            </a:endParaRPr>
          </a:p>
          <a:p>
            <a:r>
              <a:rPr lang="en-US" sz="1800" dirty="0">
                <a:solidFill>
                  <a:srgbClr val="444444"/>
                </a:solidFill>
                <a:latin typeface="+mj-lt"/>
              </a:rPr>
              <a:t>In September 2015, ITU-R has finalized its “Vision” of the 5G mobile broadband connected society. This view of the horizon for the future of mobile technology will be instrumental in setting the agenda for the World Radiocommunication Conference 2019, where deliberations on additional spectrum are taking place in support of the future growth of IMT.</a:t>
            </a:r>
          </a:p>
          <a:p>
            <a:endParaRPr lang="en-US" sz="1800" dirty="0">
              <a:solidFill>
                <a:srgbClr val="444444"/>
              </a:solidFill>
              <a:latin typeface="+mj-lt"/>
            </a:endParaRPr>
          </a:p>
          <a:p>
            <a:r>
              <a:rPr lang="en-US" sz="1800" dirty="0">
                <a:solidFill>
                  <a:srgbClr val="444444"/>
                </a:solidFill>
                <a:latin typeface="+mj-lt"/>
              </a:rPr>
              <a:t>ITU has a rich history in the development of radio interface standards for mobile communications. The framework of standards for International Mobile Telecommunications (IMT), encompassing IMT-2000 and IMT-Advanced, spans the 3G and 4G industry perspectives and will continue to evolve as 5G with IMT-2020.</a:t>
            </a:r>
          </a:p>
          <a:p>
            <a:endParaRPr lang="en-US" sz="1800" b="0" i="0" dirty="0">
              <a:solidFill>
                <a:srgbClr val="444444"/>
              </a:solidFill>
              <a:effectLst/>
              <a:latin typeface="+mj-lt"/>
            </a:endParaRPr>
          </a:p>
          <a:p>
            <a:endParaRPr lang="en-US" sz="1800" b="0" i="0" dirty="0">
              <a:solidFill>
                <a:srgbClr val="444444"/>
              </a:solidFill>
              <a:effectLst/>
              <a:latin typeface="+mj-lt"/>
            </a:endParaRPr>
          </a:p>
          <a:p>
            <a:r>
              <a:rPr lang="en-US" sz="1800" dirty="0">
                <a:solidFill>
                  <a:srgbClr val="444444"/>
                </a:solidFill>
                <a:latin typeface="+mj-lt"/>
                <a:hlinkClick r:id="rId2"/>
              </a:rPr>
              <a:t>https://www.itu.int/en/ITU-R/study-groups/rsg5/rwp5d/imt-2020/Pages/default.aspx</a:t>
            </a:r>
            <a:r>
              <a:rPr lang="en-US" sz="1800" dirty="0">
                <a:solidFill>
                  <a:srgbClr val="444444"/>
                </a:solidFill>
                <a:latin typeface="+mj-lt"/>
              </a:rPr>
              <a:t> </a:t>
            </a:r>
            <a:endParaRPr lang="en-US" sz="1800" b="0" i="0" dirty="0">
              <a:solidFill>
                <a:srgbClr val="444444"/>
              </a:solidFill>
              <a:effectLst/>
              <a:latin typeface="+mj-lt"/>
            </a:endParaRPr>
          </a:p>
        </p:txBody>
      </p:sp>
    </p:spTree>
    <p:extLst>
      <p:ext uri="{BB962C8B-B14F-4D97-AF65-F5344CB8AC3E}">
        <p14:creationId xmlns:p14="http://schemas.microsoft.com/office/powerpoint/2010/main" val="630227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8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17 May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8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a:t>17 May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25842" y="998020"/>
            <a:ext cx="3772457" cy="5275778"/>
          </a:xfrm>
        </p:spPr>
        <p:txBody>
          <a:bodyPr/>
          <a:lstStyle/>
          <a:p>
            <a:pPr>
              <a:buFont typeface="Arial" panose="020B0604020202020204" pitchFamily="34" charset="0"/>
              <a:buChar char="•"/>
            </a:pPr>
            <a:r>
              <a:rPr lang="en-US" altLang="en-US" sz="1600" dirty="0"/>
              <a:t>Call to Order</a:t>
            </a:r>
          </a:p>
          <a:p>
            <a:pPr lvl="4">
              <a:buFont typeface="Arial" panose="020B0604020202020204" pitchFamily="34" charset="0"/>
              <a:buChar char="•"/>
            </a:pPr>
            <a:r>
              <a:rPr lang="en-US" altLang="en-US" sz="1000" b="1" u="sng" dirty="0">
                <a:solidFill>
                  <a:schemeClr val="bg1"/>
                </a:solidFill>
              </a:rPr>
              <a:t>Attendance server is open</a:t>
            </a:r>
          </a:p>
          <a:p>
            <a:pPr>
              <a:buFont typeface="Arial" panose="020B0604020202020204" pitchFamily="34" charset="0"/>
              <a:buChar char="•"/>
            </a:pPr>
            <a:r>
              <a:rPr lang="en-US" altLang="en-US" sz="1600" dirty="0"/>
              <a:t>Administrative items</a:t>
            </a:r>
          </a:p>
          <a:p>
            <a:pPr lvl="4">
              <a:buFont typeface="Arial" panose="020B0604020202020204" pitchFamily="34" charset="0"/>
              <a:buChar char="•"/>
            </a:pPr>
            <a:r>
              <a:rPr lang="en-US" altLang="en-US" sz="1050" dirty="0">
                <a:solidFill>
                  <a:schemeClr val="bg1"/>
                </a:solidFill>
              </a:rPr>
              <a:t>Need a recording secretary </a:t>
            </a:r>
          </a:p>
          <a:p>
            <a:pPr>
              <a:buFont typeface="Arial" panose="020B0604020202020204" pitchFamily="34" charset="0"/>
              <a:buChar char="•"/>
            </a:pPr>
            <a:r>
              <a:rPr lang="en-US" altLang="en-US" sz="1600" dirty="0"/>
              <a:t>Approve agenda &amp; last minutes</a:t>
            </a:r>
          </a:p>
          <a:p>
            <a:pPr lvl="3">
              <a:buFont typeface="Arial" panose="020B0604020202020204" pitchFamily="34" charset="0"/>
              <a:buChar char="•"/>
            </a:pPr>
            <a:r>
              <a:rPr lang="en-US" altLang="en-US" sz="800" dirty="0">
                <a:solidFill>
                  <a:schemeClr val="bg1"/>
                </a:solidFill>
              </a:rPr>
              <a:t>Any interest in being the 802.18 Vice-Chair?</a:t>
            </a:r>
          </a:p>
          <a:p>
            <a:pPr>
              <a:buFont typeface="Arial" panose="020B0604020202020204" pitchFamily="34" charset="0"/>
              <a:buChar char="•"/>
            </a:pPr>
            <a:r>
              <a:rPr lang="en-US" altLang="en-US" sz="1600" dirty="0"/>
              <a:t>Discussion items</a:t>
            </a:r>
            <a:endParaRPr lang="en-US" altLang="en-US" sz="1050" dirty="0"/>
          </a:p>
          <a:p>
            <a:pPr lvl="1">
              <a:buFont typeface="Arial" panose="020B0604020202020204" pitchFamily="34" charset="0"/>
              <a:buChar char="•"/>
            </a:pPr>
            <a:r>
              <a:rPr lang="en-US" altLang="en-US" sz="1400" dirty="0"/>
              <a:t>FCC NOI/PN 4 GHz</a:t>
            </a:r>
          </a:p>
          <a:p>
            <a:pPr lvl="1">
              <a:buFont typeface="Arial" panose="020B0604020202020204" pitchFamily="34" charset="0"/>
              <a:buChar char="•"/>
            </a:pPr>
            <a:r>
              <a:rPr lang="en-US" sz="1400" dirty="0"/>
              <a:t>WRC -19   AI 1.13  IMT </a:t>
            </a:r>
            <a:endParaRPr lang="en-US" altLang="en-US" sz="1400" dirty="0"/>
          </a:p>
          <a:p>
            <a:pPr lvl="1">
              <a:buFont typeface="Arial" panose="020B0604020202020204" pitchFamily="34" charset="0"/>
              <a:buChar char="•"/>
            </a:pPr>
            <a:r>
              <a:rPr lang="en-US" altLang="en-US" sz="1400" dirty="0"/>
              <a:t>EU Items</a:t>
            </a:r>
          </a:p>
          <a:p>
            <a:pPr lvl="1">
              <a:buFont typeface="Arial" panose="020B0604020202020204" pitchFamily="34" charset="0"/>
              <a:buChar char="•"/>
            </a:pPr>
            <a:r>
              <a:rPr lang="en-US" altLang="en-US" sz="1400" dirty="0"/>
              <a:t>6</a:t>
            </a:r>
            <a:r>
              <a:rPr lang="en-US" altLang="en-US" sz="1400" baseline="30000" dirty="0"/>
              <a:t>th</a:t>
            </a:r>
            <a:r>
              <a:rPr lang="en-US" altLang="en-US" sz="1400" dirty="0"/>
              <a:t> FNPRM on 4.9 GHz</a:t>
            </a:r>
          </a:p>
          <a:p>
            <a:pPr lvl="1">
              <a:buFont typeface="Arial" panose="020B0604020202020204" pitchFamily="34" charset="0"/>
              <a:buChar char="•"/>
            </a:pPr>
            <a:r>
              <a:rPr lang="en-US" altLang="en-US" sz="1400" dirty="0"/>
              <a:t>NPRM 2.5 GHz</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Actions required</a:t>
            </a:r>
          </a:p>
          <a:p>
            <a:pPr lvl="1">
              <a:buFont typeface="Arial" panose="020B0604020202020204" pitchFamily="34" charset="0"/>
              <a:buChar char="•"/>
            </a:pPr>
            <a:r>
              <a:rPr lang="en-US" altLang="en-US" sz="1400" dirty="0"/>
              <a:t>What happens during the call</a:t>
            </a:r>
          </a:p>
          <a:p>
            <a:pPr>
              <a:buFont typeface="Arial" panose="020B0604020202020204" pitchFamily="34" charset="0"/>
              <a:buChar char="•"/>
            </a:pPr>
            <a:r>
              <a:rPr lang="en-US" altLang="en-US" sz="1600" dirty="0"/>
              <a:t>AOB and Adjourn</a:t>
            </a:r>
            <a:endParaRPr lang="en-US" altLang="en-US" sz="2000" dirty="0"/>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70412" y="1060967"/>
            <a:ext cx="4267199" cy="5281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t>Discussion items, few more details:  </a:t>
            </a:r>
          </a:p>
          <a:p>
            <a:pPr>
              <a:spcBef>
                <a:spcPts val="1200"/>
              </a:spcBef>
              <a:buFont typeface="Arial" panose="020B0604020202020204" pitchFamily="34" charset="0"/>
              <a:buChar char="•"/>
            </a:pPr>
            <a:r>
              <a:rPr lang="en-US" altLang="en-US" sz="1600" b="0" dirty="0"/>
              <a:t>FCC NOI/PN – Expanding flexible use of the 3.7 GHz to 4.2 GHz band, due 31 May</a:t>
            </a:r>
          </a:p>
          <a:p>
            <a:pPr>
              <a:spcBef>
                <a:spcPts val="1200"/>
              </a:spcBef>
              <a:buFont typeface="Arial" panose="020B0604020202020204" pitchFamily="34" charset="0"/>
              <a:buChar char="•"/>
            </a:pPr>
            <a:r>
              <a:rPr lang="en-US" sz="1600" b="0" dirty="0"/>
              <a:t>WRC -19   AI 1.13  IMT , </a:t>
            </a:r>
          </a:p>
          <a:p>
            <a:pPr lvl="1">
              <a:spcBef>
                <a:spcPts val="1200"/>
              </a:spcBef>
              <a:buFont typeface="Arial" panose="020B0604020202020204" pitchFamily="34" charset="0"/>
              <a:buChar char="•"/>
            </a:pPr>
            <a:r>
              <a:rPr lang="en-US" sz="1200" b="0" dirty="0"/>
              <a:t>question from developing country regulatory why not IMT designation</a:t>
            </a:r>
            <a:r>
              <a:rPr lang="en-US" sz="1200" dirty="0"/>
              <a:t>?</a:t>
            </a:r>
            <a:endParaRPr lang="en-US" sz="1200" b="0" dirty="0">
              <a:solidFill>
                <a:schemeClr val="tx1"/>
              </a:solidFill>
            </a:endParaRPr>
          </a:p>
          <a:p>
            <a:pPr>
              <a:spcBef>
                <a:spcPts val="1200"/>
              </a:spcBef>
              <a:buFont typeface="Arial" panose="020B0604020202020204" pitchFamily="34" charset="0"/>
              <a:buChar char="•"/>
            </a:pPr>
            <a:r>
              <a:rPr lang="en-US" sz="1600" b="0" dirty="0">
                <a:solidFill>
                  <a:schemeClr val="tx1"/>
                </a:solidFill>
              </a:rPr>
              <a:t>EU Items, what is the latest from members. Anything we should respond to?</a:t>
            </a:r>
          </a:p>
          <a:p>
            <a:pPr>
              <a:buFont typeface="Arial" panose="020B0604020202020204" pitchFamily="34" charset="0"/>
              <a:buChar char="•"/>
            </a:pPr>
            <a:r>
              <a:rPr lang="en-US" altLang="en-US" sz="1600" b="0" kern="0" dirty="0"/>
              <a:t>6</a:t>
            </a:r>
            <a:r>
              <a:rPr lang="en-US" altLang="en-US" sz="1600" b="0" kern="0" baseline="30000" dirty="0"/>
              <a:t>th</a:t>
            </a:r>
            <a:r>
              <a:rPr lang="en-US" altLang="en-US" sz="1600" b="0" kern="0" dirty="0"/>
              <a:t> FNPRM on 4.9 GHz, any interest? </a:t>
            </a:r>
          </a:p>
          <a:p>
            <a:pPr lvl="1">
              <a:buFont typeface="Arial" panose="020B0604020202020204" pitchFamily="34" charset="0"/>
              <a:buChar char="•"/>
            </a:pPr>
            <a:r>
              <a:rPr lang="en-US" sz="1200" b="0" dirty="0"/>
              <a:t>alternatives to stimulate expanded use of and investment in the 4.9 GHz band</a:t>
            </a:r>
            <a:endParaRPr lang="en-US" altLang="en-US" sz="1200" b="0" kern="0" dirty="0"/>
          </a:p>
          <a:p>
            <a:pPr>
              <a:buFont typeface="Arial" panose="020B0604020202020204" pitchFamily="34" charset="0"/>
              <a:buChar char="•"/>
            </a:pPr>
            <a:r>
              <a:rPr lang="en-US" altLang="en-US" sz="1600" b="0" kern="0" dirty="0"/>
              <a:t>NPRM 2.5 GHz, any interest? </a:t>
            </a:r>
          </a:p>
          <a:p>
            <a:pPr lvl="1">
              <a:buFont typeface="Arial" panose="020B0604020202020204" pitchFamily="34" charset="0"/>
              <a:buChar char="•"/>
            </a:pPr>
            <a:r>
              <a:rPr lang="en-US" sz="1200" b="0" dirty="0"/>
              <a:t>providing new opportunities for additional entities to obtain unused 2.5 GHz spectrum (seems licensed…) </a:t>
            </a:r>
            <a:endParaRPr lang="en-US" altLang="en-US" sz="1200" b="0" kern="0" dirty="0"/>
          </a:p>
          <a:p>
            <a:pPr>
              <a:buFont typeface="Arial" panose="020B0604020202020204" pitchFamily="34" charset="0"/>
              <a:buChar char="•"/>
            </a:pPr>
            <a:endParaRPr lang="en-US" altLang="en-US" sz="1600" b="0" kern="0" dirty="0"/>
          </a:p>
          <a:p>
            <a:pPr>
              <a:buFont typeface="Arial" panose="020B0604020202020204" pitchFamily="34" charset="0"/>
              <a:buChar char="•"/>
            </a:pPr>
            <a:r>
              <a:rPr lang="en-US" sz="1600" b="0" dirty="0">
                <a:solidFill>
                  <a:schemeClr val="tx1"/>
                </a:solidFill>
              </a:rPr>
              <a:t>Items if time permits: </a:t>
            </a:r>
          </a:p>
          <a:p>
            <a:pPr lvl="1">
              <a:buFont typeface="Arial" panose="020B0604020202020204" pitchFamily="34" charset="0"/>
              <a:buChar char="•"/>
            </a:pPr>
            <a:r>
              <a:rPr lang="en-US" altLang="en-US" sz="1200" b="0" kern="0" dirty="0"/>
              <a:t> </a:t>
            </a:r>
          </a:p>
          <a:p>
            <a:pPr>
              <a:buFont typeface="Arial" panose="020B0604020202020204" pitchFamily="34" charset="0"/>
              <a:buChar char="•"/>
            </a:pPr>
            <a:endParaRPr lang="en-US" altLang="en-US" sz="2000" kern="0" dirty="0"/>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800" dirty="0"/>
              <a:t>Motions - administrative</a:t>
            </a:r>
          </a:p>
        </p:txBody>
      </p:sp>
      <p:sp>
        <p:nvSpPr>
          <p:cNvPr id="16387" name="Content Placeholder 2"/>
          <p:cNvSpPr>
            <a:spLocks noGrp="1"/>
          </p:cNvSpPr>
          <p:nvPr>
            <p:ph idx="1"/>
          </p:nvPr>
        </p:nvSpPr>
        <p:spPr>
          <a:xfrm>
            <a:off x="685799" y="1281637"/>
            <a:ext cx="7772400" cy="4572000"/>
          </a:xfrm>
        </p:spPr>
        <p:txBody>
          <a:bodyPr/>
          <a:lstStyle/>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Moved by:  	John Notor</a:t>
            </a:r>
          </a:p>
          <a:p>
            <a:pPr lvl="1"/>
            <a:r>
              <a:rPr lang="en-US" altLang="en-US" sz="1600" b="1" dirty="0"/>
              <a:t>Seconded by:  	Vijay Auluck</a:t>
            </a:r>
          </a:p>
          <a:p>
            <a:pPr lvl="1"/>
            <a:r>
              <a:rPr lang="en-US" altLang="en-US" sz="1600" b="1" dirty="0"/>
              <a:t>Discussion?  </a:t>
            </a:r>
          </a:p>
          <a:p>
            <a:pPr lvl="1"/>
            <a:r>
              <a:rPr lang="en-US" altLang="en-US" sz="1600" b="1" dirty="0"/>
              <a:t>Vote:  </a:t>
            </a:r>
            <a:r>
              <a:rPr lang="en-US" altLang="en-US" sz="1600" b="1" dirty="0">
                <a:solidFill>
                  <a:schemeClr val="tx1"/>
                </a:solidFill>
              </a:rPr>
              <a:t>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To approve minutes from the IEEE 802.18 teleconference on 03 May 2018; </a:t>
            </a:r>
            <a:r>
              <a:rPr lang="en-US" altLang="en-US" sz="1600" dirty="0">
                <a:solidFill>
                  <a:schemeClr val="tx1"/>
                </a:solidFill>
                <a:hlinkClick r:id="rId2"/>
              </a:rPr>
              <a:t>https://mentor.ieee.org/802.18/dcn/18/18-18-0058-00-0000-minutes-03may18-rr-tag-teleconference.doc</a:t>
            </a:r>
            <a:r>
              <a:rPr lang="en-US" altLang="en-US" sz="1600" dirty="0">
                <a:solidFill>
                  <a:schemeClr val="tx1"/>
                </a:solidFill>
              </a:rPr>
              <a:t>;  	</a:t>
            </a:r>
            <a:r>
              <a:rPr lang="en-US" altLang="en-US" sz="1600" b="0" dirty="0">
                <a:solidFill>
                  <a:schemeClr val="tx1"/>
                </a:solidFill>
              </a:rPr>
              <a:t>Posted: </a:t>
            </a:r>
            <a:r>
              <a:rPr lang="en-US" sz="1400" b="0" dirty="0"/>
              <a:t>16-May-2018 11:50:59 ET</a:t>
            </a:r>
            <a:endParaRPr lang="en-US" altLang="en-US" sz="1050" b="0" dirty="0">
              <a:solidFill>
                <a:schemeClr val="tx1"/>
              </a:solidFill>
            </a:endParaRPr>
          </a:p>
          <a:p>
            <a:pPr>
              <a:buFont typeface="Arial" panose="020B0604020202020204" pitchFamily="34" charset="0"/>
              <a:buChar char="•"/>
            </a:pPr>
            <a:endParaRPr lang="en-US" sz="1600" dirty="0"/>
          </a:p>
          <a:p>
            <a:pPr lvl="1"/>
            <a:r>
              <a:rPr lang="en-US" altLang="en-US" sz="1600" b="1" dirty="0"/>
              <a:t>Moved by: 	Vijay Auluck</a:t>
            </a:r>
          </a:p>
          <a:p>
            <a:pPr lvl="1"/>
            <a:r>
              <a:rPr lang="en-US" altLang="en-US" sz="1600" b="1" dirty="0"/>
              <a:t>Seconded by: 	Mike Lynch</a:t>
            </a:r>
          </a:p>
          <a:p>
            <a:pPr lvl="1"/>
            <a:r>
              <a:rPr lang="en-US" altLang="en-US" sz="1600" b="1" dirty="0"/>
              <a:t>Discussion? </a:t>
            </a:r>
          </a:p>
          <a:p>
            <a:pPr lvl="1"/>
            <a:r>
              <a:rPr lang="en-US" altLang="en-US" sz="1600" b="1" dirty="0"/>
              <a:t>Vote</a:t>
            </a:r>
            <a:r>
              <a:rPr lang="en-US" altLang="en-US" sz="1600" b="1" dirty="0">
                <a:solidFill>
                  <a:schemeClr val="tx1"/>
                </a:solidFill>
              </a:rPr>
              <a:t>: Unanimous consent</a:t>
            </a:r>
          </a:p>
          <a:p>
            <a:pPr>
              <a:buFont typeface="Arial" panose="020B0604020202020204" pitchFamily="34" charset="0"/>
              <a:buChar char="•"/>
            </a:pPr>
            <a:endParaRPr lang="en-US" altLang="en-US" sz="1600"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17 May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FCC NOI 4 GHz -1 </a:t>
            </a:r>
            <a:endParaRPr lang="en-US" sz="1400" dirty="0"/>
          </a:p>
        </p:txBody>
      </p:sp>
      <p:sp>
        <p:nvSpPr>
          <p:cNvPr id="3" name="Content Placeholder 2"/>
          <p:cNvSpPr>
            <a:spLocks noGrp="1"/>
          </p:cNvSpPr>
          <p:nvPr>
            <p:ph idx="1"/>
          </p:nvPr>
        </p:nvSpPr>
        <p:spPr>
          <a:xfrm>
            <a:off x="685800" y="1219200"/>
            <a:ext cx="8306595" cy="4038600"/>
          </a:xfrm>
        </p:spPr>
        <p:txBody>
          <a:bodyPr/>
          <a:lstStyle/>
          <a:p>
            <a:pPr>
              <a:buFont typeface="Arial" panose="020B0604020202020204" pitchFamily="34" charset="0"/>
              <a:buChar char="•"/>
            </a:pPr>
            <a:r>
              <a:rPr lang="en-US" sz="2000" dirty="0"/>
              <a:t>EXPANDING FLEXIBLE USE OF THE 3.7 GHZ TO 4.2 GHZ BAND, DA 18-396</a:t>
            </a:r>
            <a:r>
              <a:rPr lang="en-US" sz="2000" dirty="0">
                <a:solidFill>
                  <a:schemeClr val="bg1"/>
                </a:solidFill>
              </a:rPr>
              <a:t> </a:t>
            </a:r>
          </a:p>
          <a:p>
            <a:pPr lvl="1">
              <a:buFont typeface="Arial" panose="020B0604020202020204" pitchFamily="34" charset="0"/>
              <a:buChar char="•"/>
            </a:pPr>
            <a:r>
              <a:rPr lang="en-US" sz="1600" b="0" dirty="0">
                <a:solidFill>
                  <a:schemeClr val="bg1"/>
                </a:solidFill>
                <a:hlinkClick r:id="rId2"/>
              </a:rPr>
              <a:t>https://www.fcc.gov/ecfs/search/filings?q=delegated_authority_number:(*18%5C-396*)&amp;sort=date_disseminated,DESC</a:t>
            </a:r>
            <a:r>
              <a:rPr lang="en-US" sz="1600" b="0" dirty="0">
                <a:solidFill>
                  <a:schemeClr val="bg1"/>
                </a:solidFill>
              </a:rPr>
              <a:t> </a:t>
            </a:r>
          </a:p>
          <a:p>
            <a:pPr lvl="1">
              <a:buFont typeface="Arial" panose="020B0604020202020204" pitchFamily="34" charset="0"/>
              <a:buChar char="•"/>
            </a:pPr>
            <a:r>
              <a:rPr lang="en-US" sz="1600" dirty="0">
                <a:solidFill>
                  <a:schemeClr val="bg1"/>
                </a:solidFill>
                <a:hlinkClick r:id="rId3"/>
              </a:rPr>
              <a:t>https://mentor.ieee.org/802.18/dcn/18/18-18-0041-00-0000-fcc-noi-expanding-flexible-use-of-3-7-4-2-ghz-band-gn-18-122-da-18-396.pdf</a:t>
            </a:r>
            <a:r>
              <a:rPr lang="en-US" sz="1600" dirty="0">
                <a:solidFill>
                  <a:schemeClr val="bg1"/>
                </a:solidFill>
              </a:rPr>
              <a:t>  </a:t>
            </a:r>
            <a:endParaRPr lang="en-US" sz="1600" b="0" dirty="0">
              <a:solidFill>
                <a:schemeClr val="tx1"/>
              </a:solidFill>
            </a:endParaRPr>
          </a:p>
          <a:p>
            <a:pPr lvl="1">
              <a:buFont typeface="Arial" panose="020B0604020202020204" pitchFamily="34" charset="0"/>
              <a:buChar char="•"/>
            </a:pPr>
            <a:endParaRPr lang="en-US" sz="1800" b="0" dirty="0"/>
          </a:p>
          <a:p>
            <a:pPr lvl="1">
              <a:buFont typeface="Arial" panose="020B0604020202020204" pitchFamily="34" charset="0"/>
              <a:buChar char="•"/>
            </a:pPr>
            <a:r>
              <a:rPr lang="en-US" sz="1800" b="0" dirty="0"/>
              <a:t>By this Public Notice, the Wireless Telecommunications Bureau, International Bureau, and the Office of Engineering and Technology establish GN Docket No. 18-122, which is captioned “Expanding Flexible Use of the 3.7 GHz to 4.2 GHz Band.” We encourage parties that submit filings related to the potential for more intensive use of the 3.7-4.2 GHz Band to submit those filings in this docket.</a:t>
            </a:r>
            <a:r>
              <a:rPr lang="en-US" sz="1800" dirty="0">
                <a:solidFill>
                  <a:schemeClr val="tx1"/>
                </a:solidFill>
              </a:rPr>
              <a:t> </a:t>
            </a: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17 May 2018</a:t>
            </a:r>
            <a:endParaRPr lang="en-GB" dirty="0"/>
          </a:p>
        </p:txBody>
      </p:sp>
    </p:spTree>
    <p:extLst>
      <p:ext uri="{BB962C8B-B14F-4D97-AF65-F5344CB8AC3E}">
        <p14:creationId xmlns:p14="http://schemas.microsoft.com/office/powerpoint/2010/main" val="2843532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FCC Public Notice 4 GHz -2 </a:t>
            </a:r>
            <a:endParaRPr lang="en-US" sz="1400" dirty="0"/>
          </a:p>
        </p:txBody>
      </p:sp>
      <p:sp>
        <p:nvSpPr>
          <p:cNvPr id="3" name="Content Placeholder 2"/>
          <p:cNvSpPr>
            <a:spLocks noGrp="1"/>
          </p:cNvSpPr>
          <p:nvPr>
            <p:ph idx="1"/>
          </p:nvPr>
        </p:nvSpPr>
        <p:spPr>
          <a:xfrm>
            <a:off x="685800" y="1145381"/>
            <a:ext cx="8306595" cy="4038600"/>
          </a:xfrm>
        </p:spPr>
        <p:txBody>
          <a:bodyPr/>
          <a:lstStyle/>
          <a:p>
            <a:pPr>
              <a:buFont typeface="Arial" panose="020B0604020202020204" pitchFamily="34" charset="0"/>
              <a:buChar char="•"/>
            </a:pPr>
            <a:r>
              <a:rPr lang="en-US" sz="1600" dirty="0"/>
              <a:t>FEASIBILITY OF ALLOWING COMMERCIAL WIRELESS SERVICES, LICENSED OR UNLICENSED, TO USE OR SHARE USE OF THE FREQUENCIES BETWEEN 3.7-4.2 GHz, DA 18-446</a:t>
            </a:r>
            <a:r>
              <a:rPr lang="en-US" sz="1600" dirty="0">
                <a:solidFill>
                  <a:schemeClr val="tx1"/>
                </a:solidFill>
              </a:rPr>
              <a:t>;  GN Docket No. 18-122</a:t>
            </a:r>
            <a:endParaRPr lang="en-US" sz="1600" dirty="0">
              <a:solidFill>
                <a:schemeClr val="bg1"/>
              </a:solidFill>
            </a:endParaRPr>
          </a:p>
          <a:p>
            <a:pPr lvl="1">
              <a:buFont typeface="Arial" panose="020B0604020202020204" pitchFamily="34" charset="0"/>
              <a:buChar char="•"/>
            </a:pPr>
            <a:r>
              <a:rPr lang="en-US" sz="1200" dirty="0">
                <a:solidFill>
                  <a:schemeClr val="tx1"/>
                </a:solidFill>
                <a:hlinkClick r:id="rId2"/>
              </a:rPr>
              <a:t>https://www.fcc.gov/ecfs/search/filings?proceedings_name=18-122&amp;sort=date_disseminated,DESC</a:t>
            </a:r>
            <a:endParaRPr lang="en-US" sz="1200" dirty="0">
              <a:solidFill>
                <a:schemeClr val="tx1"/>
              </a:solidFill>
            </a:endParaRPr>
          </a:p>
          <a:p>
            <a:pPr lvl="1">
              <a:buFont typeface="Arial" panose="020B0604020202020204" pitchFamily="34" charset="0"/>
              <a:buChar char="•"/>
            </a:pPr>
            <a:r>
              <a:rPr lang="en-US" sz="1200" u="sng" dirty="0">
                <a:hlinkClick r:id="rId3"/>
              </a:rPr>
              <a:t>https://mentor.ieee.org/802.18/dcn/18/18-18-0049-00-0000-fcc-pn-expanding-flexible-use-of-3-7-4-2-ghz-band-gn-18-122-da-18-446.pdf</a:t>
            </a:r>
            <a:r>
              <a:rPr lang="en-US" sz="1200" dirty="0">
                <a:solidFill>
                  <a:schemeClr val="bg1"/>
                </a:solidFill>
              </a:rPr>
              <a:t> </a:t>
            </a:r>
            <a:endParaRPr lang="en-US" sz="1200" b="0" dirty="0">
              <a:solidFill>
                <a:schemeClr val="tx1"/>
              </a:solidFill>
            </a:endParaRPr>
          </a:p>
          <a:p>
            <a:pPr lvl="1">
              <a:buFont typeface="Arial" panose="020B0604020202020204" pitchFamily="34" charset="0"/>
              <a:buChar char="•"/>
            </a:pPr>
            <a:r>
              <a:rPr lang="en-US" sz="1600" dirty="0">
                <a:solidFill>
                  <a:schemeClr val="tx1"/>
                </a:solidFill>
              </a:rPr>
              <a:t>Comments due:  31 May 2018;  Reply comments due:  15 June 2018</a:t>
            </a:r>
          </a:p>
          <a:p>
            <a:pPr marL="1828800" lvl="4" indent="0"/>
            <a:endParaRPr lang="en-US" dirty="0"/>
          </a:p>
          <a:p>
            <a:pPr>
              <a:buFont typeface="Arial" panose="020B0604020202020204" pitchFamily="34" charset="0"/>
              <a:buChar char="•"/>
            </a:pPr>
            <a:r>
              <a:rPr lang="en-US" sz="1600" dirty="0"/>
              <a:t>We note that there is currently no federal allocation for the 3.7–4.2 GHz band. Nonetheless, we seek comment on the following questions:</a:t>
            </a:r>
          </a:p>
          <a:p>
            <a:pPr lvl="1">
              <a:buFont typeface="Arial" panose="020B0604020202020204" pitchFamily="34" charset="0"/>
              <a:buChar char="•"/>
            </a:pPr>
            <a:r>
              <a:rPr lang="en-US" sz="1600" dirty="0"/>
              <a:t>How should we assess the operations and possible impacts of sharing on Federal and non-Federal users already operating in this band?</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How might sharing be accomplished, with licensed and/or unlicensed operations, without causing harmful interference to Federal and non-Federal users already operating in this band, and in which parts of the band would such sharing be feasible?</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What other considerations should the Commission take into account in preparing the 3.7 - 4.2 GHz Report?</a:t>
            </a:r>
          </a:p>
          <a:p>
            <a:pPr>
              <a:buFont typeface="Arial" panose="020B0604020202020204" pitchFamily="34" charset="0"/>
              <a:buChar char="•"/>
            </a:pPr>
            <a:endParaRPr lang="en-US" sz="18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17 May 2018</a:t>
            </a:r>
            <a:endParaRPr lang="en-GB" dirty="0"/>
          </a:p>
        </p:txBody>
      </p:sp>
    </p:spTree>
    <p:extLst>
      <p:ext uri="{BB962C8B-B14F-4D97-AF65-F5344CB8AC3E}">
        <p14:creationId xmlns:p14="http://schemas.microsoft.com/office/powerpoint/2010/main" val="3260860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FCC Public Notice 4 GHz -4 </a:t>
            </a:r>
            <a:endParaRPr lang="en-US" sz="1400" dirty="0"/>
          </a:p>
        </p:txBody>
      </p:sp>
      <p:sp>
        <p:nvSpPr>
          <p:cNvPr id="3" name="Content Placeholder 2"/>
          <p:cNvSpPr>
            <a:spLocks noGrp="1"/>
          </p:cNvSpPr>
          <p:nvPr>
            <p:ph idx="1"/>
          </p:nvPr>
        </p:nvSpPr>
        <p:spPr>
          <a:xfrm>
            <a:off x="685800" y="1219200"/>
            <a:ext cx="8458200" cy="4038600"/>
          </a:xfrm>
        </p:spPr>
        <p:txBody>
          <a:bodyPr/>
          <a:lstStyle/>
          <a:p>
            <a:pPr>
              <a:buFont typeface="Arial" panose="020B0604020202020204" pitchFamily="34" charset="0"/>
              <a:buChar char="•"/>
            </a:pPr>
            <a:r>
              <a:rPr lang="en-US" sz="1800" dirty="0"/>
              <a:t>Remember, 802.15.4 HRP UWB PHY channels 2 &amp; 4 are centered at 3993 </a:t>
            </a:r>
            <a:r>
              <a:rPr lang="en-US" sz="1800" dirty="0" err="1"/>
              <a:t>MHz.</a:t>
            </a:r>
            <a:endParaRPr lang="en-US" sz="1800" dirty="0"/>
          </a:p>
          <a:p>
            <a:pPr lvl="5">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dirty="0">
                <a:solidFill>
                  <a:schemeClr val="tx1"/>
                </a:solidFill>
              </a:rPr>
              <a:t>Does IEEE 802 have anything to reply to this Public Notice docket?  no</a:t>
            </a:r>
          </a:p>
          <a:p>
            <a:pPr lvl="1">
              <a:buFont typeface="Arial" panose="020B0604020202020204" pitchFamily="34" charset="0"/>
              <a:buChar char="•"/>
            </a:pPr>
            <a:r>
              <a:rPr lang="en-US" sz="1600" dirty="0">
                <a:solidFill>
                  <a:schemeClr val="tx1"/>
                </a:solidFill>
              </a:rPr>
              <a:t>The discussion at the face to face was to hold on comments and wait till later, reply comments, ex </a:t>
            </a:r>
            <a:r>
              <a:rPr lang="en-US" sz="1600" dirty="0" err="1">
                <a:solidFill>
                  <a:schemeClr val="tx1"/>
                </a:solidFill>
              </a:rPr>
              <a:t>partes</a:t>
            </a:r>
            <a:r>
              <a:rPr lang="en-US" sz="1600" dirty="0">
                <a:solidFill>
                  <a:schemeClr val="tx1"/>
                </a:solidFill>
              </a:rPr>
              <a:t> or even the NPRM, depending on mid-band proceeding and what we learn with other comments. </a:t>
            </a:r>
          </a:p>
          <a:p>
            <a:pPr lvl="5">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1800" dirty="0" err="1"/>
              <a:t>Encina</a:t>
            </a:r>
            <a:r>
              <a:rPr lang="en-US" sz="1800" dirty="0"/>
              <a:t> Communication Corp.  has a submission. </a:t>
            </a:r>
          </a:p>
          <a:p>
            <a:pPr lvl="1">
              <a:buFont typeface="Arial" panose="020B0604020202020204" pitchFamily="34" charset="0"/>
              <a:buChar char="•"/>
            </a:pPr>
            <a:r>
              <a:rPr lang="en-US" sz="1600" dirty="0"/>
              <a:t>They have interest in the 3.7 – 4.2 GHz band and plan to make a detailed filing on how the Commission can make the entire 500 MHz available for </a:t>
            </a:r>
            <a:r>
              <a:rPr lang="en-US" sz="1600" dirty="0" err="1"/>
              <a:t>PtP</a:t>
            </a:r>
            <a:r>
              <a:rPr lang="en-US" sz="1600" dirty="0"/>
              <a:t>, </a:t>
            </a:r>
            <a:r>
              <a:rPr lang="en-US" sz="1600" dirty="0" err="1"/>
              <a:t>PtMP</a:t>
            </a:r>
            <a:r>
              <a:rPr lang="en-US" sz="1600" dirty="0"/>
              <a:t>, nomadic (Wi-Fi) and mobile without causing harmful interference to existing FS and FSS operators or blocking new applicants.</a:t>
            </a:r>
          </a:p>
          <a:p>
            <a:pPr lvl="1">
              <a:buFont typeface="Arial" panose="020B0604020202020204" pitchFamily="34" charset="0"/>
              <a:buChar char="•"/>
            </a:pPr>
            <a:r>
              <a:rPr lang="en-US" sz="1600" dirty="0"/>
              <a:t>Here is their submission:  </a:t>
            </a:r>
            <a:r>
              <a:rPr lang="en-US" sz="1600" dirty="0">
                <a:hlinkClick r:id="rId2"/>
              </a:rPr>
              <a:t>https://mentor.ieee.org/802.18/dcn/18/18-18-0056-00-0000-increasing-efficient-and-effective-use-part-101-spectrum.pptx</a:t>
            </a:r>
            <a:r>
              <a:rPr lang="en-US" sz="1600" dirty="0"/>
              <a:t> </a:t>
            </a:r>
          </a:p>
          <a:p>
            <a:pPr lvl="1">
              <a:buFont typeface="Arial" panose="020B0604020202020204" pitchFamily="34" charset="0"/>
              <a:buChar char="•"/>
            </a:pPr>
            <a:r>
              <a:rPr lang="en-US" sz="1600" dirty="0"/>
              <a:t> </a:t>
            </a: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17 May 2018</a:t>
            </a:r>
            <a:endParaRPr lang="en-GB" dirty="0"/>
          </a:p>
        </p:txBody>
      </p:sp>
    </p:spTree>
    <p:extLst>
      <p:ext uri="{BB962C8B-B14F-4D97-AF65-F5344CB8AC3E}">
        <p14:creationId xmlns:p14="http://schemas.microsoft.com/office/powerpoint/2010/main" val="36253675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25753</TotalTime>
  <Words>4414</Words>
  <Application>Microsoft Office PowerPoint</Application>
  <PresentationFormat>On-screen Show (4:3)</PresentationFormat>
  <Paragraphs>421</Paragraphs>
  <Slides>31</Slides>
  <Notes>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31</vt:i4>
      </vt:variant>
    </vt:vector>
  </HeadingPairs>
  <TitlesOfParts>
    <vt:vector size="43"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Motions - administrative</vt:lpstr>
      <vt:lpstr>FCC NOI 4 GHz -1 </vt:lpstr>
      <vt:lpstr>FCC Public Notice 4 GHz -2 </vt:lpstr>
      <vt:lpstr>FCC Public Notice 4 GHz -4 </vt:lpstr>
      <vt:lpstr>WRC -19   AI 1.13  IMT </vt:lpstr>
      <vt:lpstr>EU items </vt:lpstr>
      <vt:lpstr>FCC FNPRM 4.9 GHz</vt:lpstr>
      <vt:lpstr>FCC NPRM 2.5 GHz -1</vt:lpstr>
      <vt:lpstr>FCC NPRM 2.5 GHz -2</vt:lpstr>
      <vt:lpstr>Actions Required</vt:lpstr>
      <vt:lpstr>Any Other Business</vt:lpstr>
      <vt:lpstr>Adjourn</vt:lpstr>
      <vt:lpstr>PowerPoint Presentation</vt:lpstr>
      <vt:lpstr>AI 1.13   IMT</vt:lpstr>
      <vt:lpstr>Any Other Business</vt:lpstr>
      <vt:lpstr>WiFi / UWB Coexistence -1</vt:lpstr>
      <vt:lpstr>WiFi / UWB Coexistence  -2</vt:lpstr>
      <vt:lpstr>IEEE EU Position Statement -1</vt:lpstr>
      <vt:lpstr>IEEE EU Position Statement -2</vt:lpstr>
      <vt:lpstr>Motion – EU Spectrum Management</vt:lpstr>
      <vt:lpstr>Fellowship Request</vt:lpstr>
      <vt:lpstr>IEEE – not connected and underserved (from last week)</vt:lpstr>
      <vt:lpstr>IEEE SA - informational</vt:lpstr>
      <vt:lpstr>IEEE 802 (.11)</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440</cp:revision>
  <cp:lastPrinted>1601-01-01T00:00:00Z</cp:lastPrinted>
  <dcterms:created xsi:type="dcterms:W3CDTF">2016-03-03T14:54:45Z</dcterms:created>
  <dcterms:modified xsi:type="dcterms:W3CDTF">2018-05-18T11:10:10Z</dcterms:modified>
</cp:coreProperties>
</file>