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330" r:id="rId5"/>
    <p:sldId id="319" r:id="rId6"/>
    <p:sldId id="331" r:id="rId7"/>
    <p:sldId id="412" r:id="rId8"/>
    <p:sldId id="414" r:id="rId9"/>
    <p:sldId id="424" r:id="rId10"/>
    <p:sldId id="432" r:id="rId11"/>
    <p:sldId id="395" r:id="rId12"/>
    <p:sldId id="425" r:id="rId13"/>
    <p:sldId id="430" r:id="rId14"/>
    <p:sldId id="431" r:id="rId15"/>
    <p:sldId id="419" r:id="rId16"/>
    <p:sldId id="401" r:id="rId17"/>
    <p:sldId id="402" r:id="rId18"/>
    <p:sldId id="403" r:id="rId19"/>
    <p:sldId id="404" r:id="rId20"/>
    <p:sldId id="429" r:id="rId21"/>
    <p:sldId id="417" r:id="rId22"/>
    <p:sldId id="418" r:id="rId23"/>
    <p:sldId id="398" r:id="rId24"/>
    <p:sldId id="428" r:id="rId25"/>
    <p:sldId id="399" r:id="rId26"/>
    <p:sldId id="409" r:id="rId27"/>
    <p:sldId id="411" r:id="rId28"/>
    <p:sldId id="410" r:id="rId29"/>
    <p:sldId id="390" r:id="rId30"/>
    <p:sldId id="392"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37" autoAdjust="0"/>
    <p:restoredTop sz="94660"/>
  </p:normalViewPr>
  <p:slideViewPr>
    <p:cSldViewPr>
      <p:cViewPr varScale="1">
        <p:scale>
          <a:sx n="94" d="100"/>
          <a:sy n="94" d="100"/>
        </p:scale>
        <p:origin x="84" y="4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16-May-18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 May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802.18-18/0057r00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58-00-0000-minutes-03ma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8/18-18-0049-00-0000-fcc-pn-expanding-flexible-use-of-3-7-4-2-ghz-band-gn-18-122-da-18-446.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8/18-18-0056-00-0000-increasing-efficient-and-effective-use-part-101-spectrum.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17 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17 May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56"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The 18-17/0073r06 IEEE 802 view points on WRC-19 Agenda Items has been passed onto some developing country regulators, a question came in on IMT.  </a:t>
            </a:r>
          </a:p>
          <a:p>
            <a:pPr>
              <a:buFont typeface="Arial" panose="020B0604020202020204" pitchFamily="34" charset="0"/>
              <a:buChar char="•"/>
            </a:pPr>
            <a:r>
              <a:rPr lang="en-GB" sz="1800" dirty="0"/>
              <a:t>The summary of the question: </a:t>
            </a:r>
          </a:p>
          <a:p>
            <a:pPr lvl="1">
              <a:buFont typeface="Arial" panose="020B0604020202020204" pitchFamily="34" charset="0"/>
              <a:buChar char="•"/>
            </a:pPr>
            <a:r>
              <a:rPr lang="en-GB" sz="1600" dirty="0"/>
              <a:t>In the light of the above understanding on (1) IMT identification not entailing exclusivity, and (2) IMT identification not entailing infeasibility of licence exempt, may I kindly seek clarification on your current view on AI 1.13. </a:t>
            </a:r>
          </a:p>
          <a:p>
            <a:pPr>
              <a:buFont typeface="Arial" panose="020B0604020202020204" pitchFamily="34" charset="0"/>
              <a:buChar char="•"/>
            </a:pPr>
            <a:r>
              <a:rPr lang="en-US" sz="1800" dirty="0">
                <a:solidFill>
                  <a:schemeClr val="tx1"/>
                </a:solidFill>
              </a:rPr>
              <a:t>Our final bullet seems to speak to this: </a:t>
            </a:r>
          </a:p>
          <a:p>
            <a:pPr lvl="1">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dirty="0">
                <a:solidFill>
                  <a:schemeClr val="tx1"/>
                </a:solidFill>
              </a:rPr>
              <a:t>What else can we feed back to add to this?</a:t>
            </a:r>
            <a:r>
              <a:rPr lang="en-US" sz="1800" b="0" dirty="0">
                <a:solidFill>
                  <a:schemeClr val="tx1"/>
                </a:solidFill>
              </a:rPr>
              <a:t> </a:t>
            </a:r>
          </a:p>
          <a:p>
            <a:pPr lvl="1">
              <a:buFont typeface="Arial" panose="020B0604020202020204" pitchFamily="34" charset="0"/>
              <a:buChar char="•"/>
            </a:pPr>
            <a:r>
              <a:rPr lang="en-US" sz="1400" b="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b="0" dirty="0">
                <a:solidFill>
                  <a:schemeClr val="tx1"/>
                </a:solidFill>
              </a:rPr>
              <a:t> </a:t>
            </a: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5418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Anything to share on the EU front? </a:t>
            </a:r>
            <a:endParaRPr lang="en-US" sz="18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6 GHz -  </a:t>
            </a:r>
          </a:p>
          <a:p>
            <a:pPr lvl="1">
              <a:buFont typeface="Arial" panose="020B0604020202020204" pitchFamily="34" charset="0"/>
              <a:buChar char="•"/>
            </a:pPr>
            <a:r>
              <a:rPr lang="en-US" sz="1400" b="0" dirty="0">
                <a:solidFill>
                  <a:schemeClr val="tx1"/>
                </a:solidFill>
              </a:rPr>
              <a:t>SE45: </a:t>
            </a:r>
          </a:p>
          <a:p>
            <a:pPr lvl="1">
              <a:buFont typeface="Arial" panose="020B0604020202020204" pitchFamily="34" charset="0"/>
              <a:buChar char="•"/>
            </a:pPr>
            <a:r>
              <a:rPr lang="en-US" sz="1400" dirty="0">
                <a:solidFill>
                  <a:schemeClr val="tx1"/>
                </a:solidFill>
              </a:rPr>
              <a:t>FM57:</a:t>
            </a:r>
            <a:endParaRPr lang="en-US" sz="14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60 GHz –  </a:t>
            </a:r>
          </a:p>
          <a:p>
            <a:pPr lvl="1">
              <a:buFont typeface="Arial" panose="020B0604020202020204" pitchFamily="34" charset="0"/>
              <a:buChar char="•"/>
            </a:pPr>
            <a:r>
              <a:rPr lang="en-US" sz="1400" b="0" dirty="0">
                <a:solidFill>
                  <a:schemeClr val="tx1"/>
                </a:solidFill>
              </a:rPr>
              <a:t>  </a:t>
            </a:r>
          </a:p>
          <a:p>
            <a:pPr lvl="1">
              <a:buFont typeface="Arial" panose="020B0604020202020204" pitchFamily="34" charset="0"/>
              <a:buChar char="•"/>
            </a:pP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solidFill>
                  <a:srgbClr val="00B0F0"/>
                </a:solidFill>
              </a:rPr>
              <a:t>The .18 chair will do a quick review and highlight possible discussion areas at an upcoming teleconference.</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a:buFont typeface="Arial" panose="020B0604020202020204" pitchFamily="34" charset="0"/>
              <a:buChar char="•"/>
            </a:pPr>
            <a:r>
              <a:rPr lang="en-US" sz="2000" b="0" dirty="0"/>
              <a:t>Transforming the 2.5 GHz Band (WTB 18-120)</a:t>
            </a:r>
          </a:p>
          <a:p>
            <a:pPr>
              <a:buFont typeface="Arial" panose="020B0604020202020204" pitchFamily="34" charset="0"/>
              <a:buChar char="•"/>
            </a:pPr>
            <a:r>
              <a:rPr lang="en-US" sz="2000" b="0" dirty="0">
                <a:solidFill>
                  <a:schemeClr val="tx1"/>
                </a:solidFill>
              </a:rPr>
              <a:t>Comments due:  30 days;  	Reply comments due:  60 days</a:t>
            </a:r>
          </a:p>
          <a:p>
            <a:pPr>
              <a:buFont typeface="Arial" panose="020B0604020202020204" pitchFamily="34" charset="0"/>
              <a:buChar char="•"/>
            </a:pPr>
            <a:r>
              <a:rPr lang="en-US" sz="1600" b="0" u="sng" dirty="0">
                <a:hlinkClick r:id="rId2"/>
              </a:rPr>
              <a:t>https://www.fcc.gov/ecfs/filing/0510125420096</a:t>
            </a:r>
            <a:endParaRPr lang="en-US" sz="1600" b="0" u="sng" dirty="0"/>
          </a:p>
          <a:p>
            <a:pPr>
              <a:buFont typeface="Arial" panose="020B0604020202020204" pitchFamily="34" charset="0"/>
              <a:buChar char="•"/>
            </a:pPr>
            <a:r>
              <a:rPr lang="en-US" sz="1600" b="0" dirty="0">
                <a:hlinkClick r:id="rId3"/>
              </a:rPr>
              <a:t>https://www.fcc.gov/ecfs/search/filings?proceedings_name=18-120&amp;sort=date_disseminated,DESC</a:t>
            </a:r>
            <a:r>
              <a:rPr lang="en-US" sz="1600" b="0" dirty="0"/>
              <a:t> </a:t>
            </a:r>
          </a:p>
          <a:p>
            <a:pPr>
              <a:buFont typeface="Arial" panose="020B0604020202020204" pitchFamily="34" charset="0"/>
              <a:buChar char="•"/>
            </a:pPr>
            <a:r>
              <a:rPr lang="en-US" sz="1600" b="0" dirty="0"/>
              <a:t>Any interest? </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1800" dirty="0"/>
              <a:t>FCC NPRMs on 4.9 and 2.5 GHz, </a:t>
            </a:r>
            <a:r>
              <a:rPr lang="en-US" altLang="en-US" sz="1800" b="0" dirty="0">
                <a:solidFill>
                  <a:srgbClr val="00B0F0"/>
                </a:solidFill>
              </a:rPr>
              <a:t>.18 chair to review further.</a:t>
            </a:r>
            <a:r>
              <a:rPr lang="en-US" altLang="en-US" sz="1800" dirty="0"/>
              <a:t>  </a:t>
            </a:r>
          </a:p>
          <a:p>
            <a:pPr>
              <a:buFont typeface="Arial" panose="020B0604020202020204" pitchFamily="34" charset="0"/>
              <a:buChar char="•"/>
            </a:pPr>
            <a:r>
              <a:rPr lang="en-US" altLang="en-US" sz="1800" dirty="0"/>
              <a:t> </a:t>
            </a:r>
          </a:p>
          <a:p>
            <a:pPr>
              <a:buFont typeface="Arial" panose="020B0604020202020204" pitchFamily="34" charset="0"/>
              <a:buChar char="•"/>
            </a:pPr>
            <a:r>
              <a:rPr lang="en-US" altLang="en-US" sz="1800" dirty="0"/>
              <a:t>  </a:t>
            </a:r>
          </a:p>
          <a:p>
            <a:pPr>
              <a:buFont typeface="Arial" panose="020B0604020202020204" pitchFamily="34" charset="0"/>
              <a:buChar char="•"/>
            </a:pPr>
            <a:r>
              <a:rPr lang="en-US" altLang="en-US" sz="1800" dirty="0"/>
              <a:t> </a:t>
            </a:r>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Ongoing for now: </a:t>
            </a:r>
          </a:p>
          <a:p>
            <a:pPr lvl="1">
              <a:buFont typeface="Arial" panose="020B0604020202020204" pitchFamily="34" charset="0"/>
              <a:buChar char="•"/>
            </a:pPr>
            <a:r>
              <a:rPr lang="en-US" altLang="en-US" sz="1400" dirty="0"/>
              <a:t>Comments for the IEEE EU position paper on Spectrum Management.  </a:t>
            </a:r>
          </a:p>
          <a:p>
            <a:pPr lvl="2">
              <a:buFont typeface="Arial" panose="020B0604020202020204" pitchFamily="34" charset="0"/>
              <a:buChar char="•"/>
            </a:pPr>
            <a:r>
              <a:rPr lang="en-US" altLang="en-US" sz="1400" dirty="0">
                <a:solidFill>
                  <a:srgbClr val="00B0F0"/>
                </a:solidFill>
              </a:rPr>
              <a:t>All please continue to send proposed revisions to the .18 chair as you can.</a:t>
            </a:r>
          </a:p>
          <a:p>
            <a:pPr lvl="2">
              <a:buFont typeface="Arial" panose="020B0604020202020204" pitchFamily="34" charset="0"/>
              <a:buChar char="•"/>
            </a:pPr>
            <a:r>
              <a:rPr lang="en-US" altLang="en-US" sz="1400" dirty="0">
                <a:solidFill>
                  <a:srgbClr val="00B0F0"/>
                </a:solidFill>
              </a:rPr>
              <a:t>.18 chair will review with IEEE 802 chair. </a:t>
            </a:r>
          </a:p>
          <a:p>
            <a:pPr lvl="1">
              <a:buFont typeface="Arial" panose="020B0604020202020204" pitchFamily="34" charset="0"/>
              <a:buChar char="•"/>
            </a:pPr>
            <a:r>
              <a:rPr lang="en-US" sz="1400" dirty="0">
                <a:solidFill>
                  <a:schemeClr val="tx1"/>
                </a:solidFill>
              </a:rPr>
              <a:t>WiFi / UWB 6 and 4 GHz co-existence.  </a:t>
            </a:r>
          </a:p>
          <a:p>
            <a:pPr lvl="2">
              <a:buFont typeface="Arial" panose="020B0604020202020204" pitchFamily="34" charset="0"/>
              <a:buChar char="•"/>
            </a:pPr>
            <a:r>
              <a:rPr lang="en-US" altLang="en-US" sz="1400" dirty="0">
                <a:solidFill>
                  <a:srgbClr val="00B0F0"/>
                </a:solidFill>
              </a:rPr>
              <a:t>All please continue to send possible criteria and high level use cases to .18 chair. </a:t>
            </a:r>
          </a:p>
          <a:p>
            <a:pPr lvl="1">
              <a:buFont typeface="Arial" panose="020B0604020202020204" pitchFamily="34" charset="0"/>
              <a:buChar char="•"/>
            </a:pPr>
            <a:r>
              <a:rPr lang="en-US" sz="1400" dirty="0">
                <a:solidFill>
                  <a:schemeClr val="tx1"/>
                </a:solidFill>
              </a:rPr>
              <a:t>Teleconferences</a:t>
            </a:r>
          </a:p>
          <a:p>
            <a:pPr lvl="2">
              <a:buFont typeface="Arial" panose="020B0604020202020204" pitchFamily="34" charset="0"/>
              <a:buChar char="•"/>
            </a:pPr>
            <a:r>
              <a:rPr lang="en-US" sz="1400" dirty="0">
                <a:solidFill>
                  <a:srgbClr val="00B0F0"/>
                </a:solidFill>
              </a:rPr>
              <a:t>The .18 chair will bring up in July plenary to move the teleconferences 30 mins later. </a:t>
            </a:r>
            <a:endParaRPr lang="en-US" sz="1200" dirty="0">
              <a:solidFill>
                <a:srgbClr val="00B0F0"/>
              </a:solidFill>
            </a:endParaRPr>
          </a:p>
          <a:p>
            <a:pPr lvl="1">
              <a:buFont typeface="Arial" panose="020B0604020202020204" pitchFamily="34" charset="0"/>
              <a:buChar char="•"/>
            </a:pPr>
            <a:r>
              <a:rPr lang="en-US" sz="1400" dirty="0"/>
              <a:t>IEEE 802 considering to put together a document on basic spectrum parameters that would be good for all IEEE 802 standards in general, to bring up as appropriate when doing comments, etc.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 May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1800" dirty="0"/>
              <a:t>The comments on FCC’s NPRM on section 7 should finish EC ballot tomorrow.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Next teleconference: 31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tx1"/>
                </a:solidFill>
              </a:rPr>
              <a:t>Note: </a:t>
            </a:r>
            <a:r>
              <a:rPr lang="en-US" sz="2000" dirty="0">
                <a:solidFill>
                  <a:schemeClr val="tx1"/>
                </a:solidFill>
              </a:rPr>
              <a:t>there will not be a teleconference on 24 May</a:t>
            </a:r>
            <a:endParaRPr lang="en-US" sz="2000" b="1" dirty="0">
              <a:solidFill>
                <a:schemeClr val="tx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r>
              <a:rPr lang="en-US" sz="1800" b="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19</a:t>
            </a:fld>
            <a:endParaRPr lang="en-US" altLang="en-US" sz="1200" b="0" dirty="0"/>
          </a:p>
        </p:txBody>
      </p:sp>
      <p:sp>
        <p:nvSpPr>
          <p:cNvPr id="2" name="Date Placeholder 1"/>
          <p:cNvSpPr>
            <a:spLocks noGrp="1"/>
          </p:cNvSpPr>
          <p:nvPr>
            <p:ph type="dt" idx="15"/>
          </p:nvPr>
        </p:nvSpPr>
        <p:spPr/>
        <p:txBody>
          <a:bodyPr/>
          <a:lstStyle/>
          <a:p>
            <a:r>
              <a:rPr lang="en-US"/>
              <a:t>17 May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1800" dirty="0">
                <a:solidFill>
                  <a:schemeClr val="bg1">
                    <a:lumMod val="65000"/>
                  </a:schemeClr>
                </a:solidFill>
              </a:rPr>
              <a:t>41 </a:t>
            </a:r>
            <a:r>
              <a:rPr lang="en-US" altLang="en-US" sz="1800" dirty="0"/>
              <a:t>(8 on EC);  Nearly voters: 1</a:t>
            </a:r>
            <a:r>
              <a:rPr lang="en-US" altLang="en-US" sz="1800" dirty="0">
                <a:solidFill>
                  <a:schemeClr val="tx1"/>
                </a:solidFill>
              </a:rPr>
              <a:t>;  Aspirant members: </a:t>
            </a:r>
            <a:r>
              <a:rPr lang="en-US" altLang="en-US" sz="1800" dirty="0">
                <a:solidFill>
                  <a:schemeClr val="bg1">
                    <a:lumMod val="65000"/>
                  </a:schemeClr>
                </a:solidFill>
              </a:rPr>
              <a:t>7</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17 May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5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17 May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 May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17 May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17 May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NOI/PN 4 GHz</a:t>
            </a:r>
          </a:p>
          <a:p>
            <a:pPr lvl="1">
              <a:buFont typeface="Arial" panose="020B0604020202020204" pitchFamily="34" charset="0"/>
              <a:buChar char="•"/>
            </a:pPr>
            <a:r>
              <a:rPr lang="en-US" sz="1400" dirty="0"/>
              <a:t>WRC -19   AI 1.13  IMT </a:t>
            </a:r>
            <a:endParaRPr lang="en-US" altLang="en-US" sz="1400" dirty="0"/>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6</a:t>
            </a:r>
            <a:r>
              <a:rPr lang="en-US" altLang="en-US" sz="1400" baseline="30000" dirty="0"/>
              <a:t>th</a:t>
            </a:r>
            <a:r>
              <a:rPr lang="en-US" altLang="en-US" sz="1400" dirty="0"/>
              <a:t> FNPRM on 4.9 GHz</a:t>
            </a:r>
          </a:p>
          <a:p>
            <a:pPr lvl="1">
              <a:buFont typeface="Arial" panose="020B0604020202020204" pitchFamily="34" charset="0"/>
              <a:buChar char="•"/>
            </a:pPr>
            <a:r>
              <a:rPr lang="en-US" altLang="en-US" sz="1400" dirty="0"/>
              <a:t>NPRM 2.5 GHz</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spcBef>
                <a:spcPts val="1200"/>
              </a:spcBef>
              <a:buFont typeface="Arial" panose="020B0604020202020204" pitchFamily="34" charset="0"/>
              <a:buChar char="•"/>
            </a:pPr>
            <a:r>
              <a:rPr lang="en-US" altLang="en-US" sz="1600" b="0" dirty="0"/>
              <a:t>FCC NOI/PN – Expanding flexible use of the 3.7 GHz to 4.2 GHz band, due 31 May</a:t>
            </a:r>
          </a:p>
          <a:p>
            <a:pPr>
              <a:spcBef>
                <a:spcPts val="1200"/>
              </a:spcBef>
              <a:buFont typeface="Arial" panose="020B0604020202020204" pitchFamily="34" charset="0"/>
              <a:buChar char="•"/>
            </a:pPr>
            <a:r>
              <a:rPr lang="en-US" sz="1600" b="0" dirty="0"/>
              <a:t>WRC -19   AI 1.13  IMT , </a:t>
            </a:r>
          </a:p>
          <a:p>
            <a:pPr lvl="1">
              <a:spcBef>
                <a:spcPts val="1200"/>
              </a:spcBef>
              <a:buFont typeface="Arial" panose="020B0604020202020204" pitchFamily="34" charset="0"/>
              <a:buChar char="•"/>
            </a:pPr>
            <a:r>
              <a:rPr lang="en-US" sz="1200" b="0" dirty="0"/>
              <a:t>question from developing country regulatory why not IMT designation</a:t>
            </a:r>
            <a:r>
              <a:rPr lang="en-US" sz="1200" dirty="0"/>
              <a:t>?</a:t>
            </a:r>
            <a:endParaRPr lang="en-US" sz="1200" b="0" dirty="0">
              <a:solidFill>
                <a:schemeClr val="tx1"/>
              </a:solidFill>
            </a:endParaRPr>
          </a:p>
          <a:p>
            <a:pPr>
              <a:spcBef>
                <a:spcPts val="1200"/>
              </a:spcBef>
              <a:buFont typeface="Arial" panose="020B0604020202020204" pitchFamily="34" charset="0"/>
              <a:buChar char="•"/>
            </a:pPr>
            <a:r>
              <a:rPr lang="en-US" sz="1600" b="0" dirty="0">
                <a:solidFill>
                  <a:schemeClr val="tx1"/>
                </a:solidFill>
              </a:rPr>
              <a:t>EU Items, what is the latest from members. Anything we should respond to?</a:t>
            </a:r>
          </a:p>
          <a:p>
            <a:pPr>
              <a:buFont typeface="Arial" panose="020B0604020202020204" pitchFamily="34" charset="0"/>
              <a:buChar char="•"/>
            </a:pPr>
            <a:r>
              <a:rPr lang="en-US" altLang="en-US" sz="1600" b="0" kern="0" dirty="0"/>
              <a:t>6</a:t>
            </a:r>
            <a:r>
              <a:rPr lang="en-US" altLang="en-US" sz="1600" b="0" kern="0" baseline="30000" dirty="0"/>
              <a:t>th</a:t>
            </a:r>
            <a:r>
              <a:rPr lang="en-US" altLang="en-US" sz="1600" b="0" kern="0" dirty="0"/>
              <a:t> FNPRM on 4.9 GHz, any interest? </a:t>
            </a:r>
          </a:p>
          <a:p>
            <a:pPr lvl="1">
              <a:buFont typeface="Arial" panose="020B0604020202020204" pitchFamily="34" charset="0"/>
              <a:buChar char="•"/>
            </a:pPr>
            <a:r>
              <a:rPr lang="en-US" sz="1200" b="0" dirty="0"/>
              <a:t>alternatives to stimulate expanded use of and investment in the 4.9 GHz band</a:t>
            </a:r>
            <a:endParaRPr lang="en-US" altLang="en-US" sz="1200" b="0" kern="0" dirty="0"/>
          </a:p>
          <a:p>
            <a:pPr>
              <a:buFont typeface="Arial" panose="020B0604020202020204" pitchFamily="34" charset="0"/>
              <a:buChar char="•"/>
            </a:pPr>
            <a:r>
              <a:rPr lang="en-US" altLang="en-US" sz="1600" b="0" kern="0" dirty="0"/>
              <a:t>NPRM 2.5 GHz, any interest? </a:t>
            </a:r>
          </a:p>
          <a:p>
            <a:pPr lvl="1">
              <a:buFont typeface="Arial" panose="020B0604020202020204" pitchFamily="34" charset="0"/>
              <a:buChar char="•"/>
            </a:pPr>
            <a:r>
              <a:rPr lang="en-US" sz="1200" b="0" dirty="0"/>
              <a:t>providing new opportunities for additional entities to obtain unused 2.5 GHz spectrum (seems licensed…) </a:t>
            </a:r>
            <a:endParaRPr lang="en-US" altLang="en-US" sz="1200" b="0" kern="0" dirty="0"/>
          </a:p>
          <a:p>
            <a:pPr>
              <a:buFont typeface="Arial" panose="020B0604020202020204" pitchFamily="34" charset="0"/>
              <a:buChar char="•"/>
            </a:pPr>
            <a:endParaRPr lang="en-US" altLang="en-US" sz="1600" b="0" kern="0" dirty="0"/>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altLang="en-US" sz="1200" b="0" kern="0" dirty="0"/>
              <a:t> </a:t>
            </a:r>
          </a:p>
          <a:p>
            <a:pPr>
              <a:buFont typeface="Arial" panose="020B0604020202020204" pitchFamily="34" charset="0"/>
              <a:buChar char="•"/>
            </a:pPr>
            <a:endParaRPr lang="en-US" altLang="en-US" sz="20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03 May 2018; </a:t>
            </a:r>
            <a:r>
              <a:rPr lang="en-US" altLang="en-US" sz="1600" dirty="0">
                <a:solidFill>
                  <a:schemeClr val="tx1"/>
                </a:solidFill>
                <a:hlinkClick r:id="rId2"/>
              </a:rPr>
              <a:t>https://mentor.ieee.org/802.18/dcn/18/18-18-0058-00-0000-minutes-03may18-rr-tag-teleconference.doc</a:t>
            </a:r>
            <a:r>
              <a:rPr lang="en-US" altLang="en-US" sz="1600" dirty="0">
                <a:solidFill>
                  <a:schemeClr val="tx1"/>
                </a:solidFill>
              </a:rPr>
              <a:t>;  	</a:t>
            </a:r>
            <a:r>
              <a:rPr lang="en-US" altLang="en-US" sz="1600" b="0" dirty="0">
                <a:solidFill>
                  <a:schemeClr val="tx1"/>
                </a:solidFill>
              </a:rPr>
              <a:t>Posted: </a:t>
            </a:r>
            <a:r>
              <a:rPr lang="en-US" sz="1400" b="0" dirty="0"/>
              <a:t>16-May-2018 11:50:59 ET</a:t>
            </a:r>
            <a:endParaRPr lang="en-US" altLang="en-US" sz="1050" b="0" dirty="0">
              <a:solidFill>
                <a:schemeClr val="tx1"/>
              </a:solidFill>
            </a:endParaRPr>
          </a:p>
          <a:p>
            <a:pPr>
              <a:buFont typeface="Arial" panose="020B0604020202020204" pitchFamily="34" charset="0"/>
              <a:buChar char="•"/>
            </a:pPr>
            <a:endParaRPr lang="en-US" sz="1600" dirty="0"/>
          </a:p>
          <a:p>
            <a:pPr lvl="1"/>
            <a:r>
              <a:rPr lang="en-US" altLang="en-US" sz="1600" b="1" dirty="0"/>
              <a:t>Moved by: 	</a:t>
            </a:r>
          </a:p>
          <a:p>
            <a:pPr lvl="1"/>
            <a:r>
              <a:rPr lang="en-US" altLang="en-US" sz="1600" b="1" dirty="0"/>
              <a:t>Seconded by: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85000"/>
                  </a:schemeClr>
                </a:solidFill>
              </a:rPr>
              <a:t>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17 May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-1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EXPANDING FLEXIBLE USE OF THE 3.7 GHZ TO 4.2 GHZ BAND, DA 18-396</a:t>
            </a:r>
            <a:r>
              <a:rPr lang="en-US" sz="2000" dirty="0">
                <a:solidFill>
                  <a:schemeClr val="bg1"/>
                </a:solidFill>
              </a:rPr>
              <a:t> </a:t>
            </a:r>
          </a:p>
          <a:p>
            <a:pPr lvl="1">
              <a:buFont typeface="Arial" panose="020B0604020202020204" pitchFamily="34" charset="0"/>
              <a:buChar char="•"/>
            </a:pPr>
            <a:r>
              <a:rPr lang="en-US" sz="1600" b="0" dirty="0">
                <a:solidFill>
                  <a:schemeClr val="bg1"/>
                </a:solidFill>
                <a:hlinkClick r:id="rId2"/>
              </a:rPr>
              <a:t>https://www.fcc.gov/ecfs/search/filings?q=delegated_authority_number:(*18%5C-396*)&amp;sort=date_disseminated,DESC</a:t>
            </a:r>
            <a:r>
              <a:rPr lang="en-US" sz="1600" b="0" dirty="0">
                <a:solidFill>
                  <a:schemeClr val="bg1"/>
                </a:solidFill>
              </a:rPr>
              <a:t> </a:t>
            </a:r>
          </a:p>
          <a:p>
            <a:pPr lvl="1">
              <a:buFont typeface="Arial" panose="020B0604020202020204" pitchFamily="34" charset="0"/>
              <a:buChar char="•"/>
            </a:pPr>
            <a:r>
              <a:rPr lang="en-US" sz="1600" dirty="0">
                <a:solidFill>
                  <a:schemeClr val="bg1"/>
                </a:solidFill>
                <a:hlinkClick r:id="rId3"/>
              </a:rPr>
              <a:t>https://mentor.ieee.org/802.18/dcn/18/18-18-0041-00-0000-fcc-noi-expanding-flexible-use-of-3-7-4-2-ghz-band-gn-18-122-da-18-396.pdf</a:t>
            </a:r>
            <a:r>
              <a:rPr lang="en-US" sz="1600" dirty="0">
                <a:solidFill>
                  <a:schemeClr val="bg1"/>
                </a:solidFill>
              </a:rPr>
              <a:t>  </a:t>
            </a:r>
            <a:endParaRPr lang="en-US" sz="1600" b="0" dirty="0">
              <a:solidFill>
                <a:schemeClr val="tx1"/>
              </a:solidFill>
            </a:endParaRP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800" dirty="0">
                <a:solidFill>
                  <a:schemeClr val="tx1"/>
                </a:solidFill>
              </a:rPr>
              <a:t>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843532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-2 </a:t>
            </a:r>
            <a:endParaRPr lang="en-US" sz="1400" dirty="0"/>
          </a:p>
        </p:txBody>
      </p:sp>
      <p:sp>
        <p:nvSpPr>
          <p:cNvPr id="3" name="Content Placeholder 2"/>
          <p:cNvSpPr>
            <a:spLocks noGrp="1"/>
          </p:cNvSpPr>
          <p:nvPr>
            <p:ph idx="1"/>
          </p:nvPr>
        </p:nvSpPr>
        <p:spPr>
          <a:xfrm>
            <a:off x="685800" y="1145381"/>
            <a:ext cx="8306595" cy="4038600"/>
          </a:xfrm>
        </p:spPr>
        <p:txBody>
          <a:bodyPr/>
          <a:lstStyle/>
          <a:p>
            <a:pPr>
              <a:buFont typeface="Arial" panose="020B0604020202020204" pitchFamily="34" charset="0"/>
              <a:buChar char="•"/>
            </a:pPr>
            <a:r>
              <a:rPr lang="en-US" sz="1600" dirty="0"/>
              <a:t>FEASIBILITY OF ALLOWING COMMERCIAL WIRELESS SERVICES, LICENSED OR UNLICENSED, TO USE OR SHARE USE OF THE FREQUENCIES BETWEEN 3.7-4.2 GHz, DA 18-446</a:t>
            </a:r>
            <a:r>
              <a:rPr lang="en-US" sz="1600" dirty="0">
                <a:solidFill>
                  <a:schemeClr val="tx1"/>
                </a:solidFill>
              </a:rPr>
              <a:t>;  GN Docket No. 18-122</a:t>
            </a:r>
            <a:endParaRPr lang="en-US" sz="1600" dirty="0">
              <a:solidFill>
                <a:schemeClr val="bg1"/>
              </a:solidFill>
            </a:endParaRPr>
          </a:p>
          <a:p>
            <a:pPr lvl="1">
              <a:buFont typeface="Arial" panose="020B0604020202020204" pitchFamily="34" charset="0"/>
              <a:buChar char="•"/>
            </a:pPr>
            <a:r>
              <a:rPr lang="en-US" sz="1200" dirty="0">
                <a:solidFill>
                  <a:schemeClr val="tx1"/>
                </a:solidFill>
                <a:hlinkClick r:id="rId2"/>
              </a:rPr>
              <a:t>https://www.fcc.gov/ecfs/search/filings?proceedings_name=18-122&amp;sort=date_disseminated,DESC</a:t>
            </a:r>
            <a:endParaRPr lang="en-US" sz="1200" dirty="0">
              <a:solidFill>
                <a:schemeClr val="tx1"/>
              </a:solidFill>
            </a:endParaRPr>
          </a:p>
          <a:p>
            <a:pPr lvl="1">
              <a:buFont typeface="Arial" panose="020B0604020202020204" pitchFamily="34" charset="0"/>
              <a:buChar char="•"/>
            </a:pPr>
            <a:r>
              <a:rPr lang="en-US" sz="1200" u="sng" dirty="0">
                <a:hlinkClick r:id="rId3"/>
              </a:rPr>
              <a:t>https://mentor.ieee.org/802.18/dcn/18/18-18-0049-00-0000-fcc-pn-expanding-flexible-use-of-3-7-4-2-ghz-band-gn-18-122-da-18-446.pdf</a:t>
            </a:r>
            <a:r>
              <a:rPr lang="en-US" sz="1200" dirty="0">
                <a:solidFill>
                  <a:schemeClr val="bg1"/>
                </a:solidFill>
              </a:rPr>
              <a:t> </a:t>
            </a:r>
            <a:endParaRPr lang="en-US" sz="1200" b="0" dirty="0">
              <a:solidFill>
                <a:schemeClr val="tx1"/>
              </a:solidFill>
            </a:endParaRPr>
          </a:p>
          <a:p>
            <a:pPr lvl="1">
              <a:buFont typeface="Arial" panose="020B0604020202020204" pitchFamily="34" charset="0"/>
              <a:buChar char="•"/>
            </a:pPr>
            <a:r>
              <a:rPr lang="en-US" sz="1600" dirty="0">
                <a:solidFill>
                  <a:schemeClr val="tx1"/>
                </a:solidFill>
              </a:rPr>
              <a:t>Comments due:  31 May 2018;  Reply comments due:  15 June 2018</a:t>
            </a:r>
          </a:p>
          <a:p>
            <a:pPr marL="1828800" lvl="4" indent="0"/>
            <a:endParaRPr lang="en-US" dirty="0"/>
          </a:p>
          <a:p>
            <a:pPr>
              <a:buFont typeface="Arial" panose="020B0604020202020204" pitchFamily="34" charset="0"/>
              <a:buChar char="•"/>
            </a:pPr>
            <a:r>
              <a:rPr lang="en-US" sz="1600" dirty="0"/>
              <a:t>We note that there is currently no federal allocation for the 3.7–4.2 GHz band. Nonetheless, we seek comment on the following questions:</a:t>
            </a:r>
          </a:p>
          <a:p>
            <a:pPr lvl="1">
              <a:buFont typeface="Arial" panose="020B0604020202020204" pitchFamily="34" charset="0"/>
              <a:buChar char="•"/>
            </a:pPr>
            <a:r>
              <a:rPr lang="en-US" sz="1600" dirty="0"/>
              <a:t>How should we assess the operations and possible impacts of sharing on Federal and non-Federal users already operating in this band?</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How might sharing be accomplished, with licensed and/or unlicensed operations, without causing harmful interference to Federal and non-Federal users already operating in this band, and in which parts of the band would such sharing be feasible?</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What other considerations should the Commission take into account in preparing the 3.7 - 4.2 GHz Report?</a:t>
            </a:r>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260860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-4 - New </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1800" dirty="0"/>
              <a:t>Remember, 802.15.4 HRP UWB PHY channels 2 &amp; 4 are centered at 3993 </a:t>
            </a:r>
            <a:r>
              <a:rPr lang="en-US" sz="1800" dirty="0" err="1"/>
              <a:t>MHz.</a:t>
            </a:r>
            <a:endParaRPr lang="en-US" sz="1800" dirty="0"/>
          </a:p>
          <a:p>
            <a:pPr lvl="5">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Does IEEE 802 have anything to reply to this Public Notice docket?  no</a:t>
            </a:r>
          </a:p>
          <a:p>
            <a:pPr lvl="1">
              <a:buFont typeface="Arial" panose="020B0604020202020204" pitchFamily="34" charset="0"/>
              <a:buChar char="•"/>
            </a:pPr>
            <a:r>
              <a:rPr lang="en-US" sz="1600" dirty="0">
                <a:solidFill>
                  <a:schemeClr val="tx1"/>
                </a:solidFill>
              </a:rPr>
              <a:t>The discussion at the face to face was to hold on comments and wait till later, reply comments, ex </a:t>
            </a:r>
            <a:r>
              <a:rPr lang="en-US" sz="1600" dirty="0" err="1">
                <a:solidFill>
                  <a:schemeClr val="tx1"/>
                </a:solidFill>
              </a:rPr>
              <a:t>partes</a:t>
            </a:r>
            <a:r>
              <a:rPr lang="en-US" sz="1600" dirty="0">
                <a:solidFill>
                  <a:schemeClr val="tx1"/>
                </a:solidFill>
              </a:rPr>
              <a:t> or even the NPRM, depending on mid-band proceeding and what we learn with other comments. </a:t>
            </a: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err="1"/>
              <a:t>Encina</a:t>
            </a:r>
            <a:r>
              <a:rPr lang="en-US" sz="1800" dirty="0"/>
              <a:t> Communication Corp.  has a submission. </a:t>
            </a:r>
          </a:p>
          <a:p>
            <a:pPr lvl="1">
              <a:buFont typeface="Arial" panose="020B0604020202020204" pitchFamily="34" charset="0"/>
              <a:buChar char="•"/>
            </a:pPr>
            <a:r>
              <a:rPr lang="en-US" sz="1600" dirty="0"/>
              <a:t>They have interest in the 3.7 – 4.2 GHz band and plan to make a detailed filing on how the Commission can make the entire 500 MHz available for </a:t>
            </a:r>
            <a:r>
              <a:rPr lang="en-US" sz="1600" dirty="0" err="1"/>
              <a:t>PtP</a:t>
            </a:r>
            <a:r>
              <a:rPr lang="en-US" sz="1600" dirty="0"/>
              <a:t>, </a:t>
            </a:r>
            <a:r>
              <a:rPr lang="en-US" sz="1600" dirty="0" err="1"/>
              <a:t>PtMP</a:t>
            </a:r>
            <a:r>
              <a:rPr lang="en-US" sz="1600" dirty="0"/>
              <a:t>, nomadic (Wi-Fi) and mobile without causing harmful interference to existing FS and FSS operators or blocking new applicants.</a:t>
            </a:r>
          </a:p>
          <a:p>
            <a:pPr lvl="1">
              <a:buFont typeface="Arial" panose="020B0604020202020204" pitchFamily="34" charset="0"/>
              <a:buChar char="•"/>
            </a:pPr>
            <a:r>
              <a:rPr lang="en-US" sz="1600" dirty="0"/>
              <a:t>Here is their submission:  </a:t>
            </a:r>
            <a:r>
              <a:rPr lang="en-US" sz="1600" dirty="0">
                <a:hlinkClick r:id="rId2"/>
              </a:rPr>
              <a:t>https://mentor.ieee.org/802.18/dcn/18/18-18-0056-00-0000-increasing-efficient-and-effective-use-part-101-spectrum.pptx</a:t>
            </a: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625367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25605</TotalTime>
  <Words>4067</Words>
  <Application>Microsoft Office PowerPoint</Application>
  <PresentationFormat>On-screen Show (4:3)</PresentationFormat>
  <Paragraphs>412</Paragraphs>
  <Slides>30</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FCC NOI 4 GHz -1 </vt:lpstr>
      <vt:lpstr>FCC Public Notice 4 GHz -2 </vt:lpstr>
      <vt:lpstr>FCC Public Notice 4 GHz -4 - New </vt:lpstr>
      <vt:lpstr>WRC -19   AI 1.13  IMT </vt:lpstr>
      <vt:lpstr>EU items </vt:lpstr>
      <vt:lpstr>FCC FNPRM 4.9 GHz</vt:lpstr>
      <vt:lpstr>FCC NPRM 2.5 GHz -1</vt:lpstr>
      <vt:lpstr>FCC NPRM 2.5 GHz -2</vt:lpstr>
      <vt:lpstr>Actions Required</vt:lpstr>
      <vt:lpstr>Any Other Business</vt:lpstr>
      <vt:lpstr>Adjourn</vt:lpstr>
      <vt:lpstr>PowerPoint Presentation</vt:lpstr>
      <vt:lpstr>Motion – EU Spectrum Management</vt:lpstr>
      <vt:lpstr>Any Other Business</vt:lpstr>
      <vt:lpstr>WiFi / UWB Coexistence -1</vt:lpstr>
      <vt:lpstr>WiFi / UWB Coexistence  -2</vt:lpstr>
      <vt:lpstr>IEEE EU Position Statement -1</vt:lpstr>
      <vt:lpstr>IEEE EU Position Statement -2</vt:lpstr>
      <vt:lpstr>Fellowship Request</vt:lpstr>
      <vt:lpstr>IEEE – not connected and underserved (from last week)</vt:lpstr>
      <vt:lpstr>IEEE SA - informational</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426</cp:revision>
  <cp:lastPrinted>1601-01-01T00:00:00Z</cp:lastPrinted>
  <dcterms:created xsi:type="dcterms:W3CDTF">2016-03-03T14:54:45Z</dcterms:created>
  <dcterms:modified xsi:type="dcterms:W3CDTF">2018-05-16T19:41:57Z</dcterms:modified>
</cp:coreProperties>
</file>