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
  </p:notesMasterIdLst>
  <p:handoutMasterIdLst>
    <p:handoutMasterId r:id="rId14"/>
  </p:handoutMasterIdLst>
  <p:sldIdLst>
    <p:sldId id="2193" r:id="rId2"/>
    <p:sldId id="2181" r:id="rId3"/>
    <p:sldId id="2182" r:id="rId4"/>
    <p:sldId id="2183" r:id="rId5"/>
    <p:sldId id="2184" r:id="rId6"/>
    <p:sldId id="2185" r:id="rId7"/>
    <p:sldId id="2186" r:id="rId8"/>
    <p:sldId id="2187" r:id="rId9"/>
    <p:sldId id="2188" r:id="rId10"/>
    <p:sldId id="2189" r:id="rId11"/>
    <p:sldId id="2192"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2" autoAdjust="0"/>
    <p:restoredTop sz="86427" autoAdjust="0"/>
  </p:normalViewPr>
  <p:slideViewPr>
    <p:cSldViewPr>
      <p:cViewPr varScale="1">
        <p:scale>
          <a:sx n="76" d="100"/>
          <a:sy n="76" d="100"/>
        </p:scale>
        <p:origin x="90" y="798"/>
      </p:cViewPr>
      <p:guideLst>
        <p:guide orient="horz" pos="2160"/>
        <p:guide pos="2880"/>
      </p:guideLst>
    </p:cSldViewPr>
  </p:slideViewPr>
  <p:outlineViewPr>
    <p:cViewPr varScale="1">
      <p:scale>
        <a:sx n="170" d="200"/>
        <a:sy n="170" d="200"/>
      </p:scale>
      <p:origin x="0" y="-61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298"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15-May-18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45DEF21-2399-4C08-9E79-E96F543D9F11}"/>
              </a:ext>
            </a:extLst>
          </p:cNvPr>
          <p:cNvSpPr>
            <a:spLocks noGrp="1" noRot="1" noChangeAspect="1" noChangeArrowheads="1" noTextEdit="1"/>
          </p:cNvSpPr>
          <p:nvPr>
            <p:ph type="sldImg"/>
          </p:nvPr>
        </p:nvSpPr>
        <p:spPr>
          <a:xfrm>
            <a:off x="1154113" y="701675"/>
            <a:ext cx="4624387" cy="3467100"/>
          </a:xfrm>
          <a:ln/>
        </p:spPr>
      </p:sp>
      <p:sp>
        <p:nvSpPr>
          <p:cNvPr id="7171" name="Notes Placeholder 2">
            <a:extLst>
              <a:ext uri="{FF2B5EF4-FFF2-40B4-BE49-F238E27FC236}">
                <a16:creationId xmlns:a16="http://schemas.microsoft.com/office/drawing/2014/main" id="{C645FF21-4213-40C2-9039-6AAED7DE89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B57FD14F-1894-4CE9-AC39-3A60F3D257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52DDC34D-F2FB-4BD5-B8AA-B53602BAED0B}" type="slidenum">
              <a:rPr lang="en-US" altLang="en-US" sz="1300" smtClean="0">
                <a:latin typeface="Arial" panose="020B0604020202020204" pitchFamily="34" charset="0"/>
              </a:rPr>
              <a:pPr/>
              <a:t>2</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328858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207B98B-CCCB-4A9D-A1E0-BCA7A05962FE}"/>
              </a:ext>
            </a:extLst>
          </p:cNvPr>
          <p:cNvSpPr>
            <a:spLocks noGrp="1" noRot="1" noChangeAspect="1" noChangeArrowheads="1" noTextEdit="1"/>
          </p:cNvSpPr>
          <p:nvPr>
            <p:ph type="sldImg"/>
          </p:nvPr>
        </p:nvSpPr>
        <p:spPr>
          <a:xfrm>
            <a:off x="1154113" y="701675"/>
            <a:ext cx="4624387" cy="3467100"/>
          </a:xfrm>
          <a:ln/>
        </p:spPr>
      </p:sp>
      <p:sp>
        <p:nvSpPr>
          <p:cNvPr id="25603" name="Notes Placeholder 2">
            <a:extLst>
              <a:ext uri="{FF2B5EF4-FFF2-40B4-BE49-F238E27FC236}">
                <a16:creationId xmlns:a16="http://schemas.microsoft.com/office/drawing/2014/main" id="{29D74297-49E8-4986-9348-5EE773422E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0FEB0DDF-0714-42B2-90C5-B4B32E5B7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1F47AEB7-3632-45BA-8801-F522E76F443C}" type="slidenum">
              <a:rPr lang="en-US" altLang="en-US" sz="1300" smtClean="0">
                <a:latin typeface="Arial" panose="020B0604020202020204" pitchFamily="34" charset="0"/>
              </a:rPr>
              <a:pPr/>
              <a:t>11</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379592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1B7B208-EC52-4B6D-902A-633D34E8E033}"/>
              </a:ext>
            </a:extLst>
          </p:cNvPr>
          <p:cNvSpPr>
            <a:spLocks noGrp="1" noRot="1" noChangeAspect="1" noChangeArrowheads="1" noTextEdit="1"/>
          </p:cNvSpPr>
          <p:nvPr>
            <p:ph type="sldImg"/>
          </p:nvPr>
        </p:nvSpPr>
        <p:spPr>
          <a:xfrm>
            <a:off x="1154113" y="701675"/>
            <a:ext cx="4624387" cy="3467100"/>
          </a:xfrm>
          <a:ln/>
        </p:spPr>
      </p:sp>
      <p:sp>
        <p:nvSpPr>
          <p:cNvPr id="9219" name="Notes Placeholder 2">
            <a:extLst>
              <a:ext uri="{FF2B5EF4-FFF2-40B4-BE49-F238E27FC236}">
                <a16:creationId xmlns:a16="http://schemas.microsoft.com/office/drawing/2014/main" id="{0445604B-8B22-4DFB-93D5-53AB086D8B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0DB8DC92-EBA9-47C7-B324-33A404AFBF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6CC5F021-40E9-488E-BF58-F0AED0567ECF}" type="slidenum">
              <a:rPr lang="en-US" altLang="en-US" sz="1300" smtClean="0">
                <a:latin typeface="Arial" panose="020B0604020202020204" pitchFamily="34" charset="0"/>
              </a:rPr>
              <a:pPr/>
              <a:t>3</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28236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52348CA-8791-43C0-AC04-97C35B054082}"/>
              </a:ext>
            </a:extLst>
          </p:cNvPr>
          <p:cNvSpPr>
            <a:spLocks noGrp="1" noRot="1" noChangeAspect="1" noChangeArrowheads="1" noTextEdit="1"/>
          </p:cNvSpPr>
          <p:nvPr>
            <p:ph type="sldImg"/>
          </p:nvPr>
        </p:nvSpPr>
        <p:spPr>
          <a:xfrm>
            <a:off x="1154113" y="701675"/>
            <a:ext cx="4624387" cy="3467100"/>
          </a:xfrm>
          <a:ln/>
        </p:spPr>
      </p:sp>
      <p:sp>
        <p:nvSpPr>
          <p:cNvPr id="11267" name="Notes Placeholder 2">
            <a:extLst>
              <a:ext uri="{FF2B5EF4-FFF2-40B4-BE49-F238E27FC236}">
                <a16:creationId xmlns:a16="http://schemas.microsoft.com/office/drawing/2014/main" id="{F32C8080-AAF0-4F47-9240-C859C8BD1E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85F03E4-D413-4BB3-8127-F01F607A2A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643355AD-7A61-43A9-B71B-18F692291EB3}" type="slidenum">
              <a:rPr lang="en-US" altLang="en-US" sz="1300" smtClean="0">
                <a:latin typeface="Arial" panose="020B0604020202020204" pitchFamily="34" charset="0"/>
              </a:rPr>
              <a:pPr/>
              <a:t>4</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16408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EE156E6-DEF5-4FA8-8D9F-C821B0F04AF4}"/>
              </a:ext>
            </a:extLst>
          </p:cNvPr>
          <p:cNvSpPr>
            <a:spLocks noGrp="1" noRot="1" noChangeAspect="1" noChangeArrowheads="1" noTextEdit="1"/>
          </p:cNvSpPr>
          <p:nvPr>
            <p:ph type="sldImg"/>
          </p:nvPr>
        </p:nvSpPr>
        <p:spPr>
          <a:xfrm>
            <a:off x="1154113" y="701675"/>
            <a:ext cx="4624387" cy="3467100"/>
          </a:xfrm>
          <a:ln/>
        </p:spPr>
      </p:sp>
      <p:sp>
        <p:nvSpPr>
          <p:cNvPr id="13315" name="Notes Placeholder 2">
            <a:extLst>
              <a:ext uri="{FF2B5EF4-FFF2-40B4-BE49-F238E27FC236}">
                <a16:creationId xmlns:a16="http://schemas.microsoft.com/office/drawing/2014/main" id="{F97231C3-BBDC-4CCE-AE43-A0B24F995F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id="{6F8F23BB-D777-49C0-B288-9C1EA5A51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BE044CCD-B54F-49E7-B7CE-0177734FD7CE}" type="slidenum">
              <a:rPr lang="en-US" altLang="en-US" sz="1300" smtClean="0">
                <a:latin typeface="Arial" panose="020B0604020202020204" pitchFamily="34" charset="0"/>
              </a:rPr>
              <a:pPr/>
              <a:t>5</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53019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8BF3EBD-0555-46C6-A6AB-F0E007E70A1A}"/>
              </a:ext>
            </a:extLst>
          </p:cNvPr>
          <p:cNvSpPr>
            <a:spLocks noGrp="1" noRot="1" noChangeAspect="1" noChangeArrowheads="1" noTextEdit="1"/>
          </p:cNvSpPr>
          <p:nvPr>
            <p:ph type="sldImg"/>
          </p:nvPr>
        </p:nvSpPr>
        <p:spPr>
          <a:xfrm>
            <a:off x="1154113" y="701675"/>
            <a:ext cx="4624387" cy="3467100"/>
          </a:xfrm>
          <a:ln/>
        </p:spPr>
      </p:sp>
      <p:sp>
        <p:nvSpPr>
          <p:cNvPr id="15363" name="Notes Placeholder 2">
            <a:extLst>
              <a:ext uri="{FF2B5EF4-FFF2-40B4-BE49-F238E27FC236}">
                <a16:creationId xmlns:a16="http://schemas.microsoft.com/office/drawing/2014/main" id="{960D9F00-3CBD-440E-B499-F8A46978C9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92ADE614-FF22-46D8-A5A0-D51BE4B7C5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0CAD840B-7EBB-4F07-B716-F4CE1DF93B75}" type="slidenum">
              <a:rPr lang="en-US" altLang="en-US" sz="1300" smtClean="0">
                <a:latin typeface="Arial" panose="020B0604020202020204" pitchFamily="34" charset="0"/>
              </a:rPr>
              <a:pPr/>
              <a:t>6</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41340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75E1626-D145-4D5B-A364-AC6DE1992174}"/>
              </a:ext>
            </a:extLst>
          </p:cNvPr>
          <p:cNvSpPr>
            <a:spLocks noGrp="1" noRot="1" noChangeAspect="1" noChangeArrowheads="1" noTextEdit="1"/>
          </p:cNvSpPr>
          <p:nvPr>
            <p:ph type="sldImg"/>
          </p:nvPr>
        </p:nvSpPr>
        <p:spPr>
          <a:xfrm>
            <a:off x="1154113" y="701675"/>
            <a:ext cx="4624387" cy="3467100"/>
          </a:xfrm>
          <a:ln/>
        </p:spPr>
      </p:sp>
      <p:sp>
        <p:nvSpPr>
          <p:cNvPr id="17411" name="Notes Placeholder 2">
            <a:extLst>
              <a:ext uri="{FF2B5EF4-FFF2-40B4-BE49-F238E27FC236}">
                <a16:creationId xmlns:a16="http://schemas.microsoft.com/office/drawing/2014/main" id="{7AE9F951-4459-4B10-8939-C9CF122AD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7412" name="Slide Number Placeholder 3">
            <a:extLst>
              <a:ext uri="{FF2B5EF4-FFF2-40B4-BE49-F238E27FC236}">
                <a16:creationId xmlns:a16="http://schemas.microsoft.com/office/drawing/2014/main" id="{63F4E14D-59C1-446B-B0FF-C4A812FB3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630B4FE2-0730-4899-8F7F-7EC93B5339CD}" type="slidenum">
              <a:rPr lang="en-US" altLang="en-US" sz="1300" smtClean="0">
                <a:latin typeface="Arial" panose="020B0604020202020204" pitchFamily="34" charset="0"/>
              </a:rPr>
              <a:pPr/>
              <a:t>7</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22484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40FE65C-8D96-4589-BDE4-2D98A36B97E0}"/>
              </a:ext>
            </a:extLst>
          </p:cNvPr>
          <p:cNvSpPr>
            <a:spLocks noGrp="1" noRot="1" noChangeAspect="1" noChangeArrowheads="1" noTextEdit="1"/>
          </p:cNvSpPr>
          <p:nvPr>
            <p:ph type="sldImg"/>
          </p:nvPr>
        </p:nvSpPr>
        <p:spPr>
          <a:xfrm>
            <a:off x="1154113" y="701675"/>
            <a:ext cx="4624387" cy="3467100"/>
          </a:xfrm>
          <a:ln/>
        </p:spPr>
      </p:sp>
      <p:sp>
        <p:nvSpPr>
          <p:cNvPr id="19459" name="Notes Placeholder 2">
            <a:extLst>
              <a:ext uri="{FF2B5EF4-FFF2-40B4-BE49-F238E27FC236}">
                <a16:creationId xmlns:a16="http://schemas.microsoft.com/office/drawing/2014/main" id="{583D8E80-4153-4AC6-B048-999455C49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id="{480EE97F-9654-46EC-A633-1F90B6F741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B221477E-5517-43F0-AAAB-E2B796C4EC46}" type="slidenum">
              <a:rPr lang="en-US" altLang="en-US" sz="1300" smtClean="0">
                <a:latin typeface="Arial" panose="020B0604020202020204" pitchFamily="34" charset="0"/>
              </a:rPr>
              <a:pPr/>
              <a:t>8</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17989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59ABDE6-C135-4138-99CB-781E09FE21DD}"/>
              </a:ext>
            </a:extLst>
          </p:cNvPr>
          <p:cNvSpPr>
            <a:spLocks noGrp="1" noRot="1" noChangeAspect="1" noChangeArrowheads="1" noTextEdit="1"/>
          </p:cNvSpPr>
          <p:nvPr>
            <p:ph type="sldImg"/>
          </p:nvPr>
        </p:nvSpPr>
        <p:spPr>
          <a:xfrm>
            <a:off x="1154113" y="701675"/>
            <a:ext cx="4624387" cy="3467100"/>
          </a:xfrm>
          <a:ln/>
        </p:spPr>
      </p:sp>
      <p:sp>
        <p:nvSpPr>
          <p:cNvPr id="21507" name="Notes Placeholder 2">
            <a:extLst>
              <a:ext uri="{FF2B5EF4-FFF2-40B4-BE49-F238E27FC236}">
                <a16:creationId xmlns:a16="http://schemas.microsoft.com/office/drawing/2014/main" id="{88C22B55-DD50-4930-9DF9-82BFC4E045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BC6F03B0-2694-4200-AB61-DCEE60190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2E308835-E149-4E62-BE42-D0AF0E96A2BF}" type="slidenum">
              <a:rPr lang="en-US" altLang="en-US" sz="1300" smtClean="0">
                <a:latin typeface="Arial" panose="020B0604020202020204" pitchFamily="34" charset="0"/>
              </a:rPr>
              <a:pPr/>
              <a:t>9</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288517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88D7AB1-66F0-450E-B360-3C5CCB864E16}"/>
              </a:ext>
            </a:extLst>
          </p:cNvPr>
          <p:cNvSpPr>
            <a:spLocks noGrp="1" noRot="1" noChangeAspect="1" noChangeArrowheads="1" noTextEdit="1"/>
          </p:cNvSpPr>
          <p:nvPr>
            <p:ph type="sldImg"/>
          </p:nvPr>
        </p:nvSpPr>
        <p:spPr>
          <a:xfrm>
            <a:off x="1154113" y="701675"/>
            <a:ext cx="4624387" cy="3467100"/>
          </a:xfrm>
          <a:ln/>
        </p:spPr>
      </p:sp>
      <p:sp>
        <p:nvSpPr>
          <p:cNvPr id="23555" name="Notes Placeholder 2">
            <a:extLst>
              <a:ext uri="{FF2B5EF4-FFF2-40B4-BE49-F238E27FC236}">
                <a16:creationId xmlns:a16="http://schemas.microsoft.com/office/drawing/2014/main" id="{6E272115-8A9F-474E-AFB0-C24FC44281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D4466F60-0455-4196-81C0-9B19AA32B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panose="02020603050405020304" pitchFamily="18" charset="0"/>
                <a:cs typeface="Arial" panose="020B0604020202020204" pitchFamily="34" charset="0"/>
              </a:defRPr>
            </a:lvl1pPr>
            <a:lvl2pPr marL="742950" indent="-285750" defTabSz="966788">
              <a:defRPr sz="3600">
                <a:solidFill>
                  <a:schemeClr val="tx1"/>
                </a:solidFill>
                <a:latin typeface="Times New Roman" panose="02020603050405020304" pitchFamily="18" charset="0"/>
                <a:cs typeface="Arial" panose="020B0604020202020204" pitchFamily="34" charset="0"/>
              </a:defRPr>
            </a:lvl2pPr>
            <a:lvl3pPr marL="1143000" indent="-228600" defTabSz="966788">
              <a:defRPr sz="3600">
                <a:solidFill>
                  <a:schemeClr val="tx1"/>
                </a:solidFill>
                <a:latin typeface="Times New Roman" panose="02020603050405020304" pitchFamily="18" charset="0"/>
                <a:cs typeface="Arial" panose="020B0604020202020204" pitchFamily="34" charset="0"/>
              </a:defRPr>
            </a:lvl3pPr>
            <a:lvl4pPr marL="1600200" indent="-228600" defTabSz="966788">
              <a:defRPr sz="3600">
                <a:solidFill>
                  <a:schemeClr val="tx1"/>
                </a:solidFill>
                <a:latin typeface="Times New Roman" panose="02020603050405020304" pitchFamily="18" charset="0"/>
                <a:cs typeface="Arial" panose="020B0604020202020204" pitchFamily="34" charset="0"/>
              </a:defRPr>
            </a:lvl4pPr>
            <a:lvl5pPr marL="2057400" indent="-228600" defTabSz="966788">
              <a:defRPr sz="3600">
                <a:solidFill>
                  <a:schemeClr val="tx1"/>
                </a:solidFill>
                <a:latin typeface="Times New Roman" panose="02020603050405020304" pitchFamily="18" charset="0"/>
                <a:cs typeface="Arial" panose="020B0604020202020204" pitchFamily="34" charset="0"/>
              </a:defRPr>
            </a:lvl5pPr>
            <a:lvl6pPr marL="25146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defTabSz="966788"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4687EF11-EB03-439E-A239-8811A533BD78}" type="slidenum">
              <a:rPr lang="en-US" altLang="en-US" sz="1300" smtClean="0">
                <a:latin typeface="Arial" panose="020B0604020202020204" pitchFamily="34" charset="0"/>
              </a:rPr>
              <a:pPr/>
              <a:t>10</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251502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a:xfrm>
            <a:off x="4191000" y="6475413"/>
            <a:ext cx="682625" cy="363537"/>
          </a:xfrm>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Participant’s name (Participant's affiliation)</a:t>
            </a:r>
          </a:p>
        </p:txBody>
      </p:sp>
      <p:sp>
        <p:nvSpPr>
          <p:cNvPr id="12" name="Rectangle 3"/>
          <p:cNvSpPr>
            <a:spLocks noGrp="1" noChangeArrowheads="1"/>
          </p:cNvSpPr>
          <p:nvPr>
            <p:ph type="dt" idx="15"/>
          </p:nvPr>
        </p:nvSpPr>
        <p:spPr bwMode="auto">
          <a:xfrm>
            <a:off x="696912" y="333375"/>
            <a:ext cx="2198688"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date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4E7BB-6F4B-4422-9380-A7C8FB746A9A}"/>
              </a:ext>
            </a:extLst>
          </p:cNvPr>
          <p:cNvSpPr>
            <a:spLocks noGrp="1"/>
          </p:cNvSpPr>
          <p:nvPr>
            <p:ph type="dt" sz="half" idx="10"/>
          </p:nvPr>
        </p:nvSpPr>
        <p:spPr/>
        <p:txBody>
          <a:bodyPr/>
          <a:lstStyle/>
          <a:p>
            <a:fld id="{E3F28ADC-FECB-4087-9AB1-799CC0BFC348}" type="datetimeFigureOut">
              <a:rPr lang="en-US" smtClean="0"/>
              <a:t>15-May-18</a:t>
            </a:fld>
            <a:endParaRPr lang="en-US" dirty="0"/>
          </a:p>
        </p:txBody>
      </p:sp>
      <p:sp>
        <p:nvSpPr>
          <p:cNvPr id="3" name="Footer Placeholder 2">
            <a:extLst>
              <a:ext uri="{FF2B5EF4-FFF2-40B4-BE49-F238E27FC236}">
                <a16:creationId xmlns:a16="http://schemas.microsoft.com/office/drawing/2014/main" id="{8088C9D5-3BE9-466A-8F4D-B92C4DEEDCF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89AE9A-2157-4710-BB7C-D568DC4827A0}"/>
              </a:ext>
            </a:extLst>
          </p:cNvPr>
          <p:cNvSpPr>
            <a:spLocks noGrp="1"/>
          </p:cNvSpPr>
          <p:nvPr>
            <p:ph type="sldNum" sz="quarter" idx="12"/>
          </p:nvPr>
        </p:nvSpPr>
        <p:spPr/>
        <p:txBody>
          <a:bodyPr/>
          <a:lstStyle/>
          <a:p>
            <a:fld id="{2F138315-E43B-43D5-AD3F-55DB8EC7B313}" type="slidenum">
              <a:rPr lang="en-US" smtClean="0"/>
              <a:t>‹#›</a:t>
            </a:fld>
            <a:endParaRPr lang="en-US" dirty="0"/>
          </a:p>
        </p:txBody>
      </p:sp>
    </p:spTree>
    <p:extLst>
      <p:ext uri="{BB962C8B-B14F-4D97-AF65-F5344CB8AC3E}">
        <p14:creationId xmlns:p14="http://schemas.microsoft.com/office/powerpoint/2010/main" val="1620967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2046288"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date</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Participant’s name (Participant's affiliation)</a:t>
            </a:r>
          </a:p>
        </p:txBody>
      </p:sp>
      <p:sp>
        <p:nvSpPr>
          <p:cNvPr id="1029" name="Rectangle 5"/>
          <p:cNvSpPr>
            <a:spLocks noGrp="1" noChangeArrowheads="1"/>
          </p:cNvSpPr>
          <p:nvPr>
            <p:ph type="sldNum"/>
          </p:nvPr>
        </p:nvSpPr>
        <p:spPr bwMode="auto">
          <a:xfrm>
            <a:off x="4267200" y="6475413"/>
            <a:ext cx="6064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6944"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  </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r>
              <a:rPr lang="en-GB" dirty="0"/>
              <a:t>Jay Holcomb (Itron)</a:t>
            </a:r>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802.18-18/0056r00</a:t>
            </a:r>
          </a:p>
        </p:txBody>
      </p:sp>
      <p:sp>
        <p:nvSpPr>
          <p:cNvPr id="11" name="Rectangle 4">
            <a:extLst>
              <a:ext uri="{FF2B5EF4-FFF2-40B4-BE49-F238E27FC236}">
                <a16:creationId xmlns:a16="http://schemas.microsoft.com/office/drawing/2014/main" id="{80307905-E138-48A1-B04F-D3CCA7FAD341}"/>
              </a:ext>
            </a:extLst>
          </p:cNvPr>
          <p:cNvSpPr txBox="1">
            <a:spLocks noChangeArrowheads="1"/>
          </p:cNvSpPr>
          <p:nvPr userDrawn="1"/>
        </p:nvSpPr>
        <p:spPr bwMode="auto">
          <a:xfrm>
            <a:off x="696912" y="6475412"/>
            <a:ext cx="1375981"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dirty="0"/>
              <a:t>Submission</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a:t>
            </a:fld>
            <a:endParaRPr lang="en-GB" dirty="0"/>
          </a:p>
        </p:txBody>
      </p:sp>
      <p:sp>
        <p:nvSpPr>
          <p:cNvPr id="5" name="Footer Placeholder 4"/>
          <p:cNvSpPr>
            <a:spLocks noGrp="1"/>
          </p:cNvSpPr>
          <p:nvPr>
            <p:ph type="ftr" idx="14"/>
          </p:nvPr>
        </p:nvSpPr>
        <p:spPr/>
        <p:txBody>
          <a:bodyPr/>
          <a:lstStyle/>
          <a:p>
            <a:r>
              <a:rPr lang="en-GB" dirty="0"/>
              <a:t>Michael Mulcay (Encina Communications Corp.)</a:t>
            </a:r>
          </a:p>
        </p:txBody>
      </p:sp>
      <p:sp>
        <p:nvSpPr>
          <p:cNvPr id="6" name="Date Placeholder 5"/>
          <p:cNvSpPr>
            <a:spLocks noGrp="1"/>
          </p:cNvSpPr>
          <p:nvPr>
            <p:ph type="dt" idx="15"/>
          </p:nvPr>
        </p:nvSpPr>
        <p:spPr>
          <a:xfrm>
            <a:off x="696912" y="333375"/>
            <a:ext cx="2198688" cy="273050"/>
          </a:xfrm>
        </p:spPr>
        <p:txBody>
          <a:bodyPr/>
          <a:lstStyle/>
          <a:p>
            <a:r>
              <a:rPr lang="en-US" dirty="0"/>
              <a:t>May 17, 2018</a:t>
            </a:r>
            <a:endParaRPr lang="en-GB" dirty="0"/>
          </a:p>
        </p:txBody>
      </p:sp>
      <p:sp>
        <p:nvSpPr>
          <p:cNvPr id="7" name="Rectangle 1"/>
          <p:cNvSpPr>
            <a:spLocks noGrp="1" noChangeArrowheads="1"/>
          </p:cNvSpPr>
          <p:nvPr>
            <p:ph type="title"/>
          </p:nvPr>
        </p:nvSpPr>
        <p:spPr>
          <a:xfrm>
            <a:off x="685800" y="9144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802.xx</a:t>
            </a:r>
            <a:br>
              <a:rPr lang="en-US" dirty="0">
                <a:latin typeface="Times New Roman" charset="0"/>
              </a:rPr>
            </a:br>
            <a:r>
              <a:rPr lang="en-US" dirty="0">
                <a:latin typeface="Times New Roman" charset="0"/>
              </a:rPr>
              <a:t>Increasing the Efficient and Effective Use of Part 101 Licensed Spectrum</a:t>
            </a:r>
            <a:endParaRPr lang="en-GB" dirty="0"/>
          </a:p>
        </p:txBody>
      </p:sp>
      <p:sp>
        <p:nvSpPr>
          <p:cNvPr id="8" name="Rectangle 2"/>
          <p:cNvSpPr txBox="1">
            <a:spLocks noChangeArrowheads="1"/>
          </p:cNvSpPr>
          <p:nvPr/>
        </p:nvSpPr>
        <p:spPr bwMode="auto">
          <a:xfrm>
            <a:off x="685800" y="22098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May 17, 2018</a:t>
            </a:r>
          </a:p>
        </p:txBody>
      </p:sp>
      <p:graphicFrame>
        <p:nvGraphicFramePr>
          <p:cNvPr id="9" name="Object 3"/>
          <p:cNvGraphicFramePr>
            <a:graphicFrameLocks noChangeAspect="1"/>
          </p:cNvGraphicFramePr>
          <p:nvPr>
            <p:extLst>
              <p:ext uri="{D42A27DB-BD31-4B8C-83A1-F6EECF244321}">
                <p14:modId xmlns:p14="http://schemas.microsoft.com/office/powerpoint/2010/main" val="4144856713"/>
              </p:ext>
            </p:extLst>
          </p:nvPr>
        </p:nvGraphicFramePr>
        <p:xfrm>
          <a:off x="542925" y="3638550"/>
          <a:ext cx="7562850" cy="2743200"/>
        </p:xfrm>
        <a:graphic>
          <a:graphicData uri="http://schemas.openxmlformats.org/presentationml/2006/ole">
            <mc:AlternateContent xmlns:mc="http://schemas.openxmlformats.org/markup-compatibility/2006">
              <mc:Choice xmlns:v="urn:schemas-microsoft-com:vml" Requires="v">
                <p:oleObj spid="_x0000_s1034" name="Document" r:id="rId3" imgW="8242705" imgH="2990060" progId="Word.Document.8">
                  <p:embed/>
                </p:oleObj>
              </mc:Choice>
              <mc:Fallback>
                <p:oleObj name="Document" r:id="rId3" imgW="8242705" imgH="2990060" progId="Word.Document.8">
                  <p:embed/>
                  <p:pic>
                    <p:nvPicPr>
                      <p:cNvPr id="0" name=""/>
                      <p:cNvPicPr>
                        <a:picLocks noChangeAspect="1" noChangeArrowheads="1"/>
                      </p:cNvPicPr>
                      <p:nvPr/>
                    </p:nvPicPr>
                    <p:blipFill>
                      <a:blip r:embed="rId4"/>
                      <a:srcRect/>
                      <a:stretch>
                        <a:fillRect/>
                      </a:stretch>
                    </p:blipFill>
                    <p:spPr bwMode="auto">
                      <a:xfrm>
                        <a:off x="542925" y="3638550"/>
                        <a:ext cx="7562850" cy="2743200"/>
                      </a:xfrm>
                      <a:prstGeom prst="rect">
                        <a:avLst/>
                      </a:prstGeom>
                      <a:noFill/>
                      <a:extLst/>
                    </p:spPr>
                  </p:pic>
                </p:oleObj>
              </mc:Fallback>
            </mc:AlternateContent>
          </a:graphicData>
        </a:graphic>
      </p:graphicFrame>
    </p:spTree>
    <p:extLst>
      <p:ext uri="{BB962C8B-B14F-4D97-AF65-F5344CB8AC3E}">
        <p14:creationId xmlns:p14="http://schemas.microsoft.com/office/powerpoint/2010/main" val="370083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7555557-695F-4190-A63E-71F66179594E}"/>
              </a:ext>
            </a:extLst>
          </p:cNvPr>
          <p:cNvSpPr txBox="1">
            <a:spLocks noChangeArrowheads="1"/>
          </p:cNvSpPr>
          <p:nvPr/>
        </p:nvSpPr>
        <p:spPr>
          <a:xfrm>
            <a:off x="1371600" y="1200150"/>
            <a:ext cx="6400800" cy="400050"/>
          </a:xfrm>
          <a:prstGeom prst="rect">
            <a:avLst/>
          </a:prstGeom>
          <a:noFill/>
        </p:spPr>
        <p:txBody>
          <a:bodyPr/>
          <a:lstStyle/>
          <a:p>
            <a:pPr>
              <a:lnSpc>
                <a:spcPct val="90000"/>
              </a:lnSpc>
              <a:defRPr/>
            </a:pPr>
            <a:r>
              <a:rPr lang="en-US" sz="1800" kern="0" dirty="0">
                <a:latin typeface="+mj-lt"/>
                <a:ea typeface="+mj-ea"/>
                <a:cs typeface="+mj-cs"/>
              </a:rPr>
              <a:t>Antenna Interference Contours</a:t>
            </a:r>
          </a:p>
        </p:txBody>
      </p:sp>
      <p:sp>
        <p:nvSpPr>
          <p:cNvPr id="11267" name="Text Box 16">
            <a:extLst>
              <a:ext uri="{FF2B5EF4-FFF2-40B4-BE49-F238E27FC236}">
                <a16:creationId xmlns:a16="http://schemas.microsoft.com/office/drawing/2014/main" id="{499A7CFA-58B6-4DAF-A856-7D1A8957921E}"/>
              </a:ext>
            </a:extLst>
          </p:cNvPr>
          <p:cNvSpPr txBox="1">
            <a:spLocks noChangeArrowheads="1"/>
          </p:cNvSpPr>
          <p:nvPr/>
        </p:nvSpPr>
        <p:spPr bwMode="auto">
          <a:xfrm>
            <a:off x="5378054" y="1819276"/>
            <a:ext cx="2362200" cy="2169825"/>
          </a:xfrm>
          <a:prstGeom prst="rect">
            <a:avLst/>
          </a:prstGeom>
          <a:noFill/>
          <a:ln w="19050">
            <a:solidFill>
              <a:schemeClr val="accent4">
                <a:lumMod val="10000"/>
              </a:schemeClr>
            </a:solidFill>
            <a:miter lim="800000"/>
            <a:headEnd/>
            <a:tailEnd/>
          </a:ln>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1350" dirty="0">
                <a:cs typeface="Times New Roman" panose="02020603050405020304" pitchFamily="18" charset="0"/>
              </a:rPr>
              <a:t>Interference Contour around a Licensed Hub Station – within which a New Applicant will Not Prior Coordinate since it will Cause or Receive harmful interference, but where a Licensee can Deploy New Stations and put the previously Wasted Spectrum to Productive Use.</a:t>
            </a:r>
          </a:p>
        </p:txBody>
      </p:sp>
      <p:sp>
        <p:nvSpPr>
          <p:cNvPr id="17412" name="TextBox 3">
            <a:extLst>
              <a:ext uri="{FF2B5EF4-FFF2-40B4-BE49-F238E27FC236}">
                <a16:creationId xmlns:a16="http://schemas.microsoft.com/office/drawing/2014/main" id="{EC4927DC-3F70-46D8-899B-BBA7F062F099}"/>
              </a:ext>
            </a:extLst>
          </p:cNvPr>
          <p:cNvSpPr txBox="1">
            <a:spLocks noChangeArrowheads="1"/>
          </p:cNvSpPr>
          <p:nvPr/>
        </p:nvSpPr>
        <p:spPr bwMode="auto">
          <a:xfrm>
            <a:off x="1143000" y="959645"/>
            <a:ext cx="6858000" cy="646331"/>
          </a:xfrm>
          <a:prstGeom prst="rect">
            <a:avLst/>
          </a:prstGeom>
          <a:solidFill>
            <a:schemeClr val="bg1"/>
          </a:solidFill>
          <a:ln w="12700">
            <a:noFill/>
            <a:miter lim="800000"/>
            <a:headEnd/>
            <a:tailEnd/>
          </a:ln>
        </p:spPr>
        <p:txBody>
          <a:bodyPr>
            <a:spAutoFit/>
          </a:bodyPr>
          <a:lstStyle/>
          <a:p>
            <a:pPr algn="ctr" eaLnBrk="1" hangingPunct="1">
              <a:defRPr/>
            </a:pPr>
            <a:r>
              <a:rPr lang="en-US" sz="2100" b="1" u="sng" dirty="0">
                <a:cs typeface="Times New Roman" pitchFamily="18" charset="0"/>
              </a:rPr>
              <a:t>Interference Contour</a:t>
            </a:r>
          </a:p>
          <a:p>
            <a:pPr algn="ctr" eaLnBrk="1" hangingPunct="1">
              <a:defRPr/>
            </a:pPr>
            <a:r>
              <a:rPr lang="en-US" sz="1500" b="1" dirty="0">
                <a:cs typeface="Times New Roman" pitchFamily="18" charset="0"/>
              </a:rPr>
              <a:t>(Omni through Multiple Sectored Hub)</a:t>
            </a:r>
          </a:p>
        </p:txBody>
      </p:sp>
      <p:sp>
        <p:nvSpPr>
          <p:cNvPr id="12" name="Isosceles Triangle 11">
            <a:extLst>
              <a:ext uri="{FF2B5EF4-FFF2-40B4-BE49-F238E27FC236}">
                <a16:creationId xmlns:a16="http://schemas.microsoft.com/office/drawing/2014/main" id="{5EEB53A0-FE4F-4246-B50A-57E57CD4EE61}"/>
              </a:ext>
            </a:extLst>
          </p:cNvPr>
          <p:cNvSpPr/>
          <p:nvPr/>
        </p:nvSpPr>
        <p:spPr>
          <a:xfrm>
            <a:off x="2152650" y="3400425"/>
            <a:ext cx="115491" cy="85725"/>
          </a:xfrm>
          <a:prstGeom prst="triangle">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11270" name="Picture 2">
            <a:extLst>
              <a:ext uri="{FF2B5EF4-FFF2-40B4-BE49-F238E27FC236}">
                <a16:creationId xmlns:a16="http://schemas.microsoft.com/office/drawing/2014/main" id="{B5539F54-3728-4D90-91D2-8E2307653846}"/>
              </a:ext>
            </a:extLst>
          </p:cNvPr>
          <p:cNvPicPr>
            <a:picLocks noChangeAspect="1" noChangeArrowheads="1"/>
          </p:cNvPicPr>
          <p:nvPr/>
        </p:nvPicPr>
        <p:blipFill rotWithShape="1">
          <a:blip r:embed="rId3"/>
          <a:srcRect l="40999" t="25165" r="27750" b="24835"/>
          <a:stretch/>
        </p:blipFill>
        <p:spPr bwMode="auto">
          <a:xfrm>
            <a:off x="1714500" y="2114550"/>
            <a:ext cx="2857500" cy="2857500"/>
          </a:xfrm>
          <a:prstGeom prst="rect">
            <a:avLst/>
          </a:prstGeom>
          <a:solidFill>
            <a:schemeClr val="tx1"/>
          </a:solidFill>
          <a:ln>
            <a:noFill/>
          </a:ln>
          <a:effectLst>
            <a:outerShdw blurRad="50800" dist="38100" dir="2700000" algn="tl" rotWithShape="0">
              <a:prstClr val="black">
                <a:alpha val="40000"/>
              </a:prstClr>
            </a:outerShdw>
          </a:effectLst>
          <a:extLst/>
        </p:spPr>
      </p:pic>
      <p:cxnSp>
        <p:nvCxnSpPr>
          <p:cNvPr id="10" name="Straight Arrow Connector 9">
            <a:extLst>
              <a:ext uri="{FF2B5EF4-FFF2-40B4-BE49-F238E27FC236}">
                <a16:creationId xmlns:a16="http://schemas.microsoft.com/office/drawing/2014/main" id="{D47899DC-A863-43BA-95EC-25843878C02F}"/>
              </a:ext>
            </a:extLst>
          </p:cNvPr>
          <p:cNvCxnSpPr>
            <a:cxnSpLocks/>
            <a:stCxn id="11267" idx="1"/>
          </p:cNvCxnSpPr>
          <p:nvPr/>
        </p:nvCxnSpPr>
        <p:spPr>
          <a:xfrm flipH="1" flipV="1">
            <a:off x="2571750" y="2633664"/>
            <a:ext cx="2806304" cy="270525"/>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0D051B0-2EFC-4597-A8E9-8DBB2A01E86F}"/>
              </a:ext>
            </a:extLst>
          </p:cNvPr>
          <p:cNvSpPr/>
          <p:nvPr/>
        </p:nvSpPr>
        <p:spPr>
          <a:xfrm>
            <a:off x="3143250" y="3371850"/>
            <a:ext cx="114300" cy="228600"/>
          </a:xfrm>
          <a:prstGeom prst="rect">
            <a:avLst/>
          </a:prstGeom>
          <a:solidFill>
            <a:schemeClr val="tx1">
              <a:lumMod val="9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cxnSp>
        <p:nvCxnSpPr>
          <p:cNvPr id="19" name="Straight Connector 18">
            <a:extLst>
              <a:ext uri="{FF2B5EF4-FFF2-40B4-BE49-F238E27FC236}">
                <a16:creationId xmlns:a16="http://schemas.microsoft.com/office/drawing/2014/main" id="{D93A3140-7AA2-4CF9-B0A1-DEBC01ED2CF3}"/>
              </a:ext>
            </a:extLst>
          </p:cNvPr>
          <p:cNvCxnSpPr/>
          <p:nvPr/>
        </p:nvCxnSpPr>
        <p:spPr>
          <a:xfrm>
            <a:off x="3081338" y="3437335"/>
            <a:ext cx="228600"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D6BCF6-694B-4FF4-8B25-113B159FA17A}"/>
              </a:ext>
            </a:extLst>
          </p:cNvPr>
          <p:cNvCxnSpPr/>
          <p:nvPr/>
        </p:nvCxnSpPr>
        <p:spPr>
          <a:xfrm flipV="1">
            <a:off x="3143250" y="3314700"/>
            <a:ext cx="0" cy="34290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 Box 16">
            <a:extLst>
              <a:ext uri="{FF2B5EF4-FFF2-40B4-BE49-F238E27FC236}">
                <a16:creationId xmlns:a16="http://schemas.microsoft.com/office/drawing/2014/main" id="{CD817D99-04B0-4BFB-8885-CF5324D3EF3E}"/>
              </a:ext>
            </a:extLst>
          </p:cNvPr>
          <p:cNvSpPr txBox="1">
            <a:spLocks noChangeArrowheads="1"/>
          </p:cNvSpPr>
          <p:nvPr/>
        </p:nvSpPr>
        <p:spPr bwMode="auto">
          <a:xfrm>
            <a:off x="5381625" y="4058841"/>
            <a:ext cx="2362200" cy="1131079"/>
          </a:xfrm>
          <a:prstGeom prst="rect">
            <a:avLst/>
          </a:prstGeom>
          <a:noFill/>
          <a:ln w="19050">
            <a:solidFill>
              <a:schemeClr val="accent4">
                <a:lumMod val="10000"/>
              </a:schemeClr>
            </a:solidFill>
            <a:miter lim="800000"/>
            <a:headEnd/>
            <a:tailEnd/>
          </a:ln>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1350" dirty="0">
                <a:cs typeface="Times New Roman" panose="02020603050405020304" pitchFamily="18" charset="0"/>
              </a:rPr>
              <a:t>The Operating Radius from the PtMP Hub Station to  Secondary Stations is less than the Radius to the Interference Contour.</a:t>
            </a:r>
          </a:p>
        </p:txBody>
      </p:sp>
      <p:cxnSp>
        <p:nvCxnSpPr>
          <p:cNvPr id="17" name="Straight Arrow Connector 16">
            <a:extLst>
              <a:ext uri="{FF2B5EF4-FFF2-40B4-BE49-F238E27FC236}">
                <a16:creationId xmlns:a16="http://schemas.microsoft.com/office/drawing/2014/main" id="{F85AA959-B143-4828-99BD-A9C77E3EBA73}"/>
              </a:ext>
            </a:extLst>
          </p:cNvPr>
          <p:cNvCxnSpPr>
            <a:cxnSpLocks/>
          </p:cNvCxnSpPr>
          <p:nvPr/>
        </p:nvCxnSpPr>
        <p:spPr>
          <a:xfrm flipH="1" flipV="1">
            <a:off x="3733800" y="3832622"/>
            <a:ext cx="1647825" cy="684609"/>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542" name="Group 3">
            <a:extLst>
              <a:ext uri="{FF2B5EF4-FFF2-40B4-BE49-F238E27FC236}">
                <a16:creationId xmlns:a16="http://schemas.microsoft.com/office/drawing/2014/main" id="{C5B94C50-A2EE-439D-B9CE-03155A03FA3B}"/>
              </a:ext>
            </a:extLst>
          </p:cNvPr>
          <p:cNvGrpSpPr>
            <a:grpSpLocks/>
          </p:cNvGrpSpPr>
          <p:nvPr/>
        </p:nvGrpSpPr>
        <p:grpSpPr bwMode="auto">
          <a:xfrm>
            <a:off x="2493170" y="2920605"/>
            <a:ext cx="1294210" cy="1268015"/>
            <a:chOff x="1800225" y="2751738"/>
            <a:chExt cx="1725613" cy="1690687"/>
          </a:xfrm>
          <a:solidFill>
            <a:schemeClr val="bg1"/>
          </a:solidFill>
        </p:grpSpPr>
        <p:sp>
          <p:nvSpPr>
            <p:cNvPr id="3" name="Oval 2">
              <a:extLst>
                <a:ext uri="{FF2B5EF4-FFF2-40B4-BE49-F238E27FC236}">
                  <a16:creationId xmlns:a16="http://schemas.microsoft.com/office/drawing/2014/main" id="{4922C1E4-339E-4745-835D-1D9B81695765}"/>
                </a:ext>
              </a:extLst>
            </p:cNvPr>
            <p:cNvSpPr/>
            <p:nvPr/>
          </p:nvSpPr>
          <p:spPr>
            <a:xfrm>
              <a:off x="1800225" y="2751738"/>
              <a:ext cx="1725613" cy="1690687"/>
            </a:xfrm>
            <a:prstGeom prst="ellipse">
              <a:avLst/>
            </a:prstGeom>
            <a:grp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2" name="Oval 1">
              <a:extLst>
                <a:ext uri="{FF2B5EF4-FFF2-40B4-BE49-F238E27FC236}">
                  <a16:creationId xmlns:a16="http://schemas.microsoft.com/office/drawing/2014/main" id="{44AEB91B-553E-43FC-9AE9-6268E6057592}"/>
                </a:ext>
              </a:extLst>
            </p:cNvPr>
            <p:cNvSpPr/>
            <p:nvPr/>
          </p:nvSpPr>
          <p:spPr>
            <a:xfrm>
              <a:off x="2627313" y="3551838"/>
              <a:ext cx="71437" cy="698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20"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10</a:t>
            </a:fld>
            <a:endParaRPr lang="en-GB" dirty="0"/>
          </a:p>
        </p:txBody>
      </p:sp>
      <p:sp>
        <p:nvSpPr>
          <p:cNvPr id="21" name="Footer Placeholder 4"/>
          <p:cNvSpPr>
            <a:spLocks noGrp="1"/>
          </p:cNvSpPr>
          <p:nvPr>
            <p:ph type="ftr" idx="4294967295"/>
          </p:nvPr>
        </p:nvSpPr>
        <p:spPr>
          <a:xfrm>
            <a:off x="5172075" y="6467475"/>
            <a:ext cx="3360738" cy="314325"/>
          </a:xfrm>
          <a:prstGeom prst="rect">
            <a:avLst/>
          </a:prstGeom>
        </p:spPr>
        <p:txBody>
          <a:bodyPr/>
          <a:lstStyle/>
          <a:p>
            <a:r>
              <a:rPr lang="en-GB" sz="1200" dirty="0">
                <a:solidFill>
                  <a:schemeClr val="tx1"/>
                </a:solidFill>
              </a:rPr>
              <a:t>Michael Mulcay (Encina Communications Corp.)</a:t>
            </a:r>
          </a:p>
        </p:txBody>
      </p:sp>
      <p:sp>
        <p:nvSpPr>
          <p:cNvPr id="23" name="Date Placeholder 5">
            <a:extLst>
              <a:ext uri="{FF2B5EF4-FFF2-40B4-BE49-F238E27FC236}">
                <a16:creationId xmlns:a16="http://schemas.microsoft.com/office/drawing/2014/main" id="{EE44AD6B-B79C-4571-93C7-7BCF7956A31D}"/>
              </a:ext>
            </a:extLst>
          </p:cNvPr>
          <p:cNvSpPr>
            <a:spLocks noGrp="1"/>
          </p:cNvSpPr>
          <p:nvPr>
            <p:ph type="dt" idx="4294967295"/>
          </p:nvPr>
        </p:nvSpPr>
        <p:spPr>
          <a:xfrm>
            <a:off x="615025" y="265136"/>
            <a:ext cx="2198688" cy="273050"/>
          </a:xfrm>
          <a:prstGeom prst="rect">
            <a:avLst/>
          </a:prstGeom>
        </p:spPr>
        <p:txBody>
          <a:bodyPr/>
          <a:lstStyle/>
          <a:p>
            <a:r>
              <a:rPr lang="en-US" sz="1800" b="1" dirty="0">
                <a:solidFill>
                  <a:schemeClr val="tx1"/>
                </a:solidFill>
              </a:rPr>
              <a:t>May 17, 2018</a:t>
            </a:r>
            <a:endParaRPr lang="en-GB" sz="1800" b="1" dirty="0">
              <a:solidFill>
                <a:schemeClr val="tx1"/>
              </a:solidFill>
            </a:endParaRPr>
          </a:p>
        </p:txBody>
      </p:sp>
    </p:spTree>
    <p:extLst>
      <p:ext uri="{BB962C8B-B14F-4D97-AF65-F5344CB8AC3E}">
        <p14:creationId xmlns:p14="http://schemas.microsoft.com/office/powerpoint/2010/main" val="258946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62C477EE-02B6-461D-A639-79A299D7F6A1}"/>
              </a:ext>
            </a:extLst>
          </p:cNvPr>
          <p:cNvSpPr txBox="1">
            <a:spLocks noChangeArrowheads="1"/>
          </p:cNvSpPr>
          <p:nvPr/>
        </p:nvSpPr>
        <p:spPr bwMode="auto">
          <a:xfrm>
            <a:off x="1143000" y="1028700"/>
            <a:ext cx="6858000" cy="457200"/>
          </a:xfrm>
          <a:prstGeom prst="rect">
            <a:avLst/>
          </a:prstGeom>
          <a:noFill/>
          <a:ln w="9525">
            <a:noFill/>
            <a:miter lim="800000"/>
            <a:headEnd/>
            <a:tailEnd/>
          </a:ln>
          <a:effectLst/>
        </p:spPr>
        <p:txBody>
          <a:bodyPr/>
          <a:lstStyle/>
          <a:p>
            <a:pPr marL="457200" indent="-457200" algn="ctr">
              <a:lnSpc>
                <a:spcPct val="80000"/>
              </a:lnSpc>
              <a:spcBef>
                <a:spcPct val="20000"/>
              </a:spcBef>
              <a:buClr>
                <a:schemeClr val="hlink"/>
              </a:buClr>
              <a:buSzPct val="60000"/>
              <a:defRPr/>
            </a:pPr>
            <a:r>
              <a:rPr lang="en-US" sz="1800" u="sng" dirty="0">
                <a:solidFill>
                  <a:schemeClr val="tx1"/>
                </a:solidFill>
                <a:latin typeface="Times New Roman" charset="0"/>
                <a:cs typeface="Arial" charset="0"/>
              </a:rPr>
              <a:t>Emulated Area Licensed Footprint</a:t>
            </a:r>
            <a:endParaRPr lang="en-US" sz="2100" u="sng" dirty="0">
              <a:solidFill>
                <a:schemeClr val="tx1"/>
              </a:solidFill>
              <a:latin typeface="Times New Roman" charset="0"/>
              <a:cs typeface="Arial" charset="0"/>
            </a:endParaRPr>
          </a:p>
        </p:txBody>
      </p:sp>
      <p:grpSp>
        <p:nvGrpSpPr>
          <p:cNvPr id="24580" name="Group 63">
            <a:extLst>
              <a:ext uri="{FF2B5EF4-FFF2-40B4-BE49-F238E27FC236}">
                <a16:creationId xmlns:a16="http://schemas.microsoft.com/office/drawing/2014/main" id="{27BF4AC9-C57D-48FC-9B71-1E59B2293ABD}"/>
              </a:ext>
            </a:extLst>
          </p:cNvPr>
          <p:cNvGrpSpPr>
            <a:grpSpLocks/>
          </p:cNvGrpSpPr>
          <p:nvPr/>
        </p:nvGrpSpPr>
        <p:grpSpPr bwMode="auto">
          <a:xfrm>
            <a:off x="2000250" y="1900239"/>
            <a:ext cx="5143500" cy="2942035"/>
            <a:chOff x="455673" y="513954"/>
            <a:chExt cx="5882203" cy="2868421"/>
          </a:xfrm>
        </p:grpSpPr>
        <p:grpSp>
          <p:nvGrpSpPr>
            <p:cNvPr id="4" name="Group 71">
              <a:extLst>
                <a:ext uri="{FF2B5EF4-FFF2-40B4-BE49-F238E27FC236}">
                  <a16:creationId xmlns:a16="http://schemas.microsoft.com/office/drawing/2014/main" id="{2E4E6E55-8522-4F4E-8C80-2CB5EC46251E}"/>
                </a:ext>
              </a:extLst>
            </p:cNvPr>
            <p:cNvGrpSpPr>
              <a:grpSpLocks/>
            </p:cNvGrpSpPr>
            <p:nvPr/>
          </p:nvGrpSpPr>
          <p:grpSpPr bwMode="auto">
            <a:xfrm>
              <a:off x="455673" y="513954"/>
              <a:ext cx="5882203" cy="2868421"/>
              <a:chOff x="625749" y="3048684"/>
              <a:chExt cx="5758828" cy="2868421"/>
            </a:xfrm>
            <a:effectLst>
              <a:outerShdw blurRad="50800" dist="38100" dir="2700000" algn="tl" rotWithShape="0">
                <a:prstClr val="black">
                  <a:alpha val="40000"/>
                </a:prstClr>
              </a:outerShdw>
            </a:effectLst>
          </p:grpSpPr>
          <p:pic>
            <p:nvPicPr>
              <p:cNvPr id="20" name="Object 2">
                <a:extLst>
                  <a:ext uri="{FF2B5EF4-FFF2-40B4-BE49-F238E27FC236}">
                    <a16:creationId xmlns:a16="http://schemas.microsoft.com/office/drawing/2014/main" id="{66FF69A4-6400-417B-A19C-6C410429368A}"/>
                  </a:ext>
                </a:extLst>
              </p:cNvPr>
              <p:cNvPicPr>
                <a:picLocks noChangeArrowheads="1"/>
              </p:cNvPicPr>
              <p:nvPr/>
            </p:nvPicPr>
            <p:blipFill rotWithShape="1">
              <a:blip r:embed="rId3" cstate="print">
                <a:extLst/>
              </a:blip>
              <a:srcRect t="408" b="456"/>
              <a:stretch/>
            </p:blipFill>
            <p:spPr bwMode="auto">
              <a:xfrm>
                <a:off x="625749" y="3048684"/>
                <a:ext cx="5758828" cy="2868421"/>
              </a:xfrm>
              <a:prstGeom prst="rect">
                <a:avLst/>
              </a:prstGeom>
              <a:noFill/>
              <a:ln>
                <a:noFill/>
              </a:ln>
              <a:extLst/>
            </p:spPr>
          </p:pic>
          <p:pic>
            <p:nvPicPr>
              <p:cNvPr id="21" name="Picture 3">
                <a:extLst>
                  <a:ext uri="{FF2B5EF4-FFF2-40B4-BE49-F238E27FC236}">
                    <a16:creationId xmlns:a16="http://schemas.microsoft.com/office/drawing/2014/main" id="{8C9B4E01-2511-4349-BFAC-838DBC1209E8}"/>
                  </a:ext>
                </a:extLst>
              </p:cNvPr>
              <p:cNvPicPr>
                <a:picLocks noChangeAspect="1"/>
              </p:cNvPicPr>
              <p:nvPr/>
            </p:nvPicPr>
            <p:blipFill>
              <a:blip r:embed="rId4" cstate="print">
                <a:extLst/>
              </a:blip>
              <a:srcRect l="18217" t="29842" r="58682" b="50232"/>
              <a:stretch>
                <a:fillRect/>
              </a:stretch>
            </p:blipFill>
            <p:spPr bwMode="auto">
              <a:xfrm>
                <a:off x="2046420" y="4687215"/>
                <a:ext cx="349112" cy="269203"/>
              </a:xfrm>
              <a:prstGeom prst="rect">
                <a:avLst/>
              </a:prstGeom>
              <a:noFill/>
              <a:ln w="12700">
                <a:solidFill>
                  <a:schemeClr val="bg1">
                    <a:lumMod val="85000"/>
                  </a:schemeClr>
                </a:solidFill>
                <a:miter lim="800000"/>
                <a:headEnd/>
                <a:tailEnd/>
              </a:ln>
              <a:extLst/>
            </p:spPr>
          </p:pic>
          <p:pic>
            <p:nvPicPr>
              <p:cNvPr id="22" name="Picture 2">
                <a:extLst>
                  <a:ext uri="{FF2B5EF4-FFF2-40B4-BE49-F238E27FC236}">
                    <a16:creationId xmlns:a16="http://schemas.microsoft.com/office/drawing/2014/main" id="{5697F4DF-0B4D-4FE3-AC71-54000AD9E946}"/>
                  </a:ext>
                </a:extLst>
              </p:cNvPr>
              <p:cNvPicPr>
                <a:picLocks noChangeAspect="1" noChangeArrowheads="1"/>
              </p:cNvPicPr>
              <p:nvPr/>
            </p:nvPicPr>
            <p:blipFill>
              <a:blip r:embed="rId5" cstate="print">
                <a:extLst/>
              </a:blip>
              <a:stretch>
                <a:fillRect/>
              </a:stretch>
            </p:blipFill>
            <p:spPr bwMode="auto">
              <a:xfrm>
                <a:off x="3659430" y="5265753"/>
                <a:ext cx="240600" cy="275774"/>
              </a:xfrm>
              <a:prstGeom prst="rect">
                <a:avLst/>
              </a:prstGeom>
              <a:noFill/>
              <a:ln w="12700">
                <a:solidFill>
                  <a:schemeClr val="bg1">
                    <a:lumMod val="85000"/>
                  </a:schemeClr>
                </a:solidFill>
                <a:miter lim="800000"/>
                <a:headEnd/>
                <a:tailEnd/>
              </a:ln>
              <a:extLst/>
            </p:spPr>
          </p:pic>
          <p:pic>
            <p:nvPicPr>
              <p:cNvPr id="23" name="Picture 2">
                <a:extLst>
                  <a:ext uri="{FF2B5EF4-FFF2-40B4-BE49-F238E27FC236}">
                    <a16:creationId xmlns:a16="http://schemas.microsoft.com/office/drawing/2014/main" id="{9109C8FB-D5CF-4975-9D8D-6E2DA39A0331}"/>
                  </a:ext>
                </a:extLst>
              </p:cNvPr>
              <p:cNvPicPr>
                <a:picLocks noChangeAspect="1" noChangeArrowheads="1"/>
              </p:cNvPicPr>
              <p:nvPr/>
            </p:nvPicPr>
            <p:blipFill>
              <a:blip r:embed="rId5" cstate="print">
                <a:extLst/>
              </a:blip>
              <a:stretch>
                <a:fillRect/>
              </a:stretch>
            </p:blipFill>
            <p:spPr bwMode="auto">
              <a:xfrm>
                <a:off x="2467655" y="5078909"/>
                <a:ext cx="240600" cy="275774"/>
              </a:xfrm>
              <a:prstGeom prst="rect">
                <a:avLst/>
              </a:prstGeom>
              <a:noFill/>
              <a:ln w="12700">
                <a:solidFill>
                  <a:schemeClr val="bg1">
                    <a:lumMod val="85000"/>
                  </a:schemeClr>
                </a:solidFill>
                <a:miter lim="800000"/>
                <a:headEnd/>
                <a:tailEnd/>
              </a:ln>
              <a:extLst/>
            </p:spPr>
          </p:pic>
          <p:pic>
            <p:nvPicPr>
              <p:cNvPr id="24" name="Picture 2">
                <a:extLst>
                  <a:ext uri="{FF2B5EF4-FFF2-40B4-BE49-F238E27FC236}">
                    <a16:creationId xmlns:a16="http://schemas.microsoft.com/office/drawing/2014/main" id="{45593696-E751-4D12-999F-A7D0450B1437}"/>
                  </a:ext>
                </a:extLst>
              </p:cNvPr>
              <p:cNvPicPr>
                <a:picLocks noChangeAspect="1" noChangeArrowheads="1"/>
              </p:cNvPicPr>
              <p:nvPr/>
            </p:nvPicPr>
            <p:blipFill>
              <a:blip r:embed="rId5" cstate="print">
                <a:extLst/>
              </a:blip>
              <a:stretch>
                <a:fillRect/>
              </a:stretch>
            </p:blipFill>
            <p:spPr bwMode="auto">
              <a:xfrm>
                <a:off x="4389125" y="3422313"/>
                <a:ext cx="240600" cy="275774"/>
              </a:xfrm>
              <a:prstGeom prst="rect">
                <a:avLst/>
              </a:prstGeom>
              <a:noFill/>
              <a:ln w="12700">
                <a:solidFill>
                  <a:schemeClr val="bg1">
                    <a:lumMod val="85000"/>
                  </a:schemeClr>
                </a:solidFill>
                <a:miter lim="800000"/>
                <a:headEnd/>
                <a:tailEnd/>
              </a:ln>
              <a:extLst/>
            </p:spPr>
          </p:pic>
          <p:pic>
            <p:nvPicPr>
              <p:cNvPr id="25" name="Picture 2">
                <a:extLst>
                  <a:ext uri="{FF2B5EF4-FFF2-40B4-BE49-F238E27FC236}">
                    <a16:creationId xmlns:a16="http://schemas.microsoft.com/office/drawing/2014/main" id="{95882E10-E088-41F4-BEAC-05CA607FD9DB}"/>
                  </a:ext>
                </a:extLst>
              </p:cNvPr>
              <p:cNvPicPr>
                <a:picLocks noChangeAspect="1" noChangeArrowheads="1"/>
              </p:cNvPicPr>
              <p:nvPr/>
            </p:nvPicPr>
            <p:blipFill>
              <a:blip r:embed="rId5" cstate="print">
                <a:extLst/>
              </a:blip>
              <a:stretch>
                <a:fillRect/>
              </a:stretch>
            </p:blipFill>
            <p:spPr bwMode="auto">
              <a:xfrm>
                <a:off x="2276850" y="4113603"/>
                <a:ext cx="240600" cy="275774"/>
              </a:xfrm>
              <a:prstGeom prst="rect">
                <a:avLst/>
              </a:prstGeom>
              <a:noFill/>
              <a:ln w="12700">
                <a:solidFill>
                  <a:schemeClr val="bg1">
                    <a:lumMod val="85000"/>
                  </a:schemeClr>
                </a:solidFill>
                <a:miter lim="800000"/>
                <a:headEnd/>
                <a:tailEnd/>
              </a:ln>
              <a:extLst/>
            </p:spPr>
          </p:pic>
          <p:pic>
            <p:nvPicPr>
              <p:cNvPr id="26" name="Picture 2">
                <a:extLst>
                  <a:ext uri="{FF2B5EF4-FFF2-40B4-BE49-F238E27FC236}">
                    <a16:creationId xmlns:a16="http://schemas.microsoft.com/office/drawing/2014/main" id="{3B82B4CF-10DB-4BDC-9F5B-2A8253EEF720}"/>
                  </a:ext>
                </a:extLst>
              </p:cNvPr>
              <p:cNvPicPr>
                <a:picLocks noChangeAspect="1" noChangeArrowheads="1"/>
              </p:cNvPicPr>
              <p:nvPr/>
            </p:nvPicPr>
            <p:blipFill>
              <a:blip r:embed="rId5" cstate="print">
                <a:extLst/>
              </a:blip>
              <a:stretch>
                <a:fillRect/>
              </a:stretch>
            </p:blipFill>
            <p:spPr bwMode="auto">
              <a:xfrm>
                <a:off x="2611037" y="3245380"/>
                <a:ext cx="240600" cy="275774"/>
              </a:xfrm>
              <a:prstGeom prst="rect">
                <a:avLst/>
              </a:prstGeom>
              <a:noFill/>
              <a:ln w="12700">
                <a:solidFill>
                  <a:schemeClr val="bg1">
                    <a:lumMod val="85000"/>
                  </a:schemeClr>
                </a:solidFill>
                <a:miter lim="800000"/>
                <a:headEnd/>
                <a:tailEnd/>
              </a:ln>
              <a:extLst/>
            </p:spPr>
          </p:pic>
          <p:pic>
            <p:nvPicPr>
              <p:cNvPr id="27" name="Picture 2">
                <a:extLst>
                  <a:ext uri="{FF2B5EF4-FFF2-40B4-BE49-F238E27FC236}">
                    <a16:creationId xmlns:a16="http://schemas.microsoft.com/office/drawing/2014/main" id="{A1563241-5013-4DFA-8B09-381D44079B98}"/>
                  </a:ext>
                </a:extLst>
              </p:cNvPr>
              <p:cNvPicPr>
                <a:picLocks noChangeAspect="1" noChangeArrowheads="1"/>
              </p:cNvPicPr>
              <p:nvPr/>
            </p:nvPicPr>
            <p:blipFill>
              <a:blip r:embed="rId5" cstate="print">
                <a:extLst/>
              </a:blip>
              <a:stretch>
                <a:fillRect/>
              </a:stretch>
            </p:blipFill>
            <p:spPr bwMode="auto">
              <a:xfrm>
                <a:off x="4865507" y="4472065"/>
                <a:ext cx="240600" cy="275774"/>
              </a:xfrm>
              <a:prstGeom prst="rect">
                <a:avLst/>
              </a:prstGeom>
              <a:noFill/>
              <a:ln w="12700">
                <a:solidFill>
                  <a:schemeClr val="bg1">
                    <a:lumMod val="85000"/>
                  </a:schemeClr>
                </a:solidFill>
                <a:miter lim="800000"/>
                <a:headEnd/>
                <a:tailEnd/>
              </a:ln>
              <a:extLst/>
            </p:spPr>
          </p:pic>
          <p:pic>
            <p:nvPicPr>
              <p:cNvPr id="28" name="Picture 2">
                <a:extLst>
                  <a:ext uri="{FF2B5EF4-FFF2-40B4-BE49-F238E27FC236}">
                    <a16:creationId xmlns:a16="http://schemas.microsoft.com/office/drawing/2014/main" id="{C19610AB-F4D5-4456-9718-45F034998EAE}"/>
                  </a:ext>
                </a:extLst>
              </p:cNvPr>
              <p:cNvPicPr>
                <a:picLocks noChangeAspect="1" noChangeArrowheads="1"/>
              </p:cNvPicPr>
              <p:nvPr/>
            </p:nvPicPr>
            <p:blipFill>
              <a:blip r:embed="rId6" cstate="print">
                <a:extLst/>
              </a:blip>
              <a:srcRect l="47333" t="33600" r="44334" b="54668"/>
              <a:stretch>
                <a:fillRect/>
              </a:stretch>
            </p:blipFill>
            <p:spPr bwMode="auto">
              <a:xfrm>
                <a:off x="3505810" y="3304635"/>
                <a:ext cx="312481" cy="275009"/>
              </a:xfrm>
              <a:prstGeom prst="rect">
                <a:avLst/>
              </a:prstGeom>
              <a:noFill/>
              <a:ln w="12700">
                <a:solidFill>
                  <a:schemeClr val="bg1">
                    <a:lumMod val="85000"/>
                  </a:schemeClr>
                </a:solidFill>
                <a:miter lim="800000"/>
                <a:headEnd/>
                <a:tailEnd/>
              </a:ln>
              <a:extLst/>
            </p:spPr>
          </p:pic>
          <p:pic>
            <p:nvPicPr>
              <p:cNvPr id="29" name="Picture 2">
                <a:extLst>
                  <a:ext uri="{FF2B5EF4-FFF2-40B4-BE49-F238E27FC236}">
                    <a16:creationId xmlns:a16="http://schemas.microsoft.com/office/drawing/2014/main" id="{4E54EA7D-EBA4-4864-96DD-3ACE42BD56F5}"/>
                  </a:ext>
                </a:extLst>
              </p:cNvPr>
              <p:cNvPicPr>
                <a:picLocks noChangeAspect="1" noChangeArrowheads="1"/>
              </p:cNvPicPr>
              <p:nvPr/>
            </p:nvPicPr>
            <p:blipFill>
              <a:blip r:embed="rId7" cstate="print">
                <a:extLst/>
              </a:blip>
              <a:srcRect l="16000" t="33128" r="67999" b="52534"/>
              <a:stretch>
                <a:fillRect/>
              </a:stretch>
            </p:blipFill>
            <p:spPr bwMode="auto">
              <a:xfrm>
                <a:off x="4465935" y="4994455"/>
                <a:ext cx="360270" cy="201775"/>
              </a:xfrm>
              <a:prstGeom prst="rect">
                <a:avLst/>
              </a:prstGeom>
              <a:noFill/>
              <a:ln w="12700">
                <a:solidFill>
                  <a:schemeClr val="bg1">
                    <a:lumMod val="85000"/>
                  </a:schemeClr>
                </a:solidFill>
                <a:miter lim="800000"/>
                <a:headEnd/>
                <a:tailEnd/>
              </a:ln>
              <a:extLst/>
            </p:spPr>
          </p:pic>
          <p:pic>
            <p:nvPicPr>
              <p:cNvPr id="30" name="Picture 2">
                <a:extLst>
                  <a:ext uri="{FF2B5EF4-FFF2-40B4-BE49-F238E27FC236}">
                    <a16:creationId xmlns:a16="http://schemas.microsoft.com/office/drawing/2014/main" id="{2672A4F9-BBC2-47A1-97B5-B5662CAA1C84}"/>
                  </a:ext>
                </a:extLst>
              </p:cNvPr>
              <p:cNvPicPr>
                <a:picLocks noChangeAspect="1" noChangeArrowheads="1"/>
              </p:cNvPicPr>
              <p:nvPr/>
            </p:nvPicPr>
            <p:blipFill>
              <a:blip r:embed="rId8" cstate="print">
                <a:extLst/>
              </a:blip>
              <a:srcRect l="12666" t="18668" r="42667" b="44000"/>
              <a:stretch>
                <a:fillRect/>
              </a:stretch>
            </p:blipFill>
            <p:spPr bwMode="auto">
              <a:xfrm>
                <a:off x="1508750" y="3611875"/>
                <a:ext cx="466107" cy="243489"/>
              </a:xfrm>
              <a:prstGeom prst="rect">
                <a:avLst/>
              </a:prstGeom>
              <a:noFill/>
              <a:ln w="12700">
                <a:solidFill>
                  <a:schemeClr val="bg1">
                    <a:lumMod val="85000"/>
                  </a:schemeClr>
                </a:solidFill>
                <a:miter lim="800000"/>
                <a:headEnd/>
                <a:tailEnd/>
              </a:ln>
              <a:extLst/>
            </p:spPr>
          </p:pic>
          <p:pic>
            <p:nvPicPr>
              <p:cNvPr id="31" name="Picture 2">
                <a:extLst>
                  <a:ext uri="{FF2B5EF4-FFF2-40B4-BE49-F238E27FC236}">
                    <a16:creationId xmlns:a16="http://schemas.microsoft.com/office/drawing/2014/main" id="{EE0DE9A8-A695-43D2-B086-8AC3B9BF4801}"/>
                  </a:ext>
                </a:extLst>
              </p:cNvPr>
              <p:cNvPicPr>
                <a:picLocks noChangeAspect="1" noChangeArrowheads="1"/>
              </p:cNvPicPr>
              <p:nvPr/>
            </p:nvPicPr>
            <p:blipFill>
              <a:blip r:embed="rId9" cstate="print">
                <a:extLst/>
              </a:blip>
              <a:stretch>
                <a:fillRect/>
              </a:stretch>
            </p:blipFill>
            <p:spPr bwMode="auto">
              <a:xfrm>
                <a:off x="5464465" y="4151770"/>
                <a:ext cx="478796" cy="242428"/>
              </a:xfrm>
              <a:prstGeom prst="rect">
                <a:avLst/>
              </a:prstGeom>
              <a:noFill/>
              <a:ln w="12700">
                <a:solidFill>
                  <a:schemeClr val="bg1">
                    <a:lumMod val="85000"/>
                  </a:schemeClr>
                </a:solidFill>
                <a:miter lim="800000"/>
                <a:headEnd/>
                <a:tailEnd/>
              </a:ln>
              <a:extLst/>
            </p:spPr>
          </p:pic>
          <p:cxnSp>
            <p:nvCxnSpPr>
              <p:cNvPr id="32" name="Straight Connector 31">
                <a:extLst>
                  <a:ext uri="{FF2B5EF4-FFF2-40B4-BE49-F238E27FC236}">
                    <a16:creationId xmlns:a16="http://schemas.microsoft.com/office/drawing/2014/main" id="{0C37EBB2-5A0B-484B-9B72-639FFE52F0EF}"/>
                  </a:ext>
                </a:extLst>
              </p:cNvPr>
              <p:cNvCxnSpPr>
                <a:stCxn id="21" idx="0"/>
              </p:cNvCxnSpPr>
              <p:nvPr/>
            </p:nvCxnSpPr>
            <p:spPr>
              <a:xfrm>
                <a:off x="3513097" y="4226425"/>
                <a:ext cx="1951038" cy="4603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5EF3E1-A62E-4962-8CDD-DD26CF9301CF}"/>
                  </a:ext>
                </a:extLst>
              </p:cNvPr>
              <p:cNvCxnSpPr>
                <a:stCxn id="21" idx="0"/>
              </p:cNvCxnSpPr>
              <p:nvPr/>
            </p:nvCxnSpPr>
            <p:spPr>
              <a:xfrm flipV="1">
                <a:off x="3513097" y="3700962"/>
                <a:ext cx="996950" cy="52546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E9B8BE-26F3-4BBF-BB47-DD0DDEC7DC1E}"/>
                  </a:ext>
                </a:extLst>
              </p:cNvPr>
              <p:cNvCxnSpPr>
                <a:stCxn id="21" idx="0"/>
              </p:cNvCxnSpPr>
              <p:nvPr/>
            </p:nvCxnSpPr>
            <p:spPr>
              <a:xfrm flipV="1">
                <a:off x="3513097" y="3580312"/>
                <a:ext cx="149225" cy="64611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AF391C-8CD9-4EEE-B594-6B3652E63186}"/>
                  </a:ext>
                </a:extLst>
              </p:cNvPr>
              <p:cNvCxnSpPr>
                <a:endCxn id="26" idx="2"/>
              </p:cNvCxnSpPr>
              <p:nvPr/>
            </p:nvCxnSpPr>
            <p:spPr>
              <a:xfrm flipH="1" flipV="1">
                <a:off x="2732047" y="3523162"/>
                <a:ext cx="781050" cy="70326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24582" name="Picture 18">
              <a:extLst>
                <a:ext uri="{FF2B5EF4-FFF2-40B4-BE49-F238E27FC236}">
                  <a16:creationId xmlns:a16="http://schemas.microsoft.com/office/drawing/2014/main" id="{338A8AAA-04C9-431B-85C1-8492A0C62E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40311" t="23912" r="44934" b="43051"/>
            <a:stretch>
              <a:fillRect/>
            </a:stretch>
          </p:blipFill>
          <p:spPr bwMode="auto">
            <a:xfrm>
              <a:off x="3221010" y="1702400"/>
              <a:ext cx="403824" cy="565300"/>
            </a:xfrm>
            <a:prstGeom prst="rect">
              <a:avLst/>
            </a:prstGeom>
            <a:noFill/>
            <a:ln w="9525">
              <a:solidFill>
                <a:srgbClr val="0057AD"/>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EB48EF4-52B8-40A3-B781-0912243100F2}"/>
                </a:ext>
              </a:extLst>
            </p:cNvPr>
            <p:cNvCxnSpPr>
              <a:endCxn id="23" idx="0"/>
            </p:cNvCxnSpPr>
            <p:nvPr/>
          </p:nvCxnSpPr>
          <p:spPr bwMode="auto">
            <a:xfrm flipH="1">
              <a:off x="2459979" y="1702648"/>
              <a:ext cx="964028" cy="83812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2F87E5-9ADE-4CD9-A6B8-02B095296573}"/>
                </a:ext>
              </a:extLst>
            </p:cNvPr>
            <p:cNvCxnSpPr>
              <a:endCxn id="22" idx="0"/>
            </p:cNvCxnSpPr>
            <p:nvPr/>
          </p:nvCxnSpPr>
          <p:spPr bwMode="auto">
            <a:xfrm>
              <a:off x="3424007" y="1702648"/>
              <a:ext cx="253262" cy="10261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FC1385-AA1F-4E50-9F16-96FB62B103CF}"/>
                </a:ext>
              </a:extLst>
            </p:cNvPr>
            <p:cNvCxnSpPr>
              <a:stCxn id="21" idx="0"/>
            </p:cNvCxnSpPr>
            <p:nvPr/>
          </p:nvCxnSpPr>
          <p:spPr bwMode="auto">
            <a:xfrm flipV="1">
              <a:off x="2084172" y="1702648"/>
              <a:ext cx="1339835" cy="4492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2DB8843-BDD5-45E7-B63B-F29155147CF7}"/>
                </a:ext>
              </a:extLst>
            </p:cNvPr>
            <p:cNvCxnSpPr/>
            <p:nvPr/>
          </p:nvCxnSpPr>
          <p:spPr bwMode="auto">
            <a:xfrm flipH="1">
              <a:off x="2265268" y="1702648"/>
              <a:ext cx="1158739" cy="15439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2A6D82-C840-4688-9E59-D0CEB3D0643A}"/>
                </a:ext>
              </a:extLst>
            </p:cNvPr>
            <p:cNvCxnSpPr>
              <a:endCxn id="30" idx="0"/>
            </p:cNvCxnSpPr>
            <p:nvPr/>
          </p:nvCxnSpPr>
          <p:spPr bwMode="auto">
            <a:xfrm flipH="1" flipV="1">
              <a:off x="1593988" y="1076959"/>
              <a:ext cx="1830019" cy="62568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81DFFD-6DE4-4C97-9AD2-3FE263C7A38C}"/>
                </a:ext>
              </a:extLst>
            </p:cNvPr>
            <p:cNvCxnSpPr>
              <a:endCxn id="27" idx="2"/>
            </p:cNvCxnSpPr>
            <p:nvPr/>
          </p:nvCxnSpPr>
          <p:spPr bwMode="auto">
            <a:xfrm>
              <a:off x="3479834" y="1715417"/>
              <a:ext cx="1429702" cy="50031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F2990E-B650-4DB2-9148-0FE4CC1E2EF3}"/>
                </a:ext>
              </a:extLst>
            </p:cNvPr>
            <p:cNvCxnSpPr>
              <a:endCxn id="29" idx="0"/>
            </p:cNvCxnSpPr>
            <p:nvPr/>
          </p:nvCxnSpPr>
          <p:spPr bwMode="auto">
            <a:xfrm>
              <a:off x="3424007" y="1702648"/>
              <a:ext cx="1138315" cy="7580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7"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11</a:t>
            </a:fld>
            <a:endParaRPr lang="en-GB" dirty="0"/>
          </a:p>
        </p:txBody>
      </p:sp>
      <p:sp>
        <p:nvSpPr>
          <p:cNvPr id="38" name="Footer Placeholder 4"/>
          <p:cNvSpPr>
            <a:spLocks noGrp="1"/>
          </p:cNvSpPr>
          <p:nvPr>
            <p:ph type="ftr" idx="4294967295"/>
          </p:nvPr>
        </p:nvSpPr>
        <p:spPr>
          <a:xfrm>
            <a:off x="5172075" y="6467475"/>
            <a:ext cx="3360738" cy="314325"/>
          </a:xfrm>
          <a:prstGeom prst="rect">
            <a:avLst/>
          </a:prstGeom>
        </p:spPr>
        <p:txBody>
          <a:bodyPr/>
          <a:lstStyle/>
          <a:p>
            <a:r>
              <a:rPr lang="en-GB" sz="1200" dirty="0">
                <a:solidFill>
                  <a:schemeClr val="tx1"/>
                </a:solidFill>
              </a:rPr>
              <a:t>Michael Mulcay (Encina Communications Corp.)</a:t>
            </a:r>
          </a:p>
        </p:txBody>
      </p:sp>
      <p:sp>
        <p:nvSpPr>
          <p:cNvPr id="39" name="Date Placeholder 5">
            <a:extLst>
              <a:ext uri="{FF2B5EF4-FFF2-40B4-BE49-F238E27FC236}">
                <a16:creationId xmlns:a16="http://schemas.microsoft.com/office/drawing/2014/main" id="{EE44AD6B-B79C-4571-93C7-7BCF7956A31D}"/>
              </a:ext>
            </a:extLst>
          </p:cNvPr>
          <p:cNvSpPr>
            <a:spLocks noGrp="1"/>
          </p:cNvSpPr>
          <p:nvPr>
            <p:ph type="dt" idx="4294967295"/>
          </p:nvPr>
        </p:nvSpPr>
        <p:spPr>
          <a:xfrm>
            <a:off x="724207" y="306079"/>
            <a:ext cx="2198688" cy="273050"/>
          </a:xfrm>
          <a:prstGeom prst="rect">
            <a:avLst/>
          </a:prstGeom>
        </p:spPr>
        <p:txBody>
          <a:bodyPr/>
          <a:lstStyle/>
          <a:p>
            <a:r>
              <a:rPr lang="en-US" sz="1800" b="1" dirty="0">
                <a:solidFill>
                  <a:schemeClr val="tx1"/>
                </a:solidFill>
              </a:rPr>
              <a:t>May 17, 2018</a:t>
            </a:r>
            <a:endParaRPr lang="en-GB" sz="1800" b="1" dirty="0">
              <a:solidFill>
                <a:schemeClr val="tx1"/>
              </a:solidFill>
            </a:endParaRPr>
          </a:p>
        </p:txBody>
      </p:sp>
    </p:spTree>
    <p:extLst>
      <p:ext uri="{BB962C8B-B14F-4D97-AF65-F5344CB8AC3E}">
        <p14:creationId xmlns:p14="http://schemas.microsoft.com/office/powerpoint/2010/main" val="290675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a:extLst>
              <a:ext uri="{FF2B5EF4-FFF2-40B4-BE49-F238E27FC236}">
                <a16:creationId xmlns:a16="http://schemas.microsoft.com/office/drawing/2014/main" id="{BD1D9F1E-A540-425F-A5EF-DFD3B1A2F8AE}"/>
              </a:ext>
            </a:extLst>
          </p:cNvPr>
          <p:cNvSpPr>
            <a:spLocks noChangeShapeType="1"/>
          </p:cNvSpPr>
          <p:nvPr/>
        </p:nvSpPr>
        <p:spPr bwMode="auto">
          <a:xfrm flipV="1">
            <a:off x="1828800" y="3429000"/>
            <a:ext cx="5457825" cy="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19" name="Oval 3">
            <a:extLst>
              <a:ext uri="{FF2B5EF4-FFF2-40B4-BE49-F238E27FC236}">
                <a16:creationId xmlns:a16="http://schemas.microsoft.com/office/drawing/2014/main" id="{454C6358-6351-424A-BDCB-579D1083CC3A}"/>
              </a:ext>
            </a:extLst>
          </p:cNvPr>
          <p:cNvSpPr>
            <a:spLocks noChangeArrowheads="1"/>
          </p:cNvSpPr>
          <p:nvPr/>
        </p:nvSpPr>
        <p:spPr bwMode="auto">
          <a:xfrm>
            <a:off x="1828801" y="822722"/>
            <a:ext cx="5464969" cy="5212557"/>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0" name="Oval 4">
            <a:extLst>
              <a:ext uri="{FF2B5EF4-FFF2-40B4-BE49-F238E27FC236}">
                <a16:creationId xmlns:a16="http://schemas.microsoft.com/office/drawing/2014/main" id="{AD95F404-A780-4EF3-8699-2A531E7F0B67}"/>
              </a:ext>
            </a:extLst>
          </p:cNvPr>
          <p:cNvSpPr>
            <a:spLocks noChangeArrowheads="1"/>
          </p:cNvSpPr>
          <p:nvPr/>
        </p:nvSpPr>
        <p:spPr bwMode="auto">
          <a:xfrm>
            <a:off x="3886200" y="2751536"/>
            <a:ext cx="1371600" cy="1354931"/>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1" name="Oval 5">
            <a:extLst>
              <a:ext uri="{FF2B5EF4-FFF2-40B4-BE49-F238E27FC236}">
                <a16:creationId xmlns:a16="http://schemas.microsoft.com/office/drawing/2014/main" id="{B87AA02B-5704-4C00-9F2A-586922DA6CC4}"/>
              </a:ext>
            </a:extLst>
          </p:cNvPr>
          <p:cNvSpPr>
            <a:spLocks noChangeArrowheads="1"/>
          </p:cNvSpPr>
          <p:nvPr/>
        </p:nvSpPr>
        <p:spPr bwMode="auto">
          <a:xfrm>
            <a:off x="3200400" y="2075260"/>
            <a:ext cx="2743200" cy="2722959"/>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2" name="Oval 6">
            <a:extLst>
              <a:ext uri="{FF2B5EF4-FFF2-40B4-BE49-F238E27FC236}">
                <a16:creationId xmlns:a16="http://schemas.microsoft.com/office/drawing/2014/main" id="{0D110D7B-78CD-4A2B-9165-601C0B2E1DCD}"/>
              </a:ext>
            </a:extLst>
          </p:cNvPr>
          <p:cNvSpPr>
            <a:spLocks noChangeArrowheads="1"/>
          </p:cNvSpPr>
          <p:nvPr/>
        </p:nvSpPr>
        <p:spPr bwMode="auto">
          <a:xfrm>
            <a:off x="2459832" y="1407319"/>
            <a:ext cx="4169569" cy="4011216"/>
          </a:xfrm>
          <a:prstGeom prst="ellipse">
            <a:avLst/>
          </a:prstGeom>
          <a:noFill/>
          <a:ln w="3810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3" name="Line 7">
            <a:extLst>
              <a:ext uri="{FF2B5EF4-FFF2-40B4-BE49-F238E27FC236}">
                <a16:creationId xmlns:a16="http://schemas.microsoft.com/office/drawing/2014/main" id="{9A32FFAE-DEEC-437F-ADD8-678A54F13970}"/>
              </a:ext>
            </a:extLst>
          </p:cNvPr>
          <p:cNvSpPr>
            <a:spLocks noChangeShapeType="1"/>
          </p:cNvSpPr>
          <p:nvPr/>
        </p:nvSpPr>
        <p:spPr bwMode="auto">
          <a:xfrm>
            <a:off x="2651524" y="1577578"/>
            <a:ext cx="3820715" cy="3727847"/>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4" name="Line 8">
            <a:extLst>
              <a:ext uri="{FF2B5EF4-FFF2-40B4-BE49-F238E27FC236}">
                <a16:creationId xmlns:a16="http://schemas.microsoft.com/office/drawing/2014/main" id="{70CA9D77-82B3-4F21-B464-2E327F19E183}"/>
              </a:ext>
            </a:extLst>
          </p:cNvPr>
          <p:cNvSpPr>
            <a:spLocks noChangeShapeType="1"/>
          </p:cNvSpPr>
          <p:nvPr/>
        </p:nvSpPr>
        <p:spPr bwMode="auto">
          <a:xfrm flipV="1">
            <a:off x="2843213" y="1371601"/>
            <a:ext cx="3457575" cy="411361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5" name="Line 9">
            <a:extLst>
              <a:ext uri="{FF2B5EF4-FFF2-40B4-BE49-F238E27FC236}">
                <a16:creationId xmlns:a16="http://schemas.microsoft.com/office/drawing/2014/main" id="{86BDC456-BD43-4F3E-AC9A-47799964113E}"/>
              </a:ext>
            </a:extLst>
          </p:cNvPr>
          <p:cNvSpPr>
            <a:spLocks noChangeShapeType="1"/>
          </p:cNvSpPr>
          <p:nvPr/>
        </p:nvSpPr>
        <p:spPr bwMode="auto">
          <a:xfrm>
            <a:off x="4572000" y="822722"/>
            <a:ext cx="0" cy="5212557"/>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9229" name="Rectangle 8">
            <a:extLst>
              <a:ext uri="{FF2B5EF4-FFF2-40B4-BE49-F238E27FC236}">
                <a16:creationId xmlns:a16="http://schemas.microsoft.com/office/drawing/2014/main" id="{F5250857-F928-4160-9810-14EC7FB296FF}"/>
              </a:ext>
            </a:extLst>
          </p:cNvPr>
          <p:cNvSpPr>
            <a:spLocks noGrp="1" noChangeArrowheads="1"/>
          </p:cNvSpPr>
          <p:nvPr>
            <p:ph type="title"/>
          </p:nvPr>
        </p:nvSpPr>
        <p:spPr>
          <a:xfrm>
            <a:off x="1524000" y="914400"/>
            <a:ext cx="6248400" cy="914400"/>
          </a:xfrm>
          <a:solidFill>
            <a:schemeClr val="bg1"/>
          </a:solidFill>
          <a:ln>
            <a:solidFill>
              <a:schemeClr val="tx1"/>
            </a:solidFill>
          </a:ln>
        </p:spPr>
        <p:txBody>
          <a:bodyPr/>
          <a:lstStyle/>
          <a:p>
            <a:pPr>
              <a:defRPr/>
            </a:pPr>
            <a:r>
              <a:rPr lang="en-US" sz="2400" dirty="0">
                <a:latin typeface="Times New Roman" pitchFamily="18" charset="0"/>
                <a:cs typeface="Times New Roman" pitchFamily="18" charset="0"/>
              </a:rPr>
              <a:t>A Perfect Point-To-Point Antenna has a Very Narrow Beam Width and No Sidelobes</a:t>
            </a:r>
          </a:p>
        </p:txBody>
      </p:sp>
      <p:sp>
        <p:nvSpPr>
          <p:cNvPr id="14" name="Moon 13">
            <a:extLst>
              <a:ext uri="{FF2B5EF4-FFF2-40B4-BE49-F238E27FC236}">
                <a16:creationId xmlns:a16="http://schemas.microsoft.com/office/drawing/2014/main" id="{448F8E38-DAF6-4229-87A8-0CA72CF65CFD}"/>
              </a:ext>
            </a:extLst>
          </p:cNvPr>
          <p:cNvSpPr/>
          <p:nvPr/>
        </p:nvSpPr>
        <p:spPr>
          <a:xfrm rot="10800000" flipH="1">
            <a:off x="4514850" y="3314700"/>
            <a:ext cx="91679" cy="228600"/>
          </a:xfrm>
          <a:prstGeom prst="moon">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15" name="Rectangle 14">
            <a:extLst>
              <a:ext uri="{FF2B5EF4-FFF2-40B4-BE49-F238E27FC236}">
                <a16:creationId xmlns:a16="http://schemas.microsoft.com/office/drawing/2014/main" id="{01BA957E-E672-45A9-B98E-FF2B06C5A367}"/>
              </a:ext>
            </a:extLst>
          </p:cNvPr>
          <p:cNvSpPr/>
          <p:nvPr/>
        </p:nvSpPr>
        <p:spPr>
          <a:xfrm>
            <a:off x="4572000" y="3386138"/>
            <a:ext cx="2686050" cy="5715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3086" name="Text Box 15">
            <a:extLst>
              <a:ext uri="{FF2B5EF4-FFF2-40B4-BE49-F238E27FC236}">
                <a16:creationId xmlns:a16="http://schemas.microsoft.com/office/drawing/2014/main" id="{59711C5B-4702-4C90-8813-348FA58E0EAA}"/>
              </a:ext>
            </a:extLst>
          </p:cNvPr>
          <p:cNvSpPr txBox="1">
            <a:spLocks noChangeArrowheads="1"/>
          </p:cNvSpPr>
          <p:nvPr/>
        </p:nvSpPr>
        <p:spPr bwMode="auto">
          <a:xfrm>
            <a:off x="4171950" y="4343400"/>
            <a:ext cx="3714750" cy="300082"/>
          </a:xfrm>
          <a:prstGeom prst="rect">
            <a:avLst/>
          </a:prstGeom>
          <a:solidFill>
            <a:schemeClr val="bg1"/>
          </a:solidFill>
          <a:ln>
            <a:solidFill>
              <a:schemeClr val="tx1"/>
            </a:solidFill>
          </a:ln>
          <a:extLst/>
        </p:spPr>
        <p:txBody>
          <a:bodyPr>
            <a:spAutoFit/>
          </a:bodyPr>
          <a:lstStyle>
            <a:lvl1pPr eaLnBrk="0" hangingPunct="0">
              <a:defRPr sz="3600">
                <a:solidFill>
                  <a:schemeClr val="tx1"/>
                </a:solidFill>
                <a:latin typeface="Times New Roman" pitchFamily="18" charset="0"/>
                <a:cs typeface="Arial" charset="0"/>
              </a:defRPr>
            </a:lvl1pPr>
            <a:lvl2pPr marL="742950" indent="-285750" eaLnBrk="0" hangingPunct="0">
              <a:defRPr sz="3600">
                <a:solidFill>
                  <a:schemeClr val="tx1"/>
                </a:solidFill>
                <a:latin typeface="Times New Roman" pitchFamily="18" charset="0"/>
                <a:cs typeface="Arial" charset="0"/>
              </a:defRPr>
            </a:lvl2pPr>
            <a:lvl3pPr marL="1143000" indent="-228600" eaLnBrk="0" hangingPunct="0">
              <a:defRPr sz="3600">
                <a:solidFill>
                  <a:schemeClr val="tx1"/>
                </a:solidFill>
                <a:latin typeface="Times New Roman" pitchFamily="18" charset="0"/>
                <a:cs typeface="Arial" charset="0"/>
              </a:defRPr>
            </a:lvl3pPr>
            <a:lvl4pPr marL="1600200" indent="-228600" eaLnBrk="0" hangingPunct="0">
              <a:defRPr sz="3600">
                <a:solidFill>
                  <a:schemeClr val="tx1"/>
                </a:solidFill>
                <a:latin typeface="Times New Roman" pitchFamily="18" charset="0"/>
                <a:cs typeface="Arial" charset="0"/>
              </a:defRPr>
            </a:lvl4pPr>
            <a:lvl5pPr marL="2057400" indent="-228600" eaLnBrk="0" hangingPunct="0">
              <a:defRPr sz="3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a:solidFill>
                  <a:schemeClr val="tx1"/>
                </a:solidFill>
                <a:latin typeface="Times New Roman" pitchFamily="18" charset="0"/>
                <a:cs typeface="Arial" charset="0"/>
              </a:defRPr>
            </a:lvl9pPr>
          </a:lstStyle>
          <a:p>
            <a:pPr algn="ctr" eaLnBrk="1" hangingPunct="1">
              <a:spcBef>
                <a:spcPct val="50000"/>
              </a:spcBef>
              <a:defRPr/>
            </a:pPr>
            <a:r>
              <a:rPr lang="en-US" sz="1350" b="1" dirty="0"/>
              <a:t>Radiates/Receives Power only in One Direction</a:t>
            </a:r>
          </a:p>
        </p:txBody>
      </p:sp>
      <p:sp>
        <p:nvSpPr>
          <p:cNvPr id="17"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
        <p:nvSpPr>
          <p:cNvPr id="19"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2</a:t>
            </a:fld>
            <a:endParaRPr lang="en-GB" dirty="0"/>
          </a:p>
        </p:txBody>
      </p:sp>
      <p:sp>
        <p:nvSpPr>
          <p:cNvPr id="20" name="Date Placeholder 5">
            <a:extLst>
              <a:ext uri="{FF2B5EF4-FFF2-40B4-BE49-F238E27FC236}">
                <a16:creationId xmlns:a16="http://schemas.microsoft.com/office/drawing/2014/main" id="{1896D06D-58AD-48FA-BA55-80043700D2BF}"/>
              </a:ext>
            </a:extLst>
          </p:cNvPr>
          <p:cNvSpPr>
            <a:spLocks noGrp="1"/>
          </p:cNvSpPr>
          <p:nvPr>
            <p:ph type="dt" idx="15"/>
          </p:nvPr>
        </p:nvSpPr>
        <p:spPr>
          <a:xfrm>
            <a:off x="696912" y="333375"/>
            <a:ext cx="2198688" cy="273050"/>
          </a:xfrm>
        </p:spPr>
        <p:txBody>
          <a:bodyPr/>
          <a:lstStyle/>
          <a:p>
            <a:r>
              <a:rPr lang="en-US" dirty="0"/>
              <a:t>May 17, 2018</a:t>
            </a:r>
            <a:endParaRPr lang="en-GB" dirty="0"/>
          </a:p>
        </p:txBody>
      </p:sp>
    </p:spTree>
    <p:extLst>
      <p:ext uri="{BB962C8B-B14F-4D97-AF65-F5344CB8AC3E}">
        <p14:creationId xmlns:p14="http://schemas.microsoft.com/office/powerpoint/2010/main" val="366025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a:extLst>
              <a:ext uri="{FF2B5EF4-FFF2-40B4-BE49-F238E27FC236}">
                <a16:creationId xmlns:a16="http://schemas.microsoft.com/office/drawing/2014/main" id="{620BF9D3-C9DA-41E5-8B7E-D33B8814DDE5}"/>
              </a:ext>
            </a:extLst>
          </p:cNvPr>
          <p:cNvSpPr>
            <a:spLocks noChangeShapeType="1"/>
          </p:cNvSpPr>
          <p:nvPr/>
        </p:nvSpPr>
        <p:spPr bwMode="auto">
          <a:xfrm flipV="1">
            <a:off x="1828800" y="3429000"/>
            <a:ext cx="5457825" cy="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3" name="Oval 3">
            <a:extLst>
              <a:ext uri="{FF2B5EF4-FFF2-40B4-BE49-F238E27FC236}">
                <a16:creationId xmlns:a16="http://schemas.microsoft.com/office/drawing/2014/main" id="{48C10AF0-6A66-4058-A938-9A92D2992163}"/>
              </a:ext>
            </a:extLst>
          </p:cNvPr>
          <p:cNvSpPr>
            <a:spLocks noChangeArrowheads="1"/>
          </p:cNvSpPr>
          <p:nvPr/>
        </p:nvSpPr>
        <p:spPr bwMode="auto">
          <a:xfrm>
            <a:off x="1828801" y="822722"/>
            <a:ext cx="5464969" cy="5212557"/>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4" name="Oval 4">
            <a:extLst>
              <a:ext uri="{FF2B5EF4-FFF2-40B4-BE49-F238E27FC236}">
                <a16:creationId xmlns:a16="http://schemas.microsoft.com/office/drawing/2014/main" id="{296FB214-9F02-4175-AC34-7DD8B64FD010}"/>
              </a:ext>
            </a:extLst>
          </p:cNvPr>
          <p:cNvSpPr>
            <a:spLocks noChangeArrowheads="1"/>
          </p:cNvSpPr>
          <p:nvPr/>
        </p:nvSpPr>
        <p:spPr bwMode="auto">
          <a:xfrm>
            <a:off x="3886200" y="2751536"/>
            <a:ext cx="1371600" cy="1354931"/>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5" name="Oval 5">
            <a:extLst>
              <a:ext uri="{FF2B5EF4-FFF2-40B4-BE49-F238E27FC236}">
                <a16:creationId xmlns:a16="http://schemas.microsoft.com/office/drawing/2014/main" id="{A605F485-D94F-4545-8EF3-E7C3B6C497F0}"/>
              </a:ext>
            </a:extLst>
          </p:cNvPr>
          <p:cNvSpPr>
            <a:spLocks noChangeArrowheads="1"/>
          </p:cNvSpPr>
          <p:nvPr/>
        </p:nvSpPr>
        <p:spPr bwMode="auto">
          <a:xfrm>
            <a:off x="3200400" y="2075260"/>
            <a:ext cx="2743200" cy="2722959"/>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6" name="Oval 6">
            <a:extLst>
              <a:ext uri="{FF2B5EF4-FFF2-40B4-BE49-F238E27FC236}">
                <a16:creationId xmlns:a16="http://schemas.microsoft.com/office/drawing/2014/main" id="{F5DF7FDD-A8EA-4525-8873-26F12484D71F}"/>
              </a:ext>
            </a:extLst>
          </p:cNvPr>
          <p:cNvSpPr>
            <a:spLocks noChangeArrowheads="1"/>
          </p:cNvSpPr>
          <p:nvPr/>
        </p:nvSpPr>
        <p:spPr bwMode="auto">
          <a:xfrm>
            <a:off x="2459832" y="1407319"/>
            <a:ext cx="4169569" cy="4011216"/>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7" name="Line 7">
            <a:extLst>
              <a:ext uri="{FF2B5EF4-FFF2-40B4-BE49-F238E27FC236}">
                <a16:creationId xmlns:a16="http://schemas.microsoft.com/office/drawing/2014/main" id="{EA5B3B40-FE76-44BA-9BC2-451C0068C1C6}"/>
              </a:ext>
            </a:extLst>
          </p:cNvPr>
          <p:cNvSpPr>
            <a:spLocks noChangeShapeType="1"/>
          </p:cNvSpPr>
          <p:nvPr/>
        </p:nvSpPr>
        <p:spPr bwMode="auto">
          <a:xfrm>
            <a:off x="2651524" y="1577578"/>
            <a:ext cx="3820715" cy="3727847"/>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8" name="Line 8">
            <a:extLst>
              <a:ext uri="{FF2B5EF4-FFF2-40B4-BE49-F238E27FC236}">
                <a16:creationId xmlns:a16="http://schemas.microsoft.com/office/drawing/2014/main" id="{7A910632-18C6-424F-98E6-FB22845ED0D9}"/>
              </a:ext>
            </a:extLst>
          </p:cNvPr>
          <p:cNvSpPr>
            <a:spLocks noChangeShapeType="1"/>
          </p:cNvSpPr>
          <p:nvPr/>
        </p:nvSpPr>
        <p:spPr bwMode="auto">
          <a:xfrm flipV="1">
            <a:off x="2843213" y="1371601"/>
            <a:ext cx="3457575" cy="411361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49" name="Line 9">
            <a:extLst>
              <a:ext uri="{FF2B5EF4-FFF2-40B4-BE49-F238E27FC236}">
                <a16:creationId xmlns:a16="http://schemas.microsoft.com/office/drawing/2014/main" id="{7B41F1B6-5BBC-4ADD-ACBD-44761BAF114E}"/>
              </a:ext>
            </a:extLst>
          </p:cNvPr>
          <p:cNvSpPr>
            <a:spLocks noChangeShapeType="1"/>
          </p:cNvSpPr>
          <p:nvPr/>
        </p:nvSpPr>
        <p:spPr bwMode="auto">
          <a:xfrm>
            <a:off x="4572000" y="822722"/>
            <a:ext cx="0" cy="5212557"/>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8202" name="Oval 12">
            <a:extLst>
              <a:ext uri="{FF2B5EF4-FFF2-40B4-BE49-F238E27FC236}">
                <a16:creationId xmlns:a16="http://schemas.microsoft.com/office/drawing/2014/main" id="{724F941D-8A88-4B45-A640-FEFC1293D7B7}"/>
              </a:ext>
            </a:extLst>
          </p:cNvPr>
          <p:cNvSpPr>
            <a:spLocks noChangeArrowheads="1"/>
          </p:cNvSpPr>
          <p:nvPr/>
        </p:nvSpPr>
        <p:spPr bwMode="auto">
          <a:xfrm rot="10800000">
            <a:off x="4567238" y="3287317"/>
            <a:ext cx="2705100"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3" name="Oval 13">
            <a:extLst>
              <a:ext uri="{FF2B5EF4-FFF2-40B4-BE49-F238E27FC236}">
                <a16:creationId xmlns:a16="http://schemas.microsoft.com/office/drawing/2014/main" id="{8C4F73C9-526C-459A-88FB-DED9F613D9E2}"/>
              </a:ext>
            </a:extLst>
          </p:cNvPr>
          <p:cNvSpPr>
            <a:spLocks noChangeArrowheads="1"/>
          </p:cNvSpPr>
          <p:nvPr/>
        </p:nvSpPr>
        <p:spPr bwMode="auto">
          <a:xfrm rot="11549286">
            <a:off x="4373166" y="3444480"/>
            <a:ext cx="1604963"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4" name="Oval 14">
            <a:extLst>
              <a:ext uri="{FF2B5EF4-FFF2-40B4-BE49-F238E27FC236}">
                <a16:creationId xmlns:a16="http://schemas.microsoft.com/office/drawing/2014/main" id="{D5188A7D-6878-419C-85C7-1E5C9D993513}"/>
              </a:ext>
            </a:extLst>
          </p:cNvPr>
          <p:cNvSpPr>
            <a:spLocks noChangeArrowheads="1"/>
          </p:cNvSpPr>
          <p:nvPr/>
        </p:nvSpPr>
        <p:spPr bwMode="auto">
          <a:xfrm rot="9779949">
            <a:off x="4327922" y="3164682"/>
            <a:ext cx="1604963"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5" name="Oval 15">
            <a:extLst>
              <a:ext uri="{FF2B5EF4-FFF2-40B4-BE49-F238E27FC236}">
                <a16:creationId xmlns:a16="http://schemas.microsoft.com/office/drawing/2014/main" id="{A11AF22A-D119-415A-AA6C-39D385E18679}"/>
              </a:ext>
            </a:extLst>
          </p:cNvPr>
          <p:cNvSpPr>
            <a:spLocks noChangeArrowheads="1"/>
          </p:cNvSpPr>
          <p:nvPr/>
        </p:nvSpPr>
        <p:spPr bwMode="auto">
          <a:xfrm rot="13118199">
            <a:off x="4417220" y="3618311"/>
            <a:ext cx="1159669"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6" name="Oval 16">
            <a:extLst>
              <a:ext uri="{FF2B5EF4-FFF2-40B4-BE49-F238E27FC236}">
                <a16:creationId xmlns:a16="http://schemas.microsoft.com/office/drawing/2014/main" id="{37094892-26B6-4986-A21D-1B09C769346E}"/>
              </a:ext>
            </a:extLst>
          </p:cNvPr>
          <p:cNvSpPr>
            <a:spLocks noChangeArrowheads="1"/>
          </p:cNvSpPr>
          <p:nvPr/>
        </p:nvSpPr>
        <p:spPr bwMode="auto">
          <a:xfrm rot="7996879">
            <a:off x="4423172" y="2937272"/>
            <a:ext cx="1076325"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7" name="Oval 17">
            <a:extLst>
              <a:ext uri="{FF2B5EF4-FFF2-40B4-BE49-F238E27FC236}">
                <a16:creationId xmlns:a16="http://schemas.microsoft.com/office/drawing/2014/main" id="{04D09229-45F8-4699-BFB0-7968A79CFC94}"/>
              </a:ext>
            </a:extLst>
          </p:cNvPr>
          <p:cNvSpPr>
            <a:spLocks noChangeArrowheads="1"/>
          </p:cNvSpPr>
          <p:nvPr/>
        </p:nvSpPr>
        <p:spPr bwMode="auto">
          <a:xfrm rot="16200000">
            <a:off x="4111824" y="3682008"/>
            <a:ext cx="1075134"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8" name="Oval 18">
            <a:extLst>
              <a:ext uri="{FF2B5EF4-FFF2-40B4-BE49-F238E27FC236}">
                <a16:creationId xmlns:a16="http://schemas.microsoft.com/office/drawing/2014/main" id="{D9909125-0969-4FDD-917B-047D37AA2AE8}"/>
              </a:ext>
            </a:extLst>
          </p:cNvPr>
          <p:cNvSpPr>
            <a:spLocks noChangeArrowheads="1"/>
          </p:cNvSpPr>
          <p:nvPr/>
        </p:nvSpPr>
        <p:spPr bwMode="auto">
          <a:xfrm rot="10800000">
            <a:off x="4105276" y="3328989"/>
            <a:ext cx="579835"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09" name="Oval 19">
            <a:extLst>
              <a:ext uri="{FF2B5EF4-FFF2-40B4-BE49-F238E27FC236}">
                <a16:creationId xmlns:a16="http://schemas.microsoft.com/office/drawing/2014/main" id="{94D0CD05-8345-4954-A40C-B7FA0BA67EBE}"/>
              </a:ext>
            </a:extLst>
          </p:cNvPr>
          <p:cNvSpPr>
            <a:spLocks noChangeArrowheads="1"/>
          </p:cNvSpPr>
          <p:nvPr/>
        </p:nvSpPr>
        <p:spPr bwMode="auto">
          <a:xfrm rot="13039856">
            <a:off x="4105276" y="3245645"/>
            <a:ext cx="669131"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0" name="Oval 20">
            <a:extLst>
              <a:ext uri="{FF2B5EF4-FFF2-40B4-BE49-F238E27FC236}">
                <a16:creationId xmlns:a16="http://schemas.microsoft.com/office/drawing/2014/main" id="{B71112F1-272F-4A54-8CE6-4AAF3F0F763C}"/>
              </a:ext>
            </a:extLst>
          </p:cNvPr>
          <p:cNvSpPr>
            <a:spLocks noChangeArrowheads="1"/>
          </p:cNvSpPr>
          <p:nvPr/>
        </p:nvSpPr>
        <p:spPr bwMode="auto">
          <a:xfrm rot="9703606">
            <a:off x="4149330" y="3452814"/>
            <a:ext cx="669131"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1" name="Oval 21">
            <a:extLst>
              <a:ext uri="{FF2B5EF4-FFF2-40B4-BE49-F238E27FC236}">
                <a16:creationId xmlns:a16="http://schemas.microsoft.com/office/drawing/2014/main" id="{1131E367-385F-40CD-B1A1-6BB2D999811C}"/>
              </a:ext>
            </a:extLst>
          </p:cNvPr>
          <p:cNvSpPr>
            <a:spLocks noChangeArrowheads="1"/>
          </p:cNvSpPr>
          <p:nvPr/>
        </p:nvSpPr>
        <p:spPr bwMode="auto">
          <a:xfrm rot="9217050">
            <a:off x="4464845" y="3003947"/>
            <a:ext cx="1284685" cy="26550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2" name="Oval 22">
            <a:extLst>
              <a:ext uri="{FF2B5EF4-FFF2-40B4-BE49-F238E27FC236}">
                <a16:creationId xmlns:a16="http://schemas.microsoft.com/office/drawing/2014/main" id="{564B138E-21DE-48DF-86D0-D43C5B63421E}"/>
              </a:ext>
            </a:extLst>
          </p:cNvPr>
          <p:cNvSpPr>
            <a:spLocks noChangeArrowheads="1"/>
          </p:cNvSpPr>
          <p:nvPr/>
        </p:nvSpPr>
        <p:spPr bwMode="auto">
          <a:xfrm rot="12533474">
            <a:off x="4506516" y="3534966"/>
            <a:ext cx="1284684" cy="26550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3" name="Oval 23">
            <a:extLst>
              <a:ext uri="{FF2B5EF4-FFF2-40B4-BE49-F238E27FC236}">
                <a16:creationId xmlns:a16="http://schemas.microsoft.com/office/drawing/2014/main" id="{E597B741-B7C2-434E-9185-DF16689C44C8}"/>
              </a:ext>
            </a:extLst>
          </p:cNvPr>
          <p:cNvSpPr>
            <a:spLocks noChangeArrowheads="1"/>
          </p:cNvSpPr>
          <p:nvPr/>
        </p:nvSpPr>
        <p:spPr bwMode="auto">
          <a:xfrm rot="16200000">
            <a:off x="4066580" y="2814043"/>
            <a:ext cx="1076325" cy="28456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4" name="Oval 24">
            <a:extLst>
              <a:ext uri="{FF2B5EF4-FFF2-40B4-BE49-F238E27FC236}">
                <a16:creationId xmlns:a16="http://schemas.microsoft.com/office/drawing/2014/main" id="{C214489F-9DDB-41CF-A7AF-4BEEE9E55D1D}"/>
              </a:ext>
            </a:extLst>
          </p:cNvPr>
          <p:cNvSpPr>
            <a:spLocks noChangeArrowheads="1"/>
          </p:cNvSpPr>
          <p:nvPr/>
        </p:nvSpPr>
        <p:spPr bwMode="auto">
          <a:xfrm rot="17843722">
            <a:off x="4245174" y="2814043"/>
            <a:ext cx="1076325" cy="28456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5" name="Oval 25">
            <a:extLst>
              <a:ext uri="{FF2B5EF4-FFF2-40B4-BE49-F238E27FC236}">
                <a16:creationId xmlns:a16="http://schemas.microsoft.com/office/drawing/2014/main" id="{E043586B-E1CD-4A2C-BD2B-8E337208B99A}"/>
              </a:ext>
            </a:extLst>
          </p:cNvPr>
          <p:cNvSpPr>
            <a:spLocks noChangeArrowheads="1"/>
          </p:cNvSpPr>
          <p:nvPr/>
        </p:nvSpPr>
        <p:spPr bwMode="auto">
          <a:xfrm rot="14620154">
            <a:off x="4290418" y="3723680"/>
            <a:ext cx="1075135"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6" name="Oval 26">
            <a:extLst>
              <a:ext uri="{FF2B5EF4-FFF2-40B4-BE49-F238E27FC236}">
                <a16:creationId xmlns:a16="http://schemas.microsoft.com/office/drawing/2014/main" id="{2DCEFE72-5582-4C92-BF0F-6A5C762BE33C}"/>
              </a:ext>
            </a:extLst>
          </p:cNvPr>
          <p:cNvSpPr>
            <a:spLocks noChangeArrowheads="1"/>
          </p:cNvSpPr>
          <p:nvPr/>
        </p:nvSpPr>
        <p:spPr bwMode="auto">
          <a:xfrm rot="13574751">
            <a:off x="4226124" y="3145037"/>
            <a:ext cx="578644" cy="28455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8217" name="Oval 27">
            <a:extLst>
              <a:ext uri="{FF2B5EF4-FFF2-40B4-BE49-F238E27FC236}">
                <a16:creationId xmlns:a16="http://schemas.microsoft.com/office/drawing/2014/main" id="{8649FB41-FEB5-45D2-8A1A-4835185D00B6}"/>
              </a:ext>
            </a:extLst>
          </p:cNvPr>
          <p:cNvSpPr>
            <a:spLocks noChangeArrowheads="1"/>
          </p:cNvSpPr>
          <p:nvPr/>
        </p:nvSpPr>
        <p:spPr bwMode="auto">
          <a:xfrm rot="6962662">
            <a:off x="4180881" y="3392687"/>
            <a:ext cx="579835"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7" name="Rectangle 8">
            <a:extLst>
              <a:ext uri="{FF2B5EF4-FFF2-40B4-BE49-F238E27FC236}">
                <a16:creationId xmlns:a16="http://schemas.microsoft.com/office/drawing/2014/main" id="{57B3335D-BF64-41C2-869C-E7706C1160D1}"/>
              </a:ext>
            </a:extLst>
          </p:cNvPr>
          <p:cNvSpPr>
            <a:spLocks noGrp="1" noChangeArrowheads="1"/>
          </p:cNvSpPr>
          <p:nvPr>
            <p:ph type="title"/>
          </p:nvPr>
        </p:nvSpPr>
        <p:spPr>
          <a:xfrm>
            <a:off x="2209800" y="934114"/>
            <a:ext cx="4447576" cy="742285"/>
          </a:xfrm>
          <a:solidFill>
            <a:schemeClr val="bg1"/>
          </a:solidFill>
          <a:ln>
            <a:solidFill>
              <a:schemeClr val="tx1"/>
            </a:solidFill>
          </a:ln>
        </p:spPr>
        <p:txBody>
          <a:bodyPr>
            <a:noAutofit/>
          </a:bodyPr>
          <a:lstStyle/>
          <a:p>
            <a:pPr>
              <a:defRPr/>
            </a:pPr>
            <a:r>
              <a:rPr lang="en-US" sz="2400" dirty="0">
                <a:latin typeface="Times New Roman" pitchFamily="18" charset="0"/>
                <a:cs typeface="Times New Roman" pitchFamily="18" charset="0"/>
              </a:rPr>
              <a:t>In Reality All Point-To-Point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Antennas have Sidelobes</a:t>
            </a:r>
          </a:p>
        </p:txBody>
      </p:sp>
      <p:sp>
        <p:nvSpPr>
          <p:cNvPr id="8220" name="Text Box 15">
            <a:extLst>
              <a:ext uri="{FF2B5EF4-FFF2-40B4-BE49-F238E27FC236}">
                <a16:creationId xmlns:a16="http://schemas.microsoft.com/office/drawing/2014/main" id="{CE21C498-2564-4FC8-8231-1B26E88D3405}"/>
              </a:ext>
            </a:extLst>
          </p:cNvPr>
          <p:cNvSpPr txBox="1">
            <a:spLocks noChangeArrowheads="1"/>
          </p:cNvSpPr>
          <p:nvPr/>
        </p:nvSpPr>
        <p:spPr bwMode="auto">
          <a:xfrm>
            <a:off x="4229100" y="3028950"/>
            <a:ext cx="1600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1500" b="1" dirty="0">
                <a:latin typeface="Times New Roman" panose="02020603050405020304" pitchFamily="18" charset="0"/>
              </a:rPr>
              <a:t>In Reality Power                               is radiated in </a:t>
            </a:r>
            <a:r>
              <a:rPr lang="en-US" altLang="en-US" sz="1500" b="1" u="sng" dirty="0">
                <a:latin typeface="Times New Roman" panose="02020603050405020304" pitchFamily="18" charset="0"/>
              </a:rPr>
              <a:t>All</a:t>
            </a:r>
            <a:r>
              <a:rPr lang="en-US" altLang="en-US" sz="1500" b="1" dirty="0">
                <a:latin typeface="Times New Roman" panose="02020603050405020304" pitchFamily="18" charset="0"/>
              </a:rPr>
              <a:t> Directions</a:t>
            </a:r>
          </a:p>
        </p:txBody>
      </p:sp>
      <p:sp>
        <p:nvSpPr>
          <p:cNvPr id="29" name="Date Placeholder 5">
            <a:extLst>
              <a:ext uri="{FF2B5EF4-FFF2-40B4-BE49-F238E27FC236}">
                <a16:creationId xmlns:a16="http://schemas.microsoft.com/office/drawing/2014/main" id="{1896D06D-58AD-48FA-BA55-80043700D2BF}"/>
              </a:ext>
            </a:extLst>
          </p:cNvPr>
          <p:cNvSpPr>
            <a:spLocks noGrp="1"/>
          </p:cNvSpPr>
          <p:nvPr>
            <p:ph type="dt" idx="15"/>
          </p:nvPr>
        </p:nvSpPr>
        <p:spPr>
          <a:xfrm>
            <a:off x="696912" y="333375"/>
            <a:ext cx="2198688" cy="273050"/>
          </a:xfrm>
        </p:spPr>
        <p:txBody>
          <a:bodyPr/>
          <a:lstStyle/>
          <a:p>
            <a:r>
              <a:rPr lang="en-US" dirty="0"/>
              <a:t>May 17, 2018</a:t>
            </a:r>
            <a:endParaRPr lang="en-GB" dirty="0"/>
          </a:p>
        </p:txBody>
      </p:sp>
      <p:sp>
        <p:nvSpPr>
          <p:cNvPr id="30"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3</a:t>
            </a:fld>
            <a:endParaRPr lang="en-GB" dirty="0"/>
          </a:p>
        </p:txBody>
      </p:sp>
      <p:sp>
        <p:nvSpPr>
          <p:cNvPr id="31"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Tree>
    <p:extLst>
      <p:ext uri="{BB962C8B-B14F-4D97-AF65-F5344CB8AC3E}">
        <p14:creationId xmlns:p14="http://schemas.microsoft.com/office/powerpoint/2010/main" val="422719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a:extLst>
              <a:ext uri="{FF2B5EF4-FFF2-40B4-BE49-F238E27FC236}">
                <a16:creationId xmlns:a16="http://schemas.microsoft.com/office/drawing/2014/main" id="{368FA321-9EFD-4DDF-9311-BBAF90EFB6F4}"/>
              </a:ext>
            </a:extLst>
          </p:cNvPr>
          <p:cNvSpPr>
            <a:spLocks noChangeShapeType="1"/>
          </p:cNvSpPr>
          <p:nvPr/>
        </p:nvSpPr>
        <p:spPr bwMode="auto">
          <a:xfrm flipV="1">
            <a:off x="1828800" y="3429000"/>
            <a:ext cx="5457825" cy="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67" name="Oval 3">
            <a:extLst>
              <a:ext uri="{FF2B5EF4-FFF2-40B4-BE49-F238E27FC236}">
                <a16:creationId xmlns:a16="http://schemas.microsoft.com/office/drawing/2014/main" id="{1F44A529-2B75-4D47-9AA0-372FF9B9BE15}"/>
              </a:ext>
            </a:extLst>
          </p:cNvPr>
          <p:cNvSpPr>
            <a:spLocks noChangeArrowheads="1"/>
          </p:cNvSpPr>
          <p:nvPr/>
        </p:nvSpPr>
        <p:spPr bwMode="auto">
          <a:xfrm>
            <a:off x="1828801" y="822722"/>
            <a:ext cx="5464969" cy="5212557"/>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68" name="Oval 4">
            <a:extLst>
              <a:ext uri="{FF2B5EF4-FFF2-40B4-BE49-F238E27FC236}">
                <a16:creationId xmlns:a16="http://schemas.microsoft.com/office/drawing/2014/main" id="{00B29802-AC74-47EC-B8B2-FF0948EF2C70}"/>
              </a:ext>
            </a:extLst>
          </p:cNvPr>
          <p:cNvSpPr>
            <a:spLocks noChangeArrowheads="1"/>
          </p:cNvSpPr>
          <p:nvPr/>
        </p:nvSpPr>
        <p:spPr bwMode="auto">
          <a:xfrm>
            <a:off x="3886200" y="2751536"/>
            <a:ext cx="1371600" cy="1354931"/>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69" name="Oval 5">
            <a:extLst>
              <a:ext uri="{FF2B5EF4-FFF2-40B4-BE49-F238E27FC236}">
                <a16:creationId xmlns:a16="http://schemas.microsoft.com/office/drawing/2014/main" id="{1697B91D-B97F-4861-83D8-2C06DAE8EF1A}"/>
              </a:ext>
            </a:extLst>
          </p:cNvPr>
          <p:cNvSpPr>
            <a:spLocks noChangeArrowheads="1"/>
          </p:cNvSpPr>
          <p:nvPr/>
        </p:nvSpPr>
        <p:spPr bwMode="auto">
          <a:xfrm>
            <a:off x="3200400" y="2075260"/>
            <a:ext cx="2743200" cy="2722959"/>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70" name="Oval 6">
            <a:extLst>
              <a:ext uri="{FF2B5EF4-FFF2-40B4-BE49-F238E27FC236}">
                <a16:creationId xmlns:a16="http://schemas.microsoft.com/office/drawing/2014/main" id="{F52E0300-310E-4000-84C3-60A27F30CA4B}"/>
              </a:ext>
            </a:extLst>
          </p:cNvPr>
          <p:cNvSpPr>
            <a:spLocks noChangeArrowheads="1"/>
          </p:cNvSpPr>
          <p:nvPr/>
        </p:nvSpPr>
        <p:spPr bwMode="auto">
          <a:xfrm>
            <a:off x="2459832" y="1407319"/>
            <a:ext cx="4169569" cy="4011216"/>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71" name="Line 7">
            <a:extLst>
              <a:ext uri="{FF2B5EF4-FFF2-40B4-BE49-F238E27FC236}">
                <a16:creationId xmlns:a16="http://schemas.microsoft.com/office/drawing/2014/main" id="{249F9B42-2254-4E82-9B21-158C5BE4D483}"/>
              </a:ext>
            </a:extLst>
          </p:cNvPr>
          <p:cNvSpPr>
            <a:spLocks noChangeShapeType="1"/>
          </p:cNvSpPr>
          <p:nvPr/>
        </p:nvSpPr>
        <p:spPr bwMode="auto">
          <a:xfrm>
            <a:off x="2651524" y="1577578"/>
            <a:ext cx="3820715" cy="3727847"/>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72" name="Line 8">
            <a:extLst>
              <a:ext uri="{FF2B5EF4-FFF2-40B4-BE49-F238E27FC236}">
                <a16:creationId xmlns:a16="http://schemas.microsoft.com/office/drawing/2014/main" id="{B95CF9A5-F4E9-44F6-8638-4E6816CDE2A8}"/>
              </a:ext>
            </a:extLst>
          </p:cNvPr>
          <p:cNvSpPr>
            <a:spLocks noChangeShapeType="1"/>
          </p:cNvSpPr>
          <p:nvPr/>
        </p:nvSpPr>
        <p:spPr bwMode="auto">
          <a:xfrm flipV="1">
            <a:off x="2843213" y="1371601"/>
            <a:ext cx="3457575" cy="411361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1273" name="Line 9">
            <a:extLst>
              <a:ext uri="{FF2B5EF4-FFF2-40B4-BE49-F238E27FC236}">
                <a16:creationId xmlns:a16="http://schemas.microsoft.com/office/drawing/2014/main" id="{0D9C67ED-E1AE-46EB-B737-24B8A78F9A29}"/>
              </a:ext>
            </a:extLst>
          </p:cNvPr>
          <p:cNvSpPr>
            <a:spLocks noChangeShapeType="1"/>
          </p:cNvSpPr>
          <p:nvPr/>
        </p:nvSpPr>
        <p:spPr bwMode="auto">
          <a:xfrm>
            <a:off x="4572000" y="822722"/>
            <a:ext cx="0" cy="5212557"/>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0250" name="Oval 12">
            <a:extLst>
              <a:ext uri="{FF2B5EF4-FFF2-40B4-BE49-F238E27FC236}">
                <a16:creationId xmlns:a16="http://schemas.microsoft.com/office/drawing/2014/main" id="{B7BEA3C6-D47F-4B63-8DEC-CF93E07118F0}"/>
              </a:ext>
            </a:extLst>
          </p:cNvPr>
          <p:cNvSpPr>
            <a:spLocks noChangeArrowheads="1"/>
          </p:cNvSpPr>
          <p:nvPr/>
        </p:nvSpPr>
        <p:spPr bwMode="auto">
          <a:xfrm rot="10800000">
            <a:off x="4567238" y="3287317"/>
            <a:ext cx="2705100"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1" name="Oval 13">
            <a:extLst>
              <a:ext uri="{FF2B5EF4-FFF2-40B4-BE49-F238E27FC236}">
                <a16:creationId xmlns:a16="http://schemas.microsoft.com/office/drawing/2014/main" id="{B450B7B0-CBC8-4B9F-97D5-4ADD02A8CFB2}"/>
              </a:ext>
            </a:extLst>
          </p:cNvPr>
          <p:cNvSpPr>
            <a:spLocks noChangeArrowheads="1"/>
          </p:cNvSpPr>
          <p:nvPr/>
        </p:nvSpPr>
        <p:spPr bwMode="auto">
          <a:xfrm rot="11549286">
            <a:off x="4373166" y="3444480"/>
            <a:ext cx="1604963"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2" name="Oval 14">
            <a:extLst>
              <a:ext uri="{FF2B5EF4-FFF2-40B4-BE49-F238E27FC236}">
                <a16:creationId xmlns:a16="http://schemas.microsoft.com/office/drawing/2014/main" id="{142E8FA2-6DEF-4727-AD5E-A0774C21C9A4}"/>
              </a:ext>
            </a:extLst>
          </p:cNvPr>
          <p:cNvSpPr>
            <a:spLocks noChangeArrowheads="1"/>
          </p:cNvSpPr>
          <p:nvPr/>
        </p:nvSpPr>
        <p:spPr bwMode="auto">
          <a:xfrm rot="9779949">
            <a:off x="4327922" y="3164682"/>
            <a:ext cx="1604963"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3" name="Oval 15">
            <a:extLst>
              <a:ext uri="{FF2B5EF4-FFF2-40B4-BE49-F238E27FC236}">
                <a16:creationId xmlns:a16="http://schemas.microsoft.com/office/drawing/2014/main" id="{90A68273-3524-447E-892C-74E002E0A52F}"/>
              </a:ext>
            </a:extLst>
          </p:cNvPr>
          <p:cNvSpPr>
            <a:spLocks noChangeArrowheads="1"/>
          </p:cNvSpPr>
          <p:nvPr/>
        </p:nvSpPr>
        <p:spPr bwMode="auto">
          <a:xfrm rot="13118199">
            <a:off x="4417220" y="3618311"/>
            <a:ext cx="1159669"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4" name="Oval 16">
            <a:extLst>
              <a:ext uri="{FF2B5EF4-FFF2-40B4-BE49-F238E27FC236}">
                <a16:creationId xmlns:a16="http://schemas.microsoft.com/office/drawing/2014/main" id="{83C7C81F-A5C8-44AA-8519-A433CA2DDE79}"/>
              </a:ext>
            </a:extLst>
          </p:cNvPr>
          <p:cNvSpPr>
            <a:spLocks noChangeArrowheads="1"/>
          </p:cNvSpPr>
          <p:nvPr/>
        </p:nvSpPr>
        <p:spPr bwMode="auto">
          <a:xfrm rot="7996879">
            <a:off x="4423172" y="2937272"/>
            <a:ext cx="1076325"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5" name="Oval 17">
            <a:extLst>
              <a:ext uri="{FF2B5EF4-FFF2-40B4-BE49-F238E27FC236}">
                <a16:creationId xmlns:a16="http://schemas.microsoft.com/office/drawing/2014/main" id="{64659AD9-B602-4B1E-B019-8B20588E98D9}"/>
              </a:ext>
            </a:extLst>
          </p:cNvPr>
          <p:cNvSpPr>
            <a:spLocks noChangeArrowheads="1"/>
          </p:cNvSpPr>
          <p:nvPr/>
        </p:nvSpPr>
        <p:spPr bwMode="auto">
          <a:xfrm rot="16200000">
            <a:off x="4111824" y="3682008"/>
            <a:ext cx="1075134"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6" name="Oval 18">
            <a:extLst>
              <a:ext uri="{FF2B5EF4-FFF2-40B4-BE49-F238E27FC236}">
                <a16:creationId xmlns:a16="http://schemas.microsoft.com/office/drawing/2014/main" id="{0DA4AAF0-D403-46EC-8EA9-4407F985095B}"/>
              </a:ext>
            </a:extLst>
          </p:cNvPr>
          <p:cNvSpPr>
            <a:spLocks noChangeArrowheads="1"/>
          </p:cNvSpPr>
          <p:nvPr/>
        </p:nvSpPr>
        <p:spPr bwMode="auto">
          <a:xfrm rot="10800000">
            <a:off x="4105276" y="3328989"/>
            <a:ext cx="579835"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7" name="Oval 19">
            <a:extLst>
              <a:ext uri="{FF2B5EF4-FFF2-40B4-BE49-F238E27FC236}">
                <a16:creationId xmlns:a16="http://schemas.microsoft.com/office/drawing/2014/main" id="{D71D51D9-2969-43CF-BA47-5A3D82F0ACC5}"/>
              </a:ext>
            </a:extLst>
          </p:cNvPr>
          <p:cNvSpPr>
            <a:spLocks noChangeArrowheads="1"/>
          </p:cNvSpPr>
          <p:nvPr/>
        </p:nvSpPr>
        <p:spPr bwMode="auto">
          <a:xfrm rot="13039856">
            <a:off x="4105276" y="3245645"/>
            <a:ext cx="669131"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8" name="Oval 20">
            <a:extLst>
              <a:ext uri="{FF2B5EF4-FFF2-40B4-BE49-F238E27FC236}">
                <a16:creationId xmlns:a16="http://schemas.microsoft.com/office/drawing/2014/main" id="{D084E40B-D4CF-4449-9FAC-3B505618E17B}"/>
              </a:ext>
            </a:extLst>
          </p:cNvPr>
          <p:cNvSpPr>
            <a:spLocks noChangeArrowheads="1"/>
          </p:cNvSpPr>
          <p:nvPr/>
        </p:nvSpPr>
        <p:spPr bwMode="auto">
          <a:xfrm rot="9703606">
            <a:off x="4149330" y="3452814"/>
            <a:ext cx="669131" cy="26431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59" name="Oval 21">
            <a:extLst>
              <a:ext uri="{FF2B5EF4-FFF2-40B4-BE49-F238E27FC236}">
                <a16:creationId xmlns:a16="http://schemas.microsoft.com/office/drawing/2014/main" id="{2E7D1226-9A90-4DFB-A69B-702C9027BCD2}"/>
              </a:ext>
            </a:extLst>
          </p:cNvPr>
          <p:cNvSpPr>
            <a:spLocks noChangeArrowheads="1"/>
          </p:cNvSpPr>
          <p:nvPr/>
        </p:nvSpPr>
        <p:spPr bwMode="auto">
          <a:xfrm rot="9217050">
            <a:off x="4464845" y="3003947"/>
            <a:ext cx="1284685" cy="26550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0" name="Oval 22">
            <a:extLst>
              <a:ext uri="{FF2B5EF4-FFF2-40B4-BE49-F238E27FC236}">
                <a16:creationId xmlns:a16="http://schemas.microsoft.com/office/drawing/2014/main" id="{8162205D-4D1A-4107-A7D1-65560CEB7D2F}"/>
              </a:ext>
            </a:extLst>
          </p:cNvPr>
          <p:cNvSpPr>
            <a:spLocks noChangeArrowheads="1"/>
          </p:cNvSpPr>
          <p:nvPr/>
        </p:nvSpPr>
        <p:spPr bwMode="auto">
          <a:xfrm rot="12533474">
            <a:off x="4506516" y="3534966"/>
            <a:ext cx="1284684" cy="26550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1" name="Oval 23">
            <a:extLst>
              <a:ext uri="{FF2B5EF4-FFF2-40B4-BE49-F238E27FC236}">
                <a16:creationId xmlns:a16="http://schemas.microsoft.com/office/drawing/2014/main" id="{93B94521-ECED-40B2-8832-F888217E77FB}"/>
              </a:ext>
            </a:extLst>
          </p:cNvPr>
          <p:cNvSpPr>
            <a:spLocks noChangeArrowheads="1"/>
          </p:cNvSpPr>
          <p:nvPr/>
        </p:nvSpPr>
        <p:spPr bwMode="auto">
          <a:xfrm rot="16200000">
            <a:off x="4066580" y="2814043"/>
            <a:ext cx="1076325" cy="28456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2" name="Oval 24">
            <a:extLst>
              <a:ext uri="{FF2B5EF4-FFF2-40B4-BE49-F238E27FC236}">
                <a16:creationId xmlns:a16="http://schemas.microsoft.com/office/drawing/2014/main" id="{79FC0360-4BBE-42D4-B661-D627C18DA6E2}"/>
              </a:ext>
            </a:extLst>
          </p:cNvPr>
          <p:cNvSpPr>
            <a:spLocks noChangeArrowheads="1"/>
          </p:cNvSpPr>
          <p:nvPr/>
        </p:nvSpPr>
        <p:spPr bwMode="auto">
          <a:xfrm rot="17843722">
            <a:off x="4245174" y="2814043"/>
            <a:ext cx="1076325" cy="28456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3" name="Oval 25">
            <a:extLst>
              <a:ext uri="{FF2B5EF4-FFF2-40B4-BE49-F238E27FC236}">
                <a16:creationId xmlns:a16="http://schemas.microsoft.com/office/drawing/2014/main" id="{BEF83EB8-32D0-4EE5-86C8-7BA9676CD6B1}"/>
              </a:ext>
            </a:extLst>
          </p:cNvPr>
          <p:cNvSpPr>
            <a:spLocks noChangeArrowheads="1"/>
          </p:cNvSpPr>
          <p:nvPr/>
        </p:nvSpPr>
        <p:spPr bwMode="auto">
          <a:xfrm rot="14620154">
            <a:off x="4290418" y="3723680"/>
            <a:ext cx="1075135"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4" name="Oval 26">
            <a:extLst>
              <a:ext uri="{FF2B5EF4-FFF2-40B4-BE49-F238E27FC236}">
                <a16:creationId xmlns:a16="http://schemas.microsoft.com/office/drawing/2014/main" id="{C14F4C24-8DC2-4288-899C-BEB1A3D6FCAD}"/>
              </a:ext>
            </a:extLst>
          </p:cNvPr>
          <p:cNvSpPr>
            <a:spLocks noChangeArrowheads="1"/>
          </p:cNvSpPr>
          <p:nvPr/>
        </p:nvSpPr>
        <p:spPr bwMode="auto">
          <a:xfrm rot="13574751">
            <a:off x="4226124" y="3145037"/>
            <a:ext cx="578644" cy="284559"/>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0265" name="Oval 27">
            <a:extLst>
              <a:ext uri="{FF2B5EF4-FFF2-40B4-BE49-F238E27FC236}">
                <a16:creationId xmlns:a16="http://schemas.microsoft.com/office/drawing/2014/main" id="{FD4EC062-1D39-4186-9B95-6E8033C5D1DA}"/>
              </a:ext>
            </a:extLst>
          </p:cNvPr>
          <p:cNvSpPr>
            <a:spLocks noChangeArrowheads="1"/>
          </p:cNvSpPr>
          <p:nvPr/>
        </p:nvSpPr>
        <p:spPr bwMode="auto">
          <a:xfrm rot="6962662">
            <a:off x="4180881" y="3392687"/>
            <a:ext cx="579835" cy="285750"/>
          </a:xfrm>
          <a:prstGeom prst="ellipse">
            <a:avLst/>
          </a:prstGeom>
          <a:solidFill>
            <a:schemeClr val="accent2"/>
          </a:solidFill>
          <a:ln w="57150">
            <a:solidFill>
              <a:schemeClr val="accent2"/>
            </a:solidFill>
            <a:round/>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1291" name="Rectangle 8">
            <a:extLst>
              <a:ext uri="{FF2B5EF4-FFF2-40B4-BE49-F238E27FC236}">
                <a16:creationId xmlns:a16="http://schemas.microsoft.com/office/drawing/2014/main" id="{967A9EA3-9452-43A5-A981-AFE101BA226F}"/>
              </a:ext>
            </a:extLst>
          </p:cNvPr>
          <p:cNvSpPr>
            <a:spLocks noGrp="1" noChangeArrowheads="1"/>
          </p:cNvSpPr>
          <p:nvPr>
            <p:ph type="title"/>
          </p:nvPr>
        </p:nvSpPr>
        <p:spPr>
          <a:xfrm>
            <a:off x="1976442" y="924937"/>
            <a:ext cx="5060148" cy="964763"/>
          </a:xfrm>
          <a:solidFill>
            <a:schemeClr val="bg1"/>
          </a:solidFill>
          <a:ln>
            <a:solidFill>
              <a:schemeClr val="tx1"/>
            </a:solidFill>
          </a:ln>
        </p:spPr>
        <p:txBody>
          <a:bodyPr>
            <a:normAutofit/>
          </a:bodyPr>
          <a:lstStyle/>
          <a:p>
            <a:pPr>
              <a:defRPr/>
            </a:pPr>
            <a:r>
              <a:rPr lang="en-US" sz="2400" dirty="0">
                <a:latin typeface="Times New Roman" pitchFamily="18" charset="0"/>
                <a:cs typeface="Times New Roman" pitchFamily="18" charset="0"/>
              </a:rPr>
              <a:t>All Point-To-Point Antennas Radiate</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and Receive Power in All Directions</a:t>
            </a:r>
          </a:p>
        </p:txBody>
      </p:sp>
      <p:sp>
        <p:nvSpPr>
          <p:cNvPr id="10268" name="Text Box 15">
            <a:extLst>
              <a:ext uri="{FF2B5EF4-FFF2-40B4-BE49-F238E27FC236}">
                <a16:creationId xmlns:a16="http://schemas.microsoft.com/office/drawing/2014/main" id="{4D8C4C30-6BA2-4995-8E1A-40260E290012}"/>
              </a:ext>
            </a:extLst>
          </p:cNvPr>
          <p:cNvSpPr txBox="1">
            <a:spLocks noChangeArrowheads="1"/>
          </p:cNvSpPr>
          <p:nvPr/>
        </p:nvSpPr>
        <p:spPr bwMode="auto">
          <a:xfrm>
            <a:off x="3771900" y="4514851"/>
            <a:ext cx="2228850" cy="5539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1500" b="1" dirty="0">
                <a:solidFill>
                  <a:srgbClr val="FF0000"/>
                </a:solidFill>
                <a:latin typeface="Times New Roman" panose="02020603050405020304" pitchFamily="18" charset="0"/>
              </a:rPr>
              <a:t>Equivalent Isotropically Radiated Power (EIRP)</a:t>
            </a:r>
          </a:p>
        </p:txBody>
      </p:sp>
      <p:cxnSp>
        <p:nvCxnSpPr>
          <p:cNvPr id="31" name="Straight Arrow Connector 30">
            <a:extLst>
              <a:ext uri="{FF2B5EF4-FFF2-40B4-BE49-F238E27FC236}">
                <a16:creationId xmlns:a16="http://schemas.microsoft.com/office/drawing/2014/main" id="{55C2704D-08C8-4C92-B0BF-69B25723B6AA}"/>
              </a:ext>
            </a:extLst>
          </p:cNvPr>
          <p:cNvCxnSpPr/>
          <p:nvPr/>
        </p:nvCxnSpPr>
        <p:spPr>
          <a:xfrm>
            <a:off x="4572000" y="3429000"/>
            <a:ext cx="2571750" cy="5715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7DC375-8870-4687-BF7A-913C0E34D844}"/>
              </a:ext>
            </a:extLst>
          </p:cNvPr>
          <p:cNvCxnSpPr>
            <a:endCxn id="10250" idx="2"/>
          </p:cNvCxnSpPr>
          <p:nvPr/>
        </p:nvCxnSpPr>
        <p:spPr>
          <a:xfrm flipV="1">
            <a:off x="4572000" y="3419475"/>
            <a:ext cx="2700338" cy="95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E656743-5FAB-4D7C-A999-54E05F788733}"/>
              </a:ext>
            </a:extLst>
          </p:cNvPr>
          <p:cNvCxnSpPr/>
          <p:nvPr/>
        </p:nvCxnSpPr>
        <p:spPr>
          <a:xfrm flipV="1">
            <a:off x="4572000" y="3371850"/>
            <a:ext cx="2571750" cy="5715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1893FA8-902E-4FD6-838F-F17AF0FE04D7}"/>
              </a:ext>
            </a:extLst>
          </p:cNvPr>
          <p:cNvCxnSpPr>
            <a:endCxn id="10250" idx="3"/>
          </p:cNvCxnSpPr>
          <p:nvPr/>
        </p:nvCxnSpPr>
        <p:spPr>
          <a:xfrm flipV="1">
            <a:off x="4572001" y="3326607"/>
            <a:ext cx="2303860" cy="102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E4B4338-0E00-44A8-B947-3D32AAEDB362}"/>
              </a:ext>
            </a:extLst>
          </p:cNvPr>
          <p:cNvCxnSpPr>
            <a:endCxn id="10250" idx="1"/>
          </p:cNvCxnSpPr>
          <p:nvPr/>
        </p:nvCxnSpPr>
        <p:spPr>
          <a:xfrm>
            <a:off x="4572001" y="3429001"/>
            <a:ext cx="2303860" cy="833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D35BF8E-7E5C-4266-8692-BC3B909B0349}"/>
              </a:ext>
            </a:extLst>
          </p:cNvPr>
          <p:cNvCxnSpPr>
            <a:endCxn id="10252" idx="2"/>
          </p:cNvCxnSpPr>
          <p:nvPr/>
        </p:nvCxnSpPr>
        <p:spPr>
          <a:xfrm flipV="1">
            <a:off x="4572001" y="3062287"/>
            <a:ext cx="1326356" cy="36671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0931837-4D33-41AF-9411-9989EE4B997C}"/>
              </a:ext>
            </a:extLst>
          </p:cNvPr>
          <p:cNvCxnSpPr>
            <a:endCxn id="10251" idx="2"/>
          </p:cNvCxnSpPr>
          <p:nvPr/>
        </p:nvCxnSpPr>
        <p:spPr>
          <a:xfrm>
            <a:off x="4572000" y="3429001"/>
            <a:ext cx="1387079" cy="3214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43F591D-1E80-41C8-BBE9-4D5096458D5B}"/>
              </a:ext>
            </a:extLst>
          </p:cNvPr>
          <p:cNvCxnSpPr>
            <a:endCxn id="10260" idx="2"/>
          </p:cNvCxnSpPr>
          <p:nvPr/>
        </p:nvCxnSpPr>
        <p:spPr>
          <a:xfrm>
            <a:off x="4572000" y="3429000"/>
            <a:ext cx="1139429" cy="54887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BFFF79-B67A-4BBA-8DBA-5BBD14771403}"/>
              </a:ext>
            </a:extLst>
          </p:cNvPr>
          <p:cNvCxnSpPr>
            <a:endCxn id="10253" idx="2"/>
          </p:cNvCxnSpPr>
          <p:nvPr/>
        </p:nvCxnSpPr>
        <p:spPr>
          <a:xfrm>
            <a:off x="4572000" y="3429001"/>
            <a:ext cx="877491" cy="68341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B09FC69-F25A-4D42-81C9-912540A904A2}"/>
              </a:ext>
            </a:extLst>
          </p:cNvPr>
          <p:cNvCxnSpPr>
            <a:endCxn id="10263" idx="2"/>
          </p:cNvCxnSpPr>
          <p:nvPr/>
        </p:nvCxnSpPr>
        <p:spPr>
          <a:xfrm rot="16200000" flipH="1">
            <a:off x="4359474" y="3641527"/>
            <a:ext cx="919163" cy="4941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A3322C1-CFD2-4211-9826-BC661CA7E5CE}"/>
              </a:ext>
            </a:extLst>
          </p:cNvPr>
          <p:cNvCxnSpPr>
            <a:endCxn id="10255" idx="2"/>
          </p:cNvCxnSpPr>
          <p:nvPr/>
        </p:nvCxnSpPr>
        <p:spPr>
          <a:xfrm rot="16200000" flipH="1">
            <a:off x="4143971" y="3857030"/>
            <a:ext cx="933450" cy="7739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57D1657-109D-447B-926D-856664786592}"/>
              </a:ext>
            </a:extLst>
          </p:cNvPr>
          <p:cNvCxnSpPr/>
          <p:nvPr/>
        </p:nvCxnSpPr>
        <p:spPr>
          <a:xfrm rot="5400000">
            <a:off x="4257675" y="3514725"/>
            <a:ext cx="40005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A58D541-24C9-407A-A35D-CFF3BD8168A3}"/>
              </a:ext>
            </a:extLst>
          </p:cNvPr>
          <p:cNvCxnSpPr>
            <a:endCxn id="10258" idx="6"/>
          </p:cNvCxnSpPr>
          <p:nvPr/>
        </p:nvCxnSpPr>
        <p:spPr>
          <a:xfrm rot="10800000" flipV="1">
            <a:off x="4165998" y="3429001"/>
            <a:ext cx="406003" cy="260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444E879-8FB4-4F38-89D8-772F3C0BFE83}"/>
              </a:ext>
            </a:extLst>
          </p:cNvPr>
          <p:cNvCxnSpPr>
            <a:endCxn id="10256" idx="6"/>
          </p:cNvCxnSpPr>
          <p:nvPr/>
        </p:nvCxnSpPr>
        <p:spPr>
          <a:xfrm rot="10800000" flipV="1">
            <a:off x="4105275" y="3429001"/>
            <a:ext cx="466725" cy="321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3C89BE2-4C04-4DA6-A25C-2BCB22E04E30}"/>
              </a:ext>
            </a:extLst>
          </p:cNvPr>
          <p:cNvCxnSpPr>
            <a:endCxn id="10257" idx="6"/>
          </p:cNvCxnSpPr>
          <p:nvPr/>
        </p:nvCxnSpPr>
        <p:spPr>
          <a:xfrm rot="10800000">
            <a:off x="4174332" y="3175398"/>
            <a:ext cx="397669" cy="25360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9C572A8-862B-4A8F-8862-61E446890108}"/>
              </a:ext>
            </a:extLst>
          </p:cNvPr>
          <p:cNvCxnSpPr>
            <a:endCxn id="10264" idx="6"/>
          </p:cNvCxnSpPr>
          <p:nvPr/>
        </p:nvCxnSpPr>
        <p:spPr>
          <a:xfrm rot="16200000" flipV="1">
            <a:off x="4267796" y="3124796"/>
            <a:ext cx="351234" cy="2571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0FF600C-9A49-433A-8B90-2D7C1166223C}"/>
              </a:ext>
            </a:extLst>
          </p:cNvPr>
          <p:cNvCxnSpPr>
            <a:endCxn id="10261" idx="6"/>
          </p:cNvCxnSpPr>
          <p:nvPr/>
        </p:nvCxnSpPr>
        <p:spPr>
          <a:xfrm rot="5400000" flipH="1" flipV="1">
            <a:off x="4083250" y="2906911"/>
            <a:ext cx="1010840" cy="333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7523857-2D73-47DE-850C-2FE231BC2A37}"/>
              </a:ext>
            </a:extLst>
          </p:cNvPr>
          <p:cNvCxnSpPr>
            <a:endCxn id="10262" idx="6"/>
          </p:cNvCxnSpPr>
          <p:nvPr/>
        </p:nvCxnSpPr>
        <p:spPr>
          <a:xfrm rot="5400000" flipH="1" flipV="1">
            <a:off x="4326137" y="2724746"/>
            <a:ext cx="950119" cy="45839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9955FA-EE29-4FD1-A6AC-6B5801AED704}"/>
              </a:ext>
            </a:extLst>
          </p:cNvPr>
          <p:cNvCxnSpPr>
            <a:endCxn id="10254" idx="2"/>
          </p:cNvCxnSpPr>
          <p:nvPr/>
        </p:nvCxnSpPr>
        <p:spPr>
          <a:xfrm flipV="1">
            <a:off x="4572000" y="2688432"/>
            <a:ext cx="758429" cy="7405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E7551B5-CD69-4529-82EE-F86E5E0A41C4}"/>
              </a:ext>
            </a:extLst>
          </p:cNvPr>
          <p:cNvCxnSpPr>
            <a:endCxn id="10259" idx="2"/>
          </p:cNvCxnSpPr>
          <p:nvPr/>
        </p:nvCxnSpPr>
        <p:spPr>
          <a:xfrm flipV="1">
            <a:off x="4572000" y="2851548"/>
            <a:ext cx="1110854" cy="57745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Date Placeholder 5">
            <a:extLst>
              <a:ext uri="{FF2B5EF4-FFF2-40B4-BE49-F238E27FC236}">
                <a16:creationId xmlns:a16="http://schemas.microsoft.com/office/drawing/2014/main" id="{624D9BD5-2EB0-489A-AA8C-70E0F8022955}"/>
              </a:ext>
            </a:extLst>
          </p:cNvPr>
          <p:cNvSpPr>
            <a:spLocks noGrp="1"/>
          </p:cNvSpPr>
          <p:nvPr>
            <p:ph type="dt" idx="15"/>
          </p:nvPr>
        </p:nvSpPr>
        <p:spPr>
          <a:xfrm>
            <a:off x="696912" y="333375"/>
            <a:ext cx="2198688" cy="273050"/>
          </a:xfrm>
        </p:spPr>
        <p:txBody>
          <a:bodyPr/>
          <a:lstStyle/>
          <a:p>
            <a:r>
              <a:rPr lang="en-US" dirty="0"/>
              <a:t>May 17, 2018</a:t>
            </a:r>
            <a:endParaRPr lang="en-GB" dirty="0"/>
          </a:p>
        </p:txBody>
      </p:sp>
      <p:sp>
        <p:nvSpPr>
          <p:cNvPr id="54"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4</a:t>
            </a:fld>
            <a:endParaRPr lang="en-GB" dirty="0"/>
          </a:p>
        </p:txBody>
      </p:sp>
      <p:sp>
        <p:nvSpPr>
          <p:cNvPr id="55"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Tree>
    <p:extLst>
      <p:ext uri="{BB962C8B-B14F-4D97-AF65-F5344CB8AC3E}">
        <p14:creationId xmlns:p14="http://schemas.microsoft.com/office/powerpoint/2010/main" val="136273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3">
            <a:extLst>
              <a:ext uri="{FF2B5EF4-FFF2-40B4-BE49-F238E27FC236}">
                <a16:creationId xmlns:a16="http://schemas.microsoft.com/office/drawing/2014/main" id="{2E74C886-A6A0-4B8C-BA2F-19216EDA5BD9}"/>
              </a:ext>
            </a:extLst>
          </p:cNvPr>
          <p:cNvGrpSpPr>
            <a:grpSpLocks/>
          </p:cNvGrpSpPr>
          <p:nvPr/>
        </p:nvGrpSpPr>
        <p:grpSpPr bwMode="auto">
          <a:xfrm>
            <a:off x="1828801" y="800101"/>
            <a:ext cx="5466160" cy="5212556"/>
            <a:chOff x="576" y="-29"/>
            <a:chExt cx="4590" cy="4378"/>
          </a:xfrm>
        </p:grpSpPr>
        <p:sp>
          <p:nvSpPr>
            <p:cNvPr id="12318" name="Line 4">
              <a:extLst>
                <a:ext uri="{FF2B5EF4-FFF2-40B4-BE49-F238E27FC236}">
                  <a16:creationId xmlns:a16="http://schemas.microsoft.com/office/drawing/2014/main" id="{15DB4585-5E93-46C9-9CBB-B79669A19988}"/>
                </a:ext>
              </a:extLst>
            </p:cNvPr>
            <p:cNvSpPr>
              <a:spLocks noChangeShapeType="1"/>
            </p:cNvSpPr>
            <p:nvPr/>
          </p:nvSpPr>
          <p:spPr bwMode="auto">
            <a:xfrm flipV="1">
              <a:off x="576" y="2160"/>
              <a:ext cx="4584" cy="0"/>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grpSp>
          <p:nvGrpSpPr>
            <p:cNvPr id="12319" name="Group 5">
              <a:extLst>
                <a:ext uri="{FF2B5EF4-FFF2-40B4-BE49-F238E27FC236}">
                  <a16:creationId xmlns:a16="http://schemas.microsoft.com/office/drawing/2014/main" id="{B4827B88-ED86-4FA5-B830-08C4AB671B89}"/>
                </a:ext>
              </a:extLst>
            </p:cNvPr>
            <p:cNvGrpSpPr>
              <a:grpSpLocks/>
            </p:cNvGrpSpPr>
            <p:nvPr/>
          </p:nvGrpSpPr>
          <p:grpSpPr bwMode="auto">
            <a:xfrm>
              <a:off x="576" y="-29"/>
              <a:ext cx="4590" cy="4378"/>
              <a:chOff x="576" y="-29"/>
              <a:chExt cx="4590" cy="4378"/>
            </a:xfrm>
          </p:grpSpPr>
          <p:grpSp>
            <p:nvGrpSpPr>
              <p:cNvPr id="12320" name="Group 6">
                <a:extLst>
                  <a:ext uri="{FF2B5EF4-FFF2-40B4-BE49-F238E27FC236}">
                    <a16:creationId xmlns:a16="http://schemas.microsoft.com/office/drawing/2014/main" id="{5B4E3CBD-5D50-44F8-8281-C48AC79032B4}"/>
                  </a:ext>
                </a:extLst>
              </p:cNvPr>
              <p:cNvGrpSpPr>
                <a:grpSpLocks/>
              </p:cNvGrpSpPr>
              <p:nvPr/>
            </p:nvGrpSpPr>
            <p:grpSpPr bwMode="auto">
              <a:xfrm>
                <a:off x="576" y="-29"/>
                <a:ext cx="4590" cy="4378"/>
                <a:chOff x="576" y="-29"/>
                <a:chExt cx="4590" cy="4378"/>
              </a:xfrm>
            </p:grpSpPr>
            <p:sp>
              <p:nvSpPr>
                <p:cNvPr id="12322" name="Oval 7">
                  <a:extLst>
                    <a:ext uri="{FF2B5EF4-FFF2-40B4-BE49-F238E27FC236}">
                      <a16:creationId xmlns:a16="http://schemas.microsoft.com/office/drawing/2014/main" id="{63D7D77F-53BD-4872-882A-B72D1DC4587E}"/>
                    </a:ext>
                  </a:extLst>
                </p:cNvPr>
                <p:cNvSpPr>
                  <a:spLocks noChangeArrowheads="1"/>
                </p:cNvSpPr>
                <p:nvPr/>
              </p:nvSpPr>
              <p:spPr bwMode="auto">
                <a:xfrm>
                  <a:off x="576" y="-29"/>
                  <a:ext cx="4590" cy="4378"/>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2323" name="Oval 8">
                  <a:extLst>
                    <a:ext uri="{FF2B5EF4-FFF2-40B4-BE49-F238E27FC236}">
                      <a16:creationId xmlns:a16="http://schemas.microsoft.com/office/drawing/2014/main" id="{4130E3EE-103F-45AA-8FB6-244B2839A750}"/>
                    </a:ext>
                  </a:extLst>
                </p:cNvPr>
                <p:cNvSpPr>
                  <a:spLocks noChangeArrowheads="1"/>
                </p:cNvSpPr>
                <p:nvPr/>
              </p:nvSpPr>
              <p:spPr bwMode="auto">
                <a:xfrm>
                  <a:off x="2304" y="1591"/>
                  <a:ext cx="1217" cy="1138"/>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2324" name="Oval 9">
                  <a:extLst>
                    <a:ext uri="{FF2B5EF4-FFF2-40B4-BE49-F238E27FC236}">
                      <a16:creationId xmlns:a16="http://schemas.microsoft.com/office/drawing/2014/main" id="{D6504619-3D9E-4EF8-84DA-F6BE2C013072}"/>
                    </a:ext>
                  </a:extLst>
                </p:cNvPr>
                <p:cNvSpPr>
                  <a:spLocks noChangeArrowheads="1"/>
                </p:cNvSpPr>
                <p:nvPr/>
              </p:nvSpPr>
              <p:spPr bwMode="auto">
                <a:xfrm>
                  <a:off x="1728" y="1023"/>
                  <a:ext cx="2304" cy="2287"/>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2325" name="Oval 10">
                  <a:extLst>
                    <a:ext uri="{FF2B5EF4-FFF2-40B4-BE49-F238E27FC236}">
                      <a16:creationId xmlns:a16="http://schemas.microsoft.com/office/drawing/2014/main" id="{2CDCC32F-B04E-4C9B-95A2-EE51D4F9A55D}"/>
                    </a:ext>
                  </a:extLst>
                </p:cNvPr>
                <p:cNvSpPr>
                  <a:spLocks noChangeArrowheads="1"/>
                </p:cNvSpPr>
                <p:nvPr/>
              </p:nvSpPr>
              <p:spPr bwMode="auto">
                <a:xfrm>
                  <a:off x="1106" y="462"/>
                  <a:ext cx="3502" cy="3369"/>
                </a:xfrm>
                <a:prstGeom prst="ellips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sp>
              <p:nvSpPr>
                <p:cNvPr id="12326" name="Line 11">
                  <a:extLst>
                    <a:ext uri="{FF2B5EF4-FFF2-40B4-BE49-F238E27FC236}">
                      <a16:creationId xmlns:a16="http://schemas.microsoft.com/office/drawing/2014/main" id="{431C6044-16D1-449C-B524-1879575EC0E8}"/>
                    </a:ext>
                  </a:extLst>
                </p:cNvPr>
                <p:cNvSpPr>
                  <a:spLocks noChangeShapeType="1"/>
                </p:cNvSpPr>
                <p:nvPr/>
              </p:nvSpPr>
              <p:spPr bwMode="auto">
                <a:xfrm>
                  <a:off x="1267" y="605"/>
                  <a:ext cx="3209" cy="3131"/>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grpSp>
          <p:sp>
            <p:nvSpPr>
              <p:cNvPr id="12321" name="Line 12">
                <a:extLst>
                  <a:ext uri="{FF2B5EF4-FFF2-40B4-BE49-F238E27FC236}">
                    <a16:creationId xmlns:a16="http://schemas.microsoft.com/office/drawing/2014/main" id="{F60DE224-1125-4D3A-800C-2516C63D125F}"/>
                  </a:ext>
                </a:extLst>
              </p:cNvPr>
              <p:cNvSpPr>
                <a:spLocks noChangeShapeType="1"/>
              </p:cNvSpPr>
              <p:nvPr/>
            </p:nvSpPr>
            <p:spPr bwMode="auto">
              <a:xfrm flipV="1">
                <a:off x="1428" y="432"/>
                <a:ext cx="2904" cy="3455"/>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grpSp>
      </p:grpSp>
      <p:sp>
        <p:nvSpPr>
          <p:cNvPr id="12292" name="Line 13">
            <a:extLst>
              <a:ext uri="{FF2B5EF4-FFF2-40B4-BE49-F238E27FC236}">
                <a16:creationId xmlns:a16="http://schemas.microsoft.com/office/drawing/2014/main" id="{E01F4EB0-9ABE-4807-8E8D-6B53CE805CA6}"/>
              </a:ext>
            </a:extLst>
          </p:cNvPr>
          <p:cNvSpPr>
            <a:spLocks noChangeShapeType="1"/>
          </p:cNvSpPr>
          <p:nvPr/>
        </p:nvSpPr>
        <p:spPr bwMode="auto">
          <a:xfrm>
            <a:off x="4573191" y="857251"/>
            <a:ext cx="0" cy="5212556"/>
          </a:xfrm>
          <a:prstGeom prst="line">
            <a:avLst/>
          </a:prstGeom>
          <a:noFill/>
          <a:ln w="57150">
            <a:solidFill>
              <a:schemeClr val="tx1">
                <a:lumMod val="50000"/>
              </a:schemeClr>
            </a:solidFill>
            <a:round/>
            <a:headEnd/>
            <a:tailEnd/>
          </a:ln>
          <a:extLst/>
        </p:spPr>
        <p:txBody>
          <a:bodyPr wrap="none" anchor="ctr"/>
          <a:lstStyle/>
          <a:p>
            <a:pPr eaLnBrk="1" hangingPunct="1">
              <a:defRPr/>
            </a:pPr>
            <a:endParaRPr lang="en-US" sz="1800" dirty="0">
              <a:cs typeface="Arial" charset="0"/>
            </a:endParaRPr>
          </a:p>
        </p:txBody>
      </p:sp>
      <p:grpSp>
        <p:nvGrpSpPr>
          <p:cNvPr id="12293" name="Group 14">
            <a:extLst>
              <a:ext uri="{FF2B5EF4-FFF2-40B4-BE49-F238E27FC236}">
                <a16:creationId xmlns:a16="http://schemas.microsoft.com/office/drawing/2014/main" id="{9D1B3AF9-5408-460E-82D7-138E40536F22}"/>
              </a:ext>
            </a:extLst>
          </p:cNvPr>
          <p:cNvGrpSpPr>
            <a:grpSpLocks/>
          </p:cNvGrpSpPr>
          <p:nvPr/>
        </p:nvGrpSpPr>
        <p:grpSpPr bwMode="auto">
          <a:xfrm>
            <a:off x="3649266" y="2037160"/>
            <a:ext cx="3461147" cy="2761059"/>
            <a:chOff x="2204" y="1000"/>
            <a:chExt cx="2907" cy="2319"/>
          </a:xfrm>
        </p:grpSpPr>
        <p:sp>
          <p:nvSpPr>
            <p:cNvPr id="12298" name="Arc 15">
              <a:extLst>
                <a:ext uri="{FF2B5EF4-FFF2-40B4-BE49-F238E27FC236}">
                  <a16:creationId xmlns:a16="http://schemas.microsoft.com/office/drawing/2014/main" id="{CBAA3F30-18F5-4AC7-8750-3BC7619653C6}"/>
                </a:ext>
              </a:extLst>
            </p:cNvPr>
            <p:cNvSpPr>
              <a:spLocks/>
            </p:cNvSpPr>
            <p:nvPr/>
          </p:nvSpPr>
          <p:spPr bwMode="auto">
            <a:xfrm rot="6756241">
              <a:off x="2748" y="2437"/>
              <a:ext cx="844" cy="919"/>
            </a:xfrm>
            <a:custGeom>
              <a:avLst/>
              <a:gdLst>
                <a:gd name="T0" fmla="*/ 0 w 22019"/>
                <a:gd name="T1" fmla="*/ 0 h 21600"/>
                <a:gd name="T2" fmla="*/ 0 w 22019"/>
                <a:gd name="T3" fmla="*/ 0 h 21600"/>
                <a:gd name="T4" fmla="*/ 0 w 22019"/>
                <a:gd name="T5" fmla="*/ 0 h 21600"/>
                <a:gd name="T6" fmla="*/ 0 60000 65536"/>
                <a:gd name="T7" fmla="*/ 0 60000 65536"/>
                <a:gd name="T8" fmla="*/ 0 60000 65536"/>
                <a:gd name="T9" fmla="*/ 0 w 22019"/>
                <a:gd name="T10" fmla="*/ 0 h 21600"/>
                <a:gd name="T11" fmla="*/ 22019 w 22019"/>
                <a:gd name="T12" fmla="*/ 21600 h 21600"/>
              </a:gdLst>
              <a:ahLst/>
              <a:cxnLst>
                <a:cxn ang="T6">
                  <a:pos x="T0" y="T1"/>
                </a:cxn>
                <a:cxn ang="T7">
                  <a:pos x="T2" y="T3"/>
                </a:cxn>
                <a:cxn ang="T8">
                  <a:pos x="T4" y="T5"/>
                </a:cxn>
              </a:cxnLst>
              <a:rect l="T9" t="T10" r="T11" b="T12"/>
              <a:pathLst>
                <a:path w="22019" h="21600" fill="none" extrusionOk="0">
                  <a:moveTo>
                    <a:pt x="0" y="4"/>
                  </a:moveTo>
                  <a:cubicBezTo>
                    <a:pt x="144" y="1"/>
                    <a:pt x="288" y="-1"/>
                    <a:pt x="433" y="0"/>
                  </a:cubicBezTo>
                  <a:cubicBezTo>
                    <a:pt x="12059" y="0"/>
                    <a:pt x="21600" y="9203"/>
                    <a:pt x="22019" y="20822"/>
                  </a:cubicBezTo>
                </a:path>
                <a:path w="22019" h="21600" stroke="0" extrusionOk="0">
                  <a:moveTo>
                    <a:pt x="0" y="4"/>
                  </a:moveTo>
                  <a:cubicBezTo>
                    <a:pt x="144" y="1"/>
                    <a:pt x="288" y="-1"/>
                    <a:pt x="433" y="0"/>
                  </a:cubicBezTo>
                  <a:cubicBezTo>
                    <a:pt x="12059" y="0"/>
                    <a:pt x="21600" y="9203"/>
                    <a:pt x="22019" y="20822"/>
                  </a:cubicBezTo>
                  <a:lnTo>
                    <a:pt x="433" y="21600"/>
                  </a:lnTo>
                  <a:lnTo>
                    <a:pt x="0" y="4"/>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sz="1800" dirty="0"/>
            </a:p>
          </p:txBody>
        </p:sp>
        <p:sp>
          <p:nvSpPr>
            <p:cNvPr id="12299" name="Line 16">
              <a:extLst>
                <a:ext uri="{FF2B5EF4-FFF2-40B4-BE49-F238E27FC236}">
                  <a16:creationId xmlns:a16="http://schemas.microsoft.com/office/drawing/2014/main" id="{39655177-0655-4ACB-9C36-047C42642362}"/>
                </a:ext>
              </a:extLst>
            </p:cNvPr>
            <p:cNvSpPr>
              <a:spLocks noChangeShapeType="1"/>
            </p:cNvSpPr>
            <p:nvPr/>
          </p:nvSpPr>
          <p:spPr bwMode="auto">
            <a:xfrm rot="10800000" flipH="1" flipV="1">
              <a:off x="4448" y="2051"/>
              <a:ext cx="66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0" name="Line 17">
              <a:extLst>
                <a:ext uri="{FF2B5EF4-FFF2-40B4-BE49-F238E27FC236}">
                  <a16:creationId xmlns:a16="http://schemas.microsoft.com/office/drawing/2014/main" id="{D49FB97D-EB66-4D09-8F51-60C9805FBCCE}"/>
                </a:ext>
              </a:extLst>
            </p:cNvPr>
            <p:cNvSpPr>
              <a:spLocks noChangeShapeType="1"/>
            </p:cNvSpPr>
            <p:nvPr/>
          </p:nvSpPr>
          <p:spPr bwMode="auto">
            <a:xfrm rot="10800000" flipV="1">
              <a:off x="4448" y="2301"/>
              <a:ext cx="66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1" name="Line 18">
              <a:extLst>
                <a:ext uri="{FF2B5EF4-FFF2-40B4-BE49-F238E27FC236}">
                  <a16:creationId xmlns:a16="http://schemas.microsoft.com/office/drawing/2014/main" id="{BBD92EE5-14DD-4CC7-B334-4FB406565A05}"/>
                </a:ext>
              </a:extLst>
            </p:cNvPr>
            <p:cNvSpPr>
              <a:spLocks noChangeShapeType="1"/>
            </p:cNvSpPr>
            <p:nvPr/>
          </p:nvSpPr>
          <p:spPr bwMode="auto">
            <a:xfrm rot="10800000">
              <a:off x="4219" y="1926"/>
              <a:ext cx="22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2" name="Line 19">
              <a:extLst>
                <a:ext uri="{FF2B5EF4-FFF2-40B4-BE49-F238E27FC236}">
                  <a16:creationId xmlns:a16="http://schemas.microsoft.com/office/drawing/2014/main" id="{6BD14FF5-368A-4138-A80F-70351A0D8DA0}"/>
                </a:ext>
              </a:extLst>
            </p:cNvPr>
            <p:cNvSpPr>
              <a:spLocks noChangeShapeType="1"/>
            </p:cNvSpPr>
            <p:nvPr/>
          </p:nvSpPr>
          <p:spPr bwMode="auto">
            <a:xfrm rot="10800000" flipV="1">
              <a:off x="4219" y="2426"/>
              <a:ext cx="22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3" name="Arc 20">
              <a:extLst>
                <a:ext uri="{FF2B5EF4-FFF2-40B4-BE49-F238E27FC236}">
                  <a16:creationId xmlns:a16="http://schemas.microsoft.com/office/drawing/2014/main" id="{9D6DF292-AA22-486C-9ED4-ED680D628AE0}"/>
                </a:ext>
              </a:extLst>
            </p:cNvPr>
            <p:cNvSpPr>
              <a:spLocks/>
            </p:cNvSpPr>
            <p:nvPr/>
          </p:nvSpPr>
          <p:spPr bwMode="auto">
            <a:xfrm rot="16434141" flipH="1">
              <a:off x="2839" y="965"/>
              <a:ext cx="1238" cy="2508"/>
            </a:xfrm>
            <a:custGeom>
              <a:avLst/>
              <a:gdLst>
                <a:gd name="T0" fmla="*/ 0 w 24661"/>
                <a:gd name="T1" fmla="*/ 0 h 21600"/>
                <a:gd name="T2" fmla="*/ 0 w 24661"/>
                <a:gd name="T3" fmla="*/ 0 h 21600"/>
                <a:gd name="T4" fmla="*/ 0 w 24661"/>
                <a:gd name="T5" fmla="*/ 0 h 21600"/>
                <a:gd name="T6" fmla="*/ 0 60000 65536"/>
                <a:gd name="T7" fmla="*/ 0 60000 65536"/>
                <a:gd name="T8" fmla="*/ 0 60000 65536"/>
                <a:gd name="T9" fmla="*/ 0 w 24661"/>
                <a:gd name="T10" fmla="*/ 0 h 21600"/>
                <a:gd name="T11" fmla="*/ 24661 w 24661"/>
                <a:gd name="T12" fmla="*/ 21600 h 21600"/>
              </a:gdLst>
              <a:ahLst/>
              <a:cxnLst>
                <a:cxn ang="T6">
                  <a:pos x="T0" y="T1"/>
                </a:cxn>
                <a:cxn ang="T7">
                  <a:pos x="T2" y="T3"/>
                </a:cxn>
                <a:cxn ang="T8">
                  <a:pos x="T4" y="T5"/>
                </a:cxn>
              </a:cxnLst>
              <a:rect l="T9" t="T10" r="T11" b="T12"/>
              <a:pathLst>
                <a:path w="24661" h="21600" fill="none" extrusionOk="0">
                  <a:moveTo>
                    <a:pt x="-1" y="3548"/>
                  </a:moveTo>
                  <a:cubicBezTo>
                    <a:pt x="3522" y="1233"/>
                    <a:pt x="7646" y="-1"/>
                    <a:pt x="11862" y="0"/>
                  </a:cubicBezTo>
                  <a:cubicBezTo>
                    <a:pt x="16467" y="0"/>
                    <a:pt x="20951" y="1471"/>
                    <a:pt x="24661" y="4200"/>
                  </a:cubicBezTo>
                </a:path>
                <a:path w="24661" h="21600" stroke="0" extrusionOk="0">
                  <a:moveTo>
                    <a:pt x="-1" y="3548"/>
                  </a:moveTo>
                  <a:cubicBezTo>
                    <a:pt x="3522" y="1233"/>
                    <a:pt x="7646" y="-1"/>
                    <a:pt x="11862" y="0"/>
                  </a:cubicBezTo>
                  <a:cubicBezTo>
                    <a:pt x="16467" y="0"/>
                    <a:pt x="20951" y="1471"/>
                    <a:pt x="24661" y="4200"/>
                  </a:cubicBezTo>
                  <a:lnTo>
                    <a:pt x="11862" y="21600"/>
                  </a:lnTo>
                  <a:lnTo>
                    <a:pt x="-1" y="3548"/>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2304" name="Line 21">
              <a:extLst>
                <a:ext uri="{FF2B5EF4-FFF2-40B4-BE49-F238E27FC236}">
                  <a16:creationId xmlns:a16="http://schemas.microsoft.com/office/drawing/2014/main" id="{5E4D20C0-53CA-414C-96B0-FCE5E0A472E8}"/>
                </a:ext>
              </a:extLst>
            </p:cNvPr>
            <p:cNvSpPr>
              <a:spLocks noChangeShapeType="1"/>
            </p:cNvSpPr>
            <p:nvPr/>
          </p:nvSpPr>
          <p:spPr bwMode="auto">
            <a:xfrm rot="10800000" flipH="1">
              <a:off x="2570" y="2760"/>
              <a:ext cx="92" cy="3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5" name="Line 22">
              <a:extLst>
                <a:ext uri="{FF2B5EF4-FFF2-40B4-BE49-F238E27FC236}">
                  <a16:creationId xmlns:a16="http://schemas.microsoft.com/office/drawing/2014/main" id="{F7219B90-F3F2-48A0-B82A-A7762F59F539}"/>
                </a:ext>
              </a:extLst>
            </p:cNvPr>
            <p:cNvSpPr>
              <a:spLocks noChangeShapeType="1"/>
            </p:cNvSpPr>
            <p:nvPr/>
          </p:nvSpPr>
          <p:spPr bwMode="auto">
            <a:xfrm rot="10800000" flipH="1" flipV="1">
              <a:off x="2570" y="1217"/>
              <a:ext cx="92" cy="33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6" name="Line 23">
              <a:extLst>
                <a:ext uri="{FF2B5EF4-FFF2-40B4-BE49-F238E27FC236}">
                  <a16:creationId xmlns:a16="http://schemas.microsoft.com/office/drawing/2014/main" id="{BE19F1E6-6138-4825-8A32-E4B43E8F33E5}"/>
                </a:ext>
              </a:extLst>
            </p:cNvPr>
            <p:cNvSpPr>
              <a:spLocks noChangeShapeType="1"/>
            </p:cNvSpPr>
            <p:nvPr/>
          </p:nvSpPr>
          <p:spPr bwMode="auto">
            <a:xfrm rot="10800000" flipV="1">
              <a:off x="3990" y="1843"/>
              <a:ext cx="22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7" name="Line 24">
              <a:extLst>
                <a:ext uri="{FF2B5EF4-FFF2-40B4-BE49-F238E27FC236}">
                  <a16:creationId xmlns:a16="http://schemas.microsoft.com/office/drawing/2014/main" id="{C3B07DDF-E98B-4DA5-92A2-B260A9E193FE}"/>
                </a:ext>
              </a:extLst>
            </p:cNvPr>
            <p:cNvSpPr>
              <a:spLocks noChangeShapeType="1"/>
            </p:cNvSpPr>
            <p:nvPr/>
          </p:nvSpPr>
          <p:spPr bwMode="auto">
            <a:xfrm rot="10800000" flipH="1" flipV="1">
              <a:off x="4448" y="1926"/>
              <a:ext cx="0" cy="1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8" name="Line 25">
              <a:extLst>
                <a:ext uri="{FF2B5EF4-FFF2-40B4-BE49-F238E27FC236}">
                  <a16:creationId xmlns:a16="http://schemas.microsoft.com/office/drawing/2014/main" id="{BF2EF315-0E1C-4BE1-82A0-E6A2C0ED2994}"/>
                </a:ext>
              </a:extLst>
            </p:cNvPr>
            <p:cNvSpPr>
              <a:spLocks noChangeShapeType="1"/>
            </p:cNvSpPr>
            <p:nvPr/>
          </p:nvSpPr>
          <p:spPr bwMode="auto">
            <a:xfrm rot="10800000" flipH="1" flipV="1">
              <a:off x="4448" y="2301"/>
              <a:ext cx="0" cy="1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09" name="Line 26">
              <a:extLst>
                <a:ext uri="{FF2B5EF4-FFF2-40B4-BE49-F238E27FC236}">
                  <a16:creationId xmlns:a16="http://schemas.microsoft.com/office/drawing/2014/main" id="{50457988-1B62-44A6-879B-D531F6328BFE}"/>
                </a:ext>
              </a:extLst>
            </p:cNvPr>
            <p:cNvSpPr>
              <a:spLocks noChangeShapeType="1"/>
            </p:cNvSpPr>
            <p:nvPr/>
          </p:nvSpPr>
          <p:spPr bwMode="auto">
            <a:xfrm rot="10800000" flipH="1" flipV="1">
              <a:off x="4219" y="1843"/>
              <a:ext cx="0" cy="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0" name="Line 27">
              <a:extLst>
                <a:ext uri="{FF2B5EF4-FFF2-40B4-BE49-F238E27FC236}">
                  <a16:creationId xmlns:a16="http://schemas.microsoft.com/office/drawing/2014/main" id="{04A806D4-FD7C-4FF4-A8BA-3BB2747A5A7D}"/>
                </a:ext>
              </a:extLst>
            </p:cNvPr>
            <p:cNvSpPr>
              <a:spLocks noChangeShapeType="1"/>
            </p:cNvSpPr>
            <p:nvPr/>
          </p:nvSpPr>
          <p:spPr bwMode="auto">
            <a:xfrm rot="10800000" flipH="1" flipV="1">
              <a:off x="4219" y="2426"/>
              <a:ext cx="0" cy="8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1" name="Line 28">
              <a:extLst>
                <a:ext uri="{FF2B5EF4-FFF2-40B4-BE49-F238E27FC236}">
                  <a16:creationId xmlns:a16="http://schemas.microsoft.com/office/drawing/2014/main" id="{544CA926-C45E-4D85-A21A-2EA9B1A32867}"/>
                </a:ext>
              </a:extLst>
            </p:cNvPr>
            <p:cNvSpPr>
              <a:spLocks noChangeShapeType="1"/>
            </p:cNvSpPr>
            <p:nvPr/>
          </p:nvSpPr>
          <p:spPr bwMode="auto">
            <a:xfrm rot="10800000" flipH="1" flipV="1">
              <a:off x="3990" y="1676"/>
              <a:ext cx="0" cy="16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2" name="Line 29">
              <a:extLst>
                <a:ext uri="{FF2B5EF4-FFF2-40B4-BE49-F238E27FC236}">
                  <a16:creationId xmlns:a16="http://schemas.microsoft.com/office/drawing/2014/main" id="{DE99C30C-3CF8-4C75-B202-421AC8AAD0C2}"/>
                </a:ext>
              </a:extLst>
            </p:cNvPr>
            <p:cNvSpPr>
              <a:spLocks noChangeShapeType="1"/>
            </p:cNvSpPr>
            <p:nvPr/>
          </p:nvSpPr>
          <p:spPr bwMode="auto">
            <a:xfrm rot="10800000" flipH="1" flipV="1">
              <a:off x="3990" y="2510"/>
              <a:ext cx="0" cy="166"/>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3" name="Line 30">
              <a:extLst>
                <a:ext uri="{FF2B5EF4-FFF2-40B4-BE49-F238E27FC236}">
                  <a16:creationId xmlns:a16="http://schemas.microsoft.com/office/drawing/2014/main" id="{20742E32-7379-485A-9100-F800B30298E7}"/>
                </a:ext>
              </a:extLst>
            </p:cNvPr>
            <p:cNvSpPr>
              <a:spLocks noChangeShapeType="1"/>
            </p:cNvSpPr>
            <p:nvPr/>
          </p:nvSpPr>
          <p:spPr bwMode="auto">
            <a:xfrm rot="10800000" flipV="1">
              <a:off x="3990" y="2510"/>
              <a:ext cx="22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4" name="Line 31">
              <a:extLst>
                <a:ext uri="{FF2B5EF4-FFF2-40B4-BE49-F238E27FC236}">
                  <a16:creationId xmlns:a16="http://schemas.microsoft.com/office/drawing/2014/main" id="{96534A7E-AF4A-4D07-9482-2E1F0BE07F64}"/>
                </a:ext>
              </a:extLst>
            </p:cNvPr>
            <p:cNvSpPr>
              <a:spLocks noChangeShapeType="1"/>
            </p:cNvSpPr>
            <p:nvPr/>
          </p:nvSpPr>
          <p:spPr bwMode="auto">
            <a:xfrm rot="10800000" flipV="1">
              <a:off x="3761" y="1676"/>
              <a:ext cx="22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5" name="Line 32">
              <a:extLst>
                <a:ext uri="{FF2B5EF4-FFF2-40B4-BE49-F238E27FC236}">
                  <a16:creationId xmlns:a16="http://schemas.microsoft.com/office/drawing/2014/main" id="{5B23536B-2962-4F77-96DE-AEE372A004D6}"/>
                </a:ext>
              </a:extLst>
            </p:cNvPr>
            <p:cNvSpPr>
              <a:spLocks noChangeShapeType="1"/>
            </p:cNvSpPr>
            <p:nvPr/>
          </p:nvSpPr>
          <p:spPr bwMode="auto">
            <a:xfrm rot="10800000" flipV="1">
              <a:off x="3761" y="2676"/>
              <a:ext cx="229"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2316" name="Arc 33">
              <a:extLst>
                <a:ext uri="{FF2B5EF4-FFF2-40B4-BE49-F238E27FC236}">
                  <a16:creationId xmlns:a16="http://schemas.microsoft.com/office/drawing/2014/main" id="{C9798787-ADC6-421A-B924-D50A446FC30A}"/>
                </a:ext>
              </a:extLst>
            </p:cNvPr>
            <p:cNvSpPr>
              <a:spLocks/>
            </p:cNvSpPr>
            <p:nvPr/>
          </p:nvSpPr>
          <p:spPr bwMode="auto">
            <a:xfrm rot="-1679974">
              <a:off x="2706" y="1000"/>
              <a:ext cx="870" cy="926"/>
            </a:xfrm>
            <a:custGeom>
              <a:avLst/>
              <a:gdLst>
                <a:gd name="T0" fmla="*/ 0 w 21600"/>
                <a:gd name="T1" fmla="*/ 0 h 22528"/>
                <a:gd name="T2" fmla="*/ 0 w 21600"/>
                <a:gd name="T3" fmla="*/ 0 h 22528"/>
                <a:gd name="T4" fmla="*/ 0 w 21600"/>
                <a:gd name="T5" fmla="*/ 0 h 22528"/>
                <a:gd name="T6" fmla="*/ 0 60000 65536"/>
                <a:gd name="T7" fmla="*/ 0 60000 65536"/>
                <a:gd name="T8" fmla="*/ 0 60000 65536"/>
                <a:gd name="T9" fmla="*/ 0 w 21600"/>
                <a:gd name="T10" fmla="*/ 0 h 22528"/>
                <a:gd name="T11" fmla="*/ 21600 w 21600"/>
                <a:gd name="T12" fmla="*/ 22528 h 22528"/>
              </a:gdLst>
              <a:ahLst/>
              <a:cxnLst>
                <a:cxn ang="T6">
                  <a:pos x="T0" y="T1"/>
                </a:cxn>
                <a:cxn ang="T7">
                  <a:pos x="T2" y="T3"/>
                </a:cxn>
                <a:cxn ang="T8">
                  <a:pos x="T4" y="T5"/>
                </a:cxn>
              </a:cxnLst>
              <a:rect l="T9" t="T10" r="T11" b="T12"/>
              <a:pathLst>
                <a:path w="21600" h="22528" fill="none" extrusionOk="0">
                  <a:moveTo>
                    <a:pt x="1323" y="-1"/>
                  </a:moveTo>
                  <a:cubicBezTo>
                    <a:pt x="12717" y="698"/>
                    <a:pt x="21600" y="10143"/>
                    <a:pt x="21600" y="21559"/>
                  </a:cubicBezTo>
                  <a:cubicBezTo>
                    <a:pt x="21600" y="21882"/>
                    <a:pt x="21592" y="22205"/>
                    <a:pt x="21578" y="22528"/>
                  </a:cubicBezTo>
                </a:path>
                <a:path w="21600" h="22528" stroke="0" extrusionOk="0">
                  <a:moveTo>
                    <a:pt x="1323" y="-1"/>
                  </a:moveTo>
                  <a:cubicBezTo>
                    <a:pt x="12717" y="698"/>
                    <a:pt x="21600" y="10143"/>
                    <a:pt x="21600" y="21559"/>
                  </a:cubicBezTo>
                  <a:cubicBezTo>
                    <a:pt x="21600" y="21882"/>
                    <a:pt x="21592" y="22205"/>
                    <a:pt x="21578" y="22528"/>
                  </a:cubicBezTo>
                  <a:lnTo>
                    <a:pt x="0" y="21559"/>
                  </a:lnTo>
                  <a:lnTo>
                    <a:pt x="1323" y="-1"/>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2317" name="Line 34">
              <a:extLst>
                <a:ext uri="{FF2B5EF4-FFF2-40B4-BE49-F238E27FC236}">
                  <a16:creationId xmlns:a16="http://schemas.microsoft.com/office/drawing/2014/main" id="{492BC810-8B2E-4CD3-9F65-FB96689BB0B0}"/>
                </a:ext>
              </a:extLst>
            </p:cNvPr>
            <p:cNvSpPr>
              <a:spLocks noChangeShapeType="1"/>
            </p:cNvSpPr>
            <p:nvPr/>
          </p:nvSpPr>
          <p:spPr bwMode="auto">
            <a:xfrm rot="10800000" flipH="1" flipV="1">
              <a:off x="5111" y="2102"/>
              <a:ext cx="0" cy="1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sp>
        <p:nvSpPr>
          <p:cNvPr id="12294" name="Text Box 35">
            <a:extLst>
              <a:ext uri="{FF2B5EF4-FFF2-40B4-BE49-F238E27FC236}">
                <a16:creationId xmlns:a16="http://schemas.microsoft.com/office/drawing/2014/main" id="{6D91A785-0FD8-4ADB-9274-AB45F98E958F}"/>
              </a:ext>
            </a:extLst>
          </p:cNvPr>
          <p:cNvSpPr txBox="1">
            <a:spLocks noChangeArrowheads="1"/>
          </p:cNvSpPr>
          <p:nvPr/>
        </p:nvSpPr>
        <p:spPr bwMode="auto">
          <a:xfrm>
            <a:off x="7266386" y="3257551"/>
            <a:ext cx="7346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100" dirty="0">
                <a:latin typeface="Times New Roman" panose="02020603050405020304" pitchFamily="18" charset="0"/>
              </a:rPr>
              <a:t>dBm</a:t>
            </a:r>
          </a:p>
        </p:txBody>
      </p:sp>
      <p:sp>
        <p:nvSpPr>
          <p:cNvPr id="12295" name="AutoShape 54">
            <a:extLst>
              <a:ext uri="{FF2B5EF4-FFF2-40B4-BE49-F238E27FC236}">
                <a16:creationId xmlns:a16="http://schemas.microsoft.com/office/drawing/2014/main" id="{CCFCE5D4-B3B6-4048-A250-FE4D081855EC}"/>
              </a:ext>
            </a:extLst>
          </p:cNvPr>
          <p:cNvSpPr>
            <a:spLocks noChangeArrowheads="1"/>
          </p:cNvSpPr>
          <p:nvPr/>
        </p:nvSpPr>
        <p:spPr bwMode="auto">
          <a:xfrm>
            <a:off x="4543425" y="3400425"/>
            <a:ext cx="58341" cy="57150"/>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2296" name="TextBox 63">
            <a:extLst>
              <a:ext uri="{FF2B5EF4-FFF2-40B4-BE49-F238E27FC236}">
                <a16:creationId xmlns:a16="http://schemas.microsoft.com/office/drawing/2014/main" id="{C090A753-0A7F-4EC8-BD7D-99BFDEEBD976}"/>
              </a:ext>
            </a:extLst>
          </p:cNvPr>
          <p:cNvSpPr txBox="1">
            <a:spLocks noChangeArrowheads="1"/>
          </p:cNvSpPr>
          <p:nvPr/>
        </p:nvSpPr>
        <p:spPr bwMode="auto">
          <a:xfrm>
            <a:off x="5403304" y="1701208"/>
            <a:ext cx="2092924" cy="369332"/>
          </a:xfrm>
          <a:prstGeom prst="rect">
            <a:avLst/>
          </a:prstGeom>
          <a:solidFill>
            <a:schemeClr val="bg1"/>
          </a:solidFill>
          <a:ln>
            <a:solidFill>
              <a:schemeClr val="tx1"/>
            </a:solidFill>
          </a:ln>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dirty="0">
                <a:latin typeface="Times New Roman" panose="02020603050405020304" pitchFamily="18" charset="0"/>
                <a:cs typeface="Times New Roman" panose="02020603050405020304" pitchFamily="18" charset="0"/>
              </a:rPr>
              <a:t>Log Polar Plot EIRP</a:t>
            </a:r>
          </a:p>
        </p:txBody>
      </p:sp>
      <p:sp>
        <p:nvSpPr>
          <p:cNvPr id="12297" name="Rectangle 8">
            <a:extLst>
              <a:ext uri="{FF2B5EF4-FFF2-40B4-BE49-F238E27FC236}">
                <a16:creationId xmlns:a16="http://schemas.microsoft.com/office/drawing/2014/main" id="{D1C3E112-783B-4B4A-BDAB-E5CF46119743}"/>
              </a:ext>
            </a:extLst>
          </p:cNvPr>
          <p:cNvSpPr>
            <a:spLocks noGrp="1" noChangeArrowheads="1"/>
          </p:cNvSpPr>
          <p:nvPr>
            <p:ph type="title"/>
          </p:nvPr>
        </p:nvSpPr>
        <p:spPr>
          <a:xfrm>
            <a:off x="1905000" y="881963"/>
            <a:ext cx="5010150" cy="672993"/>
          </a:xfrm>
          <a:solidFill>
            <a:schemeClr val="bg1"/>
          </a:solidFill>
          <a:ln>
            <a:solidFill>
              <a:schemeClr val="tx1"/>
            </a:solidFill>
          </a:ln>
        </p:spPr>
        <p:txBody>
          <a:bodyPr/>
          <a:lstStyle/>
          <a:p>
            <a:pPr>
              <a:defRPr/>
            </a:pPr>
            <a:r>
              <a:rPr lang="en-US" sz="2400" dirty="0">
                <a:latin typeface="Times New Roman" pitchFamily="18" charset="0"/>
                <a:cs typeface="Times New Roman" pitchFamily="18" charset="0"/>
              </a:rPr>
              <a:t>FCC Category A Antenna Pattern</a:t>
            </a:r>
          </a:p>
        </p:txBody>
      </p:sp>
      <p:sp>
        <p:nvSpPr>
          <p:cNvPr id="39" name="Date Placeholder 5">
            <a:extLst>
              <a:ext uri="{FF2B5EF4-FFF2-40B4-BE49-F238E27FC236}">
                <a16:creationId xmlns:a16="http://schemas.microsoft.com/office/drawing/2014/main" id="{A8D584E2-6793-4AA0-8DD4-1E78DC0CE052}"/>
              </a:ext>
            </a:extLst>
          </p:cNvPr>
          <p:cNvSpPr>
            <a:spLocks noGrp="1"/>
          </p:cNvSpPr>
          <p:nvPr>
            <p:ph type="dt" idx="15"/>
          </p:nvPr>
        </p:nvSpPr>
        <p:spPr>
          <a:xfrm>
            <a:off x="696912" y="333375"/>
            <a:ext cx="2198688" cy="273050"/>
          </a:xfrm>
        </p:spPr>
        <p:txBody>
          <a:bodyPr/>
          <a:lstStyle/>
          <a:p>
            <a:r>
              <a:rPr lang="en-US" dirty="0"/>
              <a:t>May 17, 2018</a:t>
            </a:r>
            <a:endParaRPr lang="en-GB" dirty="0"/>
          </a:p>
        </p:txBody>
      </p:sp>
      <p:sp>
        <p:nvSpPr>
          <p:cNvPr id="40"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5</a:t>
            </a:fld>
            <a:endParaRPr lang="en-GB" dirty="0"/>
          </a:p>
        </p:txBody>
      </p:sp>
      <p:sp>
        <p:nvSpPr>
          <p:cNvPr id="41"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Tree>
    <p:extLst>
      <p:ext uri="{BB962C8B-B14F-4D97-AF65-F5344CB8AC3E}">
        <p14:creationId xmlns:p14="http://schemas.microsoft.com/office/powerpoint/2010/main" val="6457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2">
            <a:extLst>
              <a:ext uri="{FF2B5EF4-FFF2-40B4-BE49-F238E27FC236}">
                <a16:creationId xmlns:a16="http://schemas.microsoft.com/office/drawing/2014/main" id="{E80559F1-2D10-4284-8014-0837DF8879E0}"/>
              </a:ext>
            </a:extLst>
          </p:cNvPr>
          <p:cNvGrpSpPr>
            <a:grpSpLocks/>
          </p:cNvGrpSpPr>
          <p:nvPr/>
        </p:nvGrpSpPr>
        <p:grpSpPr bwMode="auto">
          <a:xfrm>
            <a:off x="1257300" y="1657350"/>
            <a:ext cx="6743700" cy="3200400"/>
            <a:chOff x="-53" y="330"/>
            <a:chExt cx="7220" cy="3871"/>
          </a:xfrm>
        </p:grpSpPr>
        <p:sp>
          <p:nvSpPr>
            <p:cNvPr id="14348" name="Line 3">
              <a:extLst>
                <a:ext uri="{FF2B5EF4-FFF2-40B4-BE49-F238E27FC236}">
                  <a16:creationId xmlns:a16="http://schemas.microsoft.com/office/drawing/2014/main" id="{CC7C5A63-D149-4772-A850-D609E016ECD4}"/>
                </a:ext>
              </a:extLst>
            </p:cNvPr>
            <p:cNvSpPr>
              <a:spLocks noChangeShapeType="1"/>
            </p:cNvSpPr>
            <p:nvPr/>
          </p:nvSpPr>
          <p:spPr bwMode="auto">
            <a:xfrm>
              <a:off x="2875" y="805"/>
              <a:ext cx="252" cy="40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4349" name="Group 4">
              <a:extLst>
                <a:ext uri="{FF2B5EF4-FFF2-40B4-BE49-F238E27FC236}">
                  <a16:creationId xmlns:a16="http://schemas.microsoft.com/office/drawing/2014/main" id="{D970B843-DA5E-4984-A99A-1DE744D693A4}"/>
                </a:ext>
              </a:extLst>
            </p:cNvPr>
            <p:cNvGrpSpPr>
              <a:grpSpLocks/>
            </p:cNvGrpSpPr>
            <p:nvPr/>
          </p:nvGrpSpPr>
          <p:grpSpPr bwMode="auto">
            <a:xfrm>
              <a:off x="-53" y="330"/>
              <a:ext cx="7220" cy="3871"/>
              <a:chOff x="-53" y="330"/>
              <a:chExt cx="7220" cy="3871"/>
            </a:xfrm>
          </p:grpSpPr>
          <p:sp>
            <p:nvSpPr>
              <p:cNvPr id="14350" name="Line 5">
                <a:extLst>
                  <a:ext uri="{FF2B5EF4-FFF2-40B4-BE49-F238E27FC236}">
                    <a16:creationId xmlns:a16="http://schemas.microsoft.com/office/drawing/2014/main" id="{E0BF44A9-D372-4E77-ACF0-CA91BC8712FD}"/>
                  </a:ext>
                </a:extLst>
              </p:cNvPr>
              <p:cNvSpPr>
                <a:spLocks noChangeShapeType="1"/>
              </p:cNvSpPr>
              <p:nvPr/>
            </p:nvSpPr>
            <p:spPr bwMode="auto">
              <a:xfrm flipH="1" flipV="1">
                <a:off x="314" y="745"/>
                <a:ext cx="245" cy="120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4351" name="Group 6">
                <a:extLst>
                  <a:ext uri="{FF2B5EF4-FFF2-40B4-BE49-F238E27FC236}">
                    <a16:creationId xmlns:a16="http://schemas.microsoft.com/office/drawing/2014/main" id="{F08F8AE0-5139-4050-AC12-8AF152C2DC4C}"/>
                  </a:ext>
                </a:extLst>
              </p:cNvPr>
              <p:cNvGrpSpPr>
                <a:grpSpLocks/>
              </p:cNvGrpSpPr>
              <p:nvPr/>
            </p:nvGrpSpPr>
            <p:grpSpPr bwMode="auto">
              <a:xfrm>
                <a:off x="-53" y="330"/>
                <a:ext cx="7220" cy="3871"/>
                <a:chOff x="-53" y="330"/>
                <a:chExt cx="7220" cy="3871"/>
              </a:xfrm>
            </p:grpSpPr>
            <p:sp>
              <p:nvSpPr>
                <p:cNvPr id="14352" name="Arc 7">
                  <a:extLst>
                    <a:ext uri="{FF2B5EF4-FFF2-40B4-BE49-F238E27FC236}">
                      <a16:creationId xmlns:a16="http://schemas.microsoft.com/office/drawing/2014/main" id="{6773E98E-E436-40A5-B0B3-D0D4D2D703D2}"/>
                    </a:ext>
                  </a:extLst>
                </p:cNvPr>
                <p:cNvSpPr>
                  <a:spLocks/>
                </p:cNvSpPr>
                <p:nvPr/>
              </p:nvSpPr>
              <p:spPr bwMode="auto">
                <a:xfrm rot="1794240" flipH="1">
                  <a:off x="-1" y="796"/>
                  <a:ext cx="1399" cy="1577"/>
                </a:xfrm>
                <a:custGeom>
                  <a:avLst/>
                  <a:gdLst>
                    <a:gd name="T0" fmla="*/ 0 w 18636"/>
                    <a:gd name="T1" fmla="*/ 0 h 21600"/>
                    <a:gd name="T2" fmla="*/ 0 w 18636"/>
                    <a:gd name="T3" fmla="*/ 0 h 21600"/>
                    <a:gd name="T4" fmla="*/ 0 w 18636"/>
                    <a:gd name="T5" fmla="*/ 0 h 21600"/>
                    <a:gd name="T6" fmla="*/ 0 60000 65536"/>
                    <a:gd name="T7" fmla="*/ 0 60000 65536"/>
                    <a:gd name="T8" fmla="*/ 0 60000 65536"/>
                    <a:gd name="T9" fmla="*/ 0 w 18636"/>
                    <a:gd name="T10" fmla="*/ 0 h 21600"/>
                    <a:gd name="T11" fmla="*/ 18636 w 18636"/>
                    <a:gd name="T12" fmla="*/ 21600 h 21600"/>
                  </a:gdLst>
                  <a:ahLst/>
                  <a:cxnLst>
                    <a:cxn ang="T6">
                      <a:pos x="T0" y="T1"/>
                    </a:cxn>
                    <a:cxn ang="T7">
                      <a:pos x="T2" y="T3"/>
                    </a:cxn>
                    <a:cxn ang="T8">
                      <a:pos x="T4" y="T5"/>
                    </a:cxn>
                  </a:cxnLst>
                  <a:rect l="T9" t="T10" r="T11" b="T12"/>
                  <a:pathLst>
                    <a:path w="18636" h="21600" fill="none" extrusionOk="0">
                      <a:moveTo>
                        <a:pt x="0" y="1011"/>
                      </a:moveTo>
                      <a:cubicBezTo>
                        <a:pt x="2112" y="341"/>
                        <a:pt x="4315" y="-1"/>
                        <a:pt x="6532" y="0"/>
                      </a:cubicBezTo>
                      <a:cubicBezTo>
                        <a:pt x="10846" y="0"/>
                        <a:pt x="15062" y="1292"/>
                        <a:pt x="18636" y="3709"/>
                      </a:cubicBezTo>
                    </a:path>
                    <a:path w="18636" h="21600" stroke="0" extrusionOk="0">
                      <a:moveTo>
                        <a:pt x="0" y="1011"/>
                      </a:moveTo>
                      <a:cubicBezTo>
                        <a:pt x="2112" y="341"/>
                        <a:pt x="4315" y="-1"/>
                        <a:pt x="6532" y="0"/>
                      </a:cubicBezTo>
                      <a:cubicBezTo>
                        <a:pt x="10846" y="0"/>
                        <a:pt x="15062" y="1292"/>
                        <a:pt x="18636" y="3709"/>
                      </a:cubicBezTo>
                      <a:lnTo>
                        <a:pt x="6532" y="21600"/>
                      </a:lnTo>
                      <a:lnTo>
                        <a:pt x="0" y="1011"/>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4353" name="Line 8">
                  <a:extLst>
                    <a:ext uri="{FF2B5EF4-FFF2-40B4-BE49-F238E27FC236}">
                      <a16:creationId xmlns:a16="http://schemas.microsoft.com/office/drawing/2014/main" id="{F144CF68-1535-49C7-A7B4-26CD2A09CAD4}"/>
                    </a:ext>
                  </a:extLst>
                </p:cNvPr>
                <p:cNvSpPr>
                  <a:spLocks noChangeShapeType="1"/>
                </p:cNvSpPr>
                <p:nvPr/>
              </p:nvSpPr>
              <p:spPr bwMode="auto">
                <a:xfrm flipV="1">
                  <a:off x="1627" y="805"/>
                  <a:ext cx="1248" cy="53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4354" name="Line 9">
                  <a:extLst>
                    <a:ext uri="{FF2B5EF4-FFF2-40B4-BE49-F238E27FC236}">
                      <a16:creationId xmlns:a16="http://schemas.microsoft.com/office/drawing/2014/main" id="{2C2B0E28-D820-4E35-B454-CB3BBCC86175}"/>
                    </a:ext>
                  </a:extLst>
                </p:cNvPr>
                <p:cNvSpPr>
                  <a:spLocks noChangeShapeType="1"/>
                </p:cNvSpPr>
                <p:nvPr/>
              </p:nvSpPr>
              <p:spPr bwMode="auto">
                <a:xfrm flipH="1">
                  <a:off x="253" y="2646"/>
                  <a:ext cx="306" cy="114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4355" name="Line 10">
                  <a:extLst>
                    <a:ext uri="{FF2B5EF4-FFF2-40B4-BE49-F238E27FC236}">
                      <a16:creationId xmlns:a16="http://schemas.microsoft.com/office/drawing/2014/main" id="{925CF76A-C9F3-4FA9-B0E1-26A523E84702}"/>
                    </a:ext>
                  </a:extLst>
                </p:cNvPr>
                <p:cNvSpPr>
                  <a:spLocks noChangeShapeType="1"/>
                </p:cNvSpPr>
                <p:nvPr/>
              </p:nvSpPr>
              <p:spPr bwMode="auto">
                <a:xfrm>
                  <a:off x="3127" y="3341"/>
                  <a:ext cx="4040" cy="86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4356" name="Arc 11">
                  <a:extLst>
                    <a:ext uri="{FF2B5EF4-FFF2-40B4-BE49-F238E27FC236}">
                      <a16:creationId xmlns:a16="http://schemas.microsoft.com/office/drawing/2014/main" id="{190CFC56-EC17-4DFD-BA30-E541103C8011}"/>
                    </a:ext>
                  </a:extLst>
                </p:cNvPr>
                <p:cNvSpPr>
                  <a:spLocks/>
                </p:cNvSpPr>
                <p:nvPr/>
              </p:nvSpPr>
              <p:spPr bwMode="auto">
                <a:xfrm rot="-5400000">
                  <a:off x="802" y="1445"/>
                  <a:ext cx="744" cy="1747"/>
                </a:xfrm>
                <a:custGeom>
                  <a:avLst/>
                  <a:gdLst>
                    <a:gd name="T0" fmla="*/ 0 w 22759"/>
                    <a:gd name="T1" fmla="*/ 0 h 21600"/>
                    <a:gd name="T2" fmla="*/ 0 w 22759"/>
                    <a:gd name="T3" fmla="*/ 0 h 21600"/>
                    <a:gd name="T4" fmla="*/ 0 w 22759"/>
                    <a:gd name="T5" fmla="*/ 0 h 21600"/>
                    <a:gd name="T6" fmla="*/ 0 60000 65536"/>
                    <a:gd name="T7" fmla="*/ 0 60000 65536"/>
                    <a:gd name="T8" fmla="*/ 0 60000 65536"/>
                    <a:gd name="T9" fmla="*/ 0 w 22759"/>
                    <a:gd name="T10" fmla="*/ 0 h 21600"/>
                    <a:gd name="T11" fmla="*/ 22759 w 22759"/>
                    <a:gd name="T12" fmla="*/ 21600 h 21600"/>
                  </a:gdLst>
                  <a:ahLst/>
                  <a:cxnLst>
                    <a:cxn ang="T6">
                      <a:pos x="T0" y="T1"/>
                    </a:cxn>
                    <a:cxn ang="T7">
                      <a:pos x="T2" y="T3"/>
                    </a:cxn>
                    <a:cxn ang="T8">
                      <a:pos x="T4" y="T5"/>
                    </a:cxn>
                  </a:cxnLst>
                  <a:rect l="T9" t="T10" r="T11" b="T12"/>
                  <a:pathLst>
                    <a:path w="22759" h="21600" fill="none" extrusionOk="0">
                      <a:moveTo>
                        <a:pt x="0" y="3481"/>
                      </a:moveTo>
                      <a:cubicBezTo>
                        <a:pt x="3501" y="1209"/>
                        <a:pt x="7585" y="-1"/>
                        <a:pt x="11759" y="0"/>
                      </a:cubicBezTo>
                      <a:cubicBezTo>
                        <a:pt x="15629" y="0"/>
                        <a:pt x="19428" y="1039"/>
                        <a:pt x="22759" y="3010"/>
                      </a:cubicBezTo>
                    </a:path>
                    <a:path w="22759" h="21600" stroke="0" extrusionOk="0">
                      <a:moveTo>
                        <a:pt x="0" y="3481"/>
                      </a:moveTo>
                      <a:cubicBezTo>
                        <a:pt x="3501" y="1209"/>
                        <a:pt x="7585" y="-1"/>
                        <a:pt x="11759" y="0"/>
                      </a:cubicBezTo>
                      <a:cubicBezTo>
                        <a:pt x="15629" y="0"/>
                        <a:pt x="19428" y="1039"/>
                        <a:pt x="22759" y="3010"/>
                      </a:cubicBezTo>
                      <a:lnTo>
                        <a:pt x="11759" y="21600"/>
                      </a:lnTo>
                      <a:lnTo>
                        <a:pt x="0" y="3481"/>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4357" name="Arc 12">
                  <a:extLst>
                    <a:ext uri="{FF2B5EF4-FFF2-40B4-BE49-F238E27FC236}">
                      <a16:creationId xmlns:a16="http://schemas.microsoft.com/office/drawing/2014/main" id="{6465A453-6EB5-4EA5-8E43-B0955EB761C8}"/>
                    </a:ext>
                  </a:extLst>
                </p:cNvPr>
                <p:cNvSpPr>
                  <a:spLocks/>
                </p:cNvSpPr>
                <p:nvPr/>
              </p:nvSpPr>
              <p:spPr bwMode="auto">
                <a:xfrm rot="9271163" flipH="1">
                  <a:off x="-53" y="2132"/>
                  <a:ext cx="1504" cy="1613"/>
                </a:xfrm>
                <a:custGeom>
                  <a:avLst/>
                  <a:gdLst>
                    <a:gd name="T0" fmla="*/ 0 w 17884"/>
                    <a:gd name="T1" fmla="*/ 0 h 21600"/>
                    <a:gd name="T2" fmla="*/ 0 w 17884"/>
                    <a:gd name="T3" fmla="*/ 0 h 21600"/>
                    <a:gd name="T4" fmla="*/ 0 w 17884"/>
                    <a:gd name="T5" fmla="*/ 0 h 21600"/>
                    <a:gd name="T6" fmla="*/ 0 60000 65536"/>
                    <a:gd name="T7" fmla="*/ 0 60000 65536"/>
                    <a:gd name="T8" fmla="*/ 0 60000 65536"/>
                    <a:gd name="T9" fmla="*/ 0 w 17884"/>
                    <a:gd name="T10" fmla="*/ 0 h 21600"/>
                    <a:gd name="T11" fmla="*/ 17884 w 17884"/>
                    <a:gd name="T12" fmla="*/ 21600 h 21600"/>
                  </a:gdLst>
                  <a:ahLst/>
                  <a:cxnLst>
                    <a:cxn ang="T6">
                      <a:pos x="T0" y="T1"/>
                    </a:cxn>
                    <a:cxn ang="T7">
                      <a:pos x="T2" y="T3"/>
                    </a:cxn>
                    <a:cxn ang="T8">
                      <a:pos x="T4" y="T5"/>
                    </a:cxn>
                  </a:cxnLst>
                  <a:rect l="T9" t="T10" r="T11" b="T12"/>
                  <a:pathLst>
                    <a:path w="17884" h="21600" fill="none" extrusionOk="0">
                      <a:moveTo>
                        <a:pt x="-1" y="3075"/>
                      </a:moveTo>
                      <a:cubicBezTo>
                        <a:pt x="3355" y="1063"/>
                        <a:pt x="7195" y="-1"/>
                        <a:pt x="11109" y="0"/>
                      </a:cubicBezTo>
                      <a:cubicBezTo>
                        <a:pt x="13410" y="0"/>
                        <a:pt x="15698" y="367"/>
                        <a:pt x="17883" y="1090"/>
                      </a:cubicBezTo>
                    </a:path>
                    <a:path w="17884" h="21600" stroke="0" extrusionOk="0">
                      <a:moveTo>
                        <a:pt x="-1" y="3075"/>
                      </a:moveTo>
                      <a:cubicBezTo>
                        <a:pt x="3355" y="1063"/>
                        <a:pt x="7195" y="-1"/>
                        <a:pt x="11109" y="0"/>
                      </a:cubicBezTo>
                      <a:cubicBezTo>
                        <a:pt x="13410" y="0"/>
                        <a:pt x="15698" y="367"/>
                        <a:pt x="17883" y="1090"/>
                      </a:cubicBezTo>
                      <a:lnTo>
                        <a:pt x="11109" y="21600"/>
                      </a:lnTo>
                      <a:lnTo>
                        <a:pt x="-1" y="3075"/>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4358" name="Line 13">
                  <a:extLst>
                    <a:ext uri="{FF2B5EF4-FFF2-40B4-BE49-F238E27FC236}">
                      <a16:creationId xmlns:a16="http://schemas.microsoft.com/office/drawing/2014/main" id="{EEF78176-10CD-4F5D-9164-ED943DF3E876}"/>
                    </a:ext>
                  </a:extLst>
                </p:cNvPr>
                <p:cNvSpPr>
                  <a:spLocks noChangeShapeType="1"/>
                </p:cNvSpPr>
                <p:nvPr/>
              </p:nvSpPr>
              <p:spPr bwMode="auto">
                <a:xfrm>
                  <a:off x="1680" y="3264"/>
                  <a:ext cx="1281" cy="49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4359" name="Line 14">
                  <a:extLst>
                    <a:ext uri="{FF2B5EF4-FFF2-40B4-BE49-F238E27FC236}">
                      <a16:creationId xmlns:a16="http://schemas.microsoft.com/office/drawing/2014/main" id="{292ACBC6-1A49-4D81-ABD3-6D374A568821}"/>
                    </a:ext>
                  </a:extLst>
                </p:cNvPr>
                <p:cNvSpPr>
                  <a:spLocks noChangeShapeType="1"/>
                </p:cNvSpPr>
                <p:nvPr/>
              </p:nvSpPr>
              <p:spPr bwMode="auto">
                <a:xfrm flipV="1">
                  <a:off x="2961" y="3341"/>
                  <a:ext cx="166" cy="42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4360" name="Line 15">
                  <a:extLst>
                    <a:ext uri="{FF2B5EF4-FFF2-40B4-BE49-F238E27FC236}">
                      <a16:creationId xmlns:a16="http://schemas.microsoft.com/office/drawing/2014/main" id="{F2957C22-6BD7-48C6-9CBA-9E8586A17471}"/>
                    </a:ext>
                  </a:extLst>
                </p:cNvPr>
                <p:cNvSpPr>
                  <a:spLocks noChangeShapeType="1"/>
                </p:cNvSpPr>
                <p:nvPr/>
              </p:nvSpPr>
              <p:spPr bwMode="auto">
                <a:xfrm flipV="1">
                  <a:off x="3127" y="330"/>
                  <a:ext cx="4040" cy="88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grpSp>
      </p:grpSp>
      <p:sp>
        <p:nvSpPr>
          <p:cNvPr id="13316" name="Text Box 16">
            <a:extLst>
              <a:ext uri="{FF2B5EF4-FFF2-40B4-BE49-F238E27FC236}">
                <a16:creationId xmlns:a16="http://schemas.microsoft.com/office/drawing/2014/main" id="{BC42DD07-4A0A-4233-B32A-1F9C193F4C24}"/>
              </a:ext>
            </a:extLst>
          </p:cNvPr>
          <p:cNvSpPr txBox="1">
            <a:spLocks noChangeArrowheads="1"/>
          </p:cNvSpPr>
          <p:nvPr/>
        </p:nvSpPr>
        <p:spPr bwMode="auto">
          <a:xfrm>
            <a:off x="1143000" y="884635"/>
            <a:ext cx="6858000" cy="738664"/>
          </a:xfrm>
          <a:prstGeom prst="rect">
            <a:avLst/>
          </a:prstGeom>
          <a:noFill/>
          <a:ln w="9525">
            <a:noFill/>
            <a:miter lim="800000"/>
            <a:headEnd/>
            <a:tailEnd/>
          </a:ln>
        </p:spPr>
        <p:txBody>
          <a:bodyPr>
            <a:spAutoFit/>
          </a:bodyPr>
          <a:lstStyle/>
          <a:p>
            <a:pPr algn="ctr" eaLnBrk="1" hangingPunct="1">
              <a:defRPr/>
            </a:pPr>
            <a:r>
              <a:rPr lang="en-US" sz="2100" b="1" u="sng" dirty="0">
                <a:cs typeface="Arial" charset="0"/>
              </a:rPr>
              <a:t>Linear Distance Plot of the Interference Contour </a:t>
            </a:r>
          </a:p>
          <a:p>
            <a:pPr algn="ctr" eaLnBrk="1" hangingPunct="1">
              <a:defRPr/>
            </a:pPr>
            <a:r>
              <a:rPr lang="en-US" sz="2100" b="1" u="sng" dirty="0">
                <a:cs typeface="Arial" charset="0"/>
              </a:rPr>
              <a:t>FCC Category A Antenna</a:t>
            </a:r>
          </a:p>
        </p:txBody>
      </p:sp>
      <p:sp>
        <p:nvSpPr>
          <p:cNvPr id="14341" name="AutoShape 17">
            <a:extLst>
              <a:ext uri="{FF2B5EF4-FFF2-40B4-BE49-F238E27FC236}">
                <a16:creationId xmlns:a16="http://schemas.microsoft.com/office/drawing/2014/main" id="{16C9B87C-48A8-408C-9973-744870E0135C}"/>
              </a:ext>
            </a:extLst>
          </p:cNvPr>
          <p:cNvSpPr>
            <a:spLocks noChangeArrowheads="1"/>
          </p:cNvSpPr>
          <p:nvPr/>
        </p:nvSpPr>
        <p:spPr bwMode="auto">
          <a:xfrm>
            <a:off x="1781175" y="3257550"/>
            <a:ext cx="58341" cy="57150"/>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4342" name="TextBox 27">
            <a:extLst>
              <a:ext uri="{FF2B5EF4-FFF2-40B4-BE49-F238E27FC236}">
                <a16:creationId xmlns:a16="http://schemas.microsoft.com/office/drawing/2014/main" id="{F521F877-5431-44D6-8D6C-2AA981AEE41C}"/>
              </a:ext>
            </a:extLst>
          </p:cNvPr>
          <p:cNvSpPr txBox="1">
            <a:spLocks noChangeArrowheads="1"/>
          </p:cNvSpPr>
          <p:nvPr/>
        </p:nvSpPr>
        <p:spPr bwMode="auto">
          <a:xfrm>
            <a:off x="3086100" y="4572000"/>
            <a:ext cx="17892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500" dirty="0">
                <a:latin typeface="Times New Roman" panose="02020603050405020304" pitchFamily="18" charset="0"/>
              </a:rPr>
              <a:t>Interference Contour</a:t>
            </a:r>
          </a:p>
        </p:txBody>
      </p:sp>
      <p:cxnSp>
        <p:nvCxnSpPr>
          <p:cNvPr id="31" name="Straight Arrow Connector 30">
            <a:extLst>
              <a:ext uri="{FF2B5EF4-FFF2-40B4-BE49-F238E27FC236}">
                <a16:creationId xmlns:a16="http://schemas.microsoft.com/office/drawing/2014/main" id="{63BDAAA9-9CC3-4B76-AAA6-9FE3E4B90686}"/>
              </a:ext>
            </a:extLst>
          </p:cNvPr>
          <p:cNvCxnSpPr/>
          <p:nvPr/>
        </p:nvCxnSpPr>
        <p:spPr bwMode="auto">
          <a:xfrm flipH="1" flipV="1">
            <a:off x="4229101" y="4286250"/>
            <a:ext cx="39886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4" name="Text Box 16">
            <a:extLst>
              <a:ext uri="{FF2B5EF4-FFF2-40B4-BE49-F238E27FC236}">
                <a16:creationId xmlns:a16="http://schemas.microsoft.com/office/drawing/2014/main" id="{A801BF70-3BD7-4646-8FE9-34C60829C047}"/>
              </a:ext>
            </a:extLst>
          </p:cNvPr>
          <p:cNvSpPr txBox="1">
            <a:spLocks noChangeArrowheads="1"/>
          </p:cNvSpPr>
          <p:nvPr/>
        </p:nvSpPr>
        <p:spPr bwMode="auto">
          <a:xfrm>
            <a:off x="1924050" y="2571750"/>
            <a:ext cx="60769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500" dirty="0">
                <a:latin typeface="Times New Roman" panose="02020603050405020304" pitchFamily="18" charset="0"/>
              </a:rPr>
              <a:t>It was believed by industry that no new stations could operate within this area without causing or receiving harmful interference. </a:t>
            </a:r>
          </a:p>
          <a:p>
            <a:pPr algn="ctr" eaLnBrk="1" hangingPunct="1">
              <a:spcBef>
                <a:spcPct val="0"/>
              </a:spcBef>
              <a:buClrTx/>
              <a:buSzTx/>
              <a:buFontTx/>
              <a:buNone/>
            </a:pPr>
            <a:r>
              <a:rPr lang="en-US" altLang="en-US" sz="1500" dirty="0">
                <a:latin typeface="Times New Roman" panose="02020603050405020304" pitchFamily="18" charset="0"/>
              </a:rPr>
              <a:t>This area was not considered usable.</a:t>
            </a:r>
          </a:p>
          <a:p>
            <a:pPr algn="ctr" eaLnBrk="1" hangingPunct="1">
              <a:spcBef>
                <a:spcPct val="0"/>
              </a:spcBef>
              <a:buClrTx/>
              <a:buSzTx/>
              <a:buFontTx/>
              <a:buNone/>
            </a:pPr>
            <a:endParaRPr lang="en-US" altLang="en-US" sz="1500" dirty="0">
              <a:latin typeface="Times New Roman" panose="02020603050405020304" pitchFamily="18" charset="0"/>
            </a:endParaRPr>
          </a:p>
          <a:p>
            <a:pPr algn="ctr" eaLnBrk="1" hangingPunct="1">
              <a:spcBef>
                <a:spcPct val="0"/>
              </a:spcBef>
              <a:buClrTx/>
              <a:buSzTx/>
              <a:buFontTx/>
              <a:buNone/>
            </a:pPr>
            <a:r>
              <a:rPr lang="en-US" altLang="en-US" sz="1800" u="sng" dirty="0">
                <a:latin typeface="Times New Roman" panose="02020603050405020304" pitchFamily="18" charset="0"/>
              </a:rPr>
              <a:t>It Was Wasted.</a:t>
            </a:r>
          </a:p>
        </p:txBody>
      </p:sp>
      <p:grpSp>
        <p:nvGrpSpPr>
          <p:cNvPr id="14345" name="Group 3">
            <a:extLst>
              <a:ext uri="{FF2B5EF4-FFF2-40B4-BE49-F238E27FC236}">
                <a16:creationId xmlns:a16="http://schemas.microsoft.com/office/drawing/2014/main" id="{DDE10E69-9A5A-4952-AD8D-84415C97905E}"/>
              </a:ext>
            </a:extLst>
          </p:cNvPr>
          <p:cNvGrpSpPr>
            <a:grpSpLocks/>
          </p:cNvGrpSpPr>
          <p:nvPr/>
        </p:nvGrpSpPr>
        <p:grpSpPr bwMode="auto">
          <a:xfrm>
            <a:off x="1839516" y="3286126"/>
            <a:ext cx="1555858" cy="666033"/>
            <a:chOff x="928688" y="3238498"/>
            <a:chExt cx="2075043" cy="888076"/>
          </a:xfrm>
        </p:grpSpPr>
        <p:sp>
          <p:nvSpPr>
            <p:cNvPr id="14346" name="TextBox 27">
              <a:extLst>
                <a:ext uri="{FF2B5EF4-FFF2-40B4-BE49-F238E27FC236}">
                  <a16:creationId xmlns:a16="http://schemas.microsoft.com/office/drawing/2014/main" id="{947CA6E4-8148-413C-8CFC-D97515549EC1}"/>
                </a:ext>
              </a:extLst>
            </p:cNvPr>
            <p:cNvSpPr txBox="1">
              <a:spLocks noChangeArrowheads="1"/>
            </p:cNvSpPr>
            <p:nvPr/>
          </p:nvSpPr>
          <p:spPr bwMode="auto">
            <a:xfrm>
              <a:off x="1143312" y="3695672"/>
              <a:ext cx="1860419" cy="4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500" dirty="0">
                  <a:latin typeface="Times New Roman" panose="02020603050405020304" pitchFamily="18" charset="0"/>
                </a:rPr>
                <a:t>Primary Station</a:t>
              </a:r>
            </a:p>
          </p:txBody>
        </p:sp>
        <p:cxnSp>
          <p:nvCxnSpPr>
            <p:cNvPr id="23" name="Straight Arrow Connector 22">
              <a:extLst>
                <a:ext uri="{FF2B5EF4-FFF2-40B4-BE49-F238E27FC236}">
                  <a16:creationId xmlns:a16="http://schemas.microsoft.com/office/drawing/2014/main" id="{7E5CD313-7A35-478D-80C9-8E97058BCE11}"/>
                </a:ext>
              </a:extLst>
            </p:cNvPr>
            <p:cNvCxnSpPr>
              <a:cxnSpLocks/>
              <a:stCxn id="14346" idx="0"/>
              <a:endCxn id="14341" idx="6"/>
            </p:cNvCxnSpPr>
            <p:nvPr/>
          </p:nvCxnSpPr>
          <p:spPr bwMode="auto">
            <a:xfrm flipH="1" flipV="1">
              <a:off x="928688" y="3238498"/>
              <a:ext cx="1144833" cy="4571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Date Placeholder 5">
            <a:extLst>
              <a:ext uri="{FF2B5EF4-FFF2-40B4-BE49-F238E27FC236}">
                <a16:creationId xmlns:a16="http://schemas.microsoft.com/office/drawing/2014/main" id="{8ED02D4B-5C4F-44F9-8D92-C59AE5782229}"/>
              </a:ext>
            </a:extLst>
          </p:cNvPr>
          <p:cNvSpPr>
            <a:spLocks noGrp="1"/>
          </p:cNvSpPr>
          <p:nvPr>
            <p:ph type="dt" idx="15"/>
          </p:nvPr>
        </p:nvSpPr>
        <p:spPr>
          <a:xfrm>
            <a:off x="696912" y="333375"/>
            <a:ext cx="2198688" cy="273050"/>
          </a:xfrm>
        </p:spPr>
        <p:txBody>
          <a:bodyPr/>
          <a:lstStyle/>
          <a:p>
            <a:r>
              <a:rPr lang="en-US" dirty="0"/>
              <a:t>May 17, 2018</a:t>
            </a:r>
            <a:endParaRPr lang="en-GB" dirty="0"/>
          </a:p>
        </p:txBody>
      </p:sp>
      <p:sp>
        <p:nvSpPr>
          <p:cNvPr id="27"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6</a:t>
            </a:fld>
            <a:endParaRPr lang="en-GB" dirty="0"/>
          </a:p>
        </p:txBody>
      </p:sp>
      <p:sp>
        <p:nvSpPr>
          <p:cNvPr id="28"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Tree>
    <p:extLst>
      <p:ext uri="{BB962C8B-B14F-4D97-AF65-F5344CB8AC3E}">
        <p14:creationId xmlns:p14="http://schemas.microsoft.com/office/powerpoint/2010/main" val="172147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a:extLst>
              <a:ext uri="{FF2B5EF4-FFF2-40B4-BE49-F238E27FC236}">
                <a16:creationId xmlns:a16="http://schemas.microsoft.com/office/drawing/2014/main" id="{28809E9B-E36D-4A52-8521-3DF5D273BC3D}"/>
              </a:ext>
            </a:extLst>
          </p:cNvPr>
          <p:cNvGrpSpPr>
            <a:grpSpLocks/>
          </p:cNvGrpSpPr>
          <p:nvPr/>
        </p:nvGrpSpPr>
        <p:grpSpPr bwMode="auto">
          <a:xfrm>
            <a:off x="1257300" y="1657350"/>
            <a:ext cx="6743700" cy="3200400"/>
            <a:chOff x="-53" y="330"/>
            <a:chExt cx="7220" cy="3871"/>
          </a:xfrm>
        </p:grpSpPr>
        <p:sp>
          <p:nvSpPr>
            <p:cNvPr id="16396" name="Line 3">
              <a:extLst>
                <a:ext uri="{FF2B5EF4-FFF2-40B4-BE49-F238E27FC236}">
                  <a16:creationId xmlns:a16="http://schemas.microsoft.com/office/drawing/2014/main" id="{25585D32-9D88-448A-9244-EA2D8267EAF5}"/>
                </a:ext>
              </a:extLst>
            </p:cNvPr>
            <p:cNvSpPr>
              <a:spLocks noChangeShapeType="1"/>
            </p:cNvSpPr>
            <p:nvPr/>
          </p:nvSpPr>
          <p:spPr bwMode="auto">
            <a:xfrm>
              <a:off x="2875" y="805"/>
              <a:ext cx="252" cy="40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6397" name="Group 4">
              <a:extLst>
                <a:ext uri="{FF2B5EF4-FFF2-40B4-BE49-F238E27FC236}">
                  <a16:creationId xmlns:a16="http://schemas.microsoft.com/office/drawing/2014/main" id="{BC403399-3F17-4E42-B9BB-7734F44EAEEF}"/>
                </a:ext>
              </a:extLst>
            </p:cNvPr>
            <p:cNvGrpSpPr>
              <a:grpSpLocks/>
            </p:cNvGrpSpPr>
            <p:nvPr/>
          </p:nvGrpSpPr>
          <p:grpSpPr bwMode="auto">
            <a:xfrm>
              <a:off x="-53" y="330"/>
              <a:ext cx="7220" cy="3871"/>
              <a:chOff x="-53" y="330"/>
              <a:chExt cx="7220" cy="3871"/>
            </a:xfrm>
          </p:grpSpPr>
          <p:sp>
            <p:nvSpPr>
              <p:cNvPr id="16398" name="Line 5">
                <a:extLst>
                  <a:ext uri="{FF2B5EF4-FFF2-40B4-BE49-F238E27FC236}">
                    <a16:creationId xmlns:a16="http://schemas.microsoft.com/office/drawing/2014/main" id="{71F2FC24-CA35-4F48-BCB6-A54515CAADEA}"/>
                  </a:ext>
                </a:extLst>
              </p:cNvPr>
              <p:cNvSpPr>
                <a:spLocks noChangeShapeType="1"/>
              </p:cNvSpPr>
              <p:nvPr/>
            </p:nvSpPr>
            <p:spPr bwMode="auto">
              <a:xfrm flipH="1" flipV="1">
                <a:off x="314" y="745"/>
                <a:ext cx="245" cy="120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6399" name="Group 6">
                <a:extLst>
                  <a:ext uri="{FF2B5EF4-FFF2-40B4-BE49-F238E27FC236}">
                    <a16:creationId xmlns:a16="http://schemas.microsoft.com/office/drawing/2014/main" id="{0BBC4901-3393-41D1-ADAC-6EFF0E9A6789}"/>
                  </a:ext>
                </a:extLst>
              </p:cNvPr>
              <p:cNvGrpSpPr>
                <a:grpSpLocks/>
              </p:cNvGrpSpPr>
              <p:nvPr/>
            </p:nvGrpSpPr>
            <p:grpSpPr bwMode="auto">
              <a:xfrm>
                <a:off x="-53" y="330"/>
                <a:ext cx="7220" cy="3871"/>
                <a:chOff x="-53" y="330"/>
                <a:chExt cx="7220" cy="3871"/>
              </a:xfrm>
            </p:grpSpPr>
            <p:sp>
              <p:nvSpPr>
                <p:cNvPr id="16400" name="Arc 7">
                  <a:extLst>
                    <a:ext uri="{FF2B5EF4-FFF2-40B4-BE49-F238E27FC236}">
                      <a16:creationId xmlns:a16="http://schemas.microsoft.com/office/drawing/2014/main" id="{85D7192D-80FD-4271-BC18-54C6917B9087}"/>
                    </a:ext>
                  </a:extLst>
                </p:cNvPr>
                <p:cNvSpPr>
                  <a:spLocks/>
                </p:cNvSpPr>
                <p:nvPr/>
              </p:nvSpPr>
              <p:spPr bwMode="auto">
                <a:xfrm rot="1794240" flipH="1">
                  <a:off x="-1" y="796"/>
                  <a:ext cx="1399" cy="1577"/>
                </a:xfrm>
                <a:custGeom>
                  <a:avLst/>
                  <a:gdLst>
                    <a:gd name="T0" fmla="*/ 0 w 18636"/>
                    <a:gd name="T1" fmla="*/ 0 h 21600"/>
                    <a:gd name="T2" fmla="*/ 0 w 18636"/>
                    <a:gd name="T3" fmla="*/ 0 h 21600"/>
                    <a:gd name="T4" fmla="*/ 0 w 18636"/>
                    <a:gd name="T5" fmla="*/ 0 h 21600"/>
                    <a:gd name="T6" fmla="*/ 0 60000 65536"/>
                    <a:gd name="T7" fmla="*/ 0 60000 65536"/>
                    <a:gd name="T8" fmla="*/ 0 60000 65536"/>
                    <a:gd name="T9" fmla="*/ 0 w 18636"/>
                    <a:gd name="T10" fmla="*/ 0 h 21600"/>
                    <a:gd name="T11" fmla="*/ 18636 w 18636"/>
                    <a:gd name="T12" fmla="*/ 21600 h 21600"/>
                  </a:gdLst>
                  <a:ahLst/>
                  <a:cxnLst>
                    <a:cxn ang="T6">
                      <a:pos x="T0" y="T1"/>
                    </a:cxn>
                    <a:cxn ang="T7">
                      <a:pos x="T2" y="T3"/>
                    </a:cxn>
                    <a:cxn ang="T8">
                      <a:pos x="T4" y="T5"/>
                    </a:cxn>
                  </a:cxnLst>
                  <a:rect l="T9" t="T10" r="T11" b="T12"/>
                  <a:pathLst>
                    <a:path w="18636" h="21600" fill="none" extrusionOk="0">
                      <a:moveTo>
                        <a:pt x="0" y="1011"/>
                      </a:moveTo>
                      <a:cubicBezTo>
                        <a:pt x="2112" y="341"/>
                        <a:pt x="4315" y="-1"/>
                        <a:pt x="6532" y="0"/>
                      </a:cubicBezTo>
                      <a:cubicBezTo>
                        <a:pt x="10846" y="0"/>
                        <a:pt x="15062" y="1292"/>
                        <a:pt x="18636" y="3709"/>
                      </a:cubicBezTo>
                    </a:path>
                    <a:path w="18636" h="21600" stroke="0" extrusionOk="0">
                      <a:moveTo>
                        <a:pt x="0" y="1011"/>
                      </a:moveTo>
                      <a:cubicBezTo>
                        <a:pt x="2112" y="341"/>
                        <a:pt x="4315" y="-1"/>
                        <a:pt x="6532" y="0"/>
                      </a:cubicBezTo>
                      <a:cubicBezTo>
                        <a:pt x="10846" y="0"/>
                        <a:pt x="15062" y="1292"/>
                        <a:pt x="18636" y="3709"/>
                      </a:cubicBezTo>
                      <a:lnTo>
                        <a:pt x="6532" y="21600"/>
                      </a:lnTo>
                      <a:lnTo>
                        <a:pt x="0" y="1011"/>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6401" name="Line 8">
                  <a:extLst>
                    <a:ext uri="{FF2B5EF4-FFF2-40B4-BE49-F238E27FC236}">
                      <a16:creationId xmlns:a16="http://schemas.microsoft.com/office/drawing/2014/main" id="{4D5753B9-1675-42C2-A5FC-71FAB6422A31}"/>
                    </a:ext>
                  </a:extLst>
                </p:cNvPr>
                <p:cNvSpPr>
                  <a:spLocks noChangeShapeType="1"/>
                </p:cNvSpPr>
                <p:nvPr/>
              </p:nvSpPr>
              <p:spPr bwMode="auto">
                <a:xfrm flipV="1">
                  <a:off x="1627" y="805"/>
                  <a:ext cx="1248" cy="53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6402" name="Line 9">
                  <a:extLst>
                    <a:ext uri="{FF2B5EF4-FFF2-40B4-BE49-F238E27FC236}">
                      <a16:creationId xmlns:a16="http://schemas.microsoft.com/office/drawing/2014/main" id="{3939A4E3-85BF-4054-9397-4BEE0F0C7EB6}"/>
                    </a:ext>
                  </a:extLst>
                </p:cNvPr>
                <p:cNvSpPr>
                  <a:spLocks noChangeShapeType="1"/>
                </p:cNvSpPr>
                <p:nvPr/>
              </p:nvSpPr>
              <p:spPr bwMode="auto">
                <a:xfrm flipH="1">
                  <a:off x="253" y="2646"/>
                  <a:ext cx="306" cy="114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6403" name="Line 10">
                  <a:extLst>
                    <a:ext uri="{FF2B5EF4-FFF2-40B4-BE49-F238E27FC236}">
                      <a16:creationId xmlns:a16="http://schemas.microsoft.com/office/drawing/2014/main" id="{5382ADC2-913A-4D5C-9A56-8FDE0DDA9177}"/>
                    </a:ext>
                  </a:extLst>
                </p:cNvPr>
                <p:cNvSpPr>
                  <a:spLocks noChangeShapeType="1"/>
                </p:cNvSpPr>
                <p:nvPr/>
              </p:nvSpPr>
              <p:spPr bwMode="auto">
                <a:xfrm>
                  <a:off x="3127" y="3341"/>
                  <a:ext cx="4040" cy="86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6404" name="Arc 11">
                  <a:extLst>
                    <a:ext uri="{FF2B5EF4-FFF2-40B4-BE49-F238E27FC236}">
                      <a16:creationId xmlns:a16="http://schemas.microsoft.com/office/drawing/2014/main" id="{813DCA83-626F-4E87-819B-039EE19339F7}"/>
                    </a:ext>
                  </a:extLst>
                </p:cNvPr>
                <p:cNvSpPr>
                  <a:spLocks/>
                </p:cNvSpPr>
                <p:nvPr/>
              </p:nvSpPr>
              <p:spPr bwMode="auto">
                <a:xfrm rot="-5400000">
                  <a:off x="802" y="1445"/>
                  <a:ext cx="744" cy="1747"/>
                </a:xfrm>
                <a:custGeom>
                  <a:avLst/>
                  <a:gdLst>
                    <a:gd name="T0" fmla="*/ 0 w 22759"/>
                    <a:gd name="T1" fmla="*/ 0 h 21600"/>
                    <a:gd name="T2" fmla="*/ 0 w 22759"/>
                    <a:gd name="T3" fmla="*/ 0 h 21600"/>
                    <a:gd name="T4" fmla="*/ 0 w 22759"/>
                    <a:gd name="T5" fmla="*/ 0 h 21600"/>
                    <a:gd name="T6" fmla="*/ 0 60000 65536"/>
                    <a:gd name="T7" fmla="*/ 0 60000 65536"/>
                    <a:gd name="T8" fmla="*/ 0 60000 65536"/>
                    <a:gd name="T9" fmla="*/ 0 w 22759"/>
                    <a:gd name="T10" fmla="*/ 0 h 21600"/>
                    <a:gd name="T11" fmla="*/ 22759 w 22759"/>
                    <a:gd name="T12" fmla="*/ 21600 h 21600"/>
                  </a:gdLst>
                  <a:ahLst/>
                  <a:cxnLst>
                    <a:cxn ang="T6">
                      <a:pos x="T0" y="T1"/>
                    </a:cxn>
                    <a:cxn ang="T7">
                      <a:pos x="T2" y="T3"/>
                    </a:cxn>
                    <a:cxn ang="T8">
                      <a:pos x="T4" y="T5"/>
                    </a:cxn>
                  </a:cxnLst>
                  <a:rect l="T9" t="T10" r="T11" b="T12"/>
                  <a:pathLst>
                    <a:path w="22759" h="21600" fill="none" extrusionOk="0">
                      <a:moveTo>
                        <a:pt x="0" y="3481"/>
                      </a:moveTo>
                      <a:cubicBezTo>
                        <a:pt x="3501" y="1209"/>
                        <a:pt x="7585" y="-1"/>
                        <a:pt x="11759" y="0"/>
                      </a:cubicBezTo>
                      <a:cubicBezTo>
                        <a:pt x="15629" y="0"/>
                        <a:pt x="19428" y="1039"/>
                        <a:pt x="22759" y="3010"/>
                      </a:cubicBezTo>
                    </a:path>
                    <a:path w="22759" h="21600" stroke="0" extrusionOk="0">
                      <a:moveTo>
                        <a:pt x="0" y="3481"/>
                      </a:moveTo>
                      <a:cubicBezTo>
                        <a:pt x="3501" y="1209"/>
                        <a:pt x="7585" y="-1"/>
                        <a:pt x="11759" y="0"/>
                      </a:cubicBezTo>
                      <a:cubicBezTo>
                        <a:pt x="15629" y="0"/>
                        <a:pt x="19428" y="1039"/>
                        <a:pt x="22759" y="3010"/>
                      </a:cubicBezTo>
                      <a:lnTo>
                        <a:pt x="11759" y="21600"/>
                      </a:lnTo>
                      <a:lnTo>
                        <a:pt x="0" y="3481"/>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6405" name="Arc 12">
                  <a:extLst>
                    <a:ext uri="{FF2B5EF4-FFF2-40B4-BE49-F238E27FC236}">
                      <a16:creationId xmlns:a16="http://schemas.microsoft.com/office/drawing/2014/main" id="{56C46A4B-DBE9-436C-9994-CA586500677A}"/>
                    </a:ext>
                  </a:extLst>
                </p:cNvPr>
                <p:cNvSpPr>
                  <a:spLocks/>
                </p:cNvSpPr>
                <p:nvPr/>
              </p:nvSpPr>
              <p:spPr bwMode="auto">
                <a:xfrm rot="9271163" flipH="1">
                  <a:off x="-53" y="2132"/>
                  <a:ext cx="1504" cy="1613"/>
                </a:xfrm>
                <a:custGeom>
                  <a:avLst/>
                  <a:gdLst>
                    <a:gd name="T0" fmla="*/ 0 w 17884"/>
                    <a:gd name="T1" fmla="*/ 0 h 21600"/>
                    <a:gd name="T2" fmla="*/ 0 w 17884"/>
                    <a:gd name="T3" fmla="*/ 0 h 21600"/>
                    <a:gd name="T4" fmla="*/ 0 w 17884"/>
                    <a:gd name="T5" fmla="*/ 0 h 21600"/>
                    <a:gd name="T6" fmla="*/ 0 60000 65536"/>
                    <a:gd name="T7" fmla="*/ 0 60000 65536"/>
                    <a:gd name="T8" fmla="*/ 0 60000 65536"/>
                    <a:gd name="T9" fmla="*/ 0 w 17884"/>
                    <a:gd name="T10" fmla="*/ 0 h 21600"/>
                    <a:gd name="T11" fmla="*/ 17884 w 17884"/>
                    <a:gd name="T12" fmla="*/ 21600 h 21600"/>
                  </a:gdLst>
                  <a:ahLst/>
                  <a:cxnLst>
                    <a:cxn ang="T6">
                      <a:pos x="T0" y="T1"/>
                    </a:cxn>
                    <a:cxn ang="T7">
                      <a:pos x="T2" y="T3"/>
                    </a:cxn>
                    <a:cxn ang="T8">
                      <a:pos x="T4" y="T5"/>
                    </a:cxn>
                  </a:cxnLst>
                  <a:rect l="T9" t="T10" r="T11" b="T12"/>
                  <a:pathLst>
                    <a:path w="17884" h="21600" fill="none" extrusionOk="0">
                      <a:moveTo>
                        <a:pt x="-1" y="3075"/>
                      </a:moveTo>
                      <a:cubicBezTo>
                        <a:pt x="3355" y="1063"/>
                        <a:pt x="7195" y="-1"/>
                        <a:pt x="11109" y="0"/>
                      </a:cubicBezTo>
                      <a:cubicBezTo>
                        <a:pt x="13410" y="0"/>
                        <a:pt x="15698" y="367"/>
                        <a:pt x="17883" y="1090"/>
                      </a:cubicBezTo>
                    </a:path>
                    <a:path w="17884" h="21600" stroke="0" extrusionOk="0">
                      <a:moveTo>
                        <a:pt x="-1" y="3075"/>
                      </a:moveTo>
                      <a:cubicBezTo>
                        <a:pt x="3355" y="1063"/>
                        <a:pt x="7195" y="-1"/>
                        <a:pt x="11109" y="0"/>
                      </a:cubicBezTo>
                      <a:cubicBezTo>
                        <a:pt x="13410" y="0"/>
                        <a:pt x="15698" y="367"/>
                        <a:pt x="17883" y="1090"/>
                      </a:cubicBezTo>
                      <a:lnTo>
                        <a:pt x="11109" y="21600"/>
                      </a:lnTo>
                      <a:lnTo>
                        <a:pt x="-1" y="3075"/>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sp>
              <p:nvSpPr>
                <p:cNvPr id="16406" name="Line 13">
                  <a:extLst>
                    <a:ext uri="{FF2B5EF4-FFF2-40B4-BE49-F238E27FC236}">
                      <a16:creationId xmlns:a16="http://schemas.microsoft.com/office/drawing/2014/main" id="{0DD6BDCF-FBAD-4556-85CE-414BC02FE53E}"/>
                    </a:ext>
                  </a:extLst>
                </p:cNvPr>
                <p:cNvSpPr>
                  <a:spLocks noChangeShapeType="1"/>
                </p:cNvSpPr>
                <p:nvPr/>
              </p:nvSpPr>
              <p:spPr bwMode="auto">
                <a:xfrm>
                  <a:off x="1680" y="3264"/>
                  <a:ext cx="1281" cy="49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6407" name="Line 14">
                  <a:extLst>
                    <a:ext uri="{FF2B5EF4-FFF2-40B4-BE49-F238E27FC236}">
                      <a16:creationId xmlns:a16="http://schemas.microsoft.com/office/drawing/2014/main" id="{0E74D470-AB3E-4794-A576-D40A80925513}"/>
                    </a:ext>
                  </a:extLst>
                </p:cNvPr>
                <p:cNvSpPr>
                  <a:spLocks noChangeShapeType="1"/>
                </p:cNvSpPr>
                <p:nvPr/>
              </p:nvSpPr>
              <p:spPr bwMode="auto">
                <a:xfrm flipV="1">
                  <a:off x="2961" y="3341"/>
                  <a:ext cx="166" cy="42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6408" name="Line 15">
                  <a:extLst>
                    <a:ext uri="{FF2B5EF4-FFF2-40B4-BE49-F238E27FC236}">
                      <a16:creationId xmlns:a16="http://schemas.microsoft.com/office/drawing/2014/main" id="{1CD54625-CB48-4CFA-8F37-49C8C8D06856}"/>
                    </a:ext>
                  </a:extLst>
                </p:cNvPr>
                <p:cNvSpPr>
                  <a:spLocks noChangeShapeType="1"/>
                </p:cNvSpPr>
                <p:nvPr/>
              </p:nvSpPr>
              <p:spPr bwMode="auto">
                <a:xfrm flipV="1">
                  <a:off x="3127" y="330"/>
                  <a:ext cx="4040" cy="88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grpSp>
      </p:grpSp>
      <p:sp>
        <p:nvSpPr>
          <p:cNvPr id="14340" name="Text Box 16">
            <a:extLst>
              <a:ext uri="{FF2B5EF4-FFF2-40B4-BE49-F238E27FC236}">
                <a16:creationId xmlns:a16="http://schemas.microsoft.com/office/drawing/2014/main" id="{F2977675-35A3-4AA6-A4AD-FB79E00DF243}"/>
              </a:ext>
            </a:extLst>
          </p:cNvPr>
          <p:cNvSpPr txBox="1">
            <a:spLocks noChangeArrowheads="1"/>
          </p:cNvSpPr>
          <p:nvPr/>
        </p:nvSpPr>
        <p:spPr bwMode="auto">
          <a:xfrm>
            <a:off x="1143000" y="884635"/>
            <a:ext cx="6858000" cy="738664"/>
          </a:xfrm>
          <a:prstGeom prst="rect">
            <a:avLst/>
          </a:prstGeom>
          <a:noFill/>
          <a:ln w="9525">
            <a:noFill/>
            <a:miter lim="800000"/>
            <a:headEnd/>
            <a:tailEnd/>
          </a:ln>
        </p:spPr>
        <p:txBody>
          <a:bodyPr>
            <a:spAutoFit/>
          </a:bodyPr>
          <a:lstStyle/>
          <a:p>
            <a:pPr algn="ctr" eaLnBrk="1" hangingPunct="1">
              <a:defRPr/>
            </a:pPr>
            <a:r>
              <a:rPr lang="en-US" sz="2100" b="1" u="sng" dirty="0">
                <a:cs typeface="Arial" charset="0"/>
              </a:rPr>
              <a:t>Linear Distance Plot of the Interference Contour </a:t>
            </a:r>
          </a:p>
          <a:p>
            <a:pPr algn="ctr" eaLnBrk="1" hangingPunct="1">
              <a:defRPr/>
            </a:pPr>
            <a:r>
              <a:rPr lang="en-US" sz="2100" b="1" u="sng" dirty="0">
                <a:cs typeface="Arial" charset="0"/>
              </a:rPr>
              <a:t>FCC Category A Antenna</a:t>
            </a:r>
          </a:p>
        </p:txBody>
      </p:sp>
      <p:sp>
        <p:nvSpPr>
          <p:cNvPr id="16389" name="AutoShape 17">
            <a:extLst>
              <a:ext uri="{FF2B5EF4-FFF2-40B4-BE49-F238E27FC236}">
                <a16:creationId xmlns:a16="http://schemas.microsoft.com/office/drawing/2014/main" id="{2507AD45-3CFB-4F1B-8F67-C9998EBE37DB}"/>
              </a:ext>
            </a:extLst>
          </p:cNvPr>
          <p:cNvSpPr>
            <a:spLocks noChangeArrowheads="1"/>
          </p:cNvSpPr>
          <p:nvPr/>
        </p:nvSpPr>
        <p:spPr bwMode="auto">
          <a:xfrm>
            <a:off x="1781175" y="3257550"/>
            <a:ext cx="58341" cy="57150"/>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2700" dirty="0">
              <a:latin typeface="Times New Roman" panose="02020603050405020304" pitchFamily="18" charset="0"/>
            </a:endParaRPr>
          </a:p>
        </p:txBody>
      </p:sp>
      <p:sp>
        <p:nvSpPr>
          <p:cNvPr id="16390" name="TextBox 27">
            <a:extLst>
              <a:ext uri="{FF2B5EF4-FFF2-40B4-BE49-F238E27FC236}">
                <a16:creationId xmlns:a16="http://schemas.microsoft.com/office/drawing/2014/main" id="{4BB10327-D0B0-41C1-8EBA-9ABB0BF4E5CC}"/>
              </a:ext>
            </a:extLst>
          </p:cNvPr>
          <p:cNvSpPr txBox="1">
            <a:spLocks noChangeArrowheads="1"/>
          </p:cNvSpPr>
          <p:nvPr/>
        </p:nvSpPr>
        <p:spPr bwMode="auto">
          <a:xfrm>
            <a:off x="3086100" y="4572000"/>
            <a:ext cx="17892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500" dirty="0">
                <a:latin typeface="Times New Roman" panose="02020603050405020304" pitchFamily="18" charset="0"/>
              </a:rPr>
              <a:t>Interference Contour</a:t>
            </a:r>
          </a:p>
        </p:txBody>
      </p:sp>
      <p:cxnSp>
        <p:nvCxnSpPr>
          <p:cNvPr id="31" name="Straight Arrow Connector 30">
            <a:extLst>
              <a:ext uri="{FF2B5EF4-FFF2-40B4-BE49-F238E27FC236}">
                <a16:creationId xmlns:a16="http://schemas.microsoft.com/office/drawing/2014/main" id="{E41E4667-F8E7-4A6C-96DA-946219CDFD12}"/>
              </a:ext>
            </a:extLst>
          </p:cNvPr>
          <p:cNvCxnSpPr/>
          <p:nvPr/>
        </p:nvCxnSpPr>
        <p:spPr bwMode="auto">
          <a:xfrm flipH="1" flipV="1">
            <a:off x="4229101" y="4286250"/>
            <a:ext cx="39886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2" name="Text Box 16">
            <a:extLst>
              <a:ext uri="{FF2B5EF4-FFF2-40B4-BE49-F238E27FC236}">
                <a16:creationId xmlns:a16="http://schemas.microsoft.com/office/drawing/2014/main" id="{E3F628FE-8E5F-4BE5-A06F-F92CEF110CC2}"/>
              </a:ext>
            </a:extLst>
          </p:cNvPr>
          <p:cNvSpPr txBox="1">
            <a:spLocks noChangeArrowheads="1"/>
          </p:cNvSpPr>
          <p:nvPr/>
        </p:nvSpPr>
        <p:spPr bwMode="auto">
          <a:xfrm>
            <a:off x="1752600" y="2605088"/>
            <a:ext cx="6076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500" dirty="0">
                <a:latin typeface="Times New Roman" panose="02020603050405020304" pitchFamily="18" charset="0"/>
              </a:rPr>
              <a:t>This Wasted Spectrum can be put to Productive Use</a:t>
            </a:r>
          </a:p>
          <a:p>
            <a:pPr algn="ctr" eaLnBrk="1" hangingPunct="1">
              <a:spcBef>
                <a:spcPct val="0"/>
              </a:spcBef>
              <a:buClrTx/>
              <a:buSzTx/>
              <a:buFontTx/>
              <a:buNone/>
            </a:pPr>
            <a:r>
              <a:rPr lang="en-US" altLang="en-US" sz="1500" dirty="0">
                <a:latin typeface="Times New Roman" panose="02020603050405020304" pitchFamily="18" charset="0"/>
              </a:rPr>
              <a:t> by making it possible for the Licensee to Safely Deploy Additional Stations within the </a:t>
            </a:r>
          </a:p>
          <a:p>
            <a:pPr algn="ctr" eaLnBrk="1" hangingPunct="1">
              <a:spcBef>
                <a:spcPct val="0"/>
              </a:spcBef>
              <a:buClrTx/>
              <a:buSzTx/>
              <a:buFontTx/>
              <a:buNone/>
            </a:pPr>
            <a:r>
              <a:rPr lang="en-US" altLang="en-US" sz="1500" dirty="0">
                <a:latin typeface="Times New Roman" panose="02020603050405020304" pitchFamily="18" charset="0"/>
              </a:rPr>
              <a:t>Interference Contour – the “Safe Area”.</a:t>
            </a:r>
          </a:p>
        </p:txBody>
      </p:sp>
      <p:grpSp>
        <p:nvGrpSpPr>
          <p:cNvPr id="16393" name="Group 22">
            <a:extLst>
              <a:ext uri="{FF2B5EF4-FFF2-40B4-BE49-F238E27FC236}">
                <a16:creationId xmlns:a16="http://schemas.microsoft.com/office/drawing/2014/main" id="{878C4F09-357A-4026-B298-3E657AD99063}"/>
              </a:ext>
            </a:extLst>
          </p:cNvPr>
          <p:cNvGrpSpPr>
            <a:grpSpLocks/>
          </p:cNvGrpSpPr>
          <p:nvPr/>
        </p:nvGrpSpPr>
        <p:grpSpPr bwMode="auto">
          <a:xfrm>
            <a:off x="1839517" y="3286124"/>
            <a:ext cx="1555858" cy="666031"/>
            <a:chOff x="928689" y="3238500"/>
            <a:chExt cx="2075043" cy="888075"/>
          </a:xfrm>
        </p:grpSpPr>
        <p:sp>
          <p:nvSpPr>
            <p:cNvPr id="16394" name="TextBox 27">
              <a:extLst>
                <a:ext uri="{FF2B5EF4-FFF2-40B4-BE49-F238E27FC236}">
                  <a16:creationId xmlns:a16="http://schemas.microsoft.com/office/drawing/2014/main" id="{B0DBBA2F-D809-438B-9A6A-E8CD9D06C3DC}"/>
                </a:ext>
              </a:extLst>
            </p:cNvPr>
            <p:cNvSpPr txBox="1">
              <a:spLocks noChangeArrowheads="1"/>
            </p:cNvSpPr>
            <p:nvPr/>
          </p:nvSpPr>
          <p:spPr bwMode="auto">
            <a:xfrm>
              <a:off x="1143312" y="3695672"/>
              <a:ext cx="1860420" cy="43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500" dirty="0">
                  <a:latin typeface="Times New Roman" panose="02020603050405020304" pitchFamily="18" charset="0"/>
                </a:rPr>
                <a:t>Primary Station</a:t>
              </a:r>
            </a:p>
          </p:txBody>
        </p:sp>
        <p:cxnSp>
          <p:nvCxnSpPr>
            <p:cNvPr id="25" name="Straight Arrow Connector 24">
              <a:extLst>
                <a:ext uri="{FF2B5EF4-FFF2-40B4-BE49-F238E27FC236}">
                  <a16:creationId xmlns:a16="http://schemas.microsoft.com/office/drawing/2014/main" id="{CE6FF775-9F30-45AF-98C2-8E8A0FD3C953}"/>
                </a:ext>
              </a:extLst>
            </p:cNvPr>
            <p:cNvCxnSpPr>
              <a:cxnSpLocks/>
              <a:stCxn id="16394" idx="0"/>
            </p:cNvCxnSpPr>
            <p:nvPr/>
          </p:nvCxnSpPr>
          <p:spPr bwMode="auto">
            <a:xfrm flipH="1" flipV="1">
              <a:off x="928689" y="3238500"/>
              <a:ext cx="1144833" cy="4571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Date Placeholder 5">
            <a:extLst>
              <a:ext uri="{FF2B5EF4-FFF2-40B4-BE49-F238E27FC236}">
                <a16:creationId xmlns:a16="http://schemas.microsoft.com/office/drawing/2014/main" id="{0A8080F7-1863-407E-83E7-CBB89FED3E64}"/>
              </a:ext>
            </a:extLst>
          </p:cNvPr>
          <p:cNvSpPr>
            <a:spLocks noGrp="1"/>
          </p:cNvSpPr>
          <p:nvPr>
            <p:ph type="dt" idx="15"/>
          </p:nvPr>
        </p:nvSpPr>
        <p:spPr>
          <a:xfrm>
            <a:off x="696912" y="333375"/>
            <a:ext cx="2198688" cy="273050"/>
          </a:xfrm>
        </p:spPr>
        <p:txBody>
          <a:bodyPr/>
          <a:lstStyle/>
          <a:p>
            <a:r>
              <a:rPr lang="en-US" dirty="0"/>
              <a:t>May 17, 2018</a:t>
            </a:r>
            <a:endParaRPr lang="en-GB" dirty="0"/>
          </a:p>
        </p:txBody>
      </p:sp>
      <p:sp>
        <p:nvSpPr>
          <p:cNvPr id="27"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7</a:t>
            </a:fld>
            <a:endParaRPr lang="en-GB" dirty="0"/>
          </a:p>
        </p:txBody>
      </p:sp>
      <p:sp>
        <p:nvSpPr>
          <p:cNvPr id="29"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Tree>
    <p:extLst>
      <p:ext uri="{BB962C8B-B14F-4D97-AF65-F5344CB8AC3E}">
        <p14:creationId xmlns:p14="http://schemas.microsoft.com/office/powerpoint/2010/main" val="249658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90BCD161-71E4-4402-AD59-19B957C8D234}"/>
              </a:ext>
            </a:extLst>
          </p:cNvPr>
          <p:cNvSpPr txBox="1">
            <a:spLocks noChangeArrowheads="1"/>
          </p:cNvSpPr>
          <p:nvPr/>
        </p:nvSpPr>
        <p:spPr bwMode="auto">
          <a:xfrm>
            <a:off x="1143000" y="971551"/>
            <a:ext cx="6858000" cy="415498"/>
          </a:xfrm>
          <a:prstGeom prst="rect">
            <a:avLst/>
          </a:prstGeom>
          <a:noFill/>
          <a:ln w="9525">
            <a:noFill/>
            <a:miter lim="800000"/>
            <a:headEnd/>
            <a:tailEnd/>
          </a:ln>
        </p:spPr>
        <p:txBody>
          <a:bodyPr>
            <a:spAutoFit/>
          </a:bodyPr>
          <a:lstStyle/>
          <a:p>
            <a:pPr algn="ctr" eaLnBrk="1" hangingPunct="1">
              <a:defRPr/>
            </a:pPr>
            <a:r>
              <a:rPr lang="en-US" sz="2100" b="1" u="sng" dirty="0">
                <a:cs typeface="Times New Roman" pitchFamily="18" charset="0"/>
              </a:rPr>
              <a:t>The Solution – Emulated Area Licensed Footprint</a:t>
            </a:r>
            <a:endParaRPr lang="en-US" sz="1800" b="1" u="sng" baseline="60000" dirty="0">
              <a:cs typeface="Times New Roman" pitchFamily="18" charset="0"/>
            </a:endParaRPr>
          </a:p>
        </p:txBody>
      </p:sp>
      <p:sp>
        <p:nvSpPr>
          <p:cNvPr id="18435" name="TextBox 66">
            <a:extLst>
              <a:ext uri="{FF2B5EF4-FFF2-40B4-BE49-F238E27FC236}">
                <a16:creationId xmlns:a16="http://schemas.microsoft.com/office/drawing/2014/main" id="{F0BF412D-5450-4FEE-BC1C-A4FDE07369E7}"/>
              </a:ext>
            </a:extLst>
          </p:cNvPr>
          <p:cNvSpPr txBox="1">
            <a:spLocks noChangeArrowheads="1"/>
          </p:cNvSpPr>
          <p:nvPr/>
        </p:nvSpPr>
        <p:spPr bwMode="auto">
          <a:xfrm>
            <a:off x="1714501" y="1657351"/>
            <a:ext cx="5761435"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nSpc>
                <a:spcPts val="2100"/>
              </a:lnSpc>
              <a:spcBef>
                <a:spcPct val="0"/>
              </a:spcBef>
              <a:buClrTx/>
              <a:buSzTx/>
              <a:buNone/>
            </a:pPr>
            <a:r>
              <a:rPr lang="en-US" altLang="en-US" sz="1800" dirty="0">
                <a:latin typeface="Times New Roman" panose="02020603050405020304" pitchFamily="18" charset="0"/>
                <a:cs typeface="Times New Roman" panose="02020603050405020304" pitchFamily="18" charset="0"/>
              </a:rPr>
              <a:t>The innovation is to use the existing FCC rules to operate PtMP in licensed frequency bands by ensuring that the interference from all stations within the Safe Area arriving at licensed or proposed stations outside the Safe Area is less than the interference from the licensee’s Primary Stations   – which </a:t>
            </a:r>
            <a:r>
              <a:rPr lang="en-US" altLang="en-US" sz="1800" i="1" u="sng" dirty="0">
                <a:latin typeface="Times New Roman" panose="02020603050405020304" pitchFamily="18" charset="0"/>
                <a:cs typeface="Times New Roman" panose="02020603050405020304" pitchFamily="18" charset="0"/>
              </a:rPr>
              <a:t>emulates an area license</a:t>
            </a:r>
            <a:r>
              <a:rPr lang="en-US" altLang="en-US" sz="1800" dirty="0">
                <a:latin typeface="Times New Roman" panose="02020603050405020304" pitchFamily="18" charset="0"/>
                <a:cs typeface="Times New Roman" panose="02020603050405020304" pitchFamily="18" charset="0"/>
              </a:rPr>
              <a:t>, making Licensed PtMP Networks possible under existing rules with a seamless path to nomadic (Wi-Fi) and 5G mobile.*</a:t>
            </a:r>
          </a:p>
          <a:p>
            <a:pPr>
              <a:lnSpc>
                <a:spcPts val="2100"/>
              </a:lnSpc>
              <a:spcBef>
                <a:spcPct val="0"/>
              </a:spcBef>
              <a:buClrTx/>
              <a:buSzTx/>
              <a:buNone/>
            </a:pPr>
            <a:endParaRPr lang="en-US" altLang="en-US" sz="1800" dirty="0">
              <a:latin typeface="Times New Roman" panose="02020603050405020304" pitchFamily="18" charset="0"/>
              <a:cs typeface="Times New Roman" panose="02020603050405020304" pitchFamily="18" charset="0"/>
            </a:endParaRPr>
          </a:p>
          <a:p>
            <a:pPr>
              <a:lnSpc>
                <a:spcPts val="2100"/>
              </a:lnSpc>
              <a:spcBef>
                <a:spcPct val="0"/>
              </a:spcBef>
              <a:buClrTx/>
              <a:buSzTx/>
              <a:buNone/>
            </a:pPr>
            <a:endParaRPr lang="en-US" altLang="en-US" sz="1800" dirty="0">
              <a:latin typeface="Times New Roman" panose="02020603050405020304" pitchFamily="18" charset="0"/>
              <a:cs typeface="Times New Roman" panose="02020603050405020304" pitchFamily="18" charset="0"/>
            </a:endParaRPr>
          </a:p>
          <a:p>
            <a:pPr>
              <a:lnSpc>
                <a:spcPts val="2100"/>
              </a:lnSpc>
              <a:spcBef>
                <a:spcPct val="0"/>
              </a:spcBef>
              <a:buClrTx/>
              <a:buSzTx/>
              <a:buNone/>
            </a:pPr>
            <a:endParaRPr lang="en-US" altLang="en-US" sz="1800" dirty="0">
              <a:latin typeface="Times New Roman" panose="02020603050405020304" pitchFamily="18" charset="0"/>
              <a:cs typeface="Times New Roman" panose="02020603050405020304" pitchFamily="18" charset="0"/>
            </a:endParaRPr>
          </a:p>
          <a:p>
            <a:pPr>
              <a:lnSpc>
                <a:spcPts val="2100"/>
              </a:lnSpc>
              <a:spcBef>
                <a:spcPct val="0"/>
              </a:spcBef>
              <a:buClrTx/>
              <a:buSzTx/>
              <a:buNone/>
            </a:pPr>
            <a:r>
              <a:rPr lang="en-US" altLang="en-US" sz="1050" dirty="0">
                <a:latin typeface="Times New Roman" panose="02020603050405020304" pitchFamily="18" charset="0"/>
              </a:rPr>
              <a:t>*Requires an FCC Rule Change from Operational Fixed to Mixed Use.</a:t>
            </a:r>
          </a:p>
          <a:p>
            <a:pPr>
              <a:lnSpc>
                <a:spcPts val="2100"/>
              </a:lnSpc>
              <a:spcBef>
                <a:spcPct val="0"/>
              </a:spcBef>
              <a:buClrTx/>
              <a:buSzTx/>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endParaRPr>
          </a:p>
        </p:txBody>
      </p:sp>
      <p:sp>
        <p:nvSpPr>
          <p:cNvPr id="7" name="Date Placeholder 5">
            <a:extLst>
              <a:ext uri="{FF2B5EF4-FFF2-40B4-BE49-F238E27FC236}">
                <a16:creationId xmlns:a16="http://schemas.microsoft.com/office/drawing/2014/main" id="{EE44AD6B-B79C-4571-93C7-7BCF7956A31D}"/>
              </a:ext>
            </a:extLst>
          </p:cNvPr>
          <p:cNvSpPr>
            <a:spLocks noGrp="1"/>
          </p:cNvSpPr>
          <p:nvPr>
            <p:ph type="dt" idx="15"/>
          </p:nvPr>
        </p:nvSpPr>
        <p:spPr>
          <a:xfrm>
            <a:off x="696912" y="333375"/>
            <a:ext cx="2198688" cy="273050"/>
          </a:xfrm>
        </p:spPr>
        <p:txBody>
          <a:bodyPr/>
          <a:lstStyle/>
          <a:p>
            <a:r>
              <a:rPr lang="en-US" dirty="0"/>
              <a:t>May 17, 2018</a:t>
            </a:r>
            <a:endParaRPr lang="en-GB" dirty="0"/>
          </a:p>
        </p:txBody>
      </p:sp>
      <p:sp>
        <p:nvSpPr>
          <p:cNvPr id="8"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8</a:t>
            </a:fld>
            <a:endParaRPr lang="en-GB" dirty="0"/>
          </a:p>
        </p:txBody>
      </p:sp>
      <p:sp>
        <p:nvSpPr>
          <p:cNvPr id="9" name="Footer Placeholder 4"/>
          <p:cNvSpPr>
            <a:spLocks noGrp="1"/>
          </p:cNvSpPr>
          <p:nvPr>
            <p:ph type="ftr" idx="14"/>
          </p:nvPr>
        </p:nvSpPr>
        <p:spPr>
          <a:xfrm>
            <a:off x="5357818" y="6475413"/>
            <a:ext cx="3184520" cy="180975"/>
          </a:xfrm>
        </p:spPr>
        <p:txBody>
          <a:bodyPr/>
          <a:lstStyle/>
          <a:p>
            <a:r>
              <a:rPr lang="en-GB" dirty="0"/>
              <a:t>Michael Mulcay (Encina Communications Corp.)</a:t>
            </a:r>
          </a:p>
        </p:txBody>
      </p:sp>
    </p:spTree>
    <p:extLst>
      <p:ext uri="{BB962C8B-B14F-4D97-AF65-F5344CB8AC3E}">
        <p14:creationId xmlns:p14="http://schemas.microsoft.com/office/powerpoint/2010/main" val="230127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04418E4-2B47-4D4C-A4E4-963B5EA1BF73}"/>
              </a:ext>
            </a:extLst>
          </p:cNvPr>
          <p:cNvSpPr txBox="1">
            <a:spLocks noChangeArrowheads="1"/>
          </p:cNvSpPr>
          <p:nvPr/>
        </p:nvSpPr>
        <p:spPr>
          <a:xfrm>
            <a:off x="1371600" y="1200150"/>
            <a:ext cx="6400800" cy="400050"/>
          </a:xfrm>
          <a:prstGeom prst="rect">
            <a:avLst/>
          </a:prstGeom>
          <a:noFill/>
        </p:spPr>
        <p:txBody>
          <a:bodyPr/>
          <a:lstStyle/>
          <a:p>
            <a:pPr>
              <a:lnSpc>
                <a:spcPct val="90000"/>
              </a:lnSpc>
              <a:defRPr/>
            </a:pPr>
            <a:r>
              <a:rPr lang="en-US" sz="1800" kern="0" dirty="0">
                <a:latin typeface="+mj-lt"/>
                <a:ea typeface="+mj-ea"/>
                <a:cs typeface="+mj-cs"/>
              </a:rPr>
              <a:t>Antenna Interference Contours</a:t>
            </a:r>
          </a:p>
        </p:txBody>
      </p:sp>
      <p:sp>
        <p:nvSpPr>
          <p:cNvPr id="20483" name="Text Box 16">
            <a:extLst>
              <a:ext uri="{FF2B5EF4-FFF2-40B4-BE49-F238E27FC236}">
                <a16:creationId xmlns:a16="http://schemas.microsoft.com/office/drawing/2014/main" id="{23D19616-6893-4B01-B197-448031B5DCF3}"/>
              </a:ext>
            </a:extLst>
          </p:cNvPr>
          <p:cNvSpPr txBox="1">
            <a:spLocks noChangeArrowheads="1"/>
          </p:cNvSpPr>
          <p:nvPr/>
        </p:nvSpPr>
        <p:spPr bwMode="auto">
          <a:xfrm>
            <a:off x="4857750" y="2000251"/>
            <a:ext cx="291465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500" dirty="0">
                <a:latin typeface="Times New Roman" panose="02020603050405020304" pitchFamily="18" charset="0"/>
                <a:cs typeface="Times New Roman" panose="02020603050405020304" pitchFamily="18" charset="0"/>
              </a:rPr>
              <a:t>By using a computer program it is possible to analyze billions of future new applicant locations so as to define the Interference Contour.</a:t>
            </a:r>
            <a:br>
              <a:rPr lang="en-US" altLang="en-US" sz="1500" dirty="0">
                <a:latin typeface="Times New Roman" panose="02020603050405020304" pitchFamily="18" charset="0"/>
                <a:cs typeface="Times New Roman" panose="02020603050405020304" pitchFamily="18" charset="0"/>
              </a:rPr>
            </a:br>
            <a:br>
              <a:rPr lang="en-US" altLang="en-US" sz="1500" dirty="0">
                <a:latin typeface="Times New Roman" panose="02020603050405020304" pitchFamily="18" charset="0"/>
                <a:cs typeface="Times New Roman" panose="02020603050405020304" pitchFamily="18" charset="0"/>
              </a:rPr>
            </a:br>
            <a:r>
              <a:rPr lang="en-US" altLang="en-US" sz="1500" dirty="0">
                <a:latin typeface="Times New Roman" panose="02020603050405020304" pitchFamily="18" charset="0"/>
                <a:cs typeface="Times New Roman" panose="02020603050405020304" pitchFamily="18" charset="0"/>
              </a:rPr>
              <a:t>A Licensee can Deploy New (Secondary) Stations inside the contour (the Safe Area) because stations at these locations cause less interference than the licensees stations. </a:t>
            </a:r>
          </a:p>
        </p:txBody>
      </p:sp>
      <p:pic>
        <p:nvPicPr>
          <p:cNvPr id="16" name="Picture 2">
            <a:extLst>
              <a:ext uri="{FF2B5EF4-FFF2-40B4-BE49-F238E27FC236}">
                <a16:creationId xmlns:a16="http://schemas.microsoft.com/office/drawing/2014/main" id="{40F1E677-4AB5-4CB5-8823-7AB0378AE51B}"/>
              </a:ext>
            </a:extLst>
          </p:cNvPr>
          <p:cNvPicPr>
            <a:picLocks noChangeAspect="1" noChangeArrowheads="1"/>
          </p:cNvPicPr>
          <p:nvPr/>
        </p:nvPicPr>
        <p:blipFill>
          <a:blip r:embed="rId3"/>
          <a:stretch>
            <a:fillRect/>
          </a:stretch>
        </p:blipFill>
        <p:spPr bwMode="auto">
          <a:xfrm>
            <a:off x="1807370" y="1939530"/>
            <a:ext cx="2764631" cy="2783681"/>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pic>
      <p:cxnSp>
        <p:nvCxnSpPr>
          <p:cNvPr id="18" name="Straight Arrow Connector 17">
            <a:extLst>
              <a:ext uri="{FF2B5EF4-FFF2-40B4-BE49-F238E27FC236}">
                <a16:creationId xmlns:a16="http://schemas.microsoft.com/office/drawing/2014/main" id="{B2F6D2CC-54D7-413D-BB28-CECF23D666B3}"/>
              </a:ext>
            </a:extLst>
          </p:cNvPr>
          <p:cNvCxnSpPr/>
          <p:nvPr/>
        </p:nvCxnSpPr>
        <p:spPr>
          <a:xfrm flipH="1">
            <a:off x="3333750" y="3529014"/>
            <a:ext cx="1524000" cy="33218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390" name="TextBox 3">
            <a:extLst>
              <a:ext uri="{FF2B5EF4-FFF2-40B4-BE49-F238E27FC236}">
                <a16:creationId xmlns:a16="http://schemas.microsoft.com/office/drawing/2014/main" id="{514D2909-EDFD-4980-8A05-400A71BBB0BA}"/>
              </a:ext>
            </a:extLst>
          </p:cNvPr>
          <p:cNvSpPr txBox="1">
            <a:spLocks noChangeArrowheads="1"/>
          </p:cNvSpPr>
          <p:nvPr/>
        </p:nvSpPr>
        <p:spPr bwMode="auto">
          <a:xfrm>
            <a:off x="1143000" y="959644"/>
            <a:ext cx="6858000" cy="415498"/>
          </a:xfrm>
          <a:prstGeom prst="rect">
            <a:avLst/>
          </a:prstGeom>
          <a:solidFill>
            <a:schemeClr val="bg1"/>
          </a:solidFill>
          <a:ln w="12700">
            <a:noFill/>
            <a:miter lim="800000"/>
            <a:headEnd/>
            <a:tailEnd/>
          </a:ln>
        </p:spPr>
        <p:txBody>
          <a:bodyPr>
            <a:spAutoFit/>
          </a:bodyPr>
          <a:lstStyle/>
          <a:p>
            <a:pPr algn="ctr" eaLnBrk="1" hangingPunct="1">
              <a:defRPr/>
            </a:pPr>
            <a:r>
              <a:rPr lang="en-US" sz="2100" b="1" u="sng" dirty="0">
                <a:cs typeface="Times New Roman" pitchFamily="18" charset="0"/>
              </a:rPr>
              <a:t>Defining and Optimizing the Safe Area</a:t>
            </a:r>
          </a:p>
        </p:txBody>
      </p:sp>
      <p:sp>
        <p:nvSpPr>
          <p:cNvPr id="9" name="Slide Number Placeholder 3"/>
          <p:cNvSpPr>
            <a:spLocks noGrp="1"/>
          </p:cNvSpPr>
          <p:nvPr>
            <p:ph type="sldNum" idx="12"/>
          </p:nvPr>
        </p:nvSpPr>
        <p:spPr>
          <a:xfrm>
            <a:off x="4191000" y="6475413"/>
            <a:ext cx="682625" cy="363537"/>
          </a:xfrm>
        </p:spPr>
        <p:txBody>
          <a:bodyPr/>
          <a:lstStyle/>
          <a:p>
            <a:r>
              <a:rPr lang="en-GB" dirty="0"/>
              <a:t>Slide </a:t>
            </a:r>
            <a:fld id="{440F5867-744E-4AA6-B0ED-4C44D2DFBB7B}" type="slidenum">
              <a:rPr lang="en-GB" smtClean="0"/>
              <a:pPr/>
              <a:t>9</a:t>
            </a:fld>
            <a:endParaRPr lang="en-GB" dirty="0"/>
          </a:p>
        </p:txBody>
      </p:sp>
      <p:sp>
        <p:nvSpPr>
          <p:cNvPr id="14" name="Footer Placeholder 4"/>
          <p:cNvSpPr>
            <a:spLocks noGrp="1"/>
          </p:cNvSpPr>
          <p:nvPr>
            <p:ph type="ftr" idx="4294967295"/>
          </p:nvPr>
        </p:nvSpPr>
        <p:spPr>
          <a:xfrm>
            <a:off x="5210175" y="6477000"/>
            <a:ext cx="3360738" cy="276225"/>
          </a:xfrm>
          <a:prstGeom prst="rect">
            <a:avLst/>
          </a:prstGeom>
        </p:spPr>
        <p:txBody>
          <a:bodyPr/>
          <a:lstStyle/>
          <a:p>
            <a:r>
              <a:rPr lang="en-GB" sz="1200" dirty="0">
                <a:solidFill>
                  <a:schemeClr val="tx1"/>
                </a:solidFill>
              </a:rPr>
              <a:t>Michael Mulcay (Encina Communications Corp.)</a:t>
            </a:r>
          </a:p>
        </p:txBody>
      </p:sp>
      <p:sp>
        <p:nvSpPr>
          <p:cNvPr id="17" name="Date Placeholder 5">
            <a:extLst>
              <a:ext uri="{FF2B5EF4-FFF2-40B4-BE49-F238E27FC236}">
                <a16:creationId xmlns:a16="http://schemas.microsoft.com/office/drawing/2014/main" id="{1896D06D-58AD-48FA-BA55-80043700D2BF}"/>
              </a:ext>
            </a:extLst>
          </p:cNvPr>
          <p:cNvSpPr>
            <a:spLocks noGrp="1"/>
          </p:cNvSpPr>
          <p:nvPr>
            <p:ph type="dt" idx="4294967295"/>
          </p:nvPr>
        </p:nvSpPr>
        <p:spPr>
          <a:xfrm>
            <a:off x="615287" y="277504"/>
            <a:ext cx="2198688" cy="273050"/>
          </a:xfrm>
          <a:prstGeom prst="rect">
            <a:avLst/>
          </a:prstGeom>
        </p:spPr>
        <p:txBody>
          <a:bodyPr/>
          <a:lstStyle/>
          <a:p>
            <a:r>
              <a:rPr lang="en-US" sz="1800" b="1" dirty="0">
                <a:solidFill>
                  <a:schemeClr val="tx1"/>
                </a:solidFill>
              </a:rPr>
              <a:t>May 17, 2018</a:t>
            </a:r>
            <a:endParaRPr lang="en-GB" sz="1800" b="1" dirty="0">
              <a:solidFill>
                <a:schemeClr val="tx1"/>
              </a:solidFill>
            </a:endParaRPr>
          </a:p>
        </p:txBody>
      </p:sp>
    </p:spTree>
    <p:extLst>
      <p:ext uri="{BB962C8B-B14F-4D97-AF65-F5344CB8AC3E}">
        <p14:creationId xmlns:p14="http://schemas.microsoft.com/office/powerpoint/2010/main" val="2679812018"/>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521</Words>
  <Application>Microsoft Office PowerPoint</Application>
  <PresentationFormat>On-screen Show (4:3)</PresentationFormat>
  <Paragraphs>84</Paragraphs>
  <Slides>11</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 Unicode MS</vt:lpstr>
      <vt:lpstr>MS Gothic</vt:lpstr>
      <vt:lpstr>Arial</vt:lpstr>
      <vt:lpstr>Times New Roman</vt:lpstr>
      <vt:lpstr>Wingdings</vt:lpstr>
      <vt:lpstr>Office Theme</vt:lpstr>
      <vt:lpstr>Document</vt:lpstr>
      <vt:lpstr>IEEE 802.xx Increasing the Efficient and Effective Use of Part 101 Licensed Spectrum</vt:lpstr>
      <vt:lpstr>A Perfect Point-To-Point Antenna has a Very Narrow Beam Width and No Sidelobes</vt:lpstr>
      <vt:lpstr>In Reality All Point-To-Point  Antennas have Sidelobes</vt:lpstr>
      <vt:lpstr>All Point-To-Point Antennas Radiate  and Receive Power in All Directions</vt:lpstr>
      <vt:lpstr>FCC Category A Antenna Pattern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2018-05-08T13:09:26Z</dcterms:created>
  <dcterms:modified xsi:type="dcterms:W3CDTF">2018-05-15T18:38:37Z</dcterms:modified>
</cp:coreProperties>
</file>