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341" r:id="rId3"/>
    <p:sldId id="329" r:id="rId4"/>
    <p:sldId id="330" r:id="rId5"/>
    <p:sldId id="319" r:id="rId6"/>
    <p:sldId id="331" r:id="rId7"/>
    <p:sldId id="416" r:id="rId8"/>
    <p:sldId id="420" r:id="rId9"/>
    <p:sldId id="423" r:id="rId10"/>
    <p:sldId id="421" r:id="rId11"/>
    <p:sldId id="430" r:id="rId12"/>
    <p:sldId id="412" r:id="rId13"/>
    <p:sldId id="413" r:id="rId14"/>
    <p:sldId id="414" r:id="rId15"/>
    <p:sldId id="424" r:id="rId16"/>
    <p:sldId id="427" r:id="rId17"/>
    <p:sldId id="395" r:id="rId18"/>
    <p:sldId id="417" r:id="rId19"/>
    <p:sldId id="418" r:id="rId20"/>
    <p:sldId id="398" r:id="rId21"/>
    <p:sldId id="428" r:id="rId22"/>
    <p:sldId id="399" r:id="rId23"/>
    <p:sldId id="346" r:id="rId24"/>
    <p:sldId id="425" r:id="rId25"/>
    <p:sldId id="419" r:id="rId26"/>
    <p:sldId id="401" r:id="rId27"/>
    <p:sldId id="402" r:id="rId28"/>
    <p:sldId id="403" r:id="rId29"/>
    <p:sldId id="404" r:id="rId30"/>
    <p:sldId id="405" r:id="rId31"/>
    <p:sldId id="406" r:id="rId32"/>
    <p:sldId id="407" r:id="rId33"/>
    <p:sldId id="408" r:id="rId34"/>
    <p:sldId id="409" r:id="rId35"/>
    <p:sldId id="410" r:id="rId36"/>
    <p:sldId id="411" r:id="rId37"/>
    <p:sldId id="390" r:id="rId38"/>
    <p:sldId id="392" r:id="rId39"/>
    <p:sldId id="323" r:id="rId40"/>
    <p:sldId id="381" r:id="rId41"/>
    <p:sldId id="366" r:id="rId42"/>
    <p:sldId id="351" r:id="rId43"/>
    <p:sldId id="386"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93" autoAdjust="0"/>
    <p:restoredTop sz="94660"/>
  </p:normalViewPr>
  <p:slideViewPr>
    <p:cSldViewPr>
      <p:cViewPr varScale="1">
        <p:scale>
          <a:sx n="86" d="100"/>
          <a:sy n="86" d="100"/>
        </p:scale>
        <p:origin x="90" y="7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10-May-18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2018 Interim </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May 2018 Interim </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 Interim </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802.18-18/0050r02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8/18-18-0054-00-0000-ieee-802-comments-fcc-nprm-et-18-22-expedite-rules-section-7.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041-00-0000-fcc-noi-expanding-flexible-use-of-3-7-4-2-ghz-band-gn-18-122-da-18-396.pdf" TargetMode="External"/><Relationship Id="rId2" Type="http://schemas.openxmlformats.org/officeDocument/2006/relationships/hyperlink" Target="https://www.fcc.gov/ecfs/search/filings?q=delegated_authority_number:(*18\-396*)&amp;sort=date_disseminated,DESC"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049-00-0000-fcc-pn-expanding-flexible-use-of-3-7-4-2-ghz-band-gn-18-122-da-18-446.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8/dcn/18/18-18-0045-00-0000-google-s-waiver-request-google-reply-comments-motion-sensing-57-64-ghz.pdf"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18/18-18-0044-00-0000-google-s-waiver-request-facebook-reply-comments-motion-sensing-57-64-ghz.pdf" TargetMode="External"/><Relationship Id="rId2" Type="http://schemas.openxmlformats.org/officeDocument/2006/relationships/hyperlink" Target="https://mentor.ieee.org/802.18/dcn/18/18-18-0043-00-0000-google-s-waiver-request-facebook-comments-motion-sensing-57-64-ghz.pdf"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portal.etsi.org/webapp/WorkProgram/Report_WorkItem.asp?WKI_ID=51678"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portal.etsi.org/webapp/WorkProgram/Report_WorkItem.asp?WKI_ID=53900"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24-00-0000-meeting-minutes-march-2018-o-har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 Id="rId4" Type="http://schemas.openxmlformats.org/officeDocument/2006/relationships/hyperlink" Target="https://www.federalregister.gov/documents/2018/04/04/2018-06741/encouraging-the-provision-of-new-technologies-and-services-to-the-publi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2018 Interim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Warsaw Interim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08 May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10 May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438"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7 -3 </a:t>
            </a:r>
            <a:endParaRPr lang="en-US" sz="1400" dirty="0"/>
          </a:p>
        </p:txBody>
      </p:sp>
      <p:sp>
        <p:nvSpPr>
          <p:cNvPr id="3" name="Content Placeholder 2"/>
          <p:cNvSpPr>
            <a:spLocks noGrp="1"/>
          </p:cNvSpPr>
          <p:nvPr>
            <p:ph idx="1"/>
          </p:nvPr>
        </p:nvSpPr>
        <p:spPr>
          <a:xfrm>
            <a:off x="682227" y="1232191"/>
            <a:ext cx="8382795" cy="4494213"/>
          </a:xfrm>
        </p:spPr>
        <p:txBody>
          <a:bodyPr/>
          <a:lstStyle/>
          <a:p>
            <a:pPr>
              <a:buFont typeface="Arial" panose="020B0604020202020204" pitchFamily="34" charset="0"/>
              <a:buChar char="•"/>
            </a:pPr>
            <a:r>
              <a:rPr lang="en-US" sz="1800" dirty="0"/>
              <a:t>We expect that all the filing, recordkeeping and reporting requirements associated with the proposed rules will be the same for large and small businesses; however, we seek comment  on any steps that could be taken to minimize any significant economic impact on small businesses.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We seek comment  on whether any of burdens associated with the filing, recordkeeping and reporting requirements described in the rules proposed herein can be further minimized for small businesses.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solidFill>
                  <a:srgbClr val="00B0F0"/>
                </a:solidFill>
              </a:rPr>
              <a:t>Does IEEE 802 want to do comments this week?  Possibly, see previous slides.</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Thursday: </a:t>
            </a:r>
          </a:p>
          <a:p>
            <a:pPr>
              <a:buFont typeface="Arial" panose="020B0604020202020204" pitchFamily="34" charset="0"/>
              <a:buChar char="•"/>
            </a:pPr>
            <a:r>
              <a:rPr lang="en-US" sz="1100" dirty="0">
                <a:solidFill>
                  <a:schemeClr val="tx1"/>
                </a:solidFill>
                <a:hlinkClick r:id="rId2"/>
              </a:rPr>
              <a:t>https://mentor.ieee.org/802.18/dcn/18/18-18-0054-00-0000-ieee-802-comments-fcc-nprm-et-18-22-expedite-rules-section-7.docx</a:t>
            </a:r>
            <a:r>
              <a:rPr lang="en-US" sz="1100" dirty="0">
                <a:solidFill>
                  <a:schemeClr val="tx1"/>
                </a:solidFill>
              </a:rPr>
              <a:t> </a:t>
            </a:r>
          </a:p>
          <a:p>
            <a:pPr>
              <a:buFont typeface="Arial" panose="020B0604020202020204" pitchFamily="34" charset="0"/>
              <a:buChar char="•"/>
            </a:pPr>
            <a:r>
              <a:rPr lang="en-US" sz="1800" b="0" dirty="0">
                <a:solidFill>
                  <a:schemeClr val="tx1"/>
                </a:solidFill>
              </a:rPr>
              <a:t>Comments text came in from the members asked, thank you. </a:t>
            </a:r>
          </a:p>
          <a:p>
            <a:pPr>
              <a:buFont typeface="Arial" panose="020B0604020202020204" pitchFamily="34" charset="0"/>
              <a:buChar char="•"/>
            </a:pPr>
            <a:r>
              <a:rPr lang="en-US" sz="1800" b="0" dirty="0">
                <a:solidFill>
                  <a:schemeClr val="tx1"/>
                </a:solidFill>
              </a:rPr>
              <a:t>A comment document was put together and we reviewed.</a:t>
            </a:r>
          </a:p>
          <a:p>
            <a:pPr>
              <a:buFont typeface="Arial" panose="020B0604020202020204" pitchFamily="34" charset="0"/>
              <a:buChar char="•"/>
            </a:pPr>
            <a:r>
              <a:rPr lang="en-US" sz="1800" b="0" dirty="0">
                <a:solidFill>
                  <a:schemeClr val="tx1"/>
                </a:solidFill>
              </a:rPr>
              <a:t>A few minor edits and made we made a clean r02 to approve.  </a:t>
            </a:r>
            <a:endParaRPr 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805631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800" dirty="0"/>
              <a:t>Motion – NPRM on Section 7</a:t>
            </a:r>
            <a:endParaRPr lang="en-US" altLang="en-US" sz="2800" dirty="0">
              <a:solidFill>
                <a:schemeClr val="bg1"/>
              </a:solidFill>
            </a:endParaRPr>
          </a:p>
        </p:txBody>
      </p:sp>
      <p:sp>
        <p:nvSpPr>
          <p:cNvPr id="16387" name="Content Placeholder 2"/>
          <p:cNvSpPr>
            <a:spLocks noGrp="1"/>
          </p:cNvSpPr>
          <p:nvPr>
            <p:ph idx="1"/>
          </p:nvPr>
        </p:nvSpPr>
        <p:spPr>
          <a:xfrm>
            <a:off x="684212" y="1303407"/>
            <a:ext cx="8002588" cy="4572000"/>
          </a:xfrm>
        </p:spPr>
        <p:txBody>
          <a:bodyPr/>
          <a:lstStyle/>
          <a:p>
            <a:endParaRPr lang="en-US" altLang="en-US" sz="1600" u="sng" dirty="0"/>
          </a:p>
          <a:p>
            <a:pPr>
              <a:buFont typeface="Arial" panose="020B0604020202020204" pitchFamily="34" charset="0"/>
              <a:buChar char="•"/>
            </a:pPr>
            <a:r>
              <a:rPr lang="en-US" sz="2000" u="sng" dirty="0"/>
              <a:t>Motion:</a:t>
            </a:r>
            <a:r>
              <a:rPr lang="en-US" sz="2000" dirty="0"/>
              <a:t> </a:t>
            </a:r>
            <a:r>
              <a:rPr lang="en-US" sz="2000" b="0" dirty="0"/>
              <a:t>Move to approve the comments in 18-18/0054r02 to FCC’s NPRM (GN Docket No. 18-22), the </a:t>
            </a:r>
            <a:r>
              <a:rPr lang="en-GB" sz="2000" b="0" dirty="0"/>
              <a:t>Commission proposes guidelines and procedures to implement section 7</a:t>
            </a:r>
            <a:r>
              <a:rPr lang="en-US" sz="2000" b="0" dirty="0"/>
              <a:t>. With the chair of 802.18 to have editorial privileges and send to the EC for review/approval and submission to the FCC by 31 May 2018. </a:t>
            </a:r>
          </a:p>
          <a:p>
            <a:endParaRPr lang="en-US" altLang="en-US" sz="2000" b="1" dirty="0"/>
          </a:p>
          <a:p>
            <a:r>
              <a:rPr lang="en-US" altLang="en-US" sz="2000" b="1" dirty="0"/>
              <a:t>		Moved by:  	 	Stuart K</a:t>
            </a:r>
          </a:p>
          <a:p>
            <a:pPr lvl="1"/>
            <a:r>
              <a:rPr lang="en-US" altLang="en-US" b="1" dirty="0"/>
              <a:t>Seconded by:  	Thomas K	</a:t>
            </a:r>
          </a:p>
          <a:p>
            <a:pPr lvl="1"/>
            <a:r>
              <a:rPr lang="en-US" altLang="en-US" b="1" dirty="0"/>
              <a:t>Discussion?		</a:t>
            </a:r>
          </a:p>
          <a:p>
            <a:pPr lvl="1"/>
            <a:r>
              <a:rPr lang="en-US" altLang="en-US" b="1" dirty="0">
                <a:solidFill>
                  <a:schemeClr val="tx1"/>
                </a:solidFill>
              </a:rPr>
              <a:t>Vote:  _13__Y   /  _0__N   /  _0__A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11</a:t>
            </a:fld>
            <a:endParaRPr lang="en-US" altLang="en-US" sz="1200" b="0" dirty="0"/>
          </a:p>
        </p:txBody>
      </p:sp>
      <p:sp>
        <p:nvSpPr>
          <p:cNvPr id="2" name="Date Placeholder 1"/>
          <p:cNvSpPr>
            <a:spLocks noGrp="1"/>
          </p:cNvSpPr>
          <p:nvPr>
            <p:ph type="dt" idx="15"/>
          </p:nvPr>
        </p:nvSpPr>
        <p:spPr/>
        <p:txBody>
          <a:bodyPr/>
          <a:lstStyle/>
          <a:p>
            <a:r>
              <a:rPr lang="en-US"/>
              <a:t>19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50958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NOI 4 GHz -1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t>EXPANDING FLEXIBLE USE OF THE 3.7 GHZ TO 4.2 GHZ BAND, DA 18-396</a:t>
            </a:r>
            <a:r>
              <a:rPr lang="en-US" sz="2000" dirty="0">
                <a:solidFill>
                  <a:schemeClr val="bg1"/>
                </a:solidFill>
              </a:rPr>
              <a:t> </a:t>
            </a:r>
          </a:p>
          <a:p>
            <a:pPr lvl="1">
              <a:buFont typeface="Arial" panose="020B0604020202020204" pitchFamily="34" charset="0"/>
              <a:buChar char="•"/>
            </a:pPr>
            <a:r>
              <a:rPr lang="en-US" sz="1600" b="0" dirty="0">
                <a:solidFill>
                  <a:schemeClr val="bg1"/>
                </a:solidFill>
                <a:hlinkClick r:id="rId2"/>
              </a:rPr>
              <a:t>https://www.fcc.gov/ecfs/search/filings?q=delegated_authority_number:(*18%5C-396*)&amp;sort=date_disseminated,DESC</a:t>
            </a:r>
            <a:r>
              <a:rPr lang="en-US" sz="1600" b="0" dirty="0">
                <a:solidFill>
                  <a:schemeClr val="bg1"/>
                </a:solidFill>
              </a:rPr>
              <a:t> </a:t>
            </a:r>
          </a:p>
          <a:p>
            <a:pPr lvl="1">
              <a:buFont typeface="Arial" panose="020B0604020202020204" pitchFamily="34" charset="0"/>
              <a:buChar char="•"/>
            </a:pPr>
            <a:r>
              <a:rPr lang="en-US" sz="1600" dirty="0">
                <a:solidFill>
                  <a:schemeClr val="bg1"/>
                </a:solidFill>
                <a:hlinkClick r:id="rId3"/>
              </a:rPr>
              <a:t>https://mentor.ieee.org/802.18/dcn/18/18-18-0041-00-0000-fcc-noi-expanding-flexible-use-of-3-7-4-2-ghz-band-gn-18-122-da-18-396.pdf</a:t>
            </a:r>
            <a:r>
              <a:rPr lang="en-US" sz="1600" dirty="0">
                <a:solidFill>
                  <a:schemeClr val="bg1"/>
                </a:solidFill>
              </a:rPr>
              <a:t>  </a:t>
            </a:r>
            <a:endParaRPr lang="en-US" sz="1600" b="0" dirty="0">
              <a:solidFill>
                <a:schemeClr val="tx1"/>
              </a:solidFill>
            </a:endParaRP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By this Public Notice, the Wireless Telecommunications Bureau, International Bureau, and the Office of Engineering and Technology establish GN Docket No. 18-122, which is captioned “Expanding Flexible Use of the 3.7 GHz to 4.2 GHz Band.” We encourage parties that submit filings related to the potential for more intensive use of the 3.7-4.2 GHz Band to submit those filings in this docket.</a:t>
            </a:r>
            <a:r>
              <a:rPr lang="en-US" sz="1800" dirty="0">
                <a:solidFill>
                  <a:schemeClr val="tx1"/>
                </a:solidFill>
              </a:rPr>
              <a:t>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843532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NOI 4 GHz -2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solidFill>
                  <a:schemeClr val="tx1"/>
                </a:solidFill>
              </a:rPr>
              <a:t>03 May:  This is the old TV down link band.  </a:t>
            </a:r>
          </a:p>
          <a:p>
            <a:pPr lvl="1">
              <a:buFont typeface="Arial" panose="020B0604020202020204" pitchFamily="34" charset="0"/>
              <a:buChar char="•"/>
            </a:pPr>
            <a:r>
              <a:rPr lang="en-US" sz="1800" dirty="0">
                <a:solidFill>
                  <a:schemeClr val="tx1"/>
                </a:solidFill>
              </a:rPr>
              <a:t>Sounds like the EU already re-purposed this band years ago to terrestrial mobile.   At the time it was a significant effort. </a:t>
            </a:r>
          </a:p>
          <a:p>
            <a:pPr lvl="1">
              <a:buFont typeface="Arial" panose="020B0604020202020204" pitchFamily="34" charset="0"/>
              <a:buChar char="•"/>
            </a:pPr>
            <a:r>
              <a:rPr lang="en-US" sz="1800" b="0" dirty="0">
                <a:solidFill>
                  <a:schemeClr val="tx1"/>
                </a:solidFill>
              </a:rPr>
              <a:t>EU 3.4 - 3.8 GHz is a  pioneer band for 5G.</a:t>
            </a:r>
          </a:p>
          <a:p>
            <a:pPr lvl="1">
              <a:buFont typeface="Arial" panose="020B0604020202020204" pitchFamily="34" charset="0"/>
              <a:buChar char="•"/>
            </a:pPr>
            <a:r>
              <a:rPr lang="en-US" sz="1800" dirty="0">
                <a:solidFill>
                  <a:schemeClr val="tx1"/>
                </a:solidFill>
              </a:rPr>
              <a:t>In NAM, t</a:t>
            </a:r>
            <a:r>
              <a:rPr lang="en-US" sz="1800" b="0" dirty="0">
                <a:solidFill>
                  <a:schemeClr val="tx1"/>
                </a:solidFill>
              </a:rPr>
              <a:t>here are many fixed links yet in this band. </a:t>
            </a:r>
          </a:p>
          <a:p>
            <a:pPr lvl="1">
              <a:buFont typeface="Arial" panose="020B0604020202020204" pitchFamily="34" charset="0"/>
              <a:buChar char="•"/>
            </a:pPr>
            <a:r>
              <a:rPr lang="en-US" sz="1800" dirty="0">
                <a:solidFill>
                  <a:schemeClr val="tx1"/>
                </a:solidFill>
              </a:rPr>
              <a:t>For IEEE 802, do we want to use this band? </a:t>
            </a:r>
          </a:p>
          <a:p>
            <a:pPr lvl="2">
              <a:buFont typeface="Arial" panose="020B0604020202020204" pitchFamily="34" charset="0"/>
              <a:buChar char="•"/>
            </a:pPr>
            <a:r>
              <a:rPr lang="en-US" sz="1600" dirty="0">
                <a:solidFill>
                  <a:schemeClr val="tx1"/>
                </a:solidFill>
              </a:rPr>
              <a:t>Remember,  before 802.11 had no interest in the band below this, with it just NAM.</a:t>
            </a:r>
          </a:p>
          <a:p>
            <a:pPr lvl="2">
              <a:buFont typeface="Arial" panose="020B0604020202020204" pitchFamily="34" charset="0"/>
              <a:buChar char="•"/>
            </a:pPr>
            <a:r>
              <a:rPr lang="en-US" sz="1600" dirty="0">
                <a:solidFill>
                  <a:schemeClr val="tx1"/>
                </a:solidFill>
              </a:rPr>
              <a:t>Though would they now, or 802.15, or ? </a:t>
            </a:r>
          </a:p>
          <a:p>
            <a:pPr>
              <a:buFont typeface="Arial" panose="020B0604020202020204" pitchFamily="34" charset="0"/>
              <a:buChar char="•"/>
            </a:pPr>
            <a:r>
              <a:rPr lang="en-US" sz="2000" dirty="0">
                <a:solidFill>
                  <a:schemeClr val="tx1"/>
                </a:solidFill>
              </a:rPr>
              <a:t>26 April: </a:t>
            </a:r>
          </a:p>
          <a:p>
            <a:pPr lvl="1">
              <a:buFont typeface="Arial" panose="020B0604020202020204" pitchFamily="34" charset="0"/>
              <a:buChar char="•"/>
            </a:pPr>
            <a:r>
              <a:rPr lang="en-US" sz="1800" dirty="0">
                <a:solidFill>
                  <a:schemeClr val="tx1"/>
                </a:solidFill>
              </a:rPr>
              <a:t>Commlawblog.com has discussed some on this.  e.g. could this lead to something like CBRS?  </a:t>
            </a:r>
          </a:p>
          <a:p>
            <a:pPr lvl="1">
              <a:buFont typeface="Arial" panose="020B0604020202020204" pitchFamily="34" charset="0"/>
              <a:buChar char="•"/>
            </a:pPr>
            <a:r>
              <a:rPr lang="en-US" sz="1800" dirty="0">
                <a:solidFill>
                  <a:schemeClr val="tx1"/>
                </a:solidFill>
              </a:rPr>
              <a:t>There is discussion from the satellite folks to give up some of the adjacent band to possibly help with CBRS and terrestrial use. More to this with several pieces. </a:t>
            </a:r>
          </a:p>
          <a:p>
            <a:pPr lvl="1">
              <a:buFont typeface="Arial" panose="020B0604020202020204" pitchFamily="34" charset="0"/>
              <a:buChar char="•"/>
            </a:pPr>
            <a:r>
              <a:rPr lang="en-US" sz="1800" dirty="0">
                <a:solidFill>
                  <a:schemeClr val="tx1"/>
                </a:solidFill>
              </a:rPr>
              <a:t>There is an ITU-R connection here also with global use. </a:t>
            </a:r>
          </a:p>
          <a:p>
            <a:pPr lvl="1">
              <a:buFont typeface="Arial" panose="020B0604020202020204" pitchFamily="34" charset="0"/>
              <a:buChar char="•"/>
            </a:pPr>
            <a:r>
              <a:rPr lang="en-US" sz="1800" dirty="0">
                <a:solidFill>
                  <a:schemeClr val="tx1"/>
                </a:solidFill>
              </a:rPr>
              <a:t>This summer will see the NPRM for this band.  This NOI  is to help setup for the NPRM.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74563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-3 - New </a:t>
            </a:r>
            <a:endParaRPr lang="en-US" sz="1400" dirty="0"/>
          </a:p>
        </p:txBody>
      </p:sp>
      <p:sp>
        <p:nvSpPr>
          <p:cNvPr id="3" name="Content Placeholder 2"/>
          <p:cNvSpPr>
            <a:spLocks noGrp="1"/>
          </p:cNvSpPr>
          <p:nvPr>
            <p:ph idx="1"/>
          </p:nvPr>
        </p:nvSpPr>
        <p:spPr>
          <a:xfrm>
            <a:off x="685800" y="1145381"/>
            <a:ext cx="8306595" cy="4038600"/>
          </a:xfrm>
        </p:spPr>
        <p:txBody>
          <a:bodyPr/>
          <a:lstStyle/>
          <a:p>
            <a:pPr>
              <a:buFont typeface="Arial" panose="020B0604020202020204" pitchFamily="34" charset="0"/>
              <a:buChar char="•"/>
            </a:pPr>
            <a:r>
              <a:rPr lang="en-US" sz="1400" dirty="0"/>
              <a:t>FEASIBILITY OF ALLOWING COMMERCIAL WIRELESS SERVICES, LICENSED OR UNLICENSED, TO USE OR SHARE USE OF THE FREQUENCIES BETWEEN 3.7-4.2 GHz, DA 18-446</a:t>
            </a:r>
            <a:r>
              <a:rPr lang="en-US" sz="1400" dirty="0">
                <a:solidFill>
                  <a:schemeClr val="tx1"/>
                </a:solidFill>
              </a:rPr>
              <a:t>;  GN Docket No. 18-122</a:t>
            </a:r>
            <a:endParaRPr lang="en-US" sz="1400" dirty="0">
              <a:solidFill>
                <a:schemeClr val="bg1"/>
              </a:solidFill>
            </a:endParaRPr>
          </a:p>
          <a:p>
            <a:pPr lvl="1">
              <a:buFont typeface="Arial" panose="020B0604020202020204" pitchFamily="34" charset="0"/>
              <a:buChar char="•"/>
            </a:pPr>
            <a:r>
              <a:rPr lang="en-US" sz="1100" dirty="0">
                <a:solidFill>
                  <a:schemeClr val="tx1"/>
                </a:solidFill>
                <a:hlinkClick r:id="rId2"/>
              </a:rPr>
              <a:t>https://www.fcc.gov/ecfs/search/filings?proceedings_name=18-122&amp;sort=date_disseminated,DESC</a:t>
            </a:r>
            <a:endParaRPr lang="en-US" sz="1100" dirty="0">
              <a:solidFill>
                <a:schemeClr val="tx1"/>
              </a:solidFill>
            </a:endParaRPr>
          </a:p>
          <a:p>
            <a:pPr lvl="1">
              <a:buFont typeface="Arial" panose="020B0604020202020204" pitchFamily="34" charset="0"/>
              <a:buChar char="•"/>
            </a:pPr>
            <a:r>
              <a:rPr lang="en-US" sz="1100" u="sng" dirty="0">
                <a:hlinkClick r:id="rId3"/>
              </a:rPr>
              <a:t>https://mentor.ieee.org/802.18/dcn/18/18-18-0049-00-0000-fcc-pn-expanding-flexible-use-of-3-7-4-2-ghz-band-gn-18-122-da-18-446.pdf</a:t>
            </a:r>
            <a:r>
              <a:rPr lang="en-US" sz="1100" dirty="0">
                <a:solidFill>
                  <a:schemeClr val="bg1"/>
                </a:solidFill>
              </a:rPr>
              <a:t> </a:t>
            </a:r>
            <a:endParaRPr lang="en-US" sz="1100" b="0" dirty="0">
              <a:solidFill>
                <a:schemeClr val="tx1"/>
              </a:solidFill>
            </a:endParaRPr>
          </a:p>
          <a:p>
            <a:pPr lvl="1">
              <a:buFont typeface="Arial" panose="020B0604020202020204" pitchFamily="34" charset="0"/>
              <a:buChar char="•"/>
            </a:pPr>
            <a:r>
              <a:rPr lang="en-US" sz="1400" dirty="0">
                <a:solidFill>
                  <a:schemeClr val="tx1"/>
                </a:solidFill>
              </a:rPr>
              <a:t>Comments due:  31 May 2018;  Reply comments due:  15 June 2018</a:t>
            </a:r>
          </a:p>
          <a:p>
            <a:pPr lvl="1">
              <a:buFont typeface="Arial" panose="020B0604020202020204" pitchFamily="34" charset="0"/>
              <a:buChar char="•"/>
            </a:pPr>
            <a:r>
              <a:rPr lang="en-US" sz="1400" dirty="0">
                <a:solidFill>
                  <a:srgbClr val="C00000"/>
                </a:solidFill>
              </a:rPr>
              <a:t>We would need to approve by teleconference next week, 17 May 2018.</a:t>
            </a:r>
          </a:p>
          <a:p>
            <a:pPr lvl="8">
              <a:buFont typeface="Arial" panose="020B0604020202020204" pitchFamily="34" charset="0"/>
              <a:buChar char="•"/>
            </a:pPr>
            <a:endParaRPr lang="en-US" sz="900" dirty="0"/>
          </a:p>
          <a:p>
            <a:pPr>
              <a:buFont typeface="Arial" panose="020B0604020202020204" pitchFamily="34" charset="0"/>
              <a:buChar char="•"/>
            </a:pPr>
            <a:r>
              <a:rPr lang="en-US" sz="1600" dirty="0"/>
              <a:t>We have been approached by </a:t>
            </a:r>
            <a:r>
              <a:rPr lang="en-US" sz="1600" dirty="0" err="1"/>
              <a:t>Encina</a:t>
            </a:r>
            <a:r>
              <a:rPr lang="en-US" sz="1600" dirty="0"/>
              <a:t> Communication Corp. </a:t>
            </a:r>
          </a:p>
          <a:p>
            <a:pPr lvl="1">
              <a:buFont typeface="Arial" panose="020B0604020202020204" pitchFamily="34" charset="0"/>
              <a:buChar char="•"/>
            </a:pPr>
            <a:r>
              <a:rPr lang="en-US" sz="1400" dirty="0"/>
              <a:t>They have interest in the 3.7 – 4.2 GHz band and plan to make a detailed filing on how the Commission can make the entire 500 MHz available for </a:t>
            </a:r>
            <a:r>
              <a:rPr lang="en-US" sz="1400" dirty="0" err="1"/>
              <a:t>PtP</a:t>
            </a:r>
            <a:r>
              <a:rPr lang="en-US" sz="1400" dirty="0"/>
              <a:t>, </a:t>
            </a:r>
            <a:r>
              <a:rPr lang="en-US" sz="1400" dirty="0" err="1"/>
              <a:t>PtMP</a:t>
            </a:r>
            <a:r>
              <a:rPr lang="en-US" sz="1400" dirty="0"/>
              <a:t>, nomadic (Wi-Fi) and mobile without causing harmful interference to existing FS and FSS operators or blocking new applicants.</a:t>
            </a:r>
          </a:p>
          <a:p>
            <a:pPr lvl="8">
              <a:buFont typeface="Arial" panose="020B0604020202020204" pitchFamily="34" charset="0"/>
              <a:buChar char="•"/>
            </a:pPr>
            <a:endParaRPr lang="en-US" sz="900" dirty="0"/>
          </a:p>
          <a:p>
            <a:pPr>
              <a:buFont typeface="Arial" panose="020B0604020202020204" pitchFamily="34" charset="0"/>
              <a:buChar char="•"/>
            </a:pPr>
            <a:r>
              <a:rPr lang="en-US" sz="1600" dirty="0"/>
              <a:t>They will join our teleconference next week, 17 May.  </a:t>
            </a:r>
          </a:p>
          <a:p>
            <a:pPr lvl="1">
              <a:buFont typeface="Arial" panose="020B0604020202020204" pitchFamily="34" charset="0"/>
              <a:buChar char="•"/>
            </a:pPr>
            <a:r>
              <a:rPr lang="en-US" sz="1400" dirty="0"/>
              <a:t>Same call to approve our comments.  </a:t>
            </a:r>
          </a:p>
          <a:p>
            <a:pPr lvl="6">
              <a:buFont typeface="Arial" panose="020B0604020202020204" pitchFamily="34" charset="0"/>
              <a:buChar char="•"/>
            </a:pPr>
            <a:endParaRPr lang="en-US" sz="800" dirty="0"/>
          </a:p>
          <a:p>
            <a:pPr>
              <a:buFont typeface="Arial" panose="020B0604020202020204" pitchFamily="34" charset="0"/>
              <a:buChar char="•"/>
            </a:pPr>
            <a:r>
              <a:rPr lang="en-US" sz="1600" dirty="0"/>
              <a:t>It was requested the </a:t>
            </a:r>
            <a:r>
              <a:rPr lang="en-US" sz="1600" dirty="0">
                <a:solidFill>
                  <a:srgbClr val="00B0F0"/>
                </a:solidFill>
              </a:rPr>
              <a:t>.18 chair send to </a:t>
            </a:r>
            <a:r>
              <a:rPr lang="en-US" sz="1600" dirty="0" err="1">
                <a:solidFill>
                  <a:srgbClr val="00B0F0"/>
                </a:solidFill>
              </a:rPr>
              <a:t>Encina</a:t>
            </a:r>
            <a:r>
              <a:rPr lang="en-US" sz="1600" dirty="0">
                <a:solidFill>
                  <a:srgbClr val="00B0F0"/>
                </a:solidFill>
              </a:rPr>
              <a:t> now: </a:t>
            </a:r>
          </a:p>
          <a:p>
            <a:pPr lvl="1">
              <a:buFont typeface="Arial" panose="020B0604020202020204" pitchFamily="34" charset="0"/>
              <a:buChar char="•"/>
            </a:pPr>
            <a:r>
              <a:rPr lang="en-US" sz="1400" dirty="0"/>
              <a:t>1) A copy of IEEE SA guidelines for meetings, the opening admirative items, e.g. Essential Patents and participation is on an individual basis, etc. </a:t>
            </a:r>
          </a:p>
          <a:p>
            <a:pPr lvl="1">
              <a:buFont typeface="Arial" panose="020B0604020202020204" pitchFamily="34" charset="0"/>
              <a:buChar char="•"/>
            </a:pPr>
            <a:r>
              <a:rPr lang="en-US" sz="1400" dirty="0"/>
              <a:t>2) Request for the submission ahead of time, in IEEE 802 normal submission format. </a:t>
            </a:r>
          </a:p>
          <a:p>
            <a:pPr lvl="4">
              <a:buFont typeface="Arial" panose="020B0604020202020204" pitchFamily="34" charset="0"/>
              <a:buChar char="•"/>
            </a:pPr>
            <a:endParaRPr lang="en-US" sz="1400" dirty="0"/>
          </a:p>
          <a:p>
            <a:pPr>
              <a:buFont typeface="Arial" panose="020B0604020202020204" pitchFamily="34" charset="0"/>
              <a:buChar char="•"/>
            </a:pPr>
            <a:endParaRPr 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260860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-4 - New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t>802.15.4 HRP UWB PHY channels 2 and 4 are centered at 3993 MHz, </a:t>
            </a:r>
          </a:p>
          <a:p>
            <a:pPr lvl="1">
              <a:buFont typeface="Arial" panose="020B0604020202020204" pitchFamily="34" charset="0"/>
              <a:buChar char="•"/>
            </a:pPr>
            <a:r>
              <a:rPr lang="en-US" dirty="0"/>
              <a:t>Need to confirm if 802.15.6 and 80215.8 also have UWB channels here.</a:t>
            </a:r>
            <a:endParaRPr lang="en-US" sz="16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We note that there is currently no federal allocation for the 3.7–4.2 GHz band. Nonetheless, we seek comment on the following questions:</a:t>
            </a:r>
          </a:p>
          <a:p>
            <a:pPr lvl="1">
              <a:buFont typeface="Arial" panose="020B0604020202020204" pitchFamily="34" charset="0"/>
              <a:buChar char="•"/>
            </a:pPr>
            <a:r>
              <a:rPr lang="en-US" sz="1800" b="0" dirty="0"/>
              <a:t>How should we assess the operations and possible impacts of sharing on Federal and non-Federal users already operating in this band?</a:t>
            </a: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How might sharing be accomplished, with licensed and/or unlicensed operations, without causing harmful interference to Federal and non-Federal users already operating in this band, and in which parts of the band would such sharing be feasible?</a:t>
            </a:r>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What other considerations should the Commission take into account in preparing the 3.7 - 4.2 GHz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62536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Public Notice 4 GHz -5 </a:t>
            </a:r>
            <a:endParaRPr lang="en-US" sz="1400" dirty="0"/>
          </a:p>
        </p:txBody>
      </p:sp>
      <p:sp>
        <p:nvSpPr>
          <p:cNvPr id="3" name="Content Placeholder 2"/>
          <p:cNvSpPr>
            <a:spLocks noGrp="1"/>
          </p:cNvSpPr>
          <p:nvPr>
            <p:ph idx="1"/>
          </p:nvPr>
        </p:nvSpPr>
        <p:spPr>
          <a:xfrm>
            <a:off x="685800" y="1219200"/>
            <a:ext cx="8306595" cy="4038600"/>
          </a:xfrm>
        </p:spPr>
        <p:txBody>
          <a:bodyPr/>
          <a:lstStyle/>
          <a:p>
            <a:pPr>
              <a:buFont typeface="Arial" panose="020B0604020202020204" pitchFamily="34" charset="0"/>
              <a:buChar char="•"/>
            </a:pPr>
            <a:r>
              <a:rPr lang="en-US" sz="2000" dirty="0">
                <a:solidFill>
                  <a:srgbClr val="00B0F0"/>
                </a:solidFill>
              </a:rPr>
              <a:t>Does IEEE 802 have anything to reply to this Public Notice docket?  </a:t>
            </a:r>
          </a:p>
          <a:p>
            <a:pPr lvl="1">
              <a:buFont typeface="Arial" panose="020B0604020202020204" pitchFamily="34" charset="0"/>
              <a:buChar char="•"/>
            </a:pPr>
            <a:r>
              <a:rPr lang="en-US" sz="1800" dirty="0">
                <a:solidFill>
                  <a:schemeClr val="tx1"/>
                </a:solidFill>
              </a:rPr>
              <a:t>The discussion headed down path to maybe wait till later, reply comments, ex </a:t>
            </a:r>
            <a:r>
              <a:rPr lang="en-US" sz="1800" dirty="0" err="1">
                <a:solidFill>
                  <a:schemeClr val="tx1"/>
                </a:solidFill>
              </a:rPr>
              <a:t>partes</a:t>
            </a:r>
            <a:r>
              <a:rPr lang="en-US" sz="1800" dirty="0">
                <a:solidFill>
                  <a:schemeClr val="tx1"/>
                </a:solidFill>
              </a:rPr>
              <a:t> or even the NPRM.</a:t>
            </a:r>
          </a:p>
          <a:p>
            <a:pPr lvl="1">
              <a:buFont typeface="Arial" panose="020B0604020202020204" pitchFamily="34" charset="0"/>
              <a:buChar char="•"/>
            </a:pPr>
            <a:r>
              <a:rPr lang="en-US" sz="1800" dirty="0">
                <a:solidFill>
                  <a:schemeClr val="tx1"/>
                </a:solidFill>
              </a:rPr>
              <a:t>With one point outstanding if we do want to comment now, the UWB unlicensed is already there working with the current environment. Similar to the UWB concern at 6 GHz.  </a:t>
            </a:r>
          </a:p>
          <a:p>
            <a:pPr lvl="1">
              <a:buFont typeface="Arial" panose="020B0604020202020204" pitchFamily="34" charset="0"/>
              <a:buChar char="•"/>
            </a:pPr>
            <a:r>
              <a:rPr lang="en-US" sz="1800" dirty="0">
                <a:solidFill>
                  <a:schemeClr val="tx1"/>
                </a:solidFill>
              </a:rPr>
              <a:t>Will review again Thursday.    </a:t>
            </a:r>
          </a:p>
          <a:p>
            <a:pPr lvl="4">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2000" b="0" dirty="0">
                <a:solidFill>
                  <a:schemeClr val="tx1"/>
                </a:solidFill>
              </a:rPr>
              <a:t>Thursday: </a:t>
            </a:r>
          </a:p>
          <a:p>
            <a:pPr lvl="1">
              <a:buFont typeface="Arial" panose="020B0604020202020204" pitchFamily="34" charset="0"/>
              <a:buChar char="•"/>
            </a:pPr>
            <a:r>
              <a:rPr lang="en-US" sz="1600" b="0" dirty="0">
                <a:solidFill>
                  <a:schemeClr val="tx1"/>
                </a:solidFill>
              </a:rPr>
              <a:t>The .18 chair did send a template for a submission and all the IEEE administrative policies to </a:t>
            </a:r>
            <a:r>
              <a:rPr lang="en-US" sz="1600" b="0" dirty="0" err="1">
                <a:solidFill>
                  <a:schemeClr val="tx1"/>
                </a:solidFill>
              </a:rPr>
              <a:t>Encina</a:t>
            </a:r>
            <a:endParaRPr lang="en-US" sz="1600" b="0" dirty="0">
              <a:solidFill>
                <a:schemeClr val="tx1"/>
              </a:solidFill>
            </a:endParaRPr>
          </a:p>
          <a:p>
            <a:pPr lvl="1">
              <a:buFont typeface="Arial" panose="020B0604020202020204" pitchFamily="34" charset="0"/>
              <a:buChar char="•"/>
            </a:pPr>
            <a:r>
              <a:rPr lang="en-US" sz="1600" b="0" dirty="0">
                <a:solidFill>
                  <a:schemeClr val="tx1"/>
                </a:solidFill>
              </a:rPr>
              <a:t>Per discussions since Tuesday, UWB inputs will hold on this PN, while 802.19 is working the process.</a:t>
            </a:r>
          </a:p>
          <a:p>
            <a:pPr lvl="1">
              <a:buFont typeface="Arial" panose="020B0604020202020204" pitchFamily="34" charset="0"/>
              <a:buChar char="•"/>
            </a:pPr>
            <a:r>
              <a:rPr lang="en-US" sz="1600" dirty="0">
                <a:solidFill>
                  <a:srgbClr val="00B0F0"/>
                </a:solidFill>
              </a:rPr>
              <a:t>So, any change of mind, do we still hold and not do comments at this time</a:t>
            </a:r>
            <a:r>
              <a:rPr lang="en-US" sz="1600" dirty="0">
                <a:solidFill>
                  <a:schemeClr val="tx1"/>
                </a:solidFill>
              </a:rPr>
              <a:t>?  Yes – </a:t>
            </a:r>
          </a:p>
          <a:p>
            <a:pPr lvl="2">
              <a:buFont typeface="Arial" panose="020B0604020202020204" pitchFamily="34" charset="0"/>
              <a:buChar char="•"/>
            </a:pPr>
            <a:r>
              <a:rPr lang="en-US" sz="1400" dirty="0">
                <a:solidFill>
                  <a:schemeClr val="tx1"/>
                </a:solidFill>
              </a:rPr>
              <a:t>We will not do comments at this time</a:t>
            </a:r>
          </a:p>
          <a:p>
            <a:pPr marL="457200" lvl="1" indent="0"/>
            <a:endParaRPr lang="en-US" sz="1600" b="0" dirty="0">
              <a:solidFill>
                <a:schemeClr val="tx1"/>
              </a:solidFill>
            </a:endParaRPr>
          </a:p>
          <a:p>
            <a:pPr lvl="1">
              <a:buFont typeface="Arial" panose="020B0604020202020204" pitchFamily="34" charset="0"/>
              <a:buChar char="•"/>
            </a:pPr>
            <a:r>
              <a:rPr lang="en-US" sz="1600" b="0" dirty="0">
                <a:solidFill>
                  <a:schemeClr val="tx1"/>
                </a:solidFill>
              </a:rPr>
              <a:t>Next will be the teleconference next week and </a:t>
            </a:r>
            <a:r>
              <a:rPr lang="en-US" sz="1600" b="0" dirty="0" err="1">
                <a:solidFill>
                  <a:schemeClr val="tx1"/>
                </a:solidFill>
              </a:rPr>
              <a:t>Encina</a:t>
            </a:r>
            <a:r>
              <a:rPr lang="en-US" sz="1600" b="0" dirty="0">
                <a:solidFill>
                  <a:schemeClr val="tx1"/>
                </a:solidFill>
              </a:rPr>
              <a:t> joining.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12218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1800" dirty="0"/>
              <a:t>Anything to share on the EU front? </a:t>
            </a:r>
            <a:r>
              <a:rPr lang="en-US" sz="1800" b="0" dirty="0"/>
              <a:t>Yes, see below. </a:t>
            </a:r>
            <a:endParaRPr lang="en-US" sz="1800" b="0" dirty="0">
              <a:solidFill>
                <a:schemeClr val="tx1"/>
              </a:solidFill>
            </a:endParaRPr>
          </a:p>
          <a:p>
            <a:pPr>
              <a:buFont typeface="Arial" panose="020B0604020202020204" pitchFamily="34" charset="0"/>
              <a:buChar char="•"/>
            </a:pPr>
            <a:r>
              <a:rPr lang="en-US" sz="1800" dirty="0">
                <a:solidFill>
                  <a:schemeClr val="tx1"/>
                </a:solidFill>
              </a:rPr>
              <a:t>Anything IEEE 802 should respond to?</a:t>
            </a:r>
            <a:r>
              <a:rPr lang="en-US" sz="1800" b="0" dirty="0">
                <a:solidFill>
                  <a:schemeClr val="tx1"/>
                </a:solidFill>
              </a:rPr>
              <a:t> Nothing specific was mentioned.</a:t>
            </a:r>
          </a:p>
          <a:p>
            <a:pPr>
              <a:buFont typeface="Arial" panose="020B0604020202020204" pitchFamily="34" charset="0"/>
              <a:buChar char="•"/>
            </a:pPr>
            <a:r>
              <a:rPr lang="en-US" sz="1800" b="0" dirty="0">
                <a:solidFill>
                  <a:schemeClr val="tx1"/>
                </a:solidFill>
              </a:rPr>
              <a:t>CEPT continues with major focus on 6GHz. </a:t>
            </a:r>
          </a:p>
          <a:p>
            <a:pPr>
              <a:buFont typeface="Arial" panose="020B0604020202020204" pitchFamily="34" charset="0"/>
              <a:buChar char="•"/>
            </a:pPr>
            <a:r>
              <a:rPr lang="en-US" sz="1800" b="0" dirty="0">
                <a:solidFill>
                  <a:schemeClr val="tx1"/>
                </a:solidFill>
              </a:rPr>
              <a:t>60 GHz –extending with 66 - 71 GHz looks like this will be accepted, with an un-licensed piece.  Want to keep our use-cases visible there. </a:t>
            </a:r>
          </a:p>
          <a:p>
            <a:pPr lvl="1">
              <a:buFont typeface="Arial" panose="020B0604020202020204" pitchFamily="34" charset="0"/>
              <a:buChar char="•"/>
            </a:pPr>
            <a:r>
              <a:rPr lang="en-US" sz="1400" b="0" dirty="0">
                <a:solidFill>
                  <a:schemeClr val="tx1"/>
                </a:solidFill>
              </a:rPr>
              <a:t>Request from CEPT for input on this. </a:t>
            </a:r>
          </a:p>
          <a:p>
            <a:pPr>
              <a:buFont typeface="Arial" panose="020B0604020202020204" pitchFamily="34" charset="0"/>
              <a:buChar char="•"/>
            </a:pPr>
            <a:r>
              <a:rPr lang="en-US" sz="1800" b="0" dirty="0" err="1">
                <a:solidFill>
                  <a:schemeClr val="tx1"/>
                </a:solidFill>
              </a:rPr>
              <a:t>SRDoc</a:t>
            </a:r>
            <a:r>
              <a:rPr lang="en-US" sz="1800" b="0" dirty="0">
                <a:solidFill>
                  <a:schemeClr val="tx1"/>
                </a:solidFill>
              </a:rPr>
              <a:t> - TR 103 583  Request for band beyond 66 GHz still in process.  </a:t>
            </a:r>
          </a:p>
          <a:p>
            <a:pPr lvl="1">
              <a:buFont typeface="Arial" panose="020B0604020202020204" pitchFamily="34" charset="0"/>
              <a:buChar char="•"/>
            </a:pPr>
            <a:r>
              <a:rPr lang="en-US" sz="1400" dirty="0">
                <a:solidFill>
                  <a:schemeClr val="tx1"/>
                </a:solidFill>
              </a:rPr>
              <a:t>Sharing mechanism it not LBT and is being worked on. </a:t>
            </a:r>
            <a:r>
              <a:rPr lang="en-US" sz="1400" b="0" dirty="0">
                <a:solidFill>
                  <a:schemeClr val="tx1"/>
                </a:solidFill>
              </a:rPr>
              <a:t> </a:t>
            </a:r>
          </a:p>
          <a:p>
            <a:pPr lvl="1">
              <a:buFont typeface="Arial" panose="020B0604020202020204" pitchFamily="34" charset="0"/>
              <a:buChar char="•"/>
            </a:pPr>
            <a:r>
              <a:rPr lang="en-US" sz="1400" b="0" dirty="0">
                <a:solidFill>
                  <a:schemeClr val="tx1"/>
                </a:solidFill>
              </a:rPr>
              <a:t>The </a:t>
            </a:r>
            <a:r>
              <a:rPr lang="en-US" sz="1400" b="0" dirty="0" err="1">
                <a:solidFill>
                  <a:schemeClr val="tx1"/>
                </a:solidFill>
              </a:rPr>
              <a:t>SRDoc</a:t>
            </a:r>
            <a:r>
              <a:rPr lang="en-US" sz="1400" b="0" dirty="0">
                <a:solidFill>
                  <a:schemeClr val="tx1"/>
                </a:solidFill>
              </a:rPr>
              <a:t> needs more work</a:t>
            </a:r>
            <a:r>
              <a:rPr lang="en-US" sz="1400" dirty="0">
                <a:solidFill>
                  <a:schemeClr val="tx1"/>
                </a:solidFill>
              </a:rPr>
              <a:t>, a</a:t>
            </a:r>
            <a:r>
              <a:rPr lang="en-US" sz="1400" b="0" dirty="0">
                <a:solidFill>
                  <a:schemeClr val="tx1"/>
                </a:solidFill>
              </a:rPr>
              <a:t>nd it is unclear with SE-19.  </a:t>
            </a:r>
          </a:p>
          <a:p>
            <a:pPr>
              <a:buFont typeface="Arial" panose="020B0604020202020204" pitchFamily="34" charset="0"/>
              <a:buChar char="•"/>
            </a:pPr>
            <a:r>
              <a:rPr lang="en-US" sz="1800" b="0" dirty="0">
                <a:solidFill>
                  <a:schemeClr val="tx1"/>
                </a:solidFill>
              </a:rPr>
              <a:t> EN 302 567, 60GHz Harmonized Std.   </a:t>
            </a:r>
          </a:p>
          <a:p>
            <a:pPr lvl="1">
              <a:buFont typeface="Arial" panose="020B0604020202020204" pitchFamily="34" charset="0"/>
              <a:buChar char="•"/>
            </a:pPr>
            <a:r>
              <a:rPr lang="en-US" sz="1400" b="0" dirty="0">
                <a:solidFill>
                  <a:schemeClr val="tx1"/>
                </a:solidFill>
              </a:rPr>
              <a:t>Pending since no Rcvr sensitivity.  </a:t>
            </a:r>
          </a:p>
          <a:p>
            <a:pPr lvl="1">
              <a:buFont typeface="Arial" panose="020B0604020202020204" pitchFamily="34" charset="0"/>
              <a:buChar char="•"/>
            </a:pPr>
            <a:r>
              <a:rPr lang="en-US" sz="1400" dirty="0">
                <a:solidFill>
                  <a:schemeClr val="tx1"/>
                </a:solidFill>
              </a:rPr>
              <a:t>Also, need to add the adjacent channel rejection. </a:t>
            </a:r>
            <a:r>
              <a:rPr lang="en-US" sz="1400" b="0" dirty="0">
                <a:solidFill>
                  <a:schemeClr val="tx1"/>
                </a:solidFill>
              </a:rPr>
              <a:t> </a:t>
            </a:r>
          </a:p>
          <a:p>
            <a:pPr lvl="1">
              <a:buFont typeface="Arial" panose="020B0604020202020204" pitchFamily="34" charset="0"/>
              <a:buChar char="•"/>
            </a:pPr>
            <a:r>
              <a:rPr lang="en-US" sz="1400" dirty="0">
                <a:solidFill>
                  <a:schemeClr val="tx1"/>
                </a:solidFill>
              </a:rPr>
              <a:t>The basic could be done in weeks, then the process of a few months  to finish.</a:t>
            </a:r>
          </a:p>
          <a:p>
            <a:pPr>
              <a:buFont typeface="Arial" panose="020B0604020202020204" pitchFamily="34" charset="0"/>
              <a:buChar char="•"/>
            </a:pPr>
            <a:r>
              <a:rPr lang="en-US" sz="1800" b="0" dirty="0">
                <a:solidFill>
                  <a:schemeClr val="tx1"/>
                </a:solidFill>
              </a:rPr>
              <a:t>SE45 – doing technical evaluations of RLANs @ 6GHz, e.g. sharing with incumbents. </a:t>
            </a:r>
          </a:p>
          <a:p>
            <a:pPr lvl="1">
              <a:buFont typeface="Arial" panose="020B0604020202020204" pitchFamily="34" charset="0"/>
              <a:buChar char="•"/>
            </a:pPr>
            <a:r>
              <a:rPr lang="en-US" sz="1400" b="0" dirty="0">
                <a:solidFill>
                  <a:schemeClr val="tx1"/>
                </a:solidFill>
              </a:rPr>
              <a:t>RLAN request is to be co-primary.   </a:t>
            </a:r>
            <a:r>
              <a:rPr lang="en-US" sz="1400" dirty="0">
                <a:solidFill>
                  <a:schemeClr val="tx1"/>
                </a:solidFill>
              </a:rPr>
              <a:t>With </a:t>
            </a:r>
            <a:r>
              <a:rPr lang="en-US" sz="1400" b="0" dirty="0">
                <a:solidFill>
                  <a:schemeClr val="tx1"/>
                </a:solidFill>
              </a:rPr>
              <a:t>UWB still as secondary.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1800" dirty="0"/>
              <a:t>41 (8 on EC);  Nearly voters: 1</a:t>
            </a:r>
            <a:r>
              <a:rPr lang="en-US" altLang="en-US" sz="1800" dirty="0">
                <a:solidFill>
                  <a:schemeClr val="tx1"/>
                </a:solidFill>
              </a:rPr>
              <a:t>;  Aspirant members: 7</a:t>
            </a:r>
          </a:p>
          <a:p>
            <a:pPr lvl="1">
              <a:buFont typeface="Arial" panose="020B0604020202020204" pitchFamily="34" charset="0"/>
              <a:buChar char="•"/>
            </a:pPr>
            <a:r>
              <a:rPr lang="en-US" sz="1200" dirty="0">
                <a:solidFill>
                  <a:schemeClr val="tx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dirty="0"/>
              <a:t>May 2018 Interim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3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a:t>Slide </a:t>
            </a:r>
            <a:fld id="{F5D8E26B-7BCF-4D25-9C89-0168A6618F18}" type="slidenum">
              <a:rPr lang="en-GB" smtClean="0"/>
              <a:pPr/>
              <a:t>23</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96912" y="1218406"/>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 </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sz="1600" dirty="0"/>
              <a:t>FCC NPRM on Section 7 – possible comments to approve today? </a:t>
            </a:r>
          </a:p>
          <a:p>
            <a:pPr lvl="1">
              <a:buFont typeface="Arial" panose="020B0604020202020204" pitchFamily="34" charset="0"/>
              <a:buChar char="•"/>
            </a:pPr>
            <a:r>
              <a:rPr lang="en-US" sz="1600" dirty="0"/>
              <a:t>FCC PN on 3.7 – 4.2 GHz  - possible comments to finish next week? </a:t>
            </a:r>
          </a:p>
          <a:p>
            <a:pPr lvl="1">
              <a:buFont typeface="Arial" panose="020B0604020202020204" pitchFamily="34" charset="0"/>
              <a:buChar char="•"/>
            </a:pPr>
            <a:r>
              <a:rPr lang="en-US" sz="1600" dirty="0"/>
              <a:t>Any further Criteria or Use Cases for the WiFi/UWB 6 and 4 GHz coexistence? </a:t>
            </a:r>
          </a:p>
          <a:p>
            <a:pPr lvl="1">
              <a:buFont typeface="Arial" panose="020B0604020202020204" pitchFamily="34" charset="0"/>
              <a:buChar char="•"/>
            </a:pPr>
            <a:r>
              <a:rPr lang="en-US" sz="1600" dirty="0"/>
              <a:t>Review Fellowship paper. </a:t>
            </a:r>
          </a:p>
          <a:p>
            <a:pPr lvl="1">
              <a:buFont typeface="Arial" panose="020B0604020202020204" pitchFamily="34" charset="0"/>
              <a:buChar char="•"/>
            </a:pPr>
            <a:r>
              <a:rPr lang="en-US" sz="1600" dirty="0"/>
              <a:t>FCC releases proposed rules for 4.9 GHz band. </a:t>
            </a:r>
          </a:p>
          <a:p>
            <a:pPr marL="457200" lvl="1" indent="0"/>
            <a:r>
              <a:rPr lang="en-US" altLang="en-US" kern="0" dirty="0"/>
              <a:t> </a:t>
            </a:r>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t>Comments Due: July 6, 2018;  </a:t>
            </a:r>
            <a:r>
              <a:rPr lang="en-US" sz="1200" dirty="0"/>
              <a:t>(Approve by 21 June)</a:t>
            </a:r>
            <a:r>
              <a:rPr lang="en-US" sz="1600" dirty="0"/>
              <a:t>   Reply Comments Due: August 6, 2018</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At this time, not seeing IEEE 802 has an interest, with the narrow bandwidth of this proceeding. </a:t>
            </a:r>
          </a:p>
          <a:p>
            <a:pPr>
              <a:buFont typeface="Arial" panose="020B0604020202020204" pitchFamily="34" charset="0"/>
              <a:buChar char="•"/>
            </a:pPr>
            <a:r>
              <a:rPr lang="en-US" sz="2000" b="0" dirty="0">
                <a:solidFill>
                  <a:srgbClr val="00B0F0"/>
                </a:solidFill>
              </a:rPr>
              <a:t>The .18 chair will do a quick review and highlight possible discussion areas at an upcoming teleconference.</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May 2018 Interim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1800" dirty="0"/>
              <a:t>Comments to the NPRM on section 7</a:t>
            </a:r>
          </a:p>
          <a:p>
            <a:pPr lvl="1">
              <a:buFont typeface="Arial" panose="020B0604020202020204" pitchFamily="34" charset="0"/>
              <a:buChar char="•"/>
            </a:pPr>
            <a:r>
              <a:rPr lang="en-US" altLang="en-US" sz="1400" dirty="0"/>
              <a:t>.</a:t>
            </a:r>
            <a:r>
              <a:rPr lang="en-US" altLang="en-US" sz="1600" dirty="0">
                <a:solidFill>
                  <a:srgbClr val="00B0F0"/>
                </a:solidFill>
              </a:rPr>
              <a:t>18 chair will work the EC Ballot and uploading to the FCC.</a:t>
            </a:r>
          </a:p>
          <a:p>
            <a:pPr marL="0" indent="0"/>
            <a:endParaRPr lang="en-US" altLang="en-US" sz="1600" dirty="0"/>
          </a:p>
          <a:p>
            <a:pPr>
              <a:buFont typeface="Arial" panose="020B0604020202020204" pitchFamily="34" charset="0"/>
              <a:buChar char="•"/>
            </a:pPr>
            <a:r>
              <a:rPr lang="en-US" altLang="en-US" sz="1800" dirty="0"/>
              <a:t>Comments for the IEEE EU position paper on Spectrum Management.  </a:t>
            </a:r>
          </a:p>
          <a:p>
            <a:pPr lvl="1">
              <a:buFont typeface="Arial" panose="020B0604020202020204" pitchFamily="34" charset="0"/>
              <a:buChar char="•"/>
            </a:pPr>
            <a:r>
              <a:rPr lang="en-US" altLang="en-US" sz="1600" dirty="0">
                <a:solidFill>
                  <a:srgbClr val="00B0F0"/>
                </a:solidFill>
              </a:rPr>
              <a:t>All please continue to send proposed revisions to the .18 chair as you can.</a:t>
            </a:r>
          </a:p>
          <a:p>
            <a:pPr lvl="1">
              <a:buFont typeface="Arial" panose="020B0604020202020204" pitchFamily="34" charset="0"/>
              <a:buChar char="•"/>
            </a:pPr>
            <a:r>
              <a:rPr lang="en-US" altLang="en-US" sz="1600" dirty="0">
                <a:solidFill>
                  <a:srgbClr val="00B0F0"/>
                </a:solidFill>
              </a:rPr>
              <a:t>.18 chair will review with IEEE 802 chair. </a:t>
            </a:r>
          </a:p>
          <a:p>
            <a:pPr lvl="1">
              <a:buFont typeface="Arial" panose="020B0604020202020204" pitchFamily="34" charset="0"/>
              <a:buChar char="•"/>
            </a:pPr>
            <a:endParaRPr lang="en-US" altLang="en-US" sz="1400" dirty="0">
              <a:solidFill>
                <a:srgbClr val="00B0F0"/>
              </a:solidFill>
            </a:endParaRPr>
          </a:p>
          <a:p>
            <a:pPr>
              <a:buFont typeface="Arial" panose="020B0604020202020204" pitchFamily="34" charset="0"/>
              <a:buChar char="•"/>
            </a:pPr>
            <a:r>
              <a:rPr lang="en-US" sz="1800" dirty="0">
                <a:solidFill>
                  <a:schemeClr val="tx1"/>
                </a:solidFill>
              </a:rPr>
              <a:t>WiFi / UWB 6 and 4 GHz co-existence.  </a:t>
            </a:r>
          </a:p>
          <a:p>
            <a:pPr lvl="1">
              <a:buFont typeface="Arial" panose="020B0604020202020204" pitchFamily="34" charset="0"/>
              <a:buChar char="•"/>
            </a:pPr>
            <a:r>
              <a:rPr lang="en-US" altLang="en-US" sz="1600" dirty="0">
                <a:solidFill>
                  <a:srgbClr val="00B0F0"/>
                </a:solidFill>
              </a:rPr>
              <a:t>All please continue to send possible criteria and high level use cases to .18 chair.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NPRM on 4.9 GHz  </a:t>
            </a:r>
          </a:p>
          <a:p>
            <a:pPr lvl="1">
              <a:buFont typeface="Arial" panose="020B0604020202020204" pitchFamily="34" charset="0"/>
              <a:buChar char="•"/>
            </a:pPr>
            <a:r>
              <a:rPr lang="en-US" sz="1600" dirty="0">
                <a:solidFill>
                  <a:srgbClr val="00B0F0"/>
                </a:solidFill>
              </a:rPr>
              <a:t>The .18 chair will do a quick review and highlight possible discussion areas at an upcoming teleconference</a:t>
            </a:r>
            <a:r>
              <a:rPr lang="en-US" altLang="en-US" sz="1600" dirty="0">
                <a:solidFill>
                  <a:srgbClr val="00B0F0"/>
                </a:solidFill>
              </a:rPr>
              <a:t>. </a:t>
            </a:r>
            <a:endParaRPr lang="en-US" sz="1400" dirty="0">
              <a:solidFill>
                <a:srgbClr val="00B0F0"/>
              </a:solidFill>
            </a:endParaRP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a:t>
            </a:r>
          </a:p>
          <a:p>
            <a:pPr lvl="1">
              <a:buFont typeface="Arial" panose="020B0604020202020204" pitchFamily="34" charset="0"/>
              <a:buChar char="•"/>
            </a:pPr>
            <a:r>
              <a:rPr lang="en-US" sz="1600" dirty="0">
                <a:solidFill>
                  <a:srgbClr val="00B0F0"/>
                </a:solidFill>
              </a:rPr>
              <a:t>The .18 chair will bring up in July plenary to move the teleconferences 30 mins later. </a:t>
            </a:r>
            <a:endParaRPr lang="en-US" sz="1400" dirty="0">
              <a:solidFill>
                <a:srgbClr val="00B0F0"/>
              </a:solidFill>
            </a:endParaRPr>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May 2018 Interim </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dirty="0"/>
              <a:t>May 2018 Interim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The next face to face meeting of the 802.18 RR-TAG will be at the IEEE 802 Plenary 10-12 July 2018 at the </a:t>
            </a:r>
            <a:r>
              <a:rPr lang="en-US" sz="2000" strike="dblStrike" dirty="0">
                <a:solidFill>
                  <a:schemeClr val="bg1">
                    <a:lumMod val="65000"/>
                  </a:schemeClr>
                </a:solidFill>
              </a:rPr>
              <a:t>Manchester </a:t>
            </a:r>
            <a:r>
              <a:rPr lang="en-US" sz="2000" dirty="0"/>
              <a:t>Grand Hyatt, San Diego, CA, USA </a:t>
            </a:r>
          </a:p>
          <a:p>
            <a:pPr lvl="1">
              <a:buFont typeface="Arial" panose="020B0604020202020204" pitchFamily="34" charset="0"/>
              <a:buChar char="•"/>
            </a:pPr>
            <a:r>
              <a:rPr lang="en-US" sz="1800" dirty="0"/>
              <a:t>Usual time slots, Tuesday AM2 and Thursday AM1-2</a:t>
            </a:r>
          </a:p>
          <a:p>
            <a:pPr>
              <a:buFont typeface="Arial" panose="020B0604020202020204" pitchFamily="34" charset="0"/>
              <a:buChar char="•"/>
            </a:pPr>
            <a:r>
              <a:rPr lang="en-US" sz="2000" dirty="0"/>
              <a:t>Next teleconference: 17 May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b="1" dirty="0">
                <a:solidFill>
                  <a:schemeClr val="tx1"/>
                </a:solidFill>
              </a:rPr>
              <a:t>Note: </a:t>
            </a:r>
            <a:r>
              <a:rPr lang="en-US" sz="2000" dirty="0">
                <a:solidFill>
                  <a:schemeClr val="tx1"/>
                </a:solidFill>
              </a:rPr>
              <a:t>there will not be a teleconference on 24 May</a:t>
            </a:r>
            <a:endParaRPr lang="en-US" sz="2000" b="1" dirty="0">
              <a:solidFill>
                <a:schemeClr val="tx1"/>
              </a:solidFill>
            </a:endParaRPr>
          </a:p>
          <a:p>
            <a:pPr lvl="5">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is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09:15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Safe Travels</a:t>
            </a:r>
          </a:p>
        </p:txBody>
      </p:sp>
    </p:spTree>
    <p:extLst>
      <p:ext uri="{BB962C8B-B14F-4D97-AF65-F5344CB8AC3E}">
        <p14:creationId xmlns:p14="http://schemas.microsoft.com/office/powerpoint/2010/main" val="436787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May 2018 Interim </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May 2018 Interim </a:t>
            </a:r>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-1</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solidFill>
                  <a:schemeClr val="tx1"/>
                </a:solidFill>
              </a:rPr>
              <a:t>Our 4 Points. </a:t>
            </a:r>
          </a:p>
          <a:p>
            <a:pPr lvl="1">
              <a:buFont typeface="Arial" panose="020B0604020202020204" pitchFamily="34" charset="0"/>
              <a:buChar char="•"/>
            </a:pPr>
            <a:r>
              <a:rPr lang="en-US" sz="1800" dirty="0"/>
              <a:t>Sharing is not clear with 100% duty cycle, it is a 10x </a:t>
            </a:r>
            <a:r>
              <a:rPr lang="en-US" sz="1800" dirty="0" err="1"/>
              <a:t>e.i.r.p</a:t>
            </a:r>
            <a:r>
              <a:rPr lang="en-US" sz="1800" dirty="0"/>
              <a:t>. level, 802.11 has LBT, etc.</a:t>
            </a:r>
          </a:p>
          <a:p>
            <a:pPr lvl="2">
              <a:buFont typeface="Arial" panose="020B0604020202020204" pitchFamily="34" charset="0"/>
              <a:buChar char="•"/>
            </a:pPr>
            <a:r>
              <a:rPr lang="en-US" sz="1600" dirty="0"/>
              <a:t>Google says not a 100% duty cycle, gave an example, but not obvious what duty cycle they will use.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600" dirty="0"/>
              <a:t>Didn’t really respond to our input, but did talk to </a:t>
            </a:r>
            <a:r>
              <a:rPr lang="en-US" sz="1600" dirty="0" err="1"/>
              <a:t>WiGi</a:t>
            </a:r>
            <a:r>
              <a:rPr lang="en-US" sz="1600" dirty="0"/>
              <a:t> OFDM symbol duration, etc.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in the same device, like a phone.</a:t>
            </a:r>
          </a:p>
          <a:p>
            <a:pPr lvl="2">
              <a:buFont typeface="Arial" panose="020B0604020202020204" pitchFamily="34" charset="0"/>
              <a:buChar char="•"/>
            </a:pPr>
            <a:r>
              <a:rPr lang="en-US" sz="1600" dirty="0"/>
              <a:t>They say it will only be Google devices.</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802.15.3e (which is different from 3c which Google mentions). </a:t>
            </a:r>
          </a:p>
          <a:p>
            <a:pPr lvl="2">
              <a:buFont typeface="Arial" panose="020B0604020202020204" pitchFamily="34" charset="0"/>
              <a:buChar char="•"/>
            </a:pPr>
            <a:r>
              <a:rPr lang="en-US" sz="1600" dirty="0"/>
              <a:t>Google did not respond to this.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-2</a:t>
            </a:r>
            <a:endParaRPr lang="en-US" sz="1400" dirty="0"/>
          </a:p>
        </p:txBody>
      </p:sp>
      <p:sp>
        <p:nvSpPr>
          <p:cNvPr id="3" name="Content Placeholder 2"/>
          <p:cNvSpPr>
            <a:spLocks noGrp="1"/>
          </p:cNvSpPr>
          <p:nvPr>
            <p:ph idx="1"/>
          </p:nvPr>
        </p:nvSpPr>
        <p:spPr>
          <a:xfrm>
            <a:off x="685800" y="1143000"/>
            <a:ext cx="8305800" cy="4494213"/>
          </a:xfrm>
        </p:spPr>
        <p:txBody>
          <a:bodyPr/>
          <a:lstStyle/>
          <a:p>
            <a:pPr>
              <a:buFont typeface="Arial" panose="020B0604020202020204" pitchFamily="34" charset="0"/>
              <a:buChar char="•"/>
            </a:pPr>
            <a:r>
              <a:rPr lang="en-US" sz="1800" dirty="0"/>
              <a:t>Google would like to work with IEEE 802 on what they can do to answer our questions.  </a:t>
            </a:r>
          </a:p>
          <a:p>
            <a:pPr lvl="1">
              <a:buFont typeface="Arial" panose="020B0604020202020204" pitchFamily="34" charset="0"/>
              <a:buChar char="•"/>
            </a:pPr>
            <a:r>
              <a:rPr lang="en-US" sz="1400" dirty="0"/>
              <a:t>They did contact the IEEE 802 chair and may join us for a Thursday call in the future. </a:t>
            </a:r>
          </a:p>
          <a:p>
            <a:pPr lvl="1">
              <a:buFont typeface="Arial" panose="020B0604020202020204" pitchFamily="34" charset="0"/>
              <a:buChar char="•"/>
            </a:pPr>
            <a:r>
              <a:rPr lang="en-US" sz="1400" dirty="0"/>
              <a:t>They do not want to interfere and was thinking if meeting EU standards that would help. </a:t>
            </a:r>
          </a:p>
          <a:p>
            <a:pPr lvl="1">
              <a:buFont typeface="Arial" panose="020B0604020202020204" pitchFamily="34" charset="0"/>
              <a:buChar char="•"/>
            </a:pPr>
            <a:r>
              <a:rPr lang="en-US" sz="1400" dirty="0">
                <a:hlinkClick r:id="rId2"/>
              </a:rPr>
              <a:t>https://mentor.ieee.org/802.18/dcn/18/18-18-0045-00-0000-google-s-waiver-request-google-reply-comments-motion-sensing-57-64-ghz.pdf</a:t>
            </a:r>
            <a:r>
              <a:rPr lang="en-US" sz="1400" dirty="0"/>
              <a:t> </a:t>
            </a:r>
          </a:p>
          <a:p>
            <a:pPr lvl="2">
              <a:spcBef>
                <a:spcPts val="0"/>
              </a:spcBef>
              <a:buFont typeface="Arial" panose="020B0604020202020204" pitchFamily="34" charset="0"/>
              <a:buChar char="•"/>
            </a:pPr>
            <a:r>
              <a:rPr lang="en-US" sz="1400" b="0" dirty="0"/>
              <a:t>Google has asked to operate Soli technology at the requested power levels only in devices for which Google is the responsible party under the Commission’s device authorization rules.</a:t>
            </a:r>
            <a:r>
              <a:rPr lang="en-US" sz="1400" dirty="0"/>
              <a:t> </a:t>
            </a:r>
          </a:p>
          <a:p>
            <a:pPr lvl="2">
              <a:spcBef>
                <a:spcPts val="0"/>
              </a:spcBef>
              <a:buFont typeface="Arial" panose="020B0604020202020204" pitchFamily="34" charset="0"/>
              <a:buChar char="•"/>
            </a:pPr>
            <a:r>
              <a:rPr lang="en-US" sz="1400" dirty="0"/>
              <a:t>D</a:t>
            </a:r>
            <a:r>
              <a:rPr lang="en-US" sz="1400" b="0" dirty="0"/>
              <a:t>evices incorporating Project Soli technology will operate at a much lower duty cycle. For instance, a duty cycle of 0.1% would reduce a Soli device’s time-averaged output power by some 30 </a:t>
            </a:r>
            <a:r>
              <a:rPr lang="en-US" sz="1400" b="0" dirty="0" err="1"/>
              <a:t>dB.</a:t>
            </a:r>
            <a:endParaRPr lang="en-US" sz="1400" dirty="0"/>
          </a:p>
          <a:p>
            <a:pPr lvl="2">
              <a:spcBef>
                <a:spcPts val="0"/>
              </a:spcBef>
              <a:buFont typeface="Arial" panose="020B0604020202020204" pitchFamily="34" charset="0"/>
              <a:buChar char="•"/>
            </a:pPr>
            <a:r>
              <a:rPr lang="en-US" sz="1400" b="0" dirty="0"/>
              <a:t>… This assumption that a single </a:t>
            </a:r>
            <a:r>
              <a:rPr lang="en-US" sz="1400" b="0" dirty="0" err="1"/>
              <a:t>WiGig</a:t>
            </a:r>
            <a:r>
              <a:rPr lang="en-US" sz="1400" b="0" dirty="0"/>
              <a:t> OFDM symbol will be repeatedly affected by Soli emissions, and that </a:t>
            </a:r>
            <a:r>
              <a:rPr lang="en-US" sz="1400" b="0" dirty="0" err="1"/>
              <a:t>WiGig</a:t>
            </a:r>
            <a:r>
              <a:rPr lang="en-US" sz="1400" b="0" dirty="0"/>
              <a:t> will be continuously affected, led </a:t>
            </a:r>
            <a:r>
              <a:rPr lang="en-US" sz="1400" b="0" dirty="0" err="1"/>
              <a:t>Lovefield</a:t>
            </a:r>
            <a:r>
              <a:rPr lang="en-US" sz="1400" b="0" dirty="0"/>
              <a:t> Wireless to the highly conservative results in its paper. The considerable amount of time during which Project Soli technology will not interfere  with the channel can be taken into account to the extent there are concerns about the requested waiver. Google’s forthcoming data submission will include analysis conforming </a:t>
            </a:r>
            <a:r>
              <a:rPr lang="en-US" sz="1400" b="0" dirty="0" err="1"/>
              <a:t>Lovefield’s</a:t>
            </a:r>
            <a:r>
              <a:rPr lang="en-US" sz="1400" b="0" dirty="0"/>
              <a:t> results to this real-world circumstance, in response to the comments received.</a:t>
            </a:r>
          </a:p>
          <a:p>
            <a:pPr>
              <a:spcBef>
                <a:spcPts val="0"/>
              </a:spcBef>
              <a:buFont typeface="Arial" panose="020B0604020202020204" pitchFamily="34" charset="0"/>
              <a:buChar char="•"/>
            </a:pPr>
            <a:r>
              <a:rPr lang="en-US" sz="1800" b="0" dirty="0">
                <a:solidFill>
                  <a:schemeClr val="tx1"/>
                </a:solidFill>
              </a:rPr>
              <a:t>We need to be sure that any discussions w/Google are in our open meetings. </a:t>
            </a:r>
          </a:p>
          <a:p>
            <a:pPr>
              <a:spcBef>
                <a:spcPts val="0"/>
              </a:spcBef>
              <a:buFont typeface="Arial" panose="020B0604020202020204" pitchFamily="34" charset="0"/>
              <a:buChar char="•"/>
            </a:pPr>
            <a:r>
              <a:rPr lang="en-US" sz="1800" b="0" dirty="0">
                <a:solidFill>
                  <a:schemeClr val="tx1"/>
                </a:solidFill>
              </a:rPr>
              <a:t>The reply comments are closed.</a:t>
            </a:r>
          </a:p>
          <a:p>
            <a:pPr>
              <a:spcBef>
                <a:spcPts val="0"/>
              </a:spcBef>
              <a:buFont typeface="Arial" panose="020B0604020202020204" pitchFamily="34" charset="0"/>
              <a:buChar char="•"/>
            </a:pPr>
            <a:r>
              <a:rPr lang="en-US" sz="1800" b="0" dirty="0">
                <a:solidFill>
                  <a:schemeClr val="tx1"/>
                </a:solidFill>
              </a:rPr>
              <a:t>These discussions and any results to these, ex </a:t>
            </a:r>
            <a:r>
              <a:rPr lang="en-US" sz="1800" b="0" dirty="0" err="1">
                <a:solidFill>
                  <a:schemeClr val="tx1"/>
                </a:solidFill>
              </a:rPr>
              <a:t>partes</a:t>
            </a:r>
            <a:r>
              <a:rPr lang="en-US" sz="1800" b="0" dirty="0">
                <a:solidFill>
                  <a:schemeClr val="tx1"/>
                </a:solidFill>
              </a:rPr>
              <a:t> are optional, and would need to be tied to formal FCC record.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00996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-3</a:t>
            </a:r>
            <a:endParaRPr lang="en-US" sz="1400" dirty="0"/>
          </a:p>
        </p:txBody>
      </p:sp>
      <p:sp>
        <p:nvSpPr>
          <p:cNvPr id="3" name="Content Placeholder 2"/>
          <p:cNvSpPr>
            <a:spLocks noGrp="1"/>
          </p:cNvSpPr>
          <p:nvPr>
            <p:ph idx="1"/>
          </p:nvPr>
        </p:nvSpPr>
        <p:spPr>
          <a:xfrm>
            <a:off x="685800" y="1292593"/>
            <a:ext cx="8306595" cy="4494213"/>
          </a:xfrm>
        </p:spPr>
        <p:txBody>
          <a:bodyPr/>
          <a:lstStyle/>
          <a:p>
            <a:pPr>
              <a:buFont typeface="Arial" panose="020B0604020202020204" pitchFamily="34" charset="0"/>
              <a:buChar char="•"/>
            </a:pPr>
            <a:r>
              <a:rPr lang="en-US" sz="2000" dirty="0"/>
              <a:t>Facebook is saying a more technical evaluation is necessary before moving forward. </a:t>
            </a:r>
          </a:p>
          <a:p>
            <a:pPr lvl="1">
              <a:buFont typeface="Arial" panose="020B0604020202020204" pitchFamily="34" charset="0"/>
              <a:buChar char="•"/>
            </a:pPr>
            <a:r>
              <a:rPr lang="en-US" sz="1600" dirty="0"/>
              <a:t>They did contact the IEEE 802 chair and may join us for a Thursday call in the future. </a:t>
            </a:r>
          </a:p>
          <a:p>
            <a:pPr lvl="1">
              <a:buFont typeface="Arial" panose="020B0604020202020204" pitchFamily="34" charset="0"/>
              <a:buChar char="•"/>
            </a:pPr>
            <a:r>
              <a:rPr lang="en-US" sz="1800" dirty="0">
                <a:solidFill>
                  <a:schemeClr val="tx1"/>
                </a:solidFill>
                <a:hlinkClick r:id="rId2"/>
              </a:rPr>
              <a:t>https://mentor.ieee.org/802.18/dcn/18/18-18-0043-00-0000-google-s-waiver-request-facebook-comments-motion-sensing-57-64-ghz.pdf</a:t>
            </a:r>
            <a:r>
              <a:rPr lang="en-US" sz="1800" dirty="0">
                <a:solidFill>
                  <a:schemeClr val="tx1"/>
                </a:solidFill>
              </a:rPr>
              <a:t>  </a:t>
            </a:r>
          </a:p>
          <a:p>
            <a:pPr marL="457200" lvl="1" indent="0"/>
            <a:endParaRPr lang="en-US" sz="1800" dirty="0">
              <a:solidFill>
                <a:schemeClr val="tx1"/>
              </a:solidFill>
            </a:endParaRPr>
          </a:p>
          <a:p>
            <a:pPr lvl="1">
              <a:buFont typeface="Arial" panose="020B0604020202020204" pitchFamily="34" charset="0"/>
              <a:buChar char="•"/>
            </a:pPr>
            <a:r>
              <a:rPr lang="en-US" sz="1800" dirty="0">
                <a:solidFill>
                  <a:schemeClr val="tx1"/>
                </a:solidFill>
                <a:hlinkClick r:id="rId3"/>
              </a:rPr>
              <a:t>https://mentor.ieee.org/802.18/dcn/18/18-18-0044-00-0000-google-s-waiver-request-facebook-reply-comments-motion-sensing-57-64-ghz.pdf</a:t>
            </a:r>
            <a:r>
              <a:rPr lang="en-US" sz="1800" dirty="0">
                <a:solidFill>
                  <a:schemeClr val="tx1"/>
                </a:solidFill>
              </a:rPr>
              <a:t>  </a:t>
            </a:r>
          </a:p>
          <a:p>
            <a:pPr lvl="1">
              <a:buFont typeface="Arial" panose="020B0604020202020204" pitchFamily="34" charset="0"/>
              <a:buChar char="•"/>
            </a:pPr>
            <a:r>
              <a:rPr lang="en-US" sz="1800" dirty="0">
                <a:solidFill>
                  <a:schemeClr val="tx1"/>
                </a:solidFill>
              </a:rPr>
              <a:t>They talk to in-device, or close proximity interference has not been studied.</a:t>
            </a:r>
          </a:p>
          <a:p>
            <a:pPr lvl="1">
              <a:buFont typeface="Arial" panose="020B0604020202020204" pitchFamily="34" charset="0"/>
              <a:buChar char="•"/>
            </a:pPr>
            <a:r>
              <a:rPr lang="en-US" sz="1800" b="0" dirty="0"/>
              <a:t>… behavior of its coexistence mechanisms is not as well known and merits further empirical testing to substantiate the analytical model.</a:t>
            </a:r>
          </a:p>
          <a:p>
            <a:pPr lvl="6">
              <a:buFont typeface="Arial" panose="020B0604020202020204" pitchFamily="34" charset="0"/>
              <a:buChar char="•"/>
            </a:pPr>
            <a:endParaRPr lang="en-US" sz="1050" b="0" dirty="0"/>
          </a:p>
          <a:p>
            <a:pPr>
              <a:buFont typeface="Arial" panose="020B0604020202020204" pitchFamily="34" charset="0"/>
              <a:buChar char="•"/>
            </a:pPr>
            <a:r>
              <a:rPr lang="en-US" sz="2200" b="0" dirty="0"/>
              <a:t>General discussion: </a:t>
            </a:r>
          </a:p>
          <a:p>
            <a:pPr lvl="1">
              <a:buFont typeface="Arial" panose="020B0604020202020204" pitchFamily="34" charset="0"/>
              <a:buChar char="•"/>
            </a:pPr>
            <a:r>
              <a:rPr lang="en-US" sz="1800" b="0" dirty="0"/>
              <a:t>A quick review of the comments, more were against the waiver. </a:t>
            </a:r>
          </a:p>
          <a:p>
            <a:pPr lvl="1">
              <a:buFont typeface="Arial" panose="020B0604020202020204" pitchFamily="34" charset="0"/>
              <a:buChar char="•"/>
            </a:pPr>
            <a:r>
              <a:rPr lang="en-US" sz="1800" dirty="0"/>
              <a:t>Remember minutes are very high level, unless directly related to a motion.</a:t>
            </a:r>
          </a:p>
          <a:p>
            <a:pPr lvl="1">
              <a:buFont typeface="Arial" panose="020B0604020202020204" pitchFamily="34" charset="0"/>
              <a:buChar char="•"/>
            </a:pPr>
            <a:r>
              <a:rPr lang="en-US" sz="1800" dirty="0"/>
              <a:t>More details could be in contributions, posted on Mentor. </a:t>
            </a:r>
          </a:p>
          <a:p>
            <a:pPr lvl="1">
              <a:buFont typeface="Arial" panose="020B0604020202020204" pitchFamily="34" charset="0"/>
              <a:buChar char="•"/>
            </a:pPr>
            <a:endParaRPr lang="en-US" sz="1800" b="0" dirty="0"/>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83730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NGV </a:t>
            </a:r>
            <a:r>
              <a:rPr lang="en-US" sz="1400" dirty="0"/>
              <a:t> </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1600" dirty="0"/>
              <a:t>Will close this out in .18 for now, as it is being picked up in 802.11 for next steps. </a:t>
            </a:r>
          </a:p>
          <a:p>
            <a:pPr>
              <a:buFont typeface="Arial" panose="020B0604020202020204" pitchFamily="34" charset="0"/>
              <a:buChar char="•"/>
            </a:pPr>
            <a:endParaRPr lang="en-US" sz="1600" b="0" dirty="0"/>
          </a:p>
          <a:p>
            <a:pPr>
              <a:buFont typeface="Arial" panose="020B0604020202020204" pitchFamily="34" charset="0"/>
              <a:buChar char="•"/>
            </a:pPr>
            <a:r>
              <a:rPr lang="en-US" sz="1600" b="0" dirty="0"/>
              <a:t>NGV SG, Next Generation Vehicular, 802.11p  </a:t>
            </a:r>
          </a:p>
          <a:p>
            <a:pPr lvl="1">
              <a:buFont typeface="Arial" panose="020B0604020202020204" pitchFamily="34" charset="0"/>
              <a:buChar char="•"/>
            </a:pPr>
            <a:r>
              <a:rPr lang="en-US" sz="1400" dirty="0"/>
              <a:t>Has the FCC made any progress  and possible final action on U-NII-4 itself?</a:t>
            </a:r>
          </a:p>
          <a:p>
            <a:pPr lvl="1">
              <a:buFont typeface="Arial" panose="020B0604020202020204" pitchFamily="34" charset="0"/>
              <a:buChar char="•"/>
            </a:pPr>
            <a:r>
              <a:rPr lang="en-US" sz="1400" dirty="0"/>
              <a:t>Work now is outside the FCC (OET) and still at US-DOT (includes the safety aspects) </a:t>
            </a:r>
          </a:p>
          <a:p>
            <a:pPr lvl="1">
              <a:buFont typeface="Arial" panose="020B0604020202020204" pitchFamily="34" charset="0"/>
              <a:buChar char="•"/>
            </a:pPr>
            <a:r>
              <a:rPr lang="en-US" sz="1400" dirty="0"/>
              <a:t>Looking at doing a letter to the OET and copy US-DOT on what is status of U-NII-4? </a:t>
            </a:r>
          </a:p>
          <a:p>
            <a:pPr>
              <a:buFont typeface="Arial" panose="020B0604020202020204" pitchFamily="34" charset="0"/>
              <a:buChar char="•"/>
            </a:pPr>
            <a:r>
              <a:rPr lang="en-US" sz="1600" b="0" dirty="0"/>
              <a:t>The NPRM 13-49 came out in 2013 and this is a continuation of that. </a:t>
            </a:r>
            <a:endParaRPr lang="en-US" sz="1200" dirty="0"/>
          </a:p>
          <a:p>
            <a:pPr>
              <a:buFont typeface="Arial" panose="020B0604020202020204" pitchFamily="34" charset="0"/>
              <a:buChar char="•"/>
            </a:pPr>
            <a:r>
              <a:rPr lang="en-US" sz="1600" b="0" dirty="0"/>
              <a:t>The letter should be reviewed in 802.11 and should NGV SG be part of generating the letter?  This lead to further discussion. </a:t>
            </a:r>
          </a:p>
          <a:p>
            <a:pPr lvl="1">
              <a:buFont typeface="Arial" panose="020B0604020202020204" pitchFamily="34" charset="0"/>
              <a:buChar char="•"/>
            </a:pPr>
            <a:r>
              <a:rPr lang="en-US" sz="1400" dirty="0"/>
              <a:t>The letter needs to talk to backward compatible and interoperability also. </a:t>
            </a:r>
          </a:p>
          <a:p>
            <a:pPr>
              <a:buFont typeface="Arial" panose="020B0604020202020204" pitchFamily="34" charset="0"/>
              <a:buChar char="•"/>
            </a:pPr>
            <a:r>
              <a:rPr lang="en-US" sz="1600" b="0" dirty="0"/>
              <a:t>There looks to be 2 topics, the NPRM/5.9 GHz and the standard update. </a:t>
            </a:r>
          </a:p>
          <a:p>
            <a:pPr lvl="1">
              <a:buFont typeface="Arial" panose="020B0604020202020204" pitchFamily="34" charset="0"/>
              <a:buChar char="•"/>
            </a:pPr>
            <a:r>
              <a:rPr lang="en-US" sz="1400" dirty="0"/>
              <a:t>We need to be clear what is regulatory based and what is standards base. </a:t>
            </a:r>
          </a:p>
          <a:p>
            <a:pPr lvl="1">
              <a:buFont typeface="Arial" panose="020B0604020202020204" pitchFamily="34" charset="0"/>
              <a:buChar char="•"/>
            </a:pPr>
            <a:r>
              <a:rPr lang="en-US" sz="1400" dirty="0"/>
              <a:t>Maybe start with just the NPRM/5.9GHz focused status, and not the 802.11p for now? </a:t>
            </a:r>
          </a:p>
          <a:p>
            <a:pPr>
              <a:buFont typeface="Arial" panose="020B0604020202020204" pitchFamily="34" charset="0"/>
              <a:buChar char="•"/>
            </a:pPr>
            <a:r>
              <a:rPr lang="en-US" sz="1600" b="0" dirty="0"/>
              <a:t>Ran short on time,  where we were getting to: </a:t>
            </a:r>
          </a:p>
          <a:p>
            <a:pPr lvl="1">
              <a:buFont typeface="Arial" panose="020B0604020202020204" pitchFamily="34" charset="0"/>
              <a:buChar char="•"/>
            </a:pPr>
            <a:r>
              <a:rPr lang="en-US" sz="1400" dirty="0"/>
              <a:t>Will introduce this to the NGV SG in Warsaw first. </a:t>
            </a:r>
          </a:p>
          <a:p>
            <a:pPr lvl="1">
              <a:buFont typeface="Arial" panose="020B0604020202020204" pitchFamily="34" charset="0"/>
              <a:buChar char="•"/>
            </a:pPr>
            <a:r>
              <a:rPr lang="en-US" sz="1400" dirty="0"/>
              <a:t>Could do teleconference as needed after that. </a:t>
            </a:r>
          </a:p>
          <a:p>
            <a:pPr>
              <a:buFont typeface="Arial" panose="020B0604020202020204" pitchFamily="34" charset="0"/>
              <a:buChar char="•"/>
            </a:pPr>
            <a:r>
              <a:rPr lang="en-US" sz="1600" b="0" dirty="0"/>
              <a:t>FCC WAC documents could add to this……. Maybe start with this. </a:t>
            </a:r>
          </a:p>
          <a:p>
            <a:pPr lvl="1">
              <a:buFont typeface="Arial" panose="020B0604020202020204" pitchFamily="34" charset="0"/>
              <a:buChar char="•"/>
            </a:pPr>
            <a:r>
              <a:rPr lang="en-US" sz="1400" dirty="0">
                <a:solidFill>
                  <a:srgbClr val="00B0F0"/>
                </a:solidFill>
              </a:rPr>
              <a:t>Peter will put a presentation together for the NGV SG in Warsaw. </a:t>
            </a:r>
            <a:endParaRPr lang="en-US" sz="16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37</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dirty="0"/>
              <a:t>May 2018 Interim </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38</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EMEA-1-Jan18</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a:t>
            </a:r>
            <a:endParaRPr lang="en-US" sz="1600" dirty="0"/>
          </a:p>
          <a:p>
            <a:pPr lvl="1">
              <a:buFont typeface="Arial" panose="020B0604020202020204" pitchFamily="34" charset="0"/>
              <a:buChar char="•"/>
            </a:pPr>
            <a:r>
              <a:rPr lang="en-US" sz="1800" b="1" dirty="0"/>
              <a:t>EC mandate, RSCOM17-53rev1</a:t>
            </a:r>
            <a:r>
              <a:rPr lang="en-US" sz="1800" dirty="0"/>
              <a:t>, now final and is limited to 5925-6425MHz.  </a:t>
            </a:r>
          </a:p>
          <a:p>
            <a:pPr lvl="2">
              <a:buFont typeface="Arial" panose="020B0604020202020204" pitchFamily="34" charset="0"/>
              <a:buChar char="•"/>
            </a:pPr>
            <a:r>
              <a:rPr lang="en-US" dirty="0"/>
              <a:t>Did not go to 7125MHz, too much opposition.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ERM SR Doc, TR 103 524 </a:t>
            </a:r>
            <a:r>
              <a:rPr lang="en-US" sz="1800" dirty="0"/>
              <a:t>has some opposition, still expecting to get published end of January </a:t>
            </a:r>
          </a:p>
          <a:p>
            <a:pPr lvl="2">
              <a:buFont typeface="Arial" panose="020B0604020202020204" pitchFamily="34" charset="0"/>
              <a:buChar char="•"/>
            </a:pPr>
            <a:r>
              <a:rPr lang="en-GB" dirty="0"/>
              <a:t>Ian Marshal (Ruckus/ARRIS) is rapporteur; </a:t>
            </a:r>
            <a:r>
              <a:rPr lang="en-GB" u="sng" dirty="0">
                <a:hlinkClick r:id="rId2"/>
              </a:rPr>
              <a:t>DTR/ERM-570 (TR 103 524)</a:t>
            </a:r>
            <a:r>
              <a:rPr lang="en-GB" dirty="0"/>
              <a:t>.</a:t>
            </a:r>
            <a:endParaRPr lang="en-US" dirty="0"/>
          </a:p>
          <a:p>
            <a:pPr lvl="2">
              <a:buFont typeface="Arial" panose="020B0604020202020204" pitchFamily="34" charset="0"/>
              <a:buChar char="•"/>
            </a:pPr>
            <a:r>
              <a:rPr lang="en-US" dirty="0"/>
              <a:t>More worse case use scenarios;  more clarity on power out levels, few more.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3GPPP RAN#78 (RP-172804)  </a:t>
            </a:r>
            <a:r>
              <a:rPr lang="en-US" sz="1800" dirty="0"/>
              <a:t>study item, looking at 5925 – 7125GHz also.</a:t>
            </a:r>
          </a:p>
          <a:p>
            <a:pPr lvl="2">
              <a:buFont typeface="Arial" panose="020B0604020202020204" pitchFamily="34" charset="0"/>
              <a:buChar char="•"/>
            </a:pPr>
            <a:r>
              <a:rPr lang="en-US" dirty="0"/>
              <a:t>The objective of this Study Item is to investigate the existing regulatory framework in different regions for the band 5.925-7.125 GHz and to monitor the ongoing work within the regulatory </a:t>
            </a:r>
            <a:r>
              <a:rPr lang="en-US" dirty="0" err="1"/>
              <a:t>organisations</a:t>
            </a:r>
            <a:r>
              <a:rPr lang="en-US" dirty="0"/>
              <a:t> on this band. This will provide useful information for consideration of this band for potential LTE operations and NR operations if this band becomes available for operation</a:t>
            </a:r>
          </a:p>
          <a:p>
            <a:pPr lvl="1">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703799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pleases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dirty="0"/>
              <a:t>May 2018 Interim </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EMEA-2-Jan18</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 – cont.</a:t>
            </a:r>
            <a:endParaRPr lang="en-US" sz="16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CEPT ECC SE45 and FM57 </a:t>
            </a:r>
            <a:r>
              <a:rPr lang="en-US" sz="1800" dirty="0"/>
              <a:t>had their first meetings.</a:t>
            </a:r>
          </a:p>
          <a:p>
            <a:pPr lvl="2">
              <a:buFont typeface="Arial" panose="020B0604020202020204" pitchFamily="34" charset="0"/>
              <a:buChar char="•"/>
            </a:pPr>
            <a:r>
              <a:rPr lang="en-US" b="1" dirty="0"/>
              <a:t>SE45 </a:t>
            </a:r>
            <a:r>
              <a:rPr lang="en-US" dirty="0"/>
              <a:t>updated the draft ECC Report formerly developed under WI SE24_62. In particular, SE45 introduced RLAN parameters as contained in the </a:t>
            </a:r>
            <a:r>
              <a:rPr lang="en-US" dirty="0" err="1"/>
              <a:t>SRDoc</a:t>
            </a:r>
            <a:r>
              <a:rPr lang="en-US" dirty="0"/>
              <a:t> ETSI TR 103 524 currently under approval.</a:t>
            </a:r>
          </a:p>
          <a:p>
            <a:pPr lvl="2">
              <a:buFont typeface="Arial" panose="020B0604020202020204" pitchFamily="34" charset="0"/>
              <a:buChar char="•"/>
            </a:pPr>
            <a:endParaRPr lang="en-US" dirty="0"/>
          </a:p>
          <a:p>
            <a:pPr lvl="2">
              <a:buFont typeface="Arial" panose="020B0604020202020204" pitchFamily="34" charset="0"/>
              <a:buChar char="•"/>
            </a:pPr>
            <a:r>
              <a:rPr lang="en-US" b="1" dirty="0"/>
              <a:t>FM57 </a:t>
            </a:r>
            <a:r>
              <a:rPr lang="en-US" dirty="0"/>
              <a:t>discussed the opportunity to prepare a questionnaire and obtain information on the actual deployment and technical and operational parameters of FS in the 6 GHz range. Initial views were expressed by the meeting including the ongoing work in SE19 on the revision of ECC Report 173 on FS usage. FM57 agreed to ask for guidance to next WG FM meeting with respect to the workings of the group.</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0099585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EMEA-3-Jan18</a:t>
            </a:r>
          </a:p>
        </p:txBody>
      </p:sp>
      <p:sp>
        <p:nvSpPr>
          <p:cNvPr id="3" name="Content Placeholder 2"/>
          <p:cNvSpPr>
            <a:spLocks noGrp="1"/>
          </p:cNvSpPr>
          <p:nvPr>
            <p:ph idx="1"/>
          </p:nvPr>
        </p:nvSpPr>
        <p:spPr>
          <a:xfrm>
            <a:off x="685005" y="1176775"/>
            <a:ext cx="8154195" cy="4570413"/>
          </a:xfrm>
        </p:spPr>
        <p:txBody>
          <a:bodyPr/>
          <a:lstStyle/>
          <a:p>
            <a:pPr>
              <a:buFont typeface="Arial" panose="020B0604020202020204" pitchFamily="34" charset="0"/>
              <a:buChar char="•"/>
            </a:pPr>
            <a:r>
              <a:rPr lang="en-US" sz="2000" dirty="0"/>
              <a:t>60 GHz activity</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60GHz ETSI SR </a:t>
            </a:r>
            <a:r>
              <a:rPr lang="en-US" sz="1800" dirty="0"/>
              <a:t>doc being worked on with some points on ITS channelization.  </a:t>
            </a:r>
          </a:p>
          <a:p>
            <a:pPr lvl="1">
              <a:buFont typeface="Arial" panose="020B0604020202020204" pitchFamily="34" charset="0"/>
              <a:buChar char="•"/>
            </a:pPr>
            <a:endParaRPr lang="en-US" sz="1800" dirty="0"/>
          </a:p>
          <a:p>
            <a:pPr lvl="2">
              <a:buFont typeface="Arial" panose="020B0604020202020204" pitchFamily="34" charset="0"/>
              <a:buChar char="•"/>
            </a:pPr>
            <a:r>
              <a:rPr lang="en-US" dirty="0"/>
              <a:t>Scott Blue (Microsoft) is the rapporteur;  </a:t>
            </a:r>
            <a:r>
              <a:rPr lang="en-GB" u="sng" dirty="0">
                <a:hlinkClick r:id="rId2"/>
              </a:rPr>
              <a:t>DTR/ERM-575 (TR 103 583)</a:t>
            </a:r>
            <a:endParaRPr lang="en-GB" u="sng" dirty="0"/>
          </a:p>
          <a:p>
            <a:pPr lvl="2">
              <a:buFont typeface="Arial" panose="020B0604020202020204" pitchFamily="34" charset="0"/>
              <a:buChar char="•"/>
            </a:pPr>
            <a:endParaRPr lang="en-US" dirty="0"/>
          </a:p>
          <a:p>
            <a:pPr lvl="2">
              <a:buFont typeface="Arial" panose="020B0604020202020204" pitchFamily="34" charset="0"/>
              <a:buChar char="•"/>
            </a:pPr>
            <a:r>
              <a:rPr lang="en-US" dirty="0"/>
              <a:t>1) To provide information on the intended applications of multiple gigabit wireless systems (MGWS) in radio spectrum between 57GHz and 71GHz including outdoor applications; 2) To detail </a:t>
            </a:r>
            <a:r>
              <a:rPr lang="en-US" dirty="0" err="1"/>
              <a:t>Millimetre</a:t>
            </a:r>
            <a:r>
              <a:rPr lang="en-US" dirty="0"/>
              <a:t> Wave communication for Intelligent Transport Systems (</a:t>
            </a:r>
            <a:r>
              <a:rPr lang="en-US" dirty="0" err="1"/>
              <a:t>mmW</a:t>
            </a:r>
            <a:r>
              <a:rPr lang="en-US" dirty="0"/>
              <a:t>-ITS) and propose moving the existing </a:t>
            </a:r>
            <a:r>
              <a:rPr lang="en-US" dirty="0" err="1"/>
              <a:t>mmW</a:t>
            </a:r>
            <a:r>
              <a:rPr lang="en-US" dirty="0"/>
              <a:t>-ITS allocation to a single MGWS channel; 3) To include technical parameters, mitigation techniques, the relation to the existing spectrum regulation, additional new radio spectrum requirements and expected compatibility issues; 4) This document is intended to update and replace TR 102 555 and TR 102 400. </a:t>
            </a: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6192894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EMEA-5-Jan18</a:t>
            </a:r>
          </a:p>
        </p:txBody>
      </p:sp>
      <p:sp>
        <p:nvSpPr>
          <p:cNvPr id="3" name="Content Placeholder 2"/>
          <p:cNvSpPr>
            <a:spLocks noGrp="1"/>
          </p:cNvSpPr>
          <p:nvPr>
            <p:ph idx="1"/>
          </p:nvPr>
        </p:nvSpPr>
        <p:spPr>
          <a:xfrm>
            <a:off x="685005" y="1176775"/>
            <a:ext cx="7925595" cy="4570413"/>
          </a:xfrm>
        </p:spPr>
        <p:txBody>
          <a:bodyPr/>
          <a:lstStyle/>
          <a:p>
            <a:pPr>
              <a:buFont typeface="Arial" panose="020B0604020202020204" pitchFamily="34" charset="0"/>
              <a:buChar char="•"/>
            </a:pPr>
            <a:r>
              <a:rPr lang="en-US" sz="2000" dirty="0"/>
              <a:t>ETSI standards</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EN 301 893 has a new work item looking at several things.</a:t>
            </a:r>
          </a:p>
          <a:p>
            <a:pPr lvl="2">
              <a:buFont typeface="Arial" panose="020B0604020202020204" pitchFamily="34" charset="0"/>
              <a:buChar char="•"/>
            </a:pPr>
            <a:r>
              <a:rPr lang="en-US" dirty="0"/>
              <a:t>(1) To consider the possible inclusion of the band 5 725 MHz to 5 850 MHz together with appropriate mitigation techniques for operation in this band; (2) To revise clause 4.2.7.3.2.5 on Energy Detection Threshold (ED) and other sections of Adaptivity related to detection; (3) To revise clause 4.2.8 on Receiver Blocking and to consider the need to include additional receiver requirements; (4) To consider improving existing text throughout the entire document without changing requirements other than those identified in (1) to (3) above; (5) To revise/improve existing test methods where appropriate.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3418841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EMEA-6-Jan18</a:t>
            </a:r>
          </a:p>
        </p:txBody>
      </p:sp>
      <p:sp>
        <p:nvSpPr>
          <p:cNvPr id="3" name="Content Placeholder 2"/>
          <p:cNvSpPr>
            <a:spLocks noGrp="1"/>
          </p:cNvSpPr>
          <p:nvPr>
            <p:ph idx="1"/>
          </p:nvPr>
        </p:nvSpPr>
        <p:spPr>
          <a:xfrm>
            <a:off x="685005" y="1176775"/>
            <a:ext cx="8001795" cy="4570413"/>
          </a:xfrm>
        </p:spPr>
        <p:txBody>
          <a:bodyPr/>
          <a:lstStyle/>
          <a:p>
            <a:pPr>
              <a:buFont typeface="Arial" panose="020B0604020202020204" pitchFamily="34" charset="0"/>
              <a:buChar char="•"/>
            </a:pPr>
            <a:r>
              <a:rPr lang="en-US" sz="2000" dirty="0"/>
              <a:t>ETSI standards – cont.</a:t>
            </a:r>
          </a:p>
          <a:p>
            <a:pPr marL="457200" lvl="1" indent="0"/>
            <a:endParaRPr lang="en-US" sz="1800" dirty="0"/>
          </a:p>
          <a:p>
            <a:pPr lvl="1">
              <a:buFont typeface="Arial" panose="020B0604020202020204" pitchFamily="34" charset="0"/>
              <a:buChar char="•"/>
            </a:pPr>
            <a:r>
              <a:rPr lang="en-US" sz="1800" b="1" dirty="0"/>
              <a:t>EN 302 567, 60GHz, not in OJEU yet, possibly by end of February</a:t>
            </a:r>
          </a:p>
          <a:p>
            <a:pPr lvl="2">
              <a:buFont typeface="Arial" panose="020B0604020202020204" pitchFamily="34" charset="0"/>
              <a:buChar char="•"/>
            </a:pPr>
            <a:r>
              <a:rPr lang="en-US" dirty="0"/>
              <a:t>It  is harmonized with the note: </a:t>
            </a:r>
          </a:p>
          <a:p>
            <a:pPr lvl="2">
              <a:buFont typeface="Arial" panose="020B0604020202020204" pitchFamily="34" charset="0"/>
              <a:buChar char="•"/>
            </a:pPr>
            <a:r>
              <a:rPr lang="en-US" dirty="0"/>
              <a:t>This </a:t>
            </a:r>
            <a:r>
              <a:rPr lang="en-US" dirty="0" err="1"/>
              <a:t>harmonised</a:t>
            </a:r>
            <a:r>
              <a:rPr lang="en-US" dirty="0"/>
              <a:t> standard does not address requirements relating to receiver performance parameters and does not confer a presumption of conformity as regards those parameters</a:t>
            </a:r>
          </a:p>
          <a:p>
            <a:pPr lvl="2">
              <a:buFont typeface="Arial" panose="020B0604020202020204" pitchFamily="34" charset="0"/>
              <a:buChar char="•"/>
            </a:pPr>
            <a:r>
              <a:rPr lang="en-US" dirty="0"/>
              <a:t>From the work item:  (1) to revise the OOB/Mask, (2) to consider inclusion of RX Sensitivity, (3) to revise existing receiver requirements, (4) where appropriate, to revise/improve the test methods.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14374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dirty="0"/>
              <a:t>May 2018 Interim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t>Call to Order</a:t>
            </a:r>
          </a:p>
          <a:p>
            <a:pPr lvl="1">
              <a:buFont typeface="Arial" panose="020B0604020202020204" pitchFamily="34" charset="0"/>
              <a:buChar char="•"/>
            </a:pPr>
            <a:r>
              <a:rPr lang="en-US" altLang="en-US" sz="1400" b="1" u="sng" dirty="0"/>
              <a:t>Attendance server is open</a:t>
            </a:r>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t>FCC NPRM Section 7</a:t>
            </a:r>
          </a:p>
          <a:p>
            <a:pPr lvl="1">
              <a:buFont typeface="Arial" panose="020B0604020202020204" pitchFamily="34" charset="0"/>
              <a:buChar char="•"/>
            </a:pPr>
            <a:r>
              <a:rPr lang="en-US" altLang="en-US" sz="1400" dirty="0"/>
              <a:t>FCC NOI/PN 4GHz</a:t>
            </a:r>
          </a:p>
          <a:p>
            <a:pPr lvl="1">
              <a:buFont typeface="Arial" panose="020B0604020202020204" pitchFamily="34" charset="0"/>
              <a:buChar char="•"/>
            </a:pPr>
            <a:r>
              <a:rPr lang="en-US" altLang="en-US" sz="1400" dirty="0"/>
              <a:t>EU Items</a:t>
            </a:r>
          </a:p>
          <a:p>
            <a:pPr lvl="1">
              <a:buFont typeface="Arial" panose="020B0604020202020204" pitchFamily="34" charset="0"/>
              <a:buChar char="•"/>
            </a:pPr>
            <a:r>
              <a:rPr lang="en-US" altLang="en-US" sz="1400" dirty="0"/>
              <a:t>WiFi / UWB points</a:t>
            </a:r>
          </a:p>
          <a:p>
            <a:pPr lvl="1">
              <a:buFont typeface="Arial" panose="020B0604020202020204" pitchFamily="34" charset="0"/>
              <a:buChar char="•"/>
            </a:pPr>
            <a:r>
              <a:rPr lang="en-US" altLang="en-US" sz="1400" dirty="0"/>
              <a:t>IEEE EU position statement</a:t>
            </a:r>
          </a:p>
          <a:p>
            <a:pPr lvl="1">
              <a:buFont typeface="Arial" panose="020B0604020202020204" pitchFamily="34" charset="0"/>
              <a:buChar char="•"/>
            </a:pPr>
            <a:r>
              <a:rPr lang="en-US" altLang="en-US" sz="1400" dirty="0"/>
              <a:t>IEEE 802 Fellowship request</a:t>
            </a:r>
          </a:p>
          <a:p>
            <a:pPr lvl="1">
              <a:buFont typeface="Arial" panose="020B0604020202020204" pitchFamily="34" charset="0"/>
              <a:buChar char="•"/>
            </a:pPr>
            <a:r>
              <a:rPr lang="en-US" altLang="en-US" sz="1400" dirty="0"/>
              <a:t>Thursday’s agenda</a:t>
            </a: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IEEE EU Position Statement inputs</a:t>
            </a:r>
          </a:p>
          <a:p>
            <a:pPr lvl="1">
              <a:buFont typeface="Arial" panose="020B0604020202020204" pitchFamily="34" charset="0"/>
              <a:buChar char="•"/>
            </a:pPr>
            <a:r>
              <a:rPr lang="en-US" altLang="en-US" sz="1400" dirty="0"/>
              <a:t>WiFi / UWB inputs</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p>
          <a:p>
            <a:pPr>
              <a:spcBef>
                <a:spcPts val="1200"/>
              </a:spcBef>
              <a:buFont typeface="Arial" panose="020B0604020202020204" pitchFamily="34" charset="0"/>
              <a:buChar char="•"/>
            </a:pPr>
            <a:r>
              <a:rPr lang="en-US" sz="1600" b="0" dirty="0">
                <a:solidFill>
                  <a:schemeClr val="tx1"/>
                </a:solidFill>
              </a:rPr>
              <a:t>NPRM Revision of Section 7 on expediting access for new technologies, due 21 May</a:t>
            </a:r>
            <a:endParaRPr lang="en-US" altLang="en-US" sz="1600" b="0" dirty="0">
              <a:solidFill>
                <a:schemeClr val="tx1"/>
              </a:solidFill>
            </a:endParaRPr>
          </a:p>
          <a:p>
            <a:pPr>
              <a:spcBef>
                <a:spcPts val="1200"/>
              </a:spcBef>
              <a:buFont typeface="Arial" panose="020B0604020202020204" pitchFamily="34" charset="0"/>
              <a:buChar char="•"/>
            </a:pPr>
            <a:r>
              <a:rPr lang="en-US" altLang="en-US" sz="1600" b="0" dirty="0"/>
              <a:t>FCC NOI/PN – Expanding flexible use of the 3.7 GHz to 4.2 GHz band, due 31 May</a:t>
            </a:r>
          </a:p>
          <a:p>
            <a:pPr>
              <a:spcBef>
                <a:spcPts val="1200"/>
              </a:spcBef>
              <a:buFont typeface="Arial" panose="020B0604020202020204" pitchFamily="34" charset="0"/>
              <a:buChar char="•"/>
            </a:pPr>
            <a:r>
              <a:rPr lang="en-US" sz="1600" b="0" dirty="0">
                <a:solidFill>
                  <a:schemeClr val="tx1"/>
                </a:solidFill>
              </a:rPr>
              <a:t>EU Items, what is the latest from members. Anything we should respond to?</a:t>
            </a:r>
          </a:p>
          <a:p>
            <a:pPr>
              <a:spcBef>
                <a:spcPts val="1200"/>
              </a:spcBef>
              <a:buFont typeface="Arial" panose="020B0604020202020204" pitchFamily="34" charset="0"/>
              <a:buChar char="•"/>
            </a:pPr>
            <a:r>
              <a:rPr lang="en-US" altLang="en-US" sz="1600" b="0" dirty="0"/>
              <a:t>WiFi / UWB at high level, what criteria and use cases should be considered </a:t>
            </a:r>
          </a:p>
          <a:p>
            <a:pPr>
              <a:spcBef>
                <a:spcPts val="1200"/>
              </a:spcBef>
              <a:buFont typeface="Arial" panose="020B0604020202020204" pitchFamily="34" charset="0"/>
              <a:buChar char="•"/>
            </a:pPr>
            <a:r>
              <a:rPr lang="en-US" sz="1600" b="0" dirty="0"/>
              <a:t>IEEE European Position Statement on Spectrum Management, IEEE 802 inputs</a:t>
            </a:r>
            <a:endParaRPr lang="en-US" sz="1200" b="0" dirty="0"/>
          </a:p>
          <a:p>
            <a:pPr>
              <a:spcBef>
                <a:spcPts val="1200"/>
              </a:spcBef>
              <a:buFont typeface="Arial" panose="020B0604020202020204" pitchFamily="34" charset="0"/>
              <a:buChar char="•"/>
            </a:pPr>
            <a:r>
              <a:rPr lang="en-US" sz="1600" b="0" dirty="0"/>
              <a:t>IEEE 802 Fellowship request on reaching out to all regulators, what can we do?</a:t>
            </a:r>
          </a:p>
          <a:p>
            <a:pPr>
              <a:buFont typeface="Arial" panose="020B0604020202020204" pitchFamily="34" charset="0"/>
              <a:buChar char="•"/>
            </a:pPr>
            <a:r>
              <a:rPr lang="en-US" altLang="en-US" sz="1600" kern="0" dirty="0"/>
              <a:t>Thursday:</a:t>
            </a:r>
          </a:p>
          <a:p>
            <a:pPr lvl="1">
              <a:buFont typeface="Arial" panose="020B0604020202020204" pitchFamily="34" charset="0"/>
              <a:buChar char="•"/>
            </a:pPr>
            <a:r>
              <a:rPr lang="en-US" altLang="en-US" sz="1600" kern="0" dirty="0"/>
              <a:t>6</a:t>
            </a:r>
            <a:r>
              <a:rPr lang="en-US" altLang="en-US" sz="1600" kern="0" baseline="30000" dirty="0"/>
              <a:t>th</a:t>
            </a:r>
            <a:r>
              <a:rPr lang="en-US" altLang="en-US" sz="1600" kern="0" dirty="0"/>
              <a:t> FNPRM on 4.9 GHz</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Stuart K</a:t>
            </a:r>
          </a:p>
          <a:p>
            <a:pPr lvl="1"/>
            <a:r>
              <a:rPr lang="en-US" altLang="en-US" sz="1600" b="1" dirty="0"/>
              <a:t>Seconded by:  	Thomas K</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meeting at the Chicago (Rosemont) Wireless Plenary in document: </a:t>
            </a:r>
            <a:r>
              <a:rPr lang="en-US" altLang="en-US" sz="1600" dirty="0">
                <a:hlinkClick r:id="rId2"/>
              </a:rPr>
              <a:t>https://mentor.ieee.org/802.18/dcn/18/18-18-0024-00-0000-meeting-minutes-march-2018-o-hare.docx</a:t>
            </a:r>
            <a:r>
              <a:rPr lang="en-US" altLang="en-US" sz="1600" dirty="0"/>
              <a:t> 		</a:t>
            </a:r>
            <a:r>
              <a:rPr lang="en-US" altLang="en-US" sz="1600" b="1" dirty="0"/>
              <a:t>Posted: </a:t>
            </a:r>
            <a:r>
              <a:rPr lang="en-US" sz="1600" b="0" dirty="0"/>
              <a:t>23-Mar-2018 16:54:50 ET</a:t>
            </a:r>
            <a:endParaRPr lang="en-US" sz="1600" dirty="0"/>
          </a:p>
          <a:p>
            <a:pPr lvl="1"/>
            <a:r>
              <a:rPr lang="en-US" altLang="en-US" sz="1600" b="1" dirty="0"/>
              <a:t>Moved by: 	Tim J</a:t>
            </a:r>
          </a:p>
          <a:p>
            <a:pPr lvl="1"/>
            <a:r>
              <a:rPr lang="en-US" altLang="en-US" sz="1600" b="1" dirty="0"/>
              <a:t>Seconded by:    Stuart K</a:t>
            </a: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Does anyone have an interest in being the 802.18 Vice-Chair? </a:t>
            </a:r>
          </a:p>
          <a:p>
            <a:pPr lvl="1">
              <a:buFont typeface="Arial" panose="020B0604020202020204" pitchFamily="34" charset="0"/>
              <a:buChar char="•"/>
            </a:pPr>
            <a:r>
              <a:rPr lang="en-US" altLang="en-US" sz="1200" b="1" dirty="0">
                <a:solidFill>
                  <a:schemeClr val="tx1"/>
                </a:solidFill>
              </a:rPr>
              <a:t>Needs to be a member of the SA and a declaration of term commitment and affiliation letters to the EC.</a:t>
            </a: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May 2018 Interim </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7 -1 </a:t>
            </a:r>
            <a:endParaRPr lang="en-US" sz="1400" dirty="0"/>
          </a:p>
        </p:txBody>
      </p:sp>
      <p:sp>
        <p:nvSpPr>
          <p:cNvPr id="3" name="Content Placeholder 2"/>
          <p:cNvSpPr>
            <a:spLocks noGrp="1"/>
          </p:cNvSpPr>
          <p:nvPr>
            <p:ph idx="1"/>
          </p:nvPr>
        </p:nvSpPr>
        <p:spPr>
          <a:xfrm>
            <a:off x="692791" y="1232191"/>
            <a:ext cx="8451209" cy="4494213"/>
          </a:xfrm>
        </p:spPr>
        <p:txBody>
          <a:bodyPr/>
          <a:lstStyle/>
          <a:p>
            <a:pPr>
              <a:buFont typeface="Arial" panose="020B0604020202020204" pitchFamily="34" charset="0"/>
              <a:buChar char="•"/>
            </a:pPr>
            <a:r>
              <a:rPr lang="en-US" sz="1600" dirty="0"/>
              <a:t>NPRM Revision of Section 7 on expediting access for new technologies.</a:t>
            </a:r>
            <a:r>
              <a:rPr lang="en-US" altLang="en-US" sz="1600" dirty="0"/>
              <a:t> </a:t>
            </a:r>
          </a:p>
          <a:p>
            <a:pPr lvl="1">
              <a:buFont typeface="Arial" panose="020B0604020202020204" pitchFamily="34" charset="0"/>
              <a:buChar char="•"/>
            </a:pPr>
            <a:r>
              <a:rPr lang="en-US" altLang="en-US" sz="1100" dirty="0">
                <a:hlinkClick r:id="rId2"/>
              </a:rPr>
              <a:t>https://mentor.ieee.org/802.18/dcn/18/18-18-0021-00-0000-nprm-fcc-18-18.docx</a:t>
            </a:r>
            <a:r>
              <a:rPr lang="en-US" altLang="en-US" sz="1100" dirty="0"/>
              <a:t>  </a:t>
            </a:r>
          </a:p>
          <a:p>
            <a:pPr lvl="1">
              <a:buFont typeface="Arial" panose="020B0604020202020204" pitchFamily="34" charset="0"/>
              <a:buChar char="•"/>
            </a:pPr>
            <a:r>
              <a:rPr lang="en-US" sz="1100" u="sng" dirty="0">
                <a:hlinkClick r:id="rId3"/>
              </a:rPr>
              <a:t>https://www.fcc.gov/ecfs/search/filings?proceedings_name=18-22&amp;sort=date_disseminated,DESC</a:t>
            </a:r>
            <a:r>
              <a:rPr lang="en-US" sz="1100" dirty="0"/>
              <a:t>  </a:t>
            </a:r>
            <a:r>
              <a:rPr lang="en-US" altLang="en-US" sz="1100" dirty="0"/>
              <a:t> </a:t>
            </a:r>
            <a:endParaRPr lang="en-US" altLang="en-US" sz="1200" b="0" dirty="0"/>
          </a:p>
          <a:p>
            <a:pPr>
              <a:buFont typeface="Arial" panose="020B0604020202020204" pitchFamily="34" charset="0"/>
              <a:buChar char="•"/>
            </a:pPr>
            <a:r>
              <a:rPr lang="en-US" altLang="en-US" sz="1600" dirty="0"/>
              <a:t>It was published in Federal Register on 04 April.</a:t>
            </a:r>
          </a:p>
          <a:p>
            <a:pPr lvl="1">
              <a:buFont typeface="Arial" panose="020B0604020202020204" pitchFamily="34" charset="0"/>
              <a:buChar char="•"/>
            </a:pPr>
            <a:r>
              <a:rPr lang="en-US" altLang="en-US" sz="1100" u="sng" dirty="0">
                <a:hlinkClick r:id="rId4"/>
              </a:rPr>
              <a:t>https://www.federalregister.gov/documents/2018/04/04/2018-06741/encouraging-the-provision-of-new-technologies-and-services-to-the-public</a:t>
            </a:r>
            <a:r>
              <a:rPr lang="en-US" altLang="en-US" sz="1100" u="sng" dirty="0"/>
              <a:t> </a:t>
            </a:r>
          </a:p>
          <a:p>
            <a:pPr lvl="1">
              <a:buFont typeface="Arial" panose="020B0604020202020204" pitchFamily="34" charset="0"/>
              <a:buChar char="•"/>
            </a:pPr>
            <a:r>
              <a:rPr lang="en-US" sz="1400" dirty="0"/>
              <a:t>This document has a comment period that ends in 45 days. (21 May 2018). </a:t>
            </a:r>
          </a:p>
          <a:p>
            <a:pPr>
              <a:buFont typeface="Arial" panose="020B0604020202020204" pitchFamily="34" charset="0"/>
              <a:buChar char="•"/>
            </a:pPr>
            <a:r>
              <a:rPr lang="en-US" sz="1600" dirty="0">
                <a:solidFill>
                  <a:srgbClr val="00B0F0"/>
                </a:solidFill>
              </a:rPr>
              <a:t>Is there anything we want to comment on?    </a:t>
            </a:r>
            <a:r>
              <a:rPr lang="en-US" sz="1400" dirty="0">
                <a:solidFill>
                  <a:srgbClr val="C00000"/>
                </a:solidFill>
              </a:rPr>
              <a:t>Would need to approve by Thursday.</a:t>
            </a:r>
          </a:p>
          <a:p>
            <a:pPr lvl="6">
              <a:buFont typeface="Arial" panose="020B0604020202020204" pitchFamily="34" charset="0"/>
              <a:buChar char="•"/>
            </a:pPr>
            <a:endParaRPr lang="en-US" sz="900" dirty="0"/>
          </a:p>
          <a:p>
            <a:pPr>
              <a:buFont typeface="Arial" panose="020B0604020202020204" pitchFamily="34" charset="0"/>
              <a:buChar char="•"/>
            </a:pPr>
            <a:r>
              <a:rPr lang="en-US" sz="1600" b="0" dirty="0"/>
              <a:t>The .18 chair highlighted the NPRM and the 6 seek comments.  (18-18/0021r01)</a:t>
            </a:r>
          </a:p>
          <a:p>
            <a:pPr>
              <a:buFont typeface="Arial" panose="020B0604020202020204" pitchFamily="34" charset="0"/>
              <a:buChar char="•"/>
            </a:pPr>
            <a:r>
              <a:rPr lang="en-US" sz="1600" b="0" dirty="0"/>
              <a:t>Went through it last week,  not a lot of interest.</a:t>
            </a:r>
          </a:p>
          <a:p>
            <a:pPr>
              <a:buFont typeface="Arial" panose="020B0604020202020204" pitchFamily="34" charset="0"/>
              <a:buChar char="•"/>
            </a:pPr>
            <a:r>
              <a:rPr lang="en-US" sz="1600" b="0" dirty="0"/>
              <a:t>Went through it today and maybe 2 -3 points could be considered:</a:t>
            </a:r>
          </a:p>
          <a:p>
            <a:pPr lvl="1">
              <a:buFont typeface="Arial" panose="020B0604020202020204" pitchFamily="34" charset="0"/>
              <a:buChar char="•"/>
            </a:pPr>
            <a:r>
              <a:rPr lang="en-US" sz="1400" dirty="0"/>
              <a:t>Clearer guidelines of what they considered new, e.g. moving/adjusting a known technology to the THz?  </a:t>
            </a:r>
          </a:p>
          <a:p>
            <a:pPr lvl="1">
              <a:buFont typeface="Arial" panose="020B0604020202020204" pitchFamily="34" charset="0"/>
              <a:buChar char="•"/>
            </a:pPr>
            <a:r>
              <a:rPr lang="en-US" sz="1400" dirty="0"/>
              <a:t>How would the FCC be sure the integrity of new rules are to the same standards as the process is today that can take much longer than a year? </a:t>
            </a:r>
          </a:p>
          <a:p>
            <a:pPr lvl="1">
              <a:buFont typeface="Arial" panose="020B0604020202020204" pitchFamily="34" charset="0"/>
              <a:buChar char="•"/>
            </a:pPr>
            <a:r>
              <a:rPr lang="en-US" sz="1400" b="0" dirty="0"/>
              <a:t>From the member not present from earlier: </a:t>
            </a:r>
            <a:r>
              <a:rPr lang="en-US" sz="1400" dirty="0"/>
              <a:t>90 days is plenty when expiration/recall/modification is possible, otherwise it is tough when OET is on vacation.</a:t>
            </a:r>
            <a:endParaRPr lang="en-US" sz="1200" b="0" dirty="0"/>
          </a:p>
          <a:p>
            <a:pPr>
              <a:buFont typeface="Arial" panose="020B0604020202020204" pitchFamily="34" charset="0"/>
              <a:buChar char="•"/>
            </a:pPr>
            <a:r>
              <a:rPr lang="en-US" sz="1600" b="0" dirty="0">
                <a:solidFill>
                  <a:srgbClr val="00B0F0"/>
                </a:solidFill>
              </a:rPr>
              <a:t>Two members were asked to put a few sentences together </a:t>
            </a:r>
            <a:r>
              <a:rPr lang="en-US" sz="1600" b="0" dirty="0"/>
              <a:t>on the first 2 bullets for possible comments to review thursdays.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1839288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7 -2 </a:t>
            </a:r>
            <a:endParaRPr lang="en-US" sz="1400" dirty="0"/>
          </a:p>
        </p:txBody>
      </p:sp>
      <p:sp>
        <p:nvSpPr>
          <p:cNvPr id="3" name="Content Placeholder 2"/>
          <p:cNvSpPr>
            <a:spLocks noGrp="1"/>
          </p:cNvSpPr>
          <p:nvPr>
            <p:ph idx="1"/>
          </p:nvPr>
        </p:nvSpPr>
        <p:spPr>
          <a:xfrm>
            <a:off x="701180" y="1263650"/>
            <a:ext cx="8382795" cy="4494213"/>
          </a:xfrm>
        </p:spPr>
        <p:txBody>
          <a:bodyPr/>
          <a:lstStyle/>
          <a:p>
            <a:pPr>
              <a:buFont typeface="Arial" panose="020B0604020202020204" pitchFamily="34" charset="0"/>
              <a:buChar char="•"/>
            </a:pPr>
            <a:r>
              <a:rPr lang="en-US" sz="1800" dirty="0"/>
              <a:t>We seek comment  on these factors or other factors that would be appropriate with effective implementation of section 7 goals.</a:t>
            </a:r>
          </a:p>
          <a:p>
            <a:pPr lvl="1">
              <a:buFont typeface="Arial" panose="020B0604020202020204" pitchFamily="34" charset="0"/>
              <a:buChar char="•"/>
            </a:pPr>
            <a:r>
              <a:rPr lang="en-US" sz="1800" dirty="0">
                <a:solidFill>
                  <a:schemeClr val="tx1"/>
                </a:solidFill>
              </a:rPr>
              <a:t>In general: </a:t>
            </a:r>
          </a:p>
          <a:p>
            <a:pPr lvl="2">
              <a:buFont typeface="Arial" panose="020B0604020202020204" pitchFamily="34" charset="0"/>
              <a:buChar char="•"/>
            </a:pPr>
            <a:r>
              <a:rPr lang="en-US" dirty="0">
                <a:solidFill>
                  <a:schemeClr val="tx1"/>
                </a:solidFill>
              </a:rPr>
              <a:t>A new technology or service / not next step from an existing technology or service; </a:t>
            </a:r>
          </a:p>
          <a:p>
            <a:pPr lvl="1">
              <a:buFont typeface="Arial" panose="020B0604020202020204" pitchFamily="34" charset="0"/>
              <a:buChar char="•"/>
            </a:pPr>
            <a:r>
              <a:rPr lang="en-US" sz="1800" dirty="0">
                <a:solidFill>
                  <a:schemeClr val="tx1"/>
                </a:solidFill>
              </a:rPr>
              <a:t>From proposed rule 1.6004</a:t>
            </a:r>
          </a:p>
          <a:p>
            <a:pPr lvl="2">
              <a:buFont typeface="Arial" panose="020B0604020202020204" pitchFamily="34" charset="0"/>
              <a:buChar char="•"/>
            </a:pPr>
            <a:r>
              <a:rPr lang="en-US" dirty="0">
                <a:solidFill>
                  <a:schemeClr val="tx1"/>
                </a:solidFill>
              </a:rPr>
              <a:t>Shall be technically feasible and commercially viable; </a:t>
            </a:r>
          </a:p>
          <a:p>
            <a:pPr lvl="3">
              <a:buFont typeface="Arial" panose="020B0604020202020204" pitchFamily="34" charset="0"/>
              <a:buChar char="•"/>
            </a:pPr>
            <a:r>
              <a:rPr lang="en-US" sz="1800" dirty="0">
                <a:solidFill>
                  <a:schemeClr val="tx1"/>
                </a:solidFill>
              </a:rPr>
              <a:t>Will not considered what is merely theoretical or speculative; </a:t>
            </a:r>
          </a:p>
          <a:p>
            <a:pPr lvl="3">
              <a:buFont typeface="Arial" panose="020B0604020202020204" pitchFamily="34" charset="0"/>
              <a:buChar char="•"/>
            </a:pPr>
            <a:r>
              <a:rPr lang="en-US" sz="1800" dirty="0">
                <a:solidFill>
                  <a:schemeClr val="tx1"/>
                </a:solidFill>
              </a:rPr>
              <a:t>Include results of experimental testing, technical analysis or research.</a:t>
            </a:r>
          </a:p>
          <a:p>
            <a:pPr lvl="2">
              <a:buFont typeface="Arial" panose="020B0604020202020204" pitchFamily="34" charset="0"/>
              <a:buChar char="•"/>
            </a:pPr>
            <a:r>
              <a:rPr lang="en-US" dirty="0">
                <a:solidFill>
                  <a:schemeClr val="tx1"/>
                </a:solidFill>
              </a:rPr>
              <a:t>Will be evaluated using one or more of the following factors: </a:t>
            </a:r>
          </a:p>
          <a:p>
            <a:pPr lvl="3">
              <a:buFont typeface="Arial" panose="020B0604020202020204" pitchFamily="34" charset="0"/>
              <a:buChar char="•"/>
            </a:pPr>
            <a:r>
              <a:rPr lang="en-US" sz="1800" dirty="0">
                <a:solidFill>
                  <a:schemeClr val="tx1"/>
                </a:solidFill>
              </a:rPr>
              <a:t>Has not been previously authorized.</a:t>
            </a:r>
          </a:p>
          <a:p>
            <a:pPr lvl="3">
              <a:buFont typeface="Arial" panose="020B0604020202020204" pitchFamily="34" charset="0"/>
              <a:buChar char="•"/>
            </a:pPr>
            <a:r>
              <a:rPr lang="en-US" sz="1800" dirty="0">
                <a:solidFill>
                  <a:schemeClr val="tx1"/>
                </a:solidFill>
              </a:rPr>
              <a:t>If similar to a previously authorized technology or service, include what the significant enhancements that results in new functionality or improved performance.</a:t>
            </a:r>
          </a:p>
          <a:p>
            <a:pPr lvl="3">
              <a:buFont typeface="Arial" panose="020B0604020202020204" pitchFamily="34" charset="0"/>
              <a:buChar char="•"/>
            </a:pPr>
            <a:r>
              <a:rPr lang="en-US" sz="1800" dirty="0">
                <a:solidFill>
                  <a:schemeClr val="tx1"/>
                </a:solidFill>
              </a:rPr>
              <a:t>other factors by the petitioner.</a:t>
            </a:r>
          </a:p>
          <a:p>
            <a:pPr lvl="2">
              <a:buFont typeface="Arial" panose="020B0604020202020204" pitchFamily="34" charset="0"/>
              <a:buChar char="•"/>
            </a:pPr>
            <a:r>
              <a:rPr lang="en-US" dirty="0">
                <a:solidFill>
                  <a:schemeClr val="tx1"/>
                </a:solidFill>
              </a:rPr>
              <a:t>Would be in the public interest.  </a:t>
            </a:r>
          </a:p>
          <a:p>
            <a:pPr>
              <a:buFont typeface="Arial" panose="020B0604020202020204" pitchFamily="34" charset="0"/>
              <a:buChar char="•"/>
            </a:pPr>
            <a:endParaRPr lang="en-US" sz="180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298284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NPRM– Section 7 -2 </a:t>
            </a:r>
            <a:endParaRPr lang="en-US" sz="1400" dirty="0"/>
          </a:p>
        </p:txBody>
      </p:sp>
      <p:sp>
        <p:nvSpPr>
          <p:cNvPr id="3" name="Content Placeholder 2"/>
          <p:cNvSpPr>
            <a:spLocks noGrp="1"/>
          </p:cNvSpPr>
          <p:nvPr>
            <p:ph idx="1"/>
          </p:nvPr>
        </p:nvSpPr>
        <p:spPr>
          <a:xfrm>
            <a:off x="701180" y="1263650"/>
            <a:ext cx="8382795" cy="4494213"/>
          </a:xfrm>
        </p:spPr>
        <p:txBody>
          <a:bodyPr/>
          <a:lstStyle/>
          <a:p>
            <a:pPr>
              <a:buFont typeface="Arial" panose="020B0604020202020204" pitchFamily="34" charset="0"/>
              <a:buChar char="•"/>
            </a:pPr>
            <a:r>
              <a:rPr lang="en-US" sz="1800" dirty="0"/>
              <a:t>Additionally, we seek comment  on what the proper notification-and-elevation process should be before releasing the 90-day determination, whether positive or negative.  For instance, should OET notify the offices of the Commissioners 48 hours in advance, or some other length of time, of a pending 90-day determination?  </a:t>
            </a:r>
          </a:p>
          <a:p>
            <a:pPr marL="0" indent="0"/>
            <a:r>
              <a:rPr lang="en-US" sz="1800" dirty="0"/>
              <a:t> </a:t>
            </a:r>
          </a:p>
          <a:p>
            <a:pPr>
              <a:buFont typeface="Arial" panose="020B0604020202020204" pitchFamily="34" charset="0"/>
              <a:buChar char="•"/>
            </a:pPr>
            <a:r>
              <a:rPr lang="en-US" sz="1800" dirty="0"/>
              <a:t>We seek comment  on how to apply these procedures in instances where outside parties are either collaborating on or disputing the merits of a new technology or service.  Should the Commission take these types of considerations into account when determining how to meet the one-year deadline imposed by a section 7 finding? </a:t>
            </a:r>
          </a:p>
          <a:p>
            <a:pPr>
              <a:buFont typeface="Arial" panose="020B0604020202020204" pitchFamily="34" charset="0"/>
              <a:buChar char="•"/>
            </a:pPr>
            <a:endParaRPr lang="en-US" sz="1800" dirty="0"/>
          </a:p>
          <a:p>
            <a:pPr>
              <a:buFont typeface="Arial" panose="020B0604020202020204" pitchFamily="34" charset="0"/>
              <a:buChar char="•"/>
            </a:pPr>
            <a:r>
              <a:rPr lang="en-US" sz="1800" dirty="0"/>
              <a:t>We seek comment  on how to ensure the Commission complies with this statutory provision.  For instance, what factors should the Commission weigh in deciding whether to initiate a proceeding on its own under Section 7?  </a:t>
            </a:r>
          </a:p>
          <a:p>
            <a:pPr>
              <a:buFont typeface="Arial" panose="020B0604020202020204" pitchFamily="34" charset="0"/>
              <a:buChar char="•"/>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May 2018 Interim </a:t>
            </a:r>
            <a:endParaRPr lang="en-GB" dirty="0"/>
          </a:p>
        </p:txBody>
      </p:sp>
    </p:spTree>
    <p:extLst>
      <p:ext uri="{BB962C8B-B14F-4D97-AF65-F5344CB8AC3E}">
        <p14:creationId xmlns:p14="http://schemas.microsoft.com/office/powerpoint/2010/main" val="294928117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25463</TotalTime>
  <Words>6067</Words>
  <Application>Microsoft Office PowerPoint</Application>
  <PresentationFormat>On-screen Show (4:3)</PresentationFormat>
  <Paragraphs>625</Paragraphs>
  <Slides>43</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43</vt:i4>
      </vt:variant>
    </vt:vector>
  </HeadingPairs>
  <TitlesOfParts>
    <vt:vector size="55"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Warsaw Interim Meeting Agenda</vt:lpstr>
      <vt:lpstr>Call to Order / Administrative Items</vt:lpstr>
      <vt:lpstr>Other Guidelines for IEEE WG Meetings</vt:lpstr>
      <vt:lpstr>Participation in IEEE 802 Meetings</vt:lpstr>
      <vt:lpstr>Agenda</vt:lpstr>
      <vt:lpstr>Motions - administrative</vt:lpstr>
      <vt:lpstr>FCC NPRM– Section 7 -1 </vt:lpstr>
      <vt:lpstr>FCC NPRM– Section 7 -2 </vt:lpstr>
      <vt:lpstr>FCC NPRM– Section 7 -2 </vt:lpstr>
      <vt:lpstr>FCC NPRM– Section 7 -3 </vt:lpstr>
      <vt:lpstr>Motion – NPRM on Section 7</vt:lpstr>
      <vt:lpstr>FCC NOI 4 GHz -1 </vt:lpstr>
      <vt:lpstr>FCC NOI 4 GHz -2 </vt:lpstr>
      <vt:lpstr>FCC Public Notice 4 GHz -3 - New </vt:lpstr>
      <vt:lpstr>FCC Public Notice 4 GHz -4 - New </vt:lpstr>
      <vt:lpstr>FCC Public Notice 4 GHz -5 </vt:lpstr>
      <vt:lpstr>EU items </vt:lpstr>
      <vt:lpstr>WiFi / UWB Coexistence -1</vt:lpstr>
      <vt:lpstr>WiFi / UWB Coexistence  -2</vt:lpstr>
      <vt:lpstr>IEEE EU Position Statement -1</vt:lpstr>
      <vt:lpstr>IEEE EU Position Statement -2</vt:lpstr>
      <vt:lpstr>Fellowship Request</vt:lpstr>
      <vt:lpstr>PowerPoint Presentation</vt:lpstr>
      <vt:lpstr>FCC FNPRM 4.9 GHz</vt:lpstr>
      <vt:lpstr>Actions Required</vt:lpstr>
      <vt:lpstr>Any Other Business</vt:lpstr>
      <vt:lpstr>Adjourn</vt:lpstr>
      <vt:lpstr>PowerPoint Presentation</vt:lpstr>
      <vt:lpstr>Motion – EU Spectrum Management</vt:lpstr>
      <vt:lpstr>Google Wavier -1</vt:lpstr>
      <vt:lpstr>Google Wavier -2</vt:lpstr>
      <vt:lpstr>Google Wavier -3</vt:lpstr>
      <vt:lpstr>FCC - NGV  </vt:lpstr>
      <vt:lpstr>IEEE – not connected and underserved (from last week)</vt:lpstr>
      <vt:lpstr>IEEE 802 (.11)</vt:lpstr>
      <vt:lpstr>IEEE SA - informational</vt:lpstr>
      <vt:lpstr>PowerPoint Presentation</vt:lpstr>
      <vt:lpstr>PowerPoint Presentation</vt:lpstr>
      <vt:lpstr>EMEA-1-Jan18</vt:lpstr>
      <vt:lpstr>EMEA-2-Jan18</vt:lpstr>
      <vt:lpstr>EMEA-3-Jan18</vt:lpstr>
      <vt:lpstr>EMEA-5-Jan18</vt:lpstr>
      <vt:lpstr>EMEA-6-Jan18</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407</cp:revision>
  <cp:lastPrinted>1601-01-01T00:00:00Z</cp:lastPrinted>
  <dcterms:created xsi:type="dcterms:W3CDTF">2016-03-03T14:54:45Z</dcterms:created>
  <dcterms:modified xsi:type="dcterms:W3CDTF">2018-05-10T12:17:17Z</dcterms:modified>
</cp:coreProperties>
</file>