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341" r:id="rId3"/>
    <p:sldId id="329" r:id="rId4"/>
    <p:sldId id="330" r:id="rId5"/>
    <p:sldId id="319" r:id="rId6"/>
    <p:sldId id="331" r:id="rId7"/>
    <p:sldId id="416" r:id="rId8"/>
    <p:sldId id="420" r:id="rId9"/>
    <p:sldId id="423" r:id="rId10"/>
    <p:sldId id="421" r:id="rId11"/>
    <p:sldId id="412" r:id="rId12"/>
    <p:sldId id="413" r:id="rId13"/>
    <p:sldId id="414" r:id="rId14"/>
    <p:sldId id="424" r:id="rId15"/>
    <p:sldId id="427" r:id="rId16"/>
    <p:sldId id="395" r:id="rId17"/>
    <p:sldId id="417" r:id="rId18"/>
    <p:sldId id="418" r:id="rId19"/>
    <p:sldId id="398" r:id="rId20"/>
    <p:sldId id="428" r:id="rId21"/>
    <p:sldId id="399" r:id="rId22"/>
    <p:sldId id="346" r:id="rId23"/>
    <p:sldId id="425" r:id="rId24"/>
    <p:sldId id="419" r:id="rId25"/>
    <p:sldId id="401" r:id="rId26"/>
    <p:sldId id="402" r:id="rId27"/>
    <p:sldId id="403" r:id="rId28"/>
    <p:sldId id="404" r:id="rId29"/>
    <p:sldId id="426" r:id="rId30"/>
    <p:sldId id="405" r:id="rId31"/>
    <p:sldId id="406" r:id="rId32"/>
    <p:sldId id="407" r:id="rId33"/>
    <p:sldId id="408" r:id="rId34"/>
    <p:sldId id="409" r:id="rId35"/>
    <p:sldId id="410" r:id="rId36"/>
    <p:sldId id="411" r:id="rId37"/>
    <p:sldId id="390" r:id="rId38"/>
    <p:sldId id="392" r:id="rId39"/>
    <p:sldId id="323" r:id="rId40"/>
    <p:sldId id="381" r:id="rId41"/>
    <p:sldId id="366" r:id="rId42"/>
    <p:sldId id="351" r:id="rId43"/>
    <p:sldId id="386"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0" autoAdjust="0"/>
    <p:restoredTop sz="94660"/>
  </p:normalViewPr>
  <p:slideViewPr>
    <p:cSldViewPr>
      <p:cViewPr varScale="1">
        <p:scale>
          <a:sx n="105" d="100"/>
          <a:sy n="105" d="100"/>
        </p:scale>
        <p:origin x="420"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08-May-18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 Interim </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May 2018 Interim </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 Interim </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802.18-18/0050r01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49-00-0000-fcc-pn-expanding-flexible-use-of-3-7-4-2-ghz-band-gn-18-122-da-18-446.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45-00-0000-google-s-waiver-request-google-reply-comments-motion-sensing-57-64-ghz.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044-00-0000-google-s-waiver-request-facebook-reply-comments-motion-sensing-57-64-ghz.pdf" TargetMode="External"/><Relationship Id="rId2" Type="http://schemas.openxmlformats.org/officeDocument/2006/relationships/hyperlink" Target="https://mentor.ieee.org/802.18/dcn/18/18-18-0043-00-0000-google-s-waiver-request-facebook-comments-motion-sensing-57-64-ghz.pdf"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24-00-0000-meeting-minutes-march-2018-o-har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4/04/2018-06741/encouraging-the-provision-of-new-technologies-and-services-to-the-publi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 Interim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Warsaw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08 May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10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16"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7 -3 </a:t>
            </a:r>
            <a:endParaRPr lang="en-US" sz="1400" dirty="0"/>
          </a:p>
        </p:txBody>
      </p:sp>
      <p:sp>
        <p:nvSpPr>
          <p:cNvPr id="3" name="Content Placeholder 2"/>
          <p:cNvSpPr>
            <a:spLocks noGrp="1"/>
          </p:cNvSpPr>
          <p:nvPr>
            <p:ph idx="1"/>
          </p:nvPr>
        </p:nvSpPr>
        <p:spPr>
          <a:xfrm>
            <a:off x="682227" y="1232191"/>
            <a:ext cx="8382795" cy="4494213"/>
          </a:xfrm>
        </p:spPr>
        <p:txBody>
          <a:bodyPr/>
          <a:lstStyle/>
          <a:p>
            <a:pPr>
              <a:buFont typeface="Arial" panose="020B0604020202020204" pitchFamily="34" charset="0"/>
              <a:buChar char="•"/>
            </a:pPr>
            <a:r>
              <a:rPr lang="en-US" sz="1800" dirty="0"/>
              <a:t>We expect that all the filing, recordkeeping and reporting requirements associated with the proposed rules will be the same for large and small businesses; however, we seek comment  on any steps that could be taken to minimize any significant economic impact on small businesses.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We seek comment  on whether any of burdens associated with the filing, recordkeeping and reporting requirements described in the rules proposed herein can be further minimized for small businesses.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solidFill>
                  <a:srgbClr val="00B0F0"/>
                </a:solidFill>
              </a:rPr>
              <a:t>Does IEEE 802 want to do comments this week?  Possibly, see previous slides.</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Thursday: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80563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-1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EXPANDING FLEXIBLE USE OF THE 3.7 GHZ TO 4.2 GHZ BAND, DA 18-396</a:t>
            </a:r>
            <a:r>
              <a:rPr lang="en-US" sz="200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843532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-2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chemeClr val="tx1"/>
                </a:solidFill>
              </a:rPr>
              <a:t>03 May:  This is the old TV down link band.  </a:t>
            </a:r>
          </a:p>
          <a:p>
            <a:pPr lvl="1">
              <a:buFont typeface="Arial" panose="020B0604020202020204" pitchFamily="34" charset="0"/>
              <a:buChar char="•"/>
            </a:pPr>
            <a:r>
              <a:rPr lang="en-US" sz="1800" dirty="0">
                <a:solidFill>
                  <a:schemeClr val="tx1"/>
                </a:solidFill>
              </a:rPr>
              <a:t>Sounds like the EU already re-purposed this band years ago to terrestrial mobile.   At the time it was a significant effort. </a:t>
            </a:r>
          </a:p>
          <a:p>
            <a:pPr lvl="1">
              <a:buFont typeface="Arial" panose="020B0604020202020204" pitchFamily="34" charset="0"/>
              <a:buChar char="•"/>
            </a:pPr>
            <a:r>
              <a:rPr lang="en-US" sz="1800" b="0" dirty="0">
                <a:solidFill>
                  <a:schemeClr val="tx1"/>
                </a:solidFill>
              </a:rPr>
              <a:t>EU 3.4 - 3.8 GHz is a  pioneer band for 5G.</a:t>
            </a:r>
          </a:p>
          <a:p>
            <a:pPr lvl="1">
              <a:buFont typeface="Arial" panose="020B0604020202020204" pitchFamily="34" charset="0"/>
              <a:buChar char="•"/>
            </a:pPr>
            <a:r>
              <a:rPr lang="en-US" sz="1800" dirty="0">
                <a:solidFill>
                  <a:schemeClr val="tx1"/>
                </a:solidFill>
              </a:rPr>
              <a:t>In NAM, t</a:t>
            </a:r>
            <a:r>
              <a:rPr lang="en-US" sz="1800" b="0" dirty="0">
                <a:solidFill>
                  <a:schemeClr val="tx1"/>
                </a:solidFill>
              </a:rPr>
              <a:t>here are many fixed links yet in this band. </a:t>
            </a:r>
          </a:p>
          <a:p>
            <a:pPr lvl="1">
              <a:buFont typeface="Arial" panose="020B0604020202020204" pitchFamily="34" charset="0"/>
              <a:buChar char="•"/>
            </a:pPr>
            <a:r>
              <a:rPr lang="en-US" sz="1800" dirty="0">
                <a:solidFill>
                  <a:schemeClr val="tx1"/>
                </a:solidFill>
              </a:rPr>
              <a:t>For IEEE 802, do we want to use this band? </a:t>
            </a:r>
          </a:p>
          <a:p>
            <a:pPr lvl="2">
              <a:buFont typeface="Arial" panose="020B0604020202020204" pitchFamily="34" charset="0"/>
              <a:buChar char="•"/>
            </a:pPr>
            <a:r>
              <a:rPr lang="en-US" sz="1600" dirty="0">
                <a:solidFill>
                  <a:schemeClr val="tx1"/>
                </a:solidFill>
              </a:rPr>
              <a:t>Remember,  before 802.11 had no interest in the band below this, with it just NAM.</a:t>
            </a:r>
          </a:p>
          <a:p>
            <a:pPr lvl="2">
              <a:buFont typeface="Arial" panose="020B0604020202020204" pitchFamily="34" charset="0"/>
              <a:buChar char="•"/>
            </a:pPr>
            <a:r>
              <a:rPr lang="en-US" sz="1600" dirty="0">
                <a:solidFill>
                  <a:schemeClr val="tx1"/>
                </a:solidFill>
              </a:rPr>
              <a:t>Though would they now, or 802.15, or ? </a:t>
            </a:r>
          </a:p>
          <a:p>
            <a:pPr>
              <a:buFont typeface="Arial" panose="020B0604020202020204" pitchFamily="34" charset="0"/>
              <a:buChar char="•"/>
            </a:pPr>
            <a:r>
              <a:rPr lang="en-US" sz="2000" dirty="0">
                <a:solidFill>
                  <a:schemeClr val="tx1"/>
                </a:solidFill>
              </a:rPr>
              <a:t>26 April: </a:t>
            </a:r>
          </a:p>
          <a:p>
            <a:pPr lvl="1">
              <a:buFont typeface="Arial" panose="020B0604020202020204" pitchFamily="34" charset="0"/>
              <a:buChar char="•"/>
            </a:pPr>
            <a:r>
              <a:rPr lang="en-US" sz="1800" dirty="0">
                <a:solidFill>
                  <a:schemeClr val="tx1"/>
                </a:solidFill>
              </a:rPr>
              <a:t>Commlawblog.com has discussed some on this.  e.g. could this lead to something like CBRS?  </a:t>
            </a:r>
          </a:p>
          <a:p>
            <a:pPr lvl="1">
              <a:buFont typeface="Arial" panose="020B0604020202020204" pitchFamily="34" charset="0"/>
              <a:buChar char="•"/>
            </a:pPr>
            <a:r>
              <a:rPr lang="en-US" sz="1800" dirty="0">
                <a:solidFill>
                  <a:schemeClr val="tx1"/>
                </a:solidFill>
              </a:rPr>
              <a:t>There is discussion from the satellite folks to give up some of the adjacent band to possibly help with CBRS and terrestrial use. More to this with several pieces. </a:t>
            </a:r>
          </a:p>
          <a:p>
            <a:pPr lvl="1">
              <a:buFont typeface="Arial" panose="020B0604020202020204" pitchFamily="34" charset="0"/>
              <a:buChar char="•"/>
            </a:pPr>
            <a:r>
              <a:rPr lang="en-US" sz="1800" dirty="0">
                <a:solidFill>
                  <a:schemeClr val="tx1"/>
                </a:solidFill>
              </a:rPr>
              <a:t>There is an ITU-R connection here also with global use. </a:t>
            </a:r>
          </a:p>
          <a:p>
            <a:pPr lvl="1">
              <a:buFont typeface="Arial" panose="020B0604020202020204" pitchFamily="34" charset="0"/>
              <a:buChar char="•"/>
            </a:pPr>
            <a:r>
              <a:rPr lang="en-US" sz="1800" dirty="0">
                <a:solidFill>
                  <a:schemeClr val="tx1"/>
                </a:solidFill>
              </a:rPr>
              <a:t>This summer will see the NPRM for this band.  This NOI  is to help setup for the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74563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-3 - New </a:t>
            </a:r>
            <a:endParaRPr lang="en-US" sz="1400" dirty="0"/>
          </a:p>
        </p:txBody>
      </p:sp>
      <p:sp>
        <p:nvSpPr>
          <p:cNvPr id="3" name="Content Placeholder 2"/>
          <p:cNvSpPr>
            <a:spLocks noGrp="1"/>
          </p:cNvSpPr>
          <p:nvPr>
            <p:ph idx="1"/>
          </p:nvPr>
        </p:nvSpPr>
        <p:spPr>
          <a:xfrm>
            <a:off x="685800" y="1145381"/>
            <a:ext cx="8306595" cy="4038600"/>
          </a:xfrm>
        </p:spPr>
        <p:txBody>
          <a:bodyPr/>
          <a:lstStyle/>
          <a:p>
            <a:pPr>
              <a:buFont typeface="Arial" panose="020B0604020202020204" pitchFamily="34" charset="0"/>
              <a:buChar char="•"/>
            </a:pPr>
            <a:r>
              <a:rPr lang="en-US" sz="1400" dirty="0"/>
              <a:t>FEASIBILITY OF ALLOWING COMMERCIAL WIRELESS SERVICES, LICENSED OR UNLICENSED, TO USE OR SHARE USE OF THE FREQUENCIES BETWEEN 3.7-4.2 GHz, DA 18-446</a:t>
            </a:r>
            <a:r>
              <a:rPr lang="en-US" sz="1400" dirty="0">
                <a:solidFill>
                  <a:schemeClr val="tx1"/>
                </a:solidFill>
              </a:rPr>
              <a:t>;  GN Docket No. 18-122</a:t>
            </a:r>
            <a:endParaRPr lang="en-US" sz="1400" dirty="0">
              <a:solidFill>
                <a:schemeClr val="bg1"/>
              </a:solidFill>
            </a:endParaRPr>
          </a:p>
          <a:p>
            <a:pPr lvl="1">
              <a:buFont typeface="Arial" panose="020B0604020202020204" pitchFamily="34" charset="0"/>
              <a:buChar char="•"/>
            </a:pPr>
            <a:r>
              <a:rPr lang="en-US" sz="1100" dirty="0">
                <a:solidFill>
                  <a:schemeClr val="tx1"/>
                </a:solidFill>
                <a:hlinkClick r:id="rId2"/>
              </a:rPr>
              <a:t>https://www.fcc.gov/ecfs/search/filings?proceedings_name=18-122&amp;sort=date_disseminated,DESC</a:t>
            </a:r>
            <a:endParaRPr lang="en-US" sz="1100" dirty="0">
              <a:solidFill>
                <a:schemeClr val="tx1"/>
              </a:solidFill>
            </a:endParaRPr>
          </a:p>
          <a:p>
            <a:pPr lvl="1">
              <a:buFont typeface="Arial" panose="020B0604020202020204" pitchFamily="34" charset="0"/>
              <a:buChar char="•"/>
            </a:pPr>
            <a:r>
              <a:rPr lang="en-US" sz="1100" u="sng" dirty="0">
                <a:hlinkClick r:id="rId3"/>
              </a:rPr>
              <a:t>https://mentor.ieee.org/802.18/dcn/18/18-18-0049-00-0000-fcc-pn-expanding-flexible-use-of-3-7-4-2-ghz-band-gn-18-122-da-18-446.pdf</a:t>
            </a:r>
            <a:r>
              <a:rPr lang="en-US" sz="1100" dirty="0">
                <a:solidFill>
                  <a:schemeClr val="bg1"/>
                </a:solidFill>
              </a:rPr>
              <a:t> </a:t>
            </a:r>
            <a:endParaRPr lang="en-US" sz="1100" b="0" dirty="0">
              <a:solidFill>
                <a:schemeClr val="tx1"/>
              </a:solidFill>
            </a:endParaRPr>
          </a:p>
          <a:p>
            <a:pPr lvl="1">
              <a:buFont typeface="Arial" panose="020B0604020202020204" pitchFamily="34" charset="0"/>
              <a:buChar char="•"/>
            </a:pPr>
            <a:r>
              <a:rPr lang="en-US" sz="1400" dirty="0">
                <a:solidFill>
                  <a:schemeClr val="tx1"/>
                </a:solidFill>
              </a:rPr>
              <a:t>Comments due:  31 May 2018;  Reply comments due:  15 June 2018</a:t>
            </a:r>
          </a:p>
          <a:p>
            <a:pPr lvl="1">
              <a:buFont typeface="Arial" panose="020B0604020202020204" pitchFamily="34" charset="0"/>
              <a:buChar char="•"/>
            </a:pPr>
            <a:r>
              <a:rPr lang="en-US" sz="1400" dirty="0">
                <a:solidFill>
                  <a:srgbClr val="C00000"/>
                </a:solidFill>
              </a:rPr>
              <a:t>We would need to approve by teleconference next week, 17 May 2018.</a:t>
            </a:r>
          </a:p>
          <a:p>
            <a:pPr lvl="8">
              <a:buFont typeface="Arial" panose="020B0604020202020204" pitchFamily="34" charset="0"/>
              <a:buChar char="•"/>
            </a:pPr>
            <a:endParaRPr lang="en-US" sz="900" dirty="0"/>
          </a:p>
          <a:p>
            <a:pPr>
              <a:buFont typeface="Arial" panose="020B0604020202020204" pitchFamily="34" charset="0"/>
              <a:buChar char="•"/>
            </a:pPr>
            <a:r>
              <a:rPr lang="en-US" sz="1600" dirty="0"/>
              <a:t>We have been approached by </a:t>
            </a:r>
            <a:r>
              <a:rPr lang="en-US" sz="1600" dirty="0" err="1"/>
              <a:t>Encina</a:t>
            </a:r>
            <a:r>
              <a:rPr lang="en-US" sz="1600" dirty="0"/>
              <a:t> Communication Corp. </a:t>
            </a:r>
          </a:p>
          <a:p>
            <a:pPr lvl="1">
              <a:buFont typeface="Arial" panose="020B0604020202020204" pitchFamily="34" charset="0"/>
              <a:buChar char="•"/>
            </a:pPr>
            <a:r>
              <a:rPr lang="en-US" sz="1400" dirty="0"/>
              <a:t>They have interest in the 3.7 – 4.2 GHz band and plan to make a detailed filing on how the Commission can make the entire 500 MHz available for </a:t>
            </a:r>
            <a:r>
              <a:rPr lang="en-US" sz="1400" dirty="0" err="1"/>
              <a:t>PtP</a:t>
            </a:r>
            <a:r>
              <a:rPr lang="en-US" sz="1400" dirty="0"/>
              <a:t>, </a:t>
            </a:r>
            <a:r>
              <a:rPr lang="en-US" sz="1400" dirty="0" err="1"/>
              <a:t>PtMP</a:t>
            </a:r>
            <a:r>
              <a:rPr lang="en-US" sz="1400" dirty="0"/>
              <a:t>, nomadic (Wi-Fi) and mobile without causing harmful interference to existing FS and FSS operators or blocking new applicants.</a:t>
            </a:r>
          </a:p>
          <a:p>
            <a:pPr lvl="8">
              <a:buFont typeface="Arial" panose="020B0604020202020204" pitchFamily="34" charset="0"/>
              <a:buChar char="•"/>
            </a:pPr>
            <a:endParaRPr lang="en-US" sz="900" dirty="0"/>
          </a:p>
          <a:p>
            <a:pPr>
              <a:buFont typeface="Arial" panose="020B0604020202020204" pitchFamily="34" charset="0"/>
              <a:buChar char="•"/>
            </a:pPr>
            <a:r>
              <a:rPr lang="en-US" sz="1600" dirty="0"/>
              <a:t>They will join our teleconference next week, 17 May.  </a:t>
            </a:r>
          </a:p>
          <a:p>
            <a:pPr lvl="1">
              <a:buFont typeface="Arial" panose="020B0604020202020204" pitchFamily="34" charset="0"/>
              <a:buChar char="•"/>
            </a:pPr>
            <a:r>
              <a:rPr lang="en-US" sz="1400" dirty="0"/>
              <a:t>Same call to approve our comments.  </a:t>
            </a:r>
          </a:p>
          <a:p>
            <a:pPr lvl="6">
              <a:buFont typeface="Arial" panose="020B0604020202020204" pitchFamily="34" charset="0"/>
              <a:buChar char="•"/>
            </a:pPr>
            <a:endParaRPr lang="en-US" sz="800" dirty="0"/>
          </a:p>
          <a:p>
            <a:pPr>
              <a:buFont typeface="Arial" panose="020B0604020202020204" pitchFamily="34" charset="0"/>
              <a:buChar char="•"/>
            </a:pPr>
            <a:r>
              <a:rPr lang="en-US" sz="1600" dirty="0"/>
              <a:t>It was requested the </a:t>
            </a:r>
            <a:r>
              <a:rPr lang="en-US" sz="1600" dirty="0">
                <a:solidFill>
                  <a:srgbClr val="00B0F0"/>
                </a:solidFill>
              </a:rPr>
              <a:t>.18 chair send to </a:t>
            </a:r>
            <a:r>
              <a:rPr lang="en-US" sz="1600" dirty="0" err="1">
                <a:solidFill>
                  <a:srgbClr val="00B0F0"/>
                </a:solidFill>
              </a:rPr>
              <a:t>Encina</a:t>
            </a:r>
            <a:r>
              <a:rPr lang="en-US" sz="1600" dirty="0">
                <a:solidFill>
                  <a:srgbClr val="00B0F0"/>
                </a:solidFill>
              </a:rPr>
              <a:t> now: </a:t>
            </a:r>
          </a:p>
          <a:p>
            <a:pPr lvl="1">
              <a:buFont typeface="Arial" panose="020B0604020202020204" pitchFamily="34" charset="0"/>
              <a:buChar char="•"/>
            </a:pPr>
            <a:r>
              <a:rPr lang="en-US" sz="1400" dirty="0"/>
              <a:t>1) A copy of IEEE SA guidelines for meetings, the opening admirative items, e.g. Essential Patents and participation is on an individual basis, etc. </a:t>
            </a:r>
          </a:p>
          <a:p>
            <a:pPr lvl="1">
              <a:buFont typeface="Arial" panose="020B0604020202020204" pitchFamily="34" charset="0"/>
              <a:buChar char="•"/>
            </a:pPr>
            <a:r>
              <a:rPr lang="en-US" sz="1400" dirty="0"/>
              <a:t>2) Request for the submission ahead of time, in IEEE 802 normal submission format. </a:t>
            </a:r>
          </a:p>
          <a:p>
            <a:pPr lvl="4">
              <a:buFont typeface="Arial" panose="020B0604020202020204" pitchFamily="34" charset="0"/>
              <a:buChar char="•"/>
            </a:pPr>
            <a:endParaRPr lang="en-US" sz="14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260860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-4 - New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802.15.4 HRP UWB PHY channels 2 and 4 are centered at 3993 MHz, </a:t>
            </a:r>
          </a:p>
          <a:p>
            <a:pPr lvl="1">
              <a:buFont typeface="Arial" panose="020B0604020202020204" pitchFamily="34" charset="0"/>
              <a:buChar char="•"/>
            </a:pPr>
            <a:r>
              <a:rPr lang="en-US" dirty="0"/>
              <a:t>Need to confirm if 802.15.6 and 80215.8 also have UWB channels here.</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We note that there is currently no federal allocation for the 3.7–4.2 GHz band. Nonetheless, we seek comment on the following questions:</a:t>
            </a:r>
          </a:p>
          <a:p>
            <a:pPr lvl="1">
              <a:buFont typeface="Arial" panose="020B0604020202020204" pitchFamily="34" charset="0"/>
              <a:buChar char="•"/>
            </a:pPr>
            <a:r>
              <a:rPr lang="en-US" sz="1800" b="0" dirty="0"/>
              <a:t>How should we assess the operations and possible impacts of sharing on Federal and non-Federal users already operating in this band?</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How might sharing be accomplished, with licensed and/or unlicensed operations, without causing harmful interference to Federal and non-Federal users already operating in this band, and in which parts of the band would such sharing be feasible?</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What other considerations should the Commission take into account in preparing the 3.7 - 4.2 GHz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62536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-5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rgbClr val="00B0F0"/>
                </a:solidFill>
              </a:rPr>
              <a:t>Does IEEE 802 have anything to reply to this Public Notice docket?  </a:t>
            </a:r>
          </a:p>
          <a:p>
            <a:pPr lvl="1">
              <a:buFont typeface="Arial" panose="020B0604020202020204" pitchFamily="34" charset="0"/>
              <a:buChar char="•"/>
            </a:pPr>
            <a:r>
              <a:rPr lang="en-US" sz="1800" dirty="0">
                <a:solidFill>
                  <a:schemeClr val="tx1"/>
                </a:solidFill>
              </a:rPr>
              <a:t>The discussion headed down path to maybe wait till later, reply comments, ex </a:t>
            </a:r>
            <a:r>
              <a:rPr lang="en-US" sz="1800" dirty="0" err="1">
                <a:solidFill>
                  <a:schemeClr val="tx1"/>
                </a:solidFill>
              </a:rPr>
              <a:t>partes</a:t>
            </a:r>
            <a:r>
              <a:rPr lang="en-US" sz="1800" dirty="0">
                <a:solidFill>
                  <a:schemeClr val="tx1"/>
                </a:solidFill>
              </a:rPr>
              <a:t> or even the NPRM.</a:t>
            </a:r>
          </a:p>
          <a:p>
            <a:pPr lvl="1">
              <a:buFont typeface="Arial" panose="020B0604020202020204" pitchFamily="34" charset="0"/>
              <a:buChar char="•"/>
            </a:pPr>
            <a:r>
              <a:rPr lang="en-US" sz="1800" dirty="0">
                <a:solidFill>
                  <a:schemeClr val="tx1"/>
                </a:solidFill>
              </a:rPr>
              <a:t>With one point outstanding if we do want to comment now, the UWB unlicensed is already there working with the current environment. Similar to the UWB concern at 6 GHz.  </a:t>
            </a:r>
          </a:p>
          <a:p>
            <a:pPr lvl="1">
              <a:buFont typeface="Arial" panose="020B0604020202020204" pitchFamily="34" charset="0"/>
              <a:buChar char="•"/>
            </a:pPr>
            <a:r>
              <a:rPr lang="en-US" sz="1800" dirty="0">
                <a:solidFill>
                  <a:schemeClr val="tx1"/>
                </a:solidFill>
              </a:rPr>
              <a:t>Will review again Thursday.    </a:t>
            </a:r>
          </a:p>
          <a:p>
            <a:pPr lvl="4">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2000" b="0" dirty="0">
                <a:solidFill>
                  <a:schemeClr val="tx1"/>
                </a:solidFill>
              </a:rPr>
              <a:t>Thursday: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a:buFont typeface="Arial" panose="020B0604020202020204" pitchFamily="34" charset="0"/>
              <a:buChar char="•"/>
            </a:pPr>
            <a:r>
              <a:rPr lang="en-US" sz="2000" b="0" dirty="0">
                <a:solidFill>
                  <a:schemeClr val="tx1"/>
                </a:solidFill>
              </a:rPr>
              <a:t> </a:t>
            </a: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2218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Anything to share on the EU front? </a:t>
            </a:r>
            <a:r>
              <a:rPr lang="en-US" sz="1800" b="0" dirty="0"/>
              <a:t>Yes, see below. </a:t>
            </a:r>
            <a:endParaRPr lang="en-US" sz="1800" b="0" dirty="0">
              <a:solidFill>
                <a:schemeClr val="tx1"/>
              </a:solidFill>
            </a:endParaRPr>
          </a:p>
          <a:p>
            <a:pPr>
              <a:buFont typeface="Arial" panose="020B0604020202020204" pitchFamily="34" charset="0"/>
              <a:buChar char="•"/>
            </a:pPr>
            <a:r>
              <a:rPr lang="en-US" sz="1800" dirty="0">
                <a:solidFill>
                  <a:schemeClr val="tx1"/>
                </a:solidFill>
              </a:rPr>
              <a:t>Anything IEEE 802 should respond to?</a:t>
            </a:r>
            <a:r>
              <a:rPr lang="en-US" sz="1800" b="0" dirty="0">
                <a:solidFill>
                  <a:schemeClr val="tx1"/>
                </a:solidFill>
              </a:rPr>
              <a:t> Nothing specific was mentioned.</a:t>
            </a:r>
          </a:p>
          <a:p>
            <a:pPr>
              <a:buFont typeface="Arial" panose="020B0604020202020204" pitchFamily="34" charset="0"/>
              <a:buChar char="•"/>
            </a:pPr>
            <a:r>
              <a:rPr lang="en-US" sz="1800" b="0" dirty="0">
                <a:solidFill>
                  <a:schemeClr val="tx1"/>
                </a:solidFill>
              </a:rPr>
              <a:t>CEPT continues with major focus on 6GHz. </a:t>
            </a:r>
          </a:p>
          <a:p>
            <a:pPr>
              <a:buFont typeface="Arial" panose="020B0604020202020204" pitchFamily="34" charset="0"/>
              <a:buChar char="•"/>
            </a:pPr>
            <a:r>
              <a:rPr lang="en-US" sz="1800" b="0" dirty="0">
                <a:solidFill>
                  <a:schemeClr val="tx1"/>
                </a:solidFill>
              </a:rPr>
              <a:t>60 GHz –extending with 66 - 71 GHz looks like this will be accepted, with an un-licensed piece.  Want to keep our use-cases visible there. </a:t>
            </a:r>
          </a:p>
          <a:p>
            <a:pPr lvl="1">
              <a:buFont typeface="Arial" panose="020B0604020202020204" pitchFamily="34" charset="0"/>
              <a:buChar char="•"/>
            </a:pPr>
            <a:r>
              <a:rPr lang="en-US" sz="1400" b="0" dirty="0">
                <a:solidFill>
                  <a:schemeClr val="tx1"/>
                </a:solidFill>
              </a:rPr>
              <a:t>Request from CEPT for input on this. </a:t>
            </a:r>
          </a:p>
          <a:p>
            <a:pPr>
              <a:buFont typeface="Arial" panose="020B0604020202020204" pitchFamily="34" charset="0"/>
              <a:buChar char="•"/>
            </a:pPr>
            <a:r>
              <a:rPr lang="en-US" sz="1800" b="0" dirty="0" err="1">
                <a:solidFill>
                  <a:schemeClr val="tx1"/>
                </a:solidFill>
              </a:rPr>
              <a:t>SRDoc</a:t>
            </a:r>
            <a:r>
              <a:rPr lang="en-US" sz="1800" b="0" dirty="0">
                <a:solidFill>
                  <a:schemeClr val="tx1"/>
                </a:solidFill>
              </a:rPr>
              <a:t> - TR 103 583  Request for band beyond 66 GHz still in process.  </a:t>
            </a:r>
          </a:p>
          <a:p>
            <a:pPr lvl="1">
              <a:buFont typeface="Arial" panose="020B0604020202020204" pitchFamily="34" charset="0"/>
              <a:buChar char="•"/>
            </a:pPr>
            <a:r>
              <a:rPr lang="en-US" sz="1400" dirty="0">
                <a:solidFill>
                  <a:schemeClr val="tx1"/>
                </a:solidFill>
              </a:rPr>
              <a:t>Sharing mechanism it not LBT and is being worked on. </a:t>
            </a:r>
            <a:r>
              <a:rPr lang="en-US" sz="1400" b="0" dirty="0">
                <a:solidFill>
                  <a:schemeClr val="tx1"/>
                </a:solidFill>
              </a:rPr>
              <a:t> </a:t>
            </a:r>
          </a:p>
          <a:p>
            <a:pPr lvl="1">
              <a:buFont typeface="Arial" panose="020B0604020202020204" pitchFamily="34" charset="0"/>
              <a:buChar char="•"/>
            </a:pPr>
            <a:r>
              <a:rPr lang="en-US" sz="1400" b="0" dirty="0">
                <a:solidFill>
                  <a:schemeClr val="tx1"/>
                </a:solidFill>
              </a:rPr>
              <a:t>The </a:t>
            </a:r>
            <a:r>
              <a:rPr lang="en-US" sz="1400" b="0" dirty="0" err="1">
                <a:solidFill>
                  <a:schemeClr val="tx1"/>
                </a:solidFill>
              </a:rPr>
              <a:t>SRDoc</a:t>
            </a:r>
            <a:r>
              <a:rPr lang="en-US" sz="1400" b="0" dirty="0">
                <a:solidFill>
                  <a:schemeClr val="tx1"/>
                </a:solidFill>
              </a:rPr>
              <a:t> needs more work</a:t>
            </a:r>
            <a:r>
              <a:rPr lang="en-US" sz="1400" dirty="0">
                <a:solidFill>
                  <a:schemeClr val="tx1"/>
                </a:solidFill>
              </a:rPr>
              <a:t>, a</a:t>
            </a:r>
            <a:r>
              <a:rPr lang="en-US" sz="1400" b="0" dirty="0">
                <a:solidFill>
                  <a:schemeClr val="tx1"/>
                </a:solidFill>
              </a:rPr>
              <a:t>nd it is unclear with SE-19.  </a:t>
            </a:r>
          </a:p>
          <a:p>
            <a:pPr>
              <a:buFont typeface="Arial" panose="020B0604020202020204" pitchFamily="34" charset="0"/>
              <a:buChar char="•"/>
            </a:pPr>
            <a:r>
              <a:rPr lang="en-US" sz="1800" b="0" dirty="0">
                <a:solidFill>
                  <a:schemeClr val="tx1"/>
                </a:solidFill>
              </a:rPr>
              <a:t> EN 302 567, 60GHz Harmonized Std.   </a:t>
            </a:r>
          </a:p>
          <a:p>
            <a:pPr lvl="1">
              <a:buFont typeface="Arial" panose="020B0604020202020204" pitchFamily="34" charset="0"/>
              <a:buChar char="•"/>
            </a:pPr>
            <a:r>
              <a:rPr lang="en-US" sz="1400" b="0" dirty="0">
                <a:solidFill>
                  <a:schemeClr val="tx1"/>
                </a:solidFill>
              </a:rPr>
              <a:t>Pending since no Rcvr sensitivity.  </a:t>
            </a:r>
          </a:p>
          <a:p>
            <a:pPr lvl="1">
              <a:buFont typeface="Arial" panose="020B0604020202020204" pitchFamily="34" charset="0"/>
              <a:buChar char="•"/>
            </a:pPr>
            <a:r>
              <a:rPr lang="en-US" sz="1400" dirty="0">
                <a:solidFill>
                  <a:schemeClr val="tx1"/>
                </a:solidFill>
              </a:rPr>
              <a:t>Also, need to add the adjacent channel rejection. </a:t>
            </a:r>
            <a:r>
              <a:rPr lang="en-US" sz="1400" b="0" dirty="0">
                <a:solidFill>
                  <a:schemeClr val="tx1"/>
                </a:solidFill>
              </a:rPr>
              <a:t> </a:t>
            </a:r>
          </a:p>
          <a:p>
            <a:pPr lvl="1">
              <a:buFont typeface="Arial" panose="020B0604020202020204" pitchFamily="34" charset="0"/>
              <a:buChar char="•"/>
            </a:pPr>
            <a:r>
              <a:rPr lang="en-US" sz="1400" dirty="0">
                <a:solidFill>
                  <a:schemeClr val="tx1"/>
                </a:solidFill>
              </a:rPr>
              <a:t>The basic could be done in weeks, then the process of a few months  to finish.</a:t>
            </a:r>
          </a:p>
          <a:p>
            <a:pPr>
              <a:buFont typeface="Arial" panose="020B0604020202020204" pitchFamily="34" charset="0"/>
              <a:buChar char="•"/>
            </a:pPr>
            <a:r>
              <a:rPr lang="en-US" sz="1800" b="0" dirty="0">
                <a:solidFill>
                  <a:schemeClr val="tx1"/>
                </a:solidFill>
              </a:rPr>
              <a:t>SE45 – doing technical evaluations of RLANs @ 6GHz, e.g. sharing with incumbents. </a:t>
            </a:r>
          </a:p>
          <a:p>
            <a:pPr lvl="1">
              <a:buFont typeface="Arial" panose="020B0604020202020204" pitchFamily="34" charset="0"/>
              <a:buChar char="•"/>
            </a:pPr>
            <a:r>
              <a:rPr lang="en-US" sz="1400" b="0" dirty="0">
                <a:solidFill>
                  <a:schemeClr val="tx1"/>
                </a:solidFill>
              </a:rPr>
              <a:t>RLAN request is to be co-primary.   </a:t>
            </a:r>
            <a:r>
              <a:rPr lang="en-US" sz="1400" dirty="0">
                <a:solidFill>
                  <a:schemeClr val="tx1"/>
                </a:solidFill>
              </a:rPr>
              <a:t>With </a:t>
            </a:r>
            <a:r>
              <a:rPr lang="en-US" sz="1400" b="0" dirty="0">
                <a:solidFill>
                  <a:schemeClr val="tx1"/>
                </a:solidFill>
              </a:rPr>
              <a:t>UWB still as secondary.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t>41 (8 on EC);  Nearly voters: 1</a:t>
            </a:r>
            <a:r>
              <a:rPr lang="en-US" altLang="en-US" sz="1800" dirty="0">
                <a:solidFill>
                  <a:schemeClr val="tx1"/>
                </a:solidFill>
              </a:rPr>
              <a:t>;  Aspirant members: 7</a:t>
            </a:r>
          </a:p>
          <a:p>
            <a:pPr lvl="1">
              <a:buFont typeface="Arial" panose="020B0604020202020204" pitchFamily="34" charset="0"/>
              <a:buChar char="•"/>
            </a:pPr>
            <a:r>
              <a:rPr lang="en-US" sz="1200" dirty="0">
                <a:solidFill>
                  <a:schemeClr val="tx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1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0" dirty="0">
                <a:solidFill>
                  <a:schemeClr val="tx1"/>
                </a:solidFill>
              </a:rPr>
              <a:t>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22</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18406"/>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t>FCC NPRM on Section 7 – possible comments to approve today? </a:t>
            </a:r>
          </a:p>
          <a:p>
            <a:pPr lvl="1">
              <a:buFont typeface="Arial" panose="020B0604020202020204" pitchFamily="34" charset="0"/>
              <a:buChar char="•"/>
            </a:pPr>
            <a:r>
              <a:rPr lang="en-US" sz="1600" dirty="0"/>
              <a:t>FCC PN on 3.7 – 4.2 GHz  - possible comments to finish next week? </a:t>
            </a:r>
          </a:p>
          <a:p>
            <a:pPr lvl="1">
              <a:buFont typeface="Arial" panose="020B0604020202020204" pitchFamily="34" charset="0"/>
              <a:buChar char="•"/>
            </a:pPr>
            <a:r>
              <a:rPr lang="en-US" sz="1600" dirty="0"/>
              <a:t>Any further Criteria or Use Cases for the WiFi/UWB 6 and 4 GHz coexistence? </a:t>
            </a:r>
          </a:p>
          <a:p>
            <a:pPr lvl="1">
              <a:buFont typeface="Arial" panose="020B0604020202020204" pitchFamily="34" charset="0"/>
              <a:buChar char="•"/>
            </a:pPr>
            <a:r>
              <a:rPr lang="en-US" sz="1600" dirty="0"/>
              <a:t>Review Fellowship paper. </a:t>
            </a:r>
          </a:p>
          <a:p>
            <a:pPr lvl="1">
              <a:buFont typeface="Arial" panose="020B0604020202020204" pitchFamily="34" charset="0"/>
              <a:buChar char="•"/>
            </a:pPr>
            <a:r>
              <a:rPr lang="en-US" sz="1600" dirty="0"/>
              <a:t>FCC releases proposed rules for 4.9 GHz band. </a:t>
            </a:r>
          </a:p>
          <a:p>
            <a:pPr marL="457200" lvl="1" indent="0"/>
            <a:r>
              <a:rPr lang="en-US" altLang="en-US" kern="0" dirty="0"/>
              <a:t> </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t>For the 3.7 – 4.2 GHz NOI/PN: </a:t>
            </a:r>
          </a:p>
          <a:p>
            <a:pPr lvl="1">
              <a:buFont typeface="Arial" panose="020B0604020202020204" pitchFamily="34" charset="0"/>
              <a:buChar char="•"/>
            </a:pPr>
            <a:r>
              <a:rPr lang="en-US" altLang="en-US" sz="1800" dirty="0">
                <a:solidFill>
                  <a:srgbClr val="00B0F0"/>
                </a:solidFill>
              </a:rPr>
              <a:t>? </a:t>
            </a:r>
          </a:p>
          <a:p>
            <a:pPr marL="0" indent="0"/>
            <a:endParaRPr lang="en-US" altLang="en-US" sz="1800" dirty="0"/>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.18 chair as you can.</a:t>
            </a:r>
          </a:p>
          <a:p>
            <a:pPr lvl="1">
              <a:buFont typeface="Arial" panose="020B0604020202020204" pitchFamily="34" charset="0"/>
              <a:buChar char="•"/>
            </a:pPr>
            <a:r>
              <a:rPr lang="en-US" altLang="en-US" sz="1800" dirty="0">
                <a:solidFill>
                  <a:srgbClr val="00B0F0"/>
                </a:solidFill>
              </a:rPr>
              <a:t>.18 chair will review with IEEE 802 chair. </a:t>
            </a:r>
          </a:p>
          <a:p>
            <a:pPr lvl="1">
              <a:buFont typeface="Arial" panose="020B0604020202020204" pitchFamily="34" charset="0"/>
              <a:buChar char="•"/>
            </a:pPr>
            <a:endParaRPr lang="en-US" altLang="en-US" sz="1600" dirty="0">
              <a:solidFill>
                <a:srgbClr val="00B0F0"/>
              </a:solidFill>
            </a:endParaRPr>
          </a:p>
          <a:p>
            <a:pPr>
              <a:buFont typeface="Arial" panose="020B0604020202020204" pitchFamily="34" charset="0"/>
              <a:buChar char="•"/>
            </a:pPr>
            <a:r>
              <a:rPr lang="en-US" sz="2000" dirty="0">
                <a:solidFill>
                  <a:schemeClr val="tx1"/>
                </a:solidFill>
              </a:rPr>
              <a:t>WiFi / UWB 6 and 4 GHz co-existence.  </a:t>
            </a:r>
          </a:p>
          <a:p>
            <a:pPr lvl="1">
              <a:buFont typeface="Arial" panose="020B0604020202020204" pitchFamily="34" charset="0"/>
              <a:buChar char="•"/>
            </a:pPr>
            <a:r>
              <a:rPr lang="en-US" altLang="en-US" sz="1800" dirty="0">
                <a:solidFill>
                  <a:srgbClr val="00B0F0"/>
                </a:solidFill>
              </a:rPr>
              <a:t>All please continue to send possible criteria and high level use cases to .18 chair. </a:t>
            </a: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May 2018 Interim </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Plenary 10-12 July 2018 at the Manchester Grand Hyatt, San Diego, CA, USA </a:t>
            </a:r>
          </a:p>
          <a:p>
            <a:pPr lvl="1">
              <a:buFont typeface="Arial" panose="020B0604020202020204" pitchFamily="34" charset="0"/>
              <a:buChar char="•"/>
            </a:pPr>
            <a:r>
              <a:rPr lang="en-US" sz="1800" dirty="0"/>
              <a:t>Usual time slots, Tuesday AM2 and Thursday AM1-2</a:t>
            </a:r>
          </a:p>
          <a:p>
            <a:pPr>
              <a:buFont typeface="Arial" panose="020B0604020202020204" pitchFamily="34" charset="0"/>
              <a:buChar char="•"/>
            </a:pPr>
            <a:r>
              <a:rPr lang="en-US" sz="2000" dirty="0"/>
              <a:t>Next teleconference: 17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tx1"/>
                </a:solidFill>
              </a:rPr>
              <a:t>Note: </a:t>
            </a:r>
            <a:r>
              <a:rPr lang="en-US" sz="2000" dirty="0">
                <a:solidFill>
                  <a:schemeClr val="tx1"/>
                </a:solidFill>
              </a:rPr>
              <a:t>there will not be a teleconference on 24 May</a:t>
            </a:r>
            <a:endParaRPr lang="en-US" sz="2000" b="1" dirty="0">
              <a:solidFill>
                <a:schemeClr val="tx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Any objection to Adjourn. </a:t>
            </a:r>
          </a:p>
          <a:p>
            <a:pPr lvl="1">
              <a:buFont typeface="Arial" panose="020B0604020202020204" pitchFamily="34" charset="0"/>
              <a:buChar char="•"/>
            </a:pPr>
            <a:r>
              <a:rPr lang="en-US" sz="1800" dirty="0">
                <a:solidFill>
                  <a:schemeClr val="bg1">
                    <a:lumMod val="75000"/>
                  </a:schemeClr>
                </a:solidFill>
              </a:rPr>
              <a:t>None heard, </a:t>
            </a:r>
            <a:r>
              <a:rPr lang="en-US" sz="1800" dirty="0"/>
              <a:t>we are Adjourned at ___:______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Thursday agenda as presented on previous slide</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221438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May 2018 Interim </a:t>
            </a:r>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Our 4 Points. </a:t>
            </a:r>
          </a:p>
          <a:p>
            <a:pPr lvl="1">
              <a:buFont typeface="Arial" panose="020B0604020202020204" pitchFamily="34" charset="0"/>
              <a:buChar char="•"/>
            </a:pPr>
            <a:r>
              <a:rPr lang="en-US" sz="1800" dirty="0"/>
              <a:t>Sharing is not clear with 100% duty cycle, it is a 10x </a:t>
            </a:r>
            <a:r>
              <a:rPr lang="en-US" sz="1800" dirty="0" err="1"/>
              <a:t>e.i.r.p</a:t>
            </a:r>
            <a:r>
              <a:rPr lang="en-US" sz="1800" dirty="0"/>
              <a:t>.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a:t>
            </a:r>
            <a:r>
              <a:rPr lang="en-US" sz="1600" dirty="0" err="1"/>
              <a:t>WiGi</a:t>
            </a:r>
            <a:r>
              <a:rPr lang="en-US" sz="1600" dirty="0"/>
              <a:t>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-2</a:t>
            </a:r>
            <a:endParaRPr lang="en-US" sz="14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800" dirty="0"/>
              <a:t>Google would like to work with IEEE 802 on what they can do to answer our questions.  </a:t>
            </a:r>
          </a:p>
          <a:p>
            <a:pPr lvl="1">
              <a:buFont typeface="Arial" panose="020B0604020202020204" pitchFamily="34" charset="0"/>
              <a:buChar char="•"/>
            </a:pPr>
            <a:r>
              <a:rPr lang="en-US" sz="1400" dirty="0"/>
              <a:t>They did contact the IEEE 802 chair and may join us for a Thursday call in the future. </a:t>
            </a:r>
          </a:p>
          <a:p>
            <a:pPr lvl="1">
              <a:buFont typeface="Arial" panose="020B0604020202020204" pitchFamily="34" charset="0"/>
              <a:buChar char="•"/>
            </a:pPr>
            <a:r>
              <a:rPr lang="en-US" sz="1400" dirty="0"/>
              <a:t>They do not want to interfere and was thinking if meeting EU standards that would help. </a:t>
            </a:r>
          </a:p>
          <a:p>
            <a:pPr lvl="1">
              <a:buFont typeface="Arial" panose="020B0604020202020204" pitchFamily="34" charset="0"/>
              <a:buChar char="•"/>
            </a:pPr>
            <a:r>
              <a:rPr lang="en-US" sz="1400" dirty="0">
                <a:hlinkClick r:id="rId2"/>
              </a:rPr>
              <a:t>https://mentor.ieee.org/802.18/dcn/18/18-18-0045-00-0000-google-s-waiver-request-google-reply-comments-motion-sensing-57-64-ghz.pdf</a:t>
            </a:r>
            <a:r>
              <a:rPr lang="en-US" sz="1400" dirty="0"/>
              <a:t> </a:t>
            </a:r>
          </a:p>
          <a:p>
            <a:pPr lvl="2">
              <a:spcBef>
                <a:spcPts val="0"/>
              </a:spcBef>
              <a:buFont typeface="Arial" panose="020B0604020202020204" pitchFamily="34" charset="0"/>
              <a:buChar char="•"/>
            </a:pPr>
            <a:r>
              <a:rPr lang="en-US" sz="1400" b="0" dirty="0"/>
              <a:t>Google has asked to operate Soli technology at the requested power levels only in devices for which Google is the responsible party under the Commission’s device authorization rules.</a:t>
            </a:r>
            <a:r>
              <a:rPr lang="en-US" sz="1400" dirty="0"/>
              <a:t> </a:t>
            </a:r>
          </a:p>
          <a:p>
            <a:pPr lvl="2">
              <a:spcBef>
                <a:spcPts val="0"/>
              </a:spcBef>
              <a:buFont typeface="Arial" panose="020B0604020202020204" pitchFamily="34" charset="0"/>
              <a:buChar char="•"/>
            </a:pPr>
            <a:r>
              <a:rPr lang="en-US" sz="1400" dirty="0"/>
              <a:t>D</a:t>
            </a:r>
            <a:r>
              <a:rPr lang="en-US" sz="1400" b="0" dirty="0"/>
              <a:t>evices incorporating Project Soli technology will operate at a much lower duty cycle. For instance, a duty cycle of 0.1% would reduce a Soli device’s time-averaged output power by some 30 </a:t>
            </a:r>
            <a:r>
              <a:rPr lang="en-US" sz="1400" b="0" dirty="0" err="1"/>
              <a:t>dB.</a:t>
            </a:r>
            <a:endParaRPr lang="en-US" sz="1400" dirty="0"/>
          </a:p>
          <a:p>
            <a:pPr lvl="2">
              <a:spcBef>
                <a:spcPts val="0"/>
              </a:spcBef>
              <a:buFont typeface="Arial" panose="020B0604020202020204" pitchFamily="34" charset="0"/>
              <a:buChar char="•"/>
            </a:pPr>
            <a:r>
              <a:rPr lang="en-US" sz="1400" b="0" dirty="0"/>
              <a:t>… This assumption that a single </a:t>
            </a:r>
            <a:r>
              <a:rPr lang="en-US" sz="1400" b="0" dirty="0" err="1"/>
              <a:t>WiGig</a:t>
            </a:r>
            <a:r>
              <a:rPr lang="en-US" sz="1400" b="0" dirty="0"/>
              <a:t> OFDM symbol will be repeatedly affected by Soli emissions, and that </a:t>
            </a:r>
            <a:r>
              <a:rPr lang="en-US" sz="1400" b="0" dirty="0" err="1"/>
              <a:t>WiGig</a:t>
            </a:r>
            <a:r>
              <a:rPr lang="en-US" sz="1400" b="0" dirty="0"/>
              <a:t> will be continuously affected, led </a:t>
            </a:r>
            <a:r>
              <a:rPr lang="en-US" sz="1400" b="0" dirty="0" err="1"/>
              <a:t>Lovefield</a:t>
            </a:r>
            <a:r>
              <a:rPr lang="en-US" sz="1400" b="0" dirty="0"/>
              <a:t> Wireless to the highly conservative results in its paper. The considerable amount of time during which Project Soli technology will not interfere  with the channel can be taken into account to the extent there are concerns about the requested waiver. Google’s forthcoming data submission will include analysis conforming </a:t>
            </a:r>
            <a:r>
              <a:rPr lang="en-US" sz="1400" b="0" dirty="0" err="1"/>
              <a:t>Lovefield’s</a:t>
            </a:r>
            <a:r>
              <a:rPr lang="en-US" sz="1400" b="0" dirty="0"/>
              <a:t> results to this real-world circumstance, in response to the comments received.</a:t>
            </a:r>
          </a:p>
          <a:p>
            <a:pPr>
              <a:spcBef>
                <a:spcPts val="0"/>
              </a:spcBef>
              <a:buFont typeface="Arial" panose="020B0604020202020204" pitchFamily="34" charset="0"/>
              <a:buChar char="•"/>
            </a:pPr>
            <a:r>
              <a:rPr lang="en-US" sz="1800" b="0" dirty="0">
                <a:solidFill>
                  <a:schemeClr val="tx1"/>
                </a:solidFill>
              </a:rPr>
              <a:t>We need to be sure that any discussions w/Google are in our open meetings. </a:t>
            </a:r>
          </a:p>
          <a:p>
            <a:pPr>
              <a:spcBef>
                <a:spcPts val="0"/>
              </a:spcBef>
              <a:buFont typeface="Arial" panose="020B0604020202020204" pitchFamily="34" charset="0"/>
              <a:buChar char="•"/>
            </a:pPr>
            <a:r>
              <a:rPr lang="en-US" sz="1800" b="0" dirty="0">
                <a:solidFill>
                  <a:schemeClr val="tx1"/>
                </a:solidFill>
              </a:rPr>
              <a:t>The reply comments are closed.</a:t>
            </a:r>
          </a:p>
          <a:p>
            <a:pPr>
              <a:spcBef>
                <a:spcPts val="0"/>
              </a:spcBef>
              <a:buFont typeface="Arial" panose="020B0604020202020204" pitchFamily="34" charset="0"/>
              <a:buChar char="•"/>
            </a:pPr>
            <a:r>
              <a:rPr lang="en-US" sz="1800" b="0" dirty="0">
                <a:solidFill>
                  <a:schemeClr val="tx1"/>
                </a:solidFill>
              </a:rPr>
              <a:t>These discussions and any results to these, ex </a:t>
            </a:r>
            <a:r>
              <a:rPr lang="en-US" sz="1800" b="0" dirty="0" err="1">
                <a:solidFill>
                  <a:schemeClr val="tx1"/>
                </a:solidFill>
              </a:rPr>
              <a:t>partes</a:t>
            </a:r>
            <a:r>
              <a:rPr lang="en-US" sz="1800" b="0" dirty="0">
                <a:solidFill>
                  <a:schemeClr val="tx1"/>
                </a:solidFill>
              </a:rPr>
              <a:t> are optional, and would need to be tied to formal FCC record.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-3</a:t>
            </a:r>
            <a:endParaRPr lang="en-US" sz="1400" dirty="0"/>
          </a:p>
        </p:txBody>
      </p:sp>
      <p:sp>
        <p:nvSpPr>
          <p:cNvPr id="3" name="Content Placeholder 2"/>
          <p:cNvSpPr>
            <a:spLocks noGrp="1"/>
          </p:cNvSpPr>
          <p:nvPr>
            <p:ph idx="1"/>
          </p:nvPr>
        </p:nvSpPr>
        <p:spPr>
          <a:xfrm>
            <a:off x="685800" y="1292593"/>
            <a:ext cx="8306595" cy="4494213"/>
          </a:xfrm>
        </p:spPr>
        <p:txBody>
          <a:bodyPr/>
          <a:lstStyle/>
          <a:p>
            <a:pPr>
              <a:buFont typeface="Arial" panose="020B0604020202020204" pitchFamily="34" charset="0"/>
              <a:buChar char="•"/>
            </a:pPr>
            <a:r>
              <a:rPr lang="en-US" sz="2000" dirty="0"/>
              <a:t>Facebook is saying a more technical evaluation is necessary before moving forward. </a:t>
            </a:r>
          </a:p>
          <a:p>
            <a:pPr lvl="1">
              <a:buFont typeface="Arial" panose="020B0604020202020204" pitchFamily="34" charset="0"/>
              <a:buChar char="•"/>
            </a:pPr>
            <a:r>
              <a:rPr lang="en-US" sz="1600" dirty="0"/>
              <a:t>They did contact the IEEE 802 chair and may join us for a Thursday call in the future. </a:t>
            </a:r>
          </a:p>
          <a:p>
            <a:pPr lvl="1">
              <a:buFont typeface="Arial" panose="020B0604020202020204" pitchFamily="34" charset="0"/>
              <a:buChar char="•"/>
            </a:pPr>
            <a:r>
              <a:rPr lang="en-US" sz="1800" dirty="0">
                <a:solidFill>
                  <a:schemeClr val="tx1"/>
                </a:solidFill>
                <a:hlinkClick r:id="rId2"/>
              </a:rPr>
              <a:t>https://mentor.ieee.org/802.18/dcn/18/18-18-0043-00-0000-google-s-waiver-request-facebook-comments-motion-sensing-57-64-ghz.pdf</a:t>
            </a:r>
            <a:r>
              <a:rPr lang="en-US" sz="1800" dirty="0">
                <a:solidFill>
                  <a:schemeClr val="tx1"/>
                </a:solidFill>
              </a:rPr>
              <a:t>  </a:t>
            </a:r>
          </a:p>
          <a:p>
            <a:pPr marL="457200" lvl="1" indent="0"/>
            <a:endParaRPr lang="en-US" sz="1800" dirty="0">
              <a:solidFill>
                <a:schemeClr val="tx1"/>
              </a:solidFill>
            </a:endParaRPr>
          </a:p>
          <a:p>
            <a:pPr lvl="1">
              <a:buFont typeface="Arial" panose="020B0604020202020204" pitchFamily="34" charset="0"/>
              <a:buChar char="•"/>
            </a:pPr>
            <a:r>
              <a:rPr lang="en-US" sz="1800" dirty="0">
                <a:solidFill>
                  <a:schemeClr val="tx1"/>
                </a:solidFill>
                <a:hlinkClick r:id="rId3"/>
              </a:rPr>
              <a:t>https://mentor.ieee.org/802.18/dcn/18/18-18-0044-00-0000-google-s-waiver-request-facebook-reply-comments-motion-sensing-57-64-ghz.pdf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They talk to in-device, or close proximity interference has not been studied.</a:t>
            </a:r>
          </a:p>
          <a:p>
            <a:pPr lvl="1">
              <a:buFont typeface="Arial" panose="020B0604020202020204" pitchFamily="34" charset="0"/>
              <a:buChar char="•"/>
            </a:pPr>
            <a:r>
              <a:rPr lang="en-US" sz="1800" b="0" dirty="0"/>
              <a:t>… behavior of its coexistence mechanisms is not as well known and merits further empirical testing to substantiate the analytical model.</a:t>
            </a:r>
          </a:p>
          <a:p>
            <a:pPr lvl="6">
              <a:buFont typeface="Arial" panose="020B0604020202020204" pitchFamily="34" charset="0"/>
              <a:buChar char="•"/>
            </a:pPr>
            <a:endParaRPr lang="en-US" sz="1050" b="0" dirty="0"/>
          </a:p>
          <a:p>
            <a:pPr>
              <a:buFont typeface="Arial" panose="020B0604020202020204" pitchFamily="34" charset="0"/>
              <a:buChar char="•"/>
            </a:pPr>
            <a:r>
              <a:rPr lang="en-US" sz="2200" b="0" dirty="0"/>
              <a:t>General discussion: </a:t>
            </a:r>
          </a:p>
          <a:p>
            <a:pPr lvl="1">
              <a:buFont typeface="Arial" panose="020B0604020202020204" pitchFamily="34" charset="0"/>
              <a:buChar char="•"/>
            </a:pPr>
            <a:r>
              <a:rPr lang="en-US" sz="1800" b="0" dirty="0"/>
              <a:t>A quick review of the comments, more were against the waiver. </a:t>
            </a:r>
          </a:p>
          <a:p>
            <a:pPr lvl="1">
              <a:buFont typeface="Arial" panose="020B0604020202020204" pitchFamily="34" charset="0"/>
              <a:buChar char="•"/>
            </a:pPr>
            <a:r>
              <a:rPr lang="en-US" sz="1800" dirty="0"/>
              <a:t>Remember minutes are very high level, unless directly related to a motion.</a:t>
            </a:r>
          </a:p>
          <a:p>
            <a:pPr lvl="1">
              <a:buFont typeface="Arial" panose="020B0604020202020204" pitchFamily="34" charset="0"/>
              <a:buChar char="•"/>
            </a:pPr>
            <a:r>
              <a:rPr lang="en-US" sz="1800" dirty="0"/>
              <a:t>More details could be in contributions, posted on Mentor. </a:t>
            </a:r>
          </a:p>
          <a:p>
            <a:pPr lvl="1">
              <a:buFont typeface="Arial" panose="020B0604020202020204" pitchFamily="34" charset="0"/>
              <a:buChar char="•"/>
            </a:pPr>
            <a:endParaRPr lang="en-US" sz="18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3730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Ian Marshal (Ruckus/ARRIS)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dirty="0"/>
              <a:t>May 2018 Interim </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EMEA-3-Jan18</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EMEA-5-Jan18</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EMEA-6-Jan18</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NPRM Section 7</a:t>
            </a:r>
          </a:p>
          <a:p>
            <a:pPr lvl="1">
              <a:buFont typeface="Arial" panose="020B0604020202020204" pitchFamily="34" charset="0"/>
              <a:buChar char="•"/>
            </a:pPr>
            <a:r>
              <a:rPr lang="en-US" altLang="en-US" sz="1400" dirty="0"/>
              <a:t>FCC NOI/PN 4GHz</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WiFi / UWB points</a:t>
            </a:r>
          </a:p>
          <a:p>
            <a:pPr lvl="1">
              <a:buFont typeface="Arial" panose="020B0604020202020204" pitchFamily="34" charset="0"/>
              <a:buChar char="•"/>
            </a:pPr>
            <a:r>
              <a:rPr lang="en-US" altLang="en-US" sz="1400" dirty="0"/>
              <a:t>IEEE EU position statement</a:t>
            </a:r>
          </a:p>
          <a:p>
            <a:pPr lvl="1">
              <a:buFont typeface="Arial" panose="020B0604020202020204" pitchFamily="34" charset="0"/>
              <a:buChar char="•"/>
            </a:pPr>
            <a:r>
              <a:rPr lang="en-US" altLang="en-US" sz="1400" dirty="0"/>
              <a:t>IEEE 802 Fellowship request</a:t>
            </a:r>
          </a:p>
          <a:p>
            <a:pPr lvl="1">
              <a:buFont typeface="Arial" panose="020B0604020202020204" pitchFamily="34" charset="0"/>
              <a:buChar char="•"/>
            </a:pPr>
            <a:r>
              <a:rPr lang="en-US" altLang="en-US" sz="1400" dirty="0"/>
              <a:t>Thursday’s agenda</a:t>
            </a: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Statement inputs</a:t>
            </a:r>
          </a:p>
          <a:p>
            <a:pPr lvl="1">
              <a:buFont typeface="Arial" panose="020B0604020202020204" pitchFamily="34" charset="0"/>
              <a:buChar char="•"/>
            </a:pPr>
            <a:r>
              <a:rPr lang="en-US" altLang="en-US" sz="1400" dirty="0"/>
              <a:t>WiFi / UWB inputs</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spcBef>
                <a:spcPts val="1200"/>
              </a:spcBef>
              <a:buFont typeface="Arial" panose="020B0604020202020204" pitchFamily="34" charset="0"/>
              <a:buChar char="•"/>
            </a:pPr>
            <a:r>
              <a:rPr lang="en-US" sz="1600" b="0" dirty="0">
                <a:solidFill>
                  <a:schemeClr val="tx1"/>
                </a:solidFill>
              </a:rPr>
              <a:t>NPRM Revision of Section 7 on expediting access for new technologies, due 21 May</a:t>
            </a:r>
            <a:endParaRPr lang="en-US" altLang="en-US" sz="1600" b="0" dirty="0">
              <a:solidFill>
                <a:schemeClr val="tx1"/>
              </a:solidFill>
            </a:endParaRPr>
          </a:p>
          <a:p>
            <a:pPr>
              <a:spcBef>
                <a:spcPts val="1200"/>
              </a:spcBef>
              <a:buFont typeface="Arial" panose="020B0604020202020204" pitchFamily="34" charset="0"/>
              <a:buChar char="•"/>
            </a:pPr>
            <a:r>
              <a:rPr lang="en-US" altLang="en-US" sz="1600" b="0" dirty="0"/>
              <a:t>FCC NOI/PN – Expanding flexible use of the 3.7 GHz to 4.2 GHz band, due 31 May</a:t>
            </a:r>
          </a:p>
          <a:p>
            <a:pPr>
              <a:spcBef>
                <a:spcPts val="1200"/>
              </a:spcBef>
              <a:buFont typeface="Arial" panose="020B0604020202020204" pitchFamily="34" charset="0"/>
              <a:buChar char="•"/>
            </a:pPr>
            <a:r>
              <a:rPr lang="en-US" sz="1600" b="0" dirty="0">
                <a:solidFill>
                  <a:schemeClr val="tx1"/>
                </a:solidFill>
              </a:rPr>
              <a:t>EU Items, what is the latest from members. Anything we should respond to?</a:t>
            </a:r>
          </a:p>
          <a:p>
            <a:pPr>
              <a:spcBef>
                <a:spcPts val="1200"/>
              </a:spcBef>
              <a:buFont typeface="Arial" panose="020B0604020202020204" pitchFamily="34" charset="0"/>
              <a:buChar char="•"/>
            </a:pPr>
            <a:r>
              <a:rPr lang="en-US" altLang="en-US" sz="1600" b="0" dirty="0"/>
              <a:t>WiFi / UWB at high level, what criteria and use cases should be considered </a:t>
            </a:r>
          </a:p>
          <a:p>
            <a:pPr>
              <a:spcBef>
                <a:spcPts val="1200"/>
              </a:spcBef>
              <a:buFont typeface="Arial" panose="020B0604020202020204" pitchFamily="34" charset="0"/>
              <a:buChar char="•"/>
            </a:pPr>
            <a:r>
              <a:rPr lang="en-US" sz="1600" b="0" dirty="0"/>
              <a:t>IEEE European Position Statement on Spectrum Management, IEEE 802 inputs</a:t>
            </a:r>
            <a:endParaRPr lang="en-US" sz="1200" b="0" dirty="0"/>
          </a:p>
          <a:p>
            <a:pPr>
              <a:spcBef>
                <a:spcPts val="1200"/>
              </a:spcBef>
              <a:buFont typeface="Arial" panose="020B0604020202020204" pitchFamily="34" charset="0"/>
              <a:buChar char="•"/>
            </a:pPr>
            <a:r>
              <a:rPr lang="en-US" sz="1600" b="0" dirty="0"/>
              <a:t>IEEE 802 Fellowship request on reaching out to all regulators, what can we do?</a:t>
            </a:r>
          </a:p>
          <a:p>
            <a:pPr>
              <a:buFont typeface="Arial" panose="020B0604020202020204" pitchFamily="34" charset="0"/>
              <a:buChar char="•"/>
            </a:pPr>
            <a:r>
              <a:rPr lang="en-US" altLang="en-US" sz="1600" kern="0" dirty="0"/>
              <a:t>Thursday:</a:t>
            </a:r>
          </a:p>
          <a:p>
            <a:pPr lvl="1">
              <a:buFont typeface="Arial" panose="020B0604020202020204" pitchFamily="34" charset="0"/>
              <a:buChar char="•"/>
            </a:pPr>
            <a:r>
              <a:rPr lang="en-US" altLang="en-US" sz="1600" kern="0" dirty="0"/>
              <a:t>6</a:t>
            </a:r>
            <a:r>
              <a:rPr lang="en-US" altLang="en-US" sz="1600" kern="0" baseline="30000" dirty="0"/>
              <a:t>th</a:t>
            </a:r>
            <a:r>
              <a:rPr lang="en-US" altLang="en-US" sz="1600" kern="0" dirty="0"/>
              <a:t> FNPRM on 4.9 GHz</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Stuart K</a:t>
            </a:r>
          </a:p>
          <a:p>
            <a:pPr lvl="1"/>
            <a:r>
              <a:rPr lang="en-US" altLang="en-US" sz="1600" b="1" dirty="0"/>
              <a:t>Seconded by:  	Thomas K</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Chicago (Rosemont) Wireless Plenary in document: </a:t>
            </a:r>
            <a:r>
              <a:rPr lang="en-US" altLang="en-US" sz="1600" dirty="0">
                <a:hlinkClick r:id="rId2"/>
              </a:rPr>
              <a:t>https://mentor.ieee.org/802.18/dcn/18/18-18-0024-00-0000-meeting-minutes-march-2018-o-hare.docx</a:t>
            </a:r>
            <a:r>
              <a:rPr lang="en-US" altLang="en-US" sz="1600" dirty="0"/>
              <a:t> 		</a:t>
            </a:r>
            <a:r>
              <a:rPr lang="en-US" altLang="en-US" sz="1600" b="1" dirty="0"/>
              <a:t>Posted: </a:t>
            </a:r>
            <a:r>
              <a:rPr lang="en-US" sz="1600" b="0" dirty="0"/>
              <a:t>23-Mar-2018 16:54:50 ET</a:t>
            </a:r>
            <a:endParaRPr lang="en-US" sz="1600" dirty="0"/>
          </a:p>
          <a:p>
            <a:pPr lvl="1"/>
            <a:r>
              <a:rPr lang="en-US" altLang="en-US" sz="1600" b="1" dirty="0"/>
              <a:t>Moved by: 	Tim J</a:t>
            </a:r>
          </a:p>
          <a:p>
            <a:pPr lvl="1"/>
            <a:r>
              <a:rPr lang="en-US" altLang="en-US" sz="1600" b="1" dirty="0"/>
              <a:t>Seconded by:    Stuart K</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Does anyone have an interest in being the 802.18 Vice-Chair? </a:t>
            </a:r>
          </a:p>
          <a:p>
            <a:pPr lvl="1">
              <a:buFont typeface="Arial" panose="020B0604020202020204" pitchFamily="34" charset="0"/>
              <a:buChar char="•"/>
            </a:pPr>
            <a:r>
              <a:rPr lang="en-US" altLang="en-US" sz="1200" b="1" dirty="0">
                <a:solidFill>
                  <a:schemeClr val="tx1"/>
                </a:solidFill>
              </a:rPr>
              <a:t>Needs to be a member of the SA and a declaration of term commitment and affiliation letters to the EC.</a:t>
            </a: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7 -1 </a:t>
            </a:r>
            <a:endParaRPr lang="en-US" sz="1400" dirty="0"/>
          </a:p>
        </p:txBody>
      </p:sp>
      <p:sp>
        <p:nvSpPr>
          <p:cNvPr id="3" name="Content Placeholder 2"/>
          <p:cNvSpPr>
            <a:spLocks noGrp="1"/>
          </p:cNvSpPr>
          <p:nvPr>
            <p:ph idx="1"/>
          </p:nvPr>
        </p:nvSpPr>
        <p:spPr>
          <a:xfrm>
            <a:off x="692791" y="1232191"/>
            <a:ext cx="8451209" cy="4494213"/>
          </a:xfrm>
        </p:spPr>
        <p:txBody>
          <a:bodyPr/>
          <a:lstStyle/>
          <a:p>
            <a:pPr>
              <a:buFont typeface="Arial" panose="020B0604020202020204" pitchFamily="34" charset="0"/>
              <a:buChar char="•"/>
            </a:pPr>
            <a:r>
              <a:rPr lang="en-US" sz="1600" dirty="0"/>
              <a:t>NPRM Revision of Section 7 on expediting access for new technologies.</a:t>
            </a:r>
            <a:r>
              <a:rPr lang="en-US" altLang="en-US" sz="1600" dirty="0"/>
              <a:t> </a:t>
            </a:r>
          </a:p>
          <a:p>
            <a:pPr lvl="1">
              <a:buFont typeface="Arial" panose="020B0604020202020204" pitchFamily="34" charset="0"/>
              <a:buChar char="•"/>
            </a:pPr>
            <a:r>
              <a:rPr lang="en-US" altLang="en-US" sz="1100" dirty="0">
                <a:hlinkClick r:id="rId2"/>
              </a:rPr>
              <a:t>https://mentor.ieee.org/802.18/dcn/18/18-18-0021-00-0000-nprm-fcc-18-18.docx</a:t>
            </a:r>
            <a:r>
              <a:rPr lang="en-US" altLang="en-US" sz="1100" dirty="0"/>
              <a:t>  </a:t>
            </a:r>
          </a:p>
          <a:p>
            <a:pPr lvl="1">
              <a:buFont typeface="Arial" panose="020B0604020202020204" pitchFamily="34" charset="0"/>
              <a:buChar char="•"/>
            </a:pPr>
            <a:r>
              <a:rPr lang="en-US" sz="1100" u="sng" dirty="0">
                <a:hlinkClick r:id="rId3"/>
              </a:rPr>
              <a:t>https://www.fcc.gov/ecfs/search/filings?proceedings_name=18-22&amp;sort=date_disseminated,DESC</a:t>
            </a:r>
            <a:r>
              <a:rPr lang="en-US" sz="1100" dirty="0"/>
              <a:t>  </a:t>
            </a:r>
            <a:r>
              <a:rPr lang="en-US" altLang="en-US" sz="1100" dirty="0"/>
              <a:t> </a:t>
            </a:r>
            <a:endParaRPr lang="en-US" altLang="en-US" sz="1200" b="0" dirty="0"/>
          </a:p>
          <a:p>
            <a:pPr>
              <a:buFont typeface="Arial" panose="020B0604020202020204" pitchFamily="34" charset="0"/>
              <a:buChar char="•"/>
            </a:pPr>
            <a:r>
              <a:rPr lang="en-US" altLang="en-US" sz="1600" dirty="0"/>
              <a:t>It was published in Federal Register on 04 April.</a:t>
            </a:r>
          </a:p>
          <a:p>
            <a:pPr lvl="1">
              <a:buFont typeface="Arial" panose="020B0604020202020204" pitchFamily="34" charset="0"/>
              <a:buChar char="•"/>
            </a:pPr>
            <a:r>
              <a:rPr lang="en-US" altLang="en-US" sz="1100" u="sng" dirty="0">
                <a:hlinkClick r:id="rId4"/>
              </a:rPr>
              <a:t>https://www.federalregister.gov/documents/2018/04/04/2018-06741/encouraging-the-provision-of-new-technologies-and-services-to-the-public</a:t>
            </a:r>
            <a:r>
              <a:rPr lang="en-US" altLang="en-US" sz="1100" u="sng" dirty="0"/>
              <a:t> </a:t>
            </a:r>
          </a:p>
          <a:p>
            <a:pPr lvl="1">
              <a:buFont typeface="Arial" panose="020B0604020202020204" pitchFamily="34" charset="0"/>
              <a:buChar char="•"/>
            </a:pPr>
            <a:r>
              <a:rPr lang="en-US" sz="1400" dirty="0"/>
              <a:t>This document has a comment period that ends in 45 days. (21 May 2018). </a:t>
            </a:r>
          </a:p>
          <a:p>
            <a:pPr>
              <a:buFont typeface="Arial" panose="020B0604020202020204" pitchFamily="34" charset="0"/>
              <a:buChar char="•"/>
            </a:pPr>
            <a:r>
              <a:rPr lang="en-US" sz="1600" dirty="0">
                <a:solidFill>
                  <a:srgbClr val="00B0F0"/>
                </a:solidFill>
              </a:rPr>
              <a:t>Is there anything we want to comment on?    </a:t>
            </a:r>
            <a:r>
              <a:rPr lang="en-US" sz="1400" dirty="0">
                <a:solidFill>
                  <a:srgbClr val="C00000"/>
                </a:solidFill>
              </a:rPr>
              <a:t>Would need to approve by Thursday.</a:t>
            </a:r>
          </a:p>
          <a:p>
            <a:pPr lvl="6">
              <a:buFont typeface="Arial" panose="020B0604020202020204" pitchFamily="34" charset="0"/>
              <a:buChar char="•"/>
            </a:pPr>
            <a:endParaRPr lang="en-US" sz="900" dirty="0"/>
          </a:p>
          <a:p>
            <a:pPr>
              <a:buFont typeface="Arial" panose="020B0604020202020204" pitchFamily="34" charset="0"/>
              <a:buChar char="•"/>
            </a:pPr>
            <a:r>
              <a:rPr lang="en-US" sz="1600" b="0" dirty="0"/>
              <a:t>The .18 chair highlighted the NPRM and the 6 seek comments.  (18-18/0021r01)</a:t>
            </a:r>
          </a:p>
          <a:p>
            <a:pPr>
              <a:buFont typeface="Arial" panose="020B0604020202020204" pitchFamily="34" charset="0"/>
              <a:buChar char="•"/>
            </a:pPr>
            <a:r>
              <a:rPr lang="en-US" sz="1600" b="0" dirty="0"/>
              <a:t>Went through it last week,  not a lot of interest.</a:t>
            </a:r>
          </a:p>
          <a:p>
            <a:pPr>
              <a:buFont typeface="Arial" panose="020B0604020202020204" pitchFamily="34" charset="0"/>
              <a:buChar char="•"/>
            </a:pPr>
            <a:r>
              <a:rPr lang="en-US" sz="1600" b="0" dirty="0"/>
              <a:t>Went through it today and maybe 2 -3 points could be considered:</a:t>
            </a:r>
          </a:p>
          <a:p>
            <a:pPr lvl="1">
              <a:buFont typeface="Arial" panose="020B0604020202020204" pitchFamily="34" charset="0"/>
              <a:buChar char="•"/>
            </a:pPr>
            <a:r>
              <a:rPr lang="en-US" sz="1400" dirty="0"/>
              <a:t>Clearer guidelines of what they considered new, e.g. moving/adjusting a known technology to the THz?  </a:t>
            </a:r>
          </a:p>
          <a:p>
            <a:pPr lvl="1">
              <a:buFont typeface="Arial" panose="020B0604020202020204" pitchFamily="34" charset="0"/>
              <a:buChar char="•"/>
            </a:pPr>
            <a:r>
              <a:rPr lang="en-US" sz="1400" dirty="0"/>
              <a:t>How would the FCC be sure the integrity of new rules are to the same standards as the process is today that can take much longer than a year? </a:t>
            </a:r>
          </a:p>
          <a:p>
            <a:pPr lvl="1">
              <a:buFont typeface="Arial" panose="020B0604020202020204" pitchFamily="34" charset="0"/>
              <a:buChar char="•"/>
            </a:pPr>
            <a:r>
              <a:rPr lang="en-US" sz="1400" b="0" dirty="0"/>
              <a:t>From the member not present from earlier: </a:t>
            </a:r>
            <a:r>
              <a:rPr lang="en-US" sz="1400" dirty="0"/>
              <a:t>90 days is plenty when expiration/recall/modification is possible, otherwise it is tough when OET is on vacation.</a:t>
            </a:r>
            <a:endParaRPr lang="en-US" sz="1200" b="0" dirty="0"/>
          </a:p>
          <a:p>
            <a:pPr>
              <a:buFont typeface="Arial" panose="020B0604020202020204" pitchFamily="34" charset="0"/>
              <a:buChar char="•"/>
            </a:pPr>
            <a:r>
              <a:rPr lang="en-US" sz="1600" b="0" dirty="0">
                <a:solidFill>
                  <a:srgbClr val="00B0F0"/>
                </a:solidFill>
              </a:rPr>
              <a:t>Two members were asked to put a few sentences together </a:t>
            </a:r>
            <a:r>
              <a:rPr lang="en-US" sz="1600" b="0" dirty="0"/>
              <a:t>on the first 2 bullets for possible comments to review thursdays.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839288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We seek comment  on these factors or other factors that would be appropriate with effective implementation of section 7 goals.</a:t>
            </a:r>
          </a:p>
          <a:p>
            <a:pPr lvl="1">
              <a:buFont typeface="Arial" panose="020B0604020202020204" pitchFamily="34" charset="0"/>
              <a:buChar char="•"/>
            </a:pPr>
            <a:r>
              <a:rPr lang="en-US" sz="1800" dirty="0">
                <a:solidFill>
                  <a:schemeClr val="tx1"/>
                </a:solidFill>
              </a:rPr>
              <a:t>In general: </a:t>
            </a:r>
          </a:p>
          <a:p>
            <a:pPr lvl="2">
              <a:buFont typeface="Arial" panose="020B0604020202020204" pitchFamily="34" charset="0"/>
              <a:buChar char="•"/>
            </a:pPr>
            <a:r>
              <a:rPr lang="en-US" dirty="0">
                <a:solidFill>
                  <a:schemeClr val="tx1"/>
                </a:solidFill>
              </a:rPr>
              <a:t>A new technology or service / not next step from an existing technology or service; </a:t>
            </a:r>
          </a:p>
          <a:p>
            <a:pPr lvl="1">
              <a:buFont typeface="Arial" panose="020B0604020202020204" pitchFamily="34" charset="0"/>
              <a:buChar char="•"/>
            </a:pPr>
            <a:r>
              <a:rPr lang="en-US" sz="1800" dirty="0">
                <a:solidFill>
                  <a:schemeClr val="tx1"/>
                </a:solidFill>
              </a:rPr>
              <a:t>From proposed rule 1.6004</a:t>
            </a:r>
          </a:p>
          <a:p>
            <a:pPr lvl="2">
              <a:buFont typeface="Arial" panose="020B0604020202020204" pitchFamily="34" charset="0"/>
              <a:buChar char="•"/>
            </a:pPr>
            <a:r>
              <a:rPr lang="en-US" dirty="0">
                <a:solidFill>
                  <a:schemeClr val="tx1"/>
                </a:solidFill>
              </a:rPr>
              <a:t>Shall be technically feasible and commercially viable; </a:t>
            </a:r>
          </a:p>
          <a:p>
            <a:pPr lvl="3">
              <a:buFont typeface="Arial" panose="020B0604020202020204" pitchFamily="34" charset="0"/>
              <a:buChar char="•"/>
            </a:pPr>
            <a:r>
              <a:rPr lang="en-US" sz="1800" dirty="0">
                <a:solidFill>
                  <a:schemeClr val="tx1"/>
                </a:solidFill>
              </a:rPr>
              <a:t>Will not considered what is merely theoretical or speculative; </a:t>
            </a:r>
          </a:p>
          <a:p>
            <a:pPr lvl="3">
              <a:buFont typeface="Arial" panose="020B0604020202020204" pitchFamily="34" charset="0"/>
              <a:buChar char="•"/>
            </a:pPr>
            <a:r>
              <a:rPr lang="en-US" sz="1800" dirty="0">
                <a:solidFill>
                  <a:schemeClr val="tx1"/>
                </a:solidFill>
              </a:rPr>
              <a:t>Include results of experimental testing, technical analysis or research.</a:t>
            </a:r>
          </a:p>
          <a:p>
            <a:pPr lvl="2">
              <a:buFont typeface="Arial" panose="020B0604020202020204" pitchFamily="34" charset="0"/>
              <a:buChar char="•"/>
            </a:pPr>
            <a:r>
              <a:rPr lang="en-US" dirty="0">
                <a:solidFill>
                  <a:schemeClr val="tx1"/>
                </a:solidFill>
              </a:rPr>
              <a:t>Will be evaluated using one or more of the following factors: </a:t>
            </a:r>
          </a:p>
          <a:p>
            <a:pPr lvl="3">
              <a:buFont typeface="Arial" panose="020B0604020202020204" pitchFamily="34" charset="0"/>
              <a:buChar char="•"/>
            </a:pPr>
            <a:r>
              <a:rPr lang="en-US" sz="1800" dirty="0">
                <a:solidFill>
                  <a:schemeClr val="tx1"/>
                </a:solidFill>
              </a:rPr>
              <a:t>Has not been previously authorized.</a:t>
            </a:r>
          </a:p>
          <a:p>
            <a:pPr lvl="3">
              <a:buFont typeface="Arial" panose="020B0604020202020204" pitchFamily="34" charset="0"/>
              <a:buChar char="•"/>
            </a:pPr>
            <a:r>
              <a:rPr lang="en-US" sz="1800" dirty="0">
                <a:solidFill>
                  <a:schemeClr val="tx1"/>
                </a:solidFill>
              </a:rPr>
              <a:t>If similar to a previously authorized technology or service, include what the significant enhancements that results in new functionality or improved performance.</a:t>
            </a:r>
          </a:p>
          <a:p>
            <a:pPr lvl="3">
              <a:buFont typeface="Arial" panose="020B0604020202020204" pitchFamily="34" charset="0"/>
              <a:buChar char="•"/>
            </a:pPr>
            <a:r>
              <a:rPr lang="en-US" sz="1800" dirty="0">
                <a:solidFill>
                  <a:schemeClr val="tx1"/>
                </a:solidFill>
              </a:rPr>
              <a:t>other factors by the petitioner.</a:t>
            </a:r>
          </a:p>
          <a:p>
            <a:pPr lvl="2">
              <a:buFont typeface="Arial" panose="020B0604020202020204" pitchFamily="34" charset="0"/>
              <a:buChar char="•"/>
            </a:pPr>
            <a:r>
              <a:rPr lang="en-US" dirty="0">
                <a:solidFill>
                  <a:schemeClr val="tx1"/>
                </a:solidFill>
              </a:rPr>
              <a:t>Would be in the public interest.  </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9828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Additionally, we seek comment  on what the proper notification-and-elevation process should be before releasing the 90-day determination, whether positive or negative.  For instance, should OET notify the offices of the Commissioners 48 hours in advance, or some other length of time, of a pending 90-day determination?  </a:t>
            </a:r>
          </a:p>
          <a:p>
            <a:pPr marL="0" indent="0"/>
            <a:r>
              <a:rPr lang="en-US" sz="1800" dirty="0"/>
              <a:t> </a:t>
            </a:r>
          </a:p>
          <a:p>
            <a:pPr>
              <a:buFont typeface="Arial" panose="020B0604020202020204" pitchFamily="34" charset="0"/>
              <a:buChar char="•"/>
            </a:pPr>
            <a:r>
              <a:rPr lang="en-US" sz="1800" dirty="0"/>
              <a:t>We seek comment  on how to apply these procedures in instances where outside parties are either collaborating on or disputing the merits of a new technology or service.  Should the Commission take these types of considerations into account when determining how to meet the one-year deadline imposed by a section 7 finding? </a:t>
            </a:r>
          </a:p>
          <a:p>
            <a:pPr>
              <a:buFont typeface="Arial" panose="020B0604020202020204" pitchFamily="34" charset="0"/>
              <a:buChar char="•"/>
            </a:pPr>
            <a:endParaRPr lang="en-US" sz="1800" dirty="0"/>
          </a:p>
          <a:p>
            <a:pPr>
              <a:buFont typeface="Arial" panose="020B0604020202020204" pitchFamily="34" charset="0"/>
              <a:buChar char="•"/>
            </a:pPr>
            <a:r>
              <a:rPr lang="en-US" sz="1800" dirty="0"/>
              <a:t>We seek comment  on how to ensure the Commission complies with this statutory provision.  For instance, what factors should the Commission weigh in deciding whether to initiate a proceeding on its own under Section 7?  </a:t>
            </a:r>
          </a:p>
          <a:p>
            <a:pPr>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94928117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25246</TotalTime>
  <Words>5545</Words>
  <Application>Microsoft Office PowerPoint</Application>
  <PresentationFormat>On-screen Show (4:3)</PresentationFormat>
  <Paragraphs>610</Paragraphs>
  <Slides>43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43</vt:i4>
      </vt:variant>
    </vt:vector>
  </HeadingPairs>
  <TitlesOfParts>
    <vt:vector size="5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Warsaw Interim Meeting Agenda</vt:lpstr>
      <vt:lpstr>Call to Order / Administrative Items</vt:lpstr>
      <vt:lpstr>Other Guidelines for IEEE WG Meetings</vt:lpstr>
      <vt:lpstr>Participation in IEEE 802 Meetings</vt:lpstr>
      <vt:lpstr>Agenda</vt:lpstr>
      <vt:lpstr>Motions - administrative</vt:lpstr>
      <vt:lpstr>FCC NPRM– Section 7 -1 </vt:lpstr>
      <vt:lpstr>FCC NPRM– Section 7 -2 </vt:lpstr>
      <vt:lpstr>FCC NPRM– Section 7 -2 </vt:lpstr>
      <vt:lpstr>FCC NPRM– Section 7 -3 </vt:lpstr>
      <vt:lpstr>FCC NOI 4 GHz -1 </vt:lpstr>
      <vt:lpstr>FCC NOI 4 GHz -2 </vt:lpstr>
      <vt:lpstr>FCC Public Notice 4 GHz -3 - New </vt:lpstr>
      <vt:lpstr>FCC Public Notice 4 GHz -4 - New </vt:lpstr>
      <vt:lpstr>FCC Public Notice 4 GHz -5 </vt:lpstr>
      <vt:lpstr>EU items </vt:lpstr>
      <vt:lpstr>WiFi / UWB Coexistence -1</vt:lpstr>
      <vt:lpstr>WiFi / UWB Coexistence  -2</vt:lpstr>
      <vt:lpstr>IEEE EU Position Statement -1</vt:lpstr>
      <vt:lpstr>IEEE EU Position Statement -2</vt:lpstr>
      <vt:lpstr>Fellowship Request</vt:lpstr>
      <vt:lpstr>PowerPoint Presentation</vt:lpstr>
      <vt:lpstr>FCC FNPRM 4.9 GHz</vt:lpstr>
      <vt:lpstr>Actions Required</vt:lpstr>
      <vt:lpstr>Any Other Business</vt:lpstr>
      <vt:lpstr>Adjourn</vt:lpstr>
      <vt:lpstr>PowerPoint Presentation</vt:lpstr>
      <vt:lpstr>Motion – EU Spectrum Management</vt:lpstr>
      <vt:lpstr>Motions - administrative</vt:lpstr>
      <vt:lpstr>Google Wavier -1</vt:lpstr>
      <vt:lpstr>Google Wavier -2</vt:lpstr>
      <vt:lpstr>Google Wavier -3</vt:lpstr>
      <vt:lpstr>FCC - NGV  </vt:lpstr>
      <vt:lpstr>IEEE – not connected and underserved (from last week)</vt:lpstr>
      <vt:lpstr>IEEE 802 (.11)</vt:lpstr>
      <vt:lpstr>IEEE SA - informational</vt:lpstr>
      <vt:lpstr>PowerPoint Presentation</vt:lpstr>
      <vt:lpstr>PowerPoint Presentation</vt:lpstr>
      <vt:lpstr>EMEA-1-Jan18</vt:lpstr>
      <vt:lpstr>EMEA-2-Jan18</vt:lpstr>
      <vt:lpstr>EMEA-3-Jan18</vt:lpstr>
      <vt:lpstr>EMEA-5-Jan18</vt:lpstr>
      <vt:lpstr>EMEA-6-Jan18</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382</cp:revision>
  <cp:lastPrinted>1601-01-01T00:00:00Z</cp:lastPrinted>
  <dcterms:created xsi:type="dcterms:W3CDTF">2016-03-03T14:54:45Z</dcterms:created>
  <dcterms:modified xsi:type="dcterms:W3CDTF">2018-05-09T04:06:13Z</dcterms:modified>
</cp:coreProperties>
</file>