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341" r:id="rId3"/>
    <p:sldId id="329" r:id="rId4"/>
    <p:sldId id="330" r:id="rId5"/>
    <p:sldId id="319" r:id="rId6"/>
    <p:sldId id="331" r:id="rId7"/>
    <p:sldId id="416" r:id="rId8"/>
    <p:sldId id="420" r:id="rId9"/>
    <p:sldId id="423" r:id="rId10"/>
    <p:sldId id="421" r:id="rId11"/>
    <p:sldId id="412" r:id="rId12"/>
    <p:sldId id="413" r:id="rId13"/>
    <p:sldId id="414" r:id="rId14"/>
    <p:sldId id="415" r:id="rId15"/>
    <p:sldId id="395" r:id="rId16"/>
    <p:sldId id="417" r:id="rId17"/>
    <p:sldId id="418" r:id="rId18"/>
    <p:sldId id="398" r:id="rId19"/>
    <p:sldId id="399" r:id="rId20"/>
    <p:sldId id="346" r:id="rId21"/>
    <p:sldId id="419" r:id="rId22"/>
    <p:sldId id="401" r:id="rId23"/>
    <p:sldId id="402" r:id="rId24"/>
    <p:sldId id="403" r:id="rId25"/>
    <p:sldId id="404" r:id="rId26"/>
    <p:sldId id="405" r:id="rId27"/>
    <p:sldId id="406" r:id="rId28"/>
    <p:sldId id="407" r:id="rId29"/>
    <p:sldId id="408" r:id="rId30"/>
    <p:sldId id="409" r:id="rId31"/>
    <p:sldId id="410" r:id="rId32"/>
    <p:sldId id="411" r:id="rId33"/>
    <p:sldId id="390" r:id="rId34"/>
    <p:sldId id="392" r:id="rId35"/>
    <p:sldId id="323" r:id="rId36"/>
    <p:sldId id="381" r:id="rId37"/>
    <p:sldId id="366" r:id="rId38"/>
    <p:sldId id="351" r:id="rId39"/>
    <p:sldId id="386"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08" autoAdjust="0"/>
    <p:restoredTop sz="94660"/>
  </p:normalViewPr>
  <p:slideViewPr>
    <p:cSldViewPr>
      <p:cViewPr varScale="1">
        <p:scale>
          <a:sx n="106" d="100"/>
          <a:sy n="106" d="100"/>
        </p:scale>
        <p:origin x="114" y="2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 Interim </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May 2018 Interim </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 Interim </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24-00-0000-meeting-minutes-march-2018-o-har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4/04/2018-06741/encouraging-the-provision-of-new-technologies-and-services-to-the-publ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 Interim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Warsaw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May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10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394"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7 -3 </a:t>
            </a:r>
            <a:endParaRPr lang="en-US" sz="1400" dirty="0"/>
          </a:p>
        </p:txBody>
      </p:sp>
      <p:sp>
        <p:nvSpPr>
          <p:cNvPr id="3" name="Content Placeholder 2"/>
          <p:cNvSpPr>
            <a:spLocks noGrp="1"/>
          </p:cNvSpPr>
          <p:nvPr>
            <p:ph idx="1"/>
          </p:nvPr>
        </p:nvSpPr>
        <p:spPr>
          <a:xfrm>
            <a:off x="682227" y="1232191"/>
            <a:ext cx="8382795" cy="4494213"/>
          </a:xfrm>
        </p:spPr>
        <p:txBody>
          <a:bodyPr/>
          <a:lstStyle/>
          <a:p>
            <a:pPr>
              <a:buFont typeface="Arial" panose="020B0604020202020204" pitchFamily="34" charset="0"/>
              <a:buChar char="•"/>
            </a:pPr>
            <a:r>
              <a:rPr lang="en-US" sz="1800" dirty="0"/>
              <a:t>We seek comment  on how to ensure the Commission complies with this statutory provision.  For instance, what factors should the Commission weigh in deciding whether to initiate a proceeding on its own under Section 7?  </a:t>
            </a:r>
          </a:p>
          <a:p>
            <a:pPr>
              <a:buFont typeface="Arial" panose="020B0604020202020204" pitchFamily="34" charset="0"/>
              <a:buChar char="•"/>
            </a:pPr>
            <a:endParaRPr lang="en-US" sz="1800" dirty="0"/>
          </a:p>
          <a:p>
            <a:pPr>
              <a:buFont typeface="Arial" panose="020B0604020202020204" pitchFamily="34" charset="0"/>
              <a:buChar char="•"/>
            </a:pPr>
            <a:r>
              <a:rPr lang="en-US" sz="1800" dirty="0"/>
              <a:t>We expect that all the filing, recordkeeping and reporting requirements associated with the proposed rules will be the same for large and small businesses; however, we seek comment  on any steps that could be taken to minimize any significant economic impact on small businesses.  </a:t>
            </a:r>
          </a:p>
          <a:p>
            <a:pPr>
              <a:buFont typeface="Arial" panose="020B0604020202020204" pitchFamily="34" charset="0"/>
              <a:buChar char="•"/>
            </a:pPr>
            <a:endParaRPr lang="en-US" sz="1800" dirty="0"/>
          </a:p>
          <a:p>
            <a:pPr>
              <a:buFont typeface="Arial" panose="020B0604020202020204" pitchFamily="34" charset="0"/>
              <a:buChar char="•"/>
            </a:pPr>
            <a:r>
              <a:rPr lang="en-US" sz="1800" dirty="0"/>
              <a:t>We seek comment  on whether any of burdens associated with the filing, recordkeeping and reporting requirements described in the rules proposed herein can be further minimized for small businesses.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80563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-2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chemeClr val="tx1"/>
                </a:solidFill>
              </a:rPr>
              <a:t>03 May:  This is the old TV down link band.  </a:t>
            </a:r>
          </a:p>
          <a:p>
            <a:pPr lvl="1">
              <a:buFont typeface="Arial" panose="020B0604020202020204" pitchFamily="34" charset="0"/>
              <a:buChar char="•"/>
            </a:pPr>
            <a:r>
              <a:rPr lang="en-US" sz="1800" dirty="0">
                <a:solidFill>
                  <a:schemeClr val="tx1"/>
                </a:solidFill>
              </a:rPr>
              <a:t>Sounds like the EU already re-purposed this band years ago to terrestrial mobile.   At the time it was a significant effort. </a:t>
            </a:r>
          </a:p>
          <a:p>
            <a:pPr lvl="1">
              <a:buFont typeface="Arial" panose="020B0604020202020204" pitchFamily="34" charset="0"/>
              <a:buChar char="•"/>
            </a:pPr>
            <a:r>
              <a:rPr lang="en-US" sz="1800" b="0" dirty="0">
                <a:solidFill>
                  <a:schemeClr val="tx1"/>
                </a:solidFill>
              </a:rPr>
              <a:t>EU 3.4 - 3.8 GHz is a  pioneer band for 5G.</a:t>
            </a:r>
          </a:p>
          <a:p>
            <a:pPr lvl="1">
              <a:buFont typeface="Arial" panose="020B0604020202020204" pitchFamily="34" charset="0"/>
              <a:buChar char="•"/>
            </a:pPr>
            <a:r>
              <a:rPr lang="en-US" sz="1800" dirty="0">
                <a:solidFill>
                  <a:schemeClr val="tx1"/>
                </a:solidFill>
              </a:rPr>
              <a:t>In NAM, t</a:t>
            </a:r>
            <a:r>
              <a:rPr lang="en-US" sz="1800" b="0" dirty="0">
                <a:solidFill>
                  <a:schemeClr val="tx1"/>
                </a:solidFill>
              </a:rPr>
              <a:t>here are many fixed links yet in this band. </a:t>
            </a:r>
          </a:p>
          <a:p>
            <a:pPr lvl="1">
              <a:buFont typeface="Arial" panose="020B0604020202020204" pitchFamily="34" charset="0"/>
              <a:buChar char="•"/>
            </a:pPr>
            <a:r>
              <a:rPr lang="en-US" sz="1800" dirty="0">
                <a:solidFill>
                  <a:schemeClr val="tx1"/>
                </a:solidFill>
              </a:rPr>
              <a:t>For IEEE 802, do we want to use this band? </a:t>
            </a:r>
          </a:p>
          <a:p>
            <a:pPr lvl="2">
              <a:buFont typeface="Arial" panose="020B0604020202020204" pitchFamily="34" charset="0"/>
              <a:buChar char="•"/>
            </a:pPr>
            <a:r>
              <a:rPr lang="en-US" sz="1600" dirty="0">
                <a:solidFill>
                  <a:schemeClr val="tx1"/>
                </a:solidFill>
              </a:rPr>
              <a:t>Remember,  before 802.11 had no interest in the band below this, with it just NAM.</a:t>
            </a:r>
          </a:p>
          <a:p>
            <a:pPr lvl="2">
              <a:buFont typeface="Arial" panose="020B0604020202020204" pitchFamily="34" charset="0"/>
              <a:buChar char="•"/>
            </a:pPr>
            <a:r>
              <a:rPr lang="en-US" sz="1600" dirty="0">
                <a:solidFill>
                  <a:schemeClr val="tx1"/>
                </a:solidFill>
              </a:rPr>
              <a:t>Though would they now, or 802.15, or ? </a:t>
            </a:r>
          </a:p>
          <a:p>
            <a:pPr>
              <a:buFont typeface="Arial" panose="020B0604020202020204" pitchFamily="34" charset="0"/>
              <a:buChar char="•"/>
            </a:pPr>
            <a:r>
              <a:rPr lang="en-US" sz="2000" dirty="0">
                <a:solidFill>
                  <a:schemeClr val="tx1"/>
                </a:solidFill>
              </a:rPr>
              <a:t>26 April: </a:t>
            </a:r>
          </a:p>
          <a:p>
            <a:pPr lvl="1">
              <a:buFont typeface="Arial" panose="020B0604020202020204" pitchFamily="34" charset="0"/>
              <a:buChar char="•"/>
            </a:pPr>
            <a:r>
              <a:rPr lang="en-US" sz="1800" dirty="0">
                <a:solidFill>
                  <a:schemeClr val="tx1"/>
                </a:solidFill>
              </a:rPr>
              <a:t>Commlogblog.com has discussed some on this.  e.g. could this lead to something like CBRS? </a:t>
            </a:r>
          </a:p>
          <a:p>
            <a:pPr lvl="1">
              <a:buFont typeface="Arial" panose="020B0604020202020204" pitchFamily="34" charset="0"/>
              <a:buChar char="•"/>
            </a:pPr>
            <a:r>
              <a:rPr lang="en-US" sz="1800" dirty="0">
                <a:solidFill>
                  <a:schemeClr val="tx1"/>
                </a:solidFill>
              </a:rPr>
              <a:t>There is discussion from the satellite folks to give up some of the adjacent band to possibly help with CBRS and terrestrial use. More to this with several pieces. </a:t>
            </a:r>
          </a:p>
          <a:p>
            <a:pPr lvl="1">
              <a:buFont typeface="Arial" panose="020B0604020202020204" pitchFamily="34" charset="0"/>
              <a:buChar char="•"/>
            </a:pPr>
            <a:r>
              <a:rPr lang="en-US" sz="1800" dirty="0">
                <a:solidFill>
                  <a:schemeClr val="tx1"/>
                </a:solidFill>
              </a:rPr>
              <a:t>There is an ITU-R connection here also with global use. </a:t>
            </a:r>
          </a:p>
          <a:p>
            <a:pPr lvl="1">
              <a:buFont typeface="Arial" panose="020B0604020202020204" pitchFamily="34" charset="0"/>
              <a:buChar char="•"/>
            </a:pPr>
            <a:r>
              <a:rPr lang="en-US" sz="1800" dirty="0">
                <a:solidFill>
                  <a:schemeClr val="tx1"/>
                </a:solidFill>
              </a:rPr>
              <a:t>This summer will see the NPRM for this band.  This NOI  s to help setup for the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74563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-3 - New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1800" dirty="0"/>
              <a:t>FEASIBILITY OF ALLOWING COMMERCIAL WIRELESS SERVICES, LICENSED OR UNLICENSED, TO USE OR SHARE USE OF THE FREQUENCIES BETWEEN 3.7-4.2 GHz, DA 18-446</a:t>
            </a:r>
            <a:r>
              <a:rPr lang="en-US" sz="1800" dirty="0">
                <a:solidFill>
                  <a:schemeClr val="tx1"/>
                </a:solidFill>
              </a:rPr>
              <a:t>;  GN Docket No. 18-122</a:t>
            </a:r>
            <a:endParaRPr lang="en-US" sz="1800" dirty="0">
              <a:solidFill>
                <a:schemeClr val="bg1"/>
              </a:solidFill>
            </a:endParaRPr>
          </a:p>
          <a:p>
            <a:pPr lvl="1">
              <a:buFont typeface="Arial" panose="020B0604020202020204" pitchFamily="34" charset="0"/>
              <a:buChar char="•"/>
            </a:pPr>
            <a:r>
              <a:rPr lang="en-US" sz="1400" dirty="0">
                <a:solidFill>
                  <a:schemeClr val="tx1"/>
                </a:solidFill>
                <a:hlinkClick r:id="rId2"/>
              </a:rPr>
              <a:t>https://www.fcc.gov/ecfs/search/filings?proceedings_name=18-122&amp;sort=date_disseminated,DESC</a:t>
            </a:r>
            <a:endParaRPr lang="en-US" sz="1400" dirty="0">
              <a:solidFill>
                <a:schemeClr val="tx1"/>
              </a:solidFill>
            </a:endParaRPr>
          </a:p>
          <a:p>
            <a:pPr lvl="1">
              <a:buFont typeface="Arial" panose="020B0604020202020204" pitchFamily="34" charset="0"/>
              <a:buChar char="•"/>
            </a:pPr>
            <a:r>
              <a:rPr lang="en-US" sz="1400" u="sng" dirty="0">
                <a:hlinkClick r:id="rId3"/>
              </a:rPr>
              <a:t>https://mentor.ieee.org/802.18/dcn/18/18-18-0049-00-0000-fcc-pn-expanding-flexible-use-of-3-7-4-2-ghz-band-gn-18-122-da-18-446.pdf</a:t>
            </a:r>
            <a:r>
              <a:rPr lang="en-US" sz="1400" dirty="0">
                <a:solidFill>
                  <a:schemeClr val="bg1"/>
                </a:solidFill>
              </a:rPr>
              <a:t> </a:t>
            </a:r>
            <a:endParaRPr lang="en-US" sz="1400" b="0" dirty="0">
              <a:solidFill>
                <a:schemeClr val="tx1"/>
              </a:solidFill>
            </a:endParaRPr>
          </a:p>
          <a:p>
            <a:pPr lvl="1">
              <a:buFont typeface="Arial" panose="020B0604020202020204" pitchFamily="34" charset="0"/>
              <a:buChar char="•"/>
            </a:pPr>
            <a:r>
              <a:rPr lang="en-US" sz="1800" dirty="0">
                <a:solidFill>
                  <a:schemeClr val="tx1"/>
                </a:solidFill>
              </a:rPr>
              <a:t>Comments due:  31 May 2018;  Reply comments due:  15 June 2018</a:t>
            </a:r>
          </a:p>
          <a:p>
            <a:pPr lvl="1">
              <a:buFont typeface="Arial" panose="020B0604020202020204" pitchFamily="34" charset="0"/>
              <a:buChar char="•"/>
            </a:pPr>
            <a:r>
              <a:rPr lang="en-US" sz="1800" dirty="0">
                <a:solidFill>
                  <a:srgbClr val="C00000"/>
                </a:solidFill>
              </a:rPr>
              <a:t>We would need to approve by teleconference next week, 17 May 2018.</a:t>
            </a:r>
          </a:p>
          <a:p>
            <a:pPr>
              <a:buFont typeface="Arial" panose="020B0604020202020204" pitchFamily="34" charset="0"/>
              <a:buChar char="•"/>
            </a:pPr>
            <a:endParaRPr lang="en-US" sz="1800" b="0" dirty="0"/>
          </a:p>
          <a:p>
            <a:pPr>
              <a:buFont typeface="Arial" panose="020B0604020202020204" pitchFamily="34" charset="0"/>
              <a:buChar char="•"/>
            </a:pPr>
            <a:r>
              <a:rPr lang="en-US" sz="1800" dirty="0"/>
              <a:t>We note that there is currently no federal allocation for the 3.7–4.2 GHz band. Nonetheless, we seek comment on the following questions:</a:t>
            </a:r>
          </a:p>
          <a:p>
            <a:pPr lvl="1">
              <a:buFont typeface="Arial" panose="020B0604020202020204" pitchFamily="34" charset="0"/>
              <a:buChar char="•"/>
            </a:pPr>
            <a:r>
              <a:rPr lang="en-US" sz="1600" b="0" dirty="0"/>
              <a:t>How should we assess the operations and possible impacts of sharing on Federal and non-Federal users already operating in this band?</a:t>
            </a:r>
          </a:p>
          <a:p>
            <a:pPr lvl="1">
              <a:buFont typeface="Arial" panose="020B0604020202020204" pitchFamily="34" charset="0"/>
              <a:buChar char="•"/>
            </a:pPr>
            <a:r>
              <a:rPr lang="en-US" sz="1600" b="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r>
              <a:rPr lang="en-US" sz="1600" b="0" dirty="0"/>
              <a:t>What other considerations should the Commission take into account in preparing the 3.7 - 4.2 GHz Report?</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PN 4 GHz -4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802.15.4 HRP UWB PHY channels 2 and 4 are centered at 3993 MHz, </a:t>
            </a:r>
          </a:p>
          <a:p>
            <a:pPr lvl="1">
              <a:buFont typeface="Arial" panose="020B0604020202020204" pitchFamily="34" charset="0"/>
              <a:buChar char="•"/>
            </a:pPr>
            <a:r>
              <a:rPr lang="en-US" dirty="0"/>
              <a:t>Need to confirm if 802.15.6 and 80215.8 also have UWB channels here.</a:t>
            </a:r>
            <a:endParaRPr lang="en-US" sz="1600" dirty="0"/>
          </a:p>
          <a:p>
            <a:pPr lvl="5">
              <a:buFont typeface="Arial" panose="020B0604020202020204" pitchFamily="34" charset="0"/>
              <a:buChar char="•"/>
            </a:pPr>
            <a:endParaRPr lang="en-US" sz="1200" dirty="0"/>
          </a:p>
          <a:p>
            <a:pPr>
              <a:buFont typeface="Arial" panose="020B0604020202020204" pitchFamily="34" charset="0"/>
              <a:buChar char="•"/>
            </a:pPr>
            <a:r>
              <a:rPr lang="en-US" sz="2000" dirty="0"/>
              <a:t>We have been approached by </a:t>
            </a:r>
            <a:r>
              <a:rPr lang="en-US" sz="2000" dirty="0" err="1"/>
              <a:t>Encina</a:t>
            </a:r>
            <a:r>
              <a:rPr lang="en-US" sz="2000" dirty="0"/>
              <a:t> Communication Corp. </a:t>
            </a:r>
          </a:p>
          <a:p>
            <a:pPr lvl="1">
              <a:buFont typeface="Arial" panose="020B0604020202020204" pitchFamily="34" charset="0"/>
              <a:buChar char="•"/>
            </a:pPr>
            <a:r>
              <a:rPr lang="en-US" sz="1800" b="0" dirty="0"/>
              <a:t>They have interest in the 3.7 – 4.2 GHz band and plan to make a detailed filing on how the Commission can make the entire 500 MHz available for </a:t>
            </a:r>
            <a:r>
              <a:rPr lang="en-US" sz="1800" b="0" dirty="0" err="1"/>
              <a:t>PtP</a:t>
            </a:r>
            <a:r>
              <a:rPr lang="en-US" sz="1800" b="0" dirty="0"/>
              <a:t>, </a:t>
            </a:r>
            <a:r>
              <a:rPr lang="en-US" sz="1800" b="0" dirty="0" err="1"/>
              <a:t>PtMP</a:t>
            </a:r>
            <a:r>
              <a:rPr lang="en-US" sz="1800" b="0" dirty="0"/>
              <a:t>, nomadic (Wi-Fi) and mobile without causing harmful interference to existing FS and FSS operators or blocking new applicants.</a:t>
            </a:r>
          </a:p>
          <a:p>
            <a:pPr>
              <a:buFont typeface="Arial" panose="020B0604020202020204" pitchFamily="34" charset="0"/>
              <a:buChar char="•"/>
            </a:pPr>
            <a:r>
              <a:rPr lang="en-US" sz="2000" dirty="0"/>
              <a:t>They will join our teleconference next week, 17 May.  </a:t>
            </a:r>
          </a:p>
          <a:p>
            <a:pPr lvl="1">
              <a:buFont typeface="Arial" panose="020B0604020202020204" pitchFamily="34" charset="0"/>
              <a:buChar char="•"/>
            </a:pPr>
            <a:r>
              <a:rPr lang="en-US" sz="1600" dirty="0"/>
              <a:t>Same call to approve our comments.  </a:t>
            </a:r>
          </a:p>
          <a:p>
            <a:pPr lvl="4">
              <a:buFont typeface="Arial" panose="020B0604020202020204" pitchFamily="34" charset="0"/>
              <a:buChar char="•"/>
            </a:pPr>
            <a:endParaRPr lang="en-US" sz="1200" b="0" dirty="0"/>
          </a:p>
          <a:p>
            <a:pPr>
              <a:buFont typeface="Arial" panose="020B0604020202020204" pitchFamily="34" charset="0"/>
              <a:buChar char="•"/>
            </a:pPr>
            <a:r>
              <a:rPr lang="en-US" sz="2000" b="0" dirty="0">
                <a:solidFill>
                  <a:srgbClr val="00B0F0"/>
                </a:solidFill>
              </a:rPr>
              <a:t>Does IEEE 802 have anything to reply to this Public Notice docket?  </a:t>
            </a:r>
            <a:r>
              <a:rPr lang="en-US" sz="2000" dirty="0">
                <a:solidFill>
                  <a:srgbClr val="00B0F0"/>
                </a:solidFill>
              </a:rPr>
              <a:t>  </a:t>
            </a:r>
            <a:r>
              <a:rPr lang="en-US" sz="2000" b="0" dirty="0">
                <a:solidFill>
                  <a:srgbClr val="00B0F0"/>
                </a:solidFill>
              </a:rPr>
              <a:t> </a:t>
            </a:r>
          </a:p>
          <a:p>
            <a:pPr>
              <a:buFont typeface="Arial" panose="020B0604020202020204" pitchFamily="34" charset="0"/>
              <a:buChar char="•"/>
            </a:pPr>
            <a:r>
              <a:rPr lang="en-US" sz="2000" b="0" dirty="0">
                <a:solidFill>
                  <a:srgbClr val="00B0F0"/>
                </a:solidFill>
              </a:rPr>
              <a:t> </a:t>
            </a:r>
          </a:p>
          <a:p>
            <a:pPr>
              <a:buFont typeface="Arial" panose="020B0604020202020204" pitchFamily="34" charset="0"/>
              <a:buChar char="•"/>
            </a:pPr>
            <a:r>
              <a:rPr lang="en-US" sz="2000" b="0" dirty="0">
                <a:solidFill>
                  <a:srgbClr val="00B0F0"/>
                </a:solidFill>
              </a:rPr>
              <a:t> </a:t>
            </a:r>
          </a:p>
          <a:p>
            <a:pPr>
              <a:buFont typeface="Arial" panose="020B0604020202020204" pitchFamily="34" charset="0"/>
              <a:buChar char="•"/>
            </a:pPr>
            <a:r>
              <a:rPr lang="en-US" sz="2000" b="0" dirty="0">
                <a:solidFill>
                  <a:srgbClr val="00B0F0"/>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96158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306595" cy="4494213"/>
          </a:xfrm>
        </p:spPr>
        <p:txBody>
          <a:bodyPr/>
          <a:lstStyle/>
          <a:p>
            <a:pPr>
              <a:buFont typeface="Arial" panose="020B0604020202020204" pitchFamily="34" charset="0"/>
              <a:buChar char="•"/>
            </a:pPr>
            <a:r>
              <a:rPr lang="en-US" sz="2000" dirty="0"/>
              <a:t>Anything to share on the EU front?</a:t>
            </a:r>
            <a:endParaRPr lang="en-US" sz="2000" dirty="0">
              <a:solidFill>
                <a:schemeClr val="tx1"/>
              </a:solidFill>
            </a:endParaRPr>
          </a:p>
          <a:p>
            <a:pPr>
              <a:buFont typeface="Arial" panose="020B0604020202020204" pitchFamily="34" charset="0"/>
              <a:buChar char="•"/>
            </a:pPr>
            <a:r>
              <a:rPr lang="en-US" sz="2000" dirty="0">
                <a:solidFill>
                  <a:schemeClr val="tx1"/>
                </a:solidFill>
              </a:rPr>
              <a:t>Anything for IEEE 802 should respond to?</a:t>
            </a: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dirty="0">
                <a:solidFill>
                  <a:schemeClr val="tx1"/>
                </a:solidFill>
              </a:rPr>
              <a:t> </a:t>
            </a:r>
            <a:endParaRPr lang="en-US" sz="1100" b="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-1</a:t>
            </a:r>
            <a:endParaRPr lang="en-US" sz="1400" dirty="0"/>
          </a:p>
        </p:txBody>
      </p:sp>
      <p:sp>
        <p:nvSpPr>
          <p:cNvPr id="3" name="Content Placeholder 2"/>
          <p:cNvSpPr>
            <a:spLocks noGrp="1"/>
          </p:cNvSpPr>
          <p:nvPr>
            <p:ph idx="1"/>
          </p:nvPr>
        </p:nvSpPr>
        <p:spPr>
          <a:xfrm>
            <a:off x="685800" y="1219200"/>
            <a:ext cx="8153400" cy="4038600"/>
          </a:xfrm>
        </p:spPr>
        <p:txBody>
          <a:bodyPr/>
          <a:lstStyle/>
          <a:p>
            <a:pPr>
              <a:buFont typeface="Arial" panose="020B0604020202020204" pitchFamily="34" charset="0"/>
              <a:buChar char="•"/>
            </a:pPr>
            <a:r>
              <a:rPr lang="en-US" sz="2000" dirty="0"/>
              <a:t>IEEE 802.19 and other WG chairs are working on where IEEE 802 is. </a:t>
            </a:r>
          </a:p>
          <a:p>
            <a:pPr>
              <a:buFont typeface="Arial" panose="020B0604020202020204" pitchFamily="34" charset="0"/>
              <a:buChar char="•"/>
            </a:pPr>
            <a:r>
              <a:rPr lang="en-US" sz="2000" dirty="0"/>
              <a:t>From a high level, could we start to list out some of the following?  </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allocated 6 – 10.2 GHz for UWB)</a:t>
            </a:r>
          </a:p>
          <a:p>
            <a:pPr lvl="1">
              <a:buFont typeface="Arial" panose="020B0604020202020204" pitchFamily="34" charset="0"/>
              <a:buChar char="•"/>
            </a:pPr>
            <a:r>
              <a:rPr lang="en-US" sz="1600" dirty="0"/>
              <a:t>UWB applications -  Many (See 15-17/0660).</a:t>
            </a:r>
            <a:endParaRPr lang="en-US" sz="1400" dirty="0"/>
          </a:p>
          <a:p>
            <a:pPr lvl="1">
              <a:buFont typeface="Arial" panose="020B0604020202020204" pitchFamily="34" charset="0"/>
              <a:buChar char="•"/>
            </a:pPr>
            <a:r>
              <a:rPr lang="en-US" sz="1600" dirty="0"/>
              <a:t> Where devices are used, height, indoor/outdoor, etc.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23423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markup. </a:t>
            </a:r>
          </a:p>
          <a:p>
            <a:pPr lvl="7">
              <a:buFont typeface="Arial" panose="020B0604020202020204" pitchFamily="34" charset="0"/>
              <a:buChar char="•"/>
            </a:pPr>
            <a:endParaRPr lang="en-US" sz="105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a:buFont typeface="Arial" panose="020B0604020202020204" pitchFamily="34" charset="0"/>
              <a:buChar char="•"/>
            </a:pPr>
            <a:r>
              <a:rPr lang="en-US" sz="220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 </a:t>
            </a:r>
          </a:p>
          <a:p>
            <a:pPr lvl="1">
              <a:buFont typeface="Arial" panose="020B0604020202020204" pitchFamily="34" charset="0"/>
              <a:buChar char="•"/>
            </a:pPr>
            <a:r>
              <a:rPr lang="en-US" sz="1800" b="1" dirty="0">
                <a:solidFill>
                  <a:srgbClr val="00B0F0"/>
                </a:solidFill>
              </a:rPr>
              <a:t> </a:t>
            </a:r>
          </a:p>
          <a:p>
            <a:pPr lvl="1">
              <a:buFont typeface="Arial" panose="020B0604020202020204" pitchFamily="34" charset="0"/>
              <a:buChar char="•"/>
            </a:pPr>
            <a:r>
              <a:rPr lang="en-US" sz="1800" b="1" dirty="0">
                <a:solidFill>
                  <a:srgbClr val="00B0F0"/>
                </a:solidFill>
              </a:rPr>
              <a:t> </a:t>
            </a:r>
          </a:p>
          <a:p>
            <a:pPr lvl="1">
              <a:buFont typeface="Arial" panose="020B0604020202020204" pitchFamily="34" charset="0"/>
              <a:buChar char="•"/>
            </a:pPr>
            <a:r>
              <a:rPr lang="en-US" sz="1800" b="0" dirty="0">
                <a:solidFill>
                  <a:schemeClr val="tx1"/>
                </a:solidFill>
              </a:rPr>
              <a:t>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t>41 (8 on EC);  Nearly voters: 1</a:t>
            </a:r>
            <a:r>
              <a:rPr lang="en-US" altLang="en-US" sz="1800" dirty="0">
                <a:solidFill>
                  <a:schemeClr val="tx1"/>
                </a:solidFill>
              </a:rPr>
              <a:t>;  Aspirant members: 7</a:t>
            </a:r>
          </a:p>
          <a:p>
            <a:pPr lvl="1">
              <a:buFont typeface="Arial" panose="020B0604020202020204" pitchFamily="34" charset="0"/>
              <a:buChar char="•"/>
            </a:pPr>
            <a:r>
              <a:rPr lang="en-US" sz="1200" dirty="0">
                <a:solidFill>
                  <a:schemeClr val="bg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603932864"/>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29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20</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7772400"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lvl="1">
              <a:buFont typeface="Arial" panose="020B0604020202020204" pitchFamily="34" charset="0"/>
              <a:buChar char="•"/>
            </a:pPr>
            <a:endParaRPr lang="en-US" altLang="en-US" sz="16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altLang="en-US" kern="0" dirty="0"/>
              <a:t> </a:t>
            </a:r>
          </a:p>
          <a:p>
            <a:pPr lvl="1">
              <a:buFont typeface="Arial" panose="020B0604020202020204" pitchFamily="34" charset="0"/>
              <a:buChar char="•"/>
            </a:pPr>
            <a:r>
              <a:rPr lang="en-US" altLang="en-US" kern="0" dirty="0"/>
              <a:t> </a:t>
            </a:r>
          </a:p>
          <a:p>
            <a:pPr lvl="1">
              <a:buFont typeface="Arial" panose="020B0604020202020204" pitchFamily="34" charset="0"/>
              <a:buChar char="•"/>
            </a:pPr>
            <a:r>
              <a:rPr lang="en-US" altLang="en-US" kern="0" dirty="0"/>
              <a:t> </a:t>
            </a:r>
          </a:p>
          <a:p>
            <a:pPr marL="457200" lvl="1" indent="0"/>
            <a:endParaRPr lang="en-US" altLang="en-US"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t>For the 3.7 – 4.2 GHz NOI/PN: </a:t>
            </a:r>
          </a:p>
          <a:p>
            <a:pPr lvl="1">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.18 chair as you can.</a:t>
            </a:r>
          </a:p>
          <a:p>
            <a:pPr lvl="1">
              <a:buFont typeface="Arial" panose="020B0604020202020204" pitchFamily="34" charset="0"/>
              <a:buChar char="•"/>
            </a:pPr>
            <a:endParaRPr lang="en-US" altLang="en-US" sz="1600" dirty="0">
              <a:solidFill>
                <a:srgbClr val="00B0F0"/>
              </a:solidFill>
            </a:endParaRPr>
          </a:p>
          <a:p>
            <a:pPr>
              <a:buFont typeface="Arial" panose="020B0604020202020204" pitchFamily="34" charset="0"/>
              <a:buChar char="•"/>
            </a:pPr>
            <a:r>
              <a:rPr lang="en-US" sz="2000" dirty="0">
                <a:solidFill>
                  <a:schemeClr val="tx1"/>
                </a:solidFill>
              </a:rPr>
              <a:t>Thanks to all for the emails / inputs / perspectives / guidance / etc. on the 6 GHz 802.11 / 802.15 concern.  </a:t>
            </a:r>
          </a:p>
          <a:p>
            <a:pPr lvl="1">
              <a:buFont typeface="Arial" panose="020B0604020202020204" pitchFamily="34" charset="0"/>
              <a:buChar char="•"/>
            </a:pPr>
            <a:r>
              <a:rPr lang="en-US" sz="1800" dirty="0">
                <a:solidFill>
                  <a:schemeClr val="tx1"/>
                </a:solidFill>
              </a:rPr>
              <a:t>The trend was this is not an 802.18 activity at this point, it is an IEEE 802 concern at the EC level and with the WGs 802.11, 802.15 and 802.19.  </a:t>
            </a:r>
          </a:p>
          <a:p>
            <a:pPr lvl="1">
              <a:buFont typeface="Arial" panose="020B0604020202020204" pitchFamily="34" charset="0"/>
              <a:buChar char="•"/>
            </a:pPr>
            <a:r>
              <a:rPr lang="en-US" sz="1800" dirty="0">
                <a:solidFill>
                  <a:schemeClr val="tx1"/>
                </a:solidFill>
              </a:rPr>
              <a:t>The chair did talk to the IEEE 802 Chair and is okay with the plan.</a:t>
            </a:r>
          </a:p>
          <a:p>
            <a:pPr lvl="2">
              <a:buFont typeface="Arial" panose="020B0604020202020204" pitchFamily="34" charset="0"/>
              <a:buChar char="•"/>
            </a:pPr>
            <a:r>
              <a:rPr lang="en-US" sz="1600" b="1" dirty="0">
                <a:solidFill>
                  <a:schemeClr val="tx1"/>
                </a:solidFill>
              </a:rPr>
              <a:t>One key maybe is to define criteria for coexistence for a single IEEE 802 voice.</a:t>
            </a:r>
          </a:p>
          <a:p>
            <a:pPr lvl="2">
              <a:buFont typeface="Arial" panose="020B0604020202020204" pitchFamily="34" charset="0"/>
              <a:buChar char="•"/>
            </a:pPr>
            <a:r>
              <a:rPr lang="en-US" sz="1600" dirty="0">
                <a:solidFill>
                  <a:schemeClr val="tx1"/>
                </a:solidFill>
              </a:rPr>
              <a:t>Should add use-cases to this analysis also. </a:t>
            </a:r>
          </a:p>
          <a:p>
            <a:pPr lvl="1">
              <a:buFont typeface="Arial" panose="020B0604020202020204" pitchFamily="34" charset="0"/>
              <a:buChar char="•"/>
            </a:pPr>
            <a:r>
              <a:rPr lang="en-US" sz="1800" dirty="0">
                <a:solidFill>
                  <a:schemeClr val="tx1"/>
                </a:solidFill>
              </a:rPr>
              <a:t>The .18 chair working with those above on next steps </a:t>
            </a:r>
          </a:p>
          <a:p>
            <a:pPr lvl="1">
              <a:buFont typeface="Arial" panose="020B0604020202020204" pitchFamily="34" charset="0"/>
              <a:buChar char="•"/>
            </a:pPr>
            <a:r>
              <a:rPr lang="en-US" altLang="en-US" sz="1800" dirty="0">
                <a:solidFill>
                  <a:srgbClr val="00B0F0"/>
                </a:solidFill>
              </a:rPr>
              <a:t>All please continue to send possible high level use cases and criteria to .18 chair </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May 2018 Interim </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Plenary 10-12 July 2018 at the Manchester Grand Hyatt, San Diego, CA, USA </a:t>
            </a:r>
          </a:p>
          <a:p>
            <a:pPr lvl="1">
              <a:buFont typeface="Arial" panose="020B0604020202020204" pitchFamily="34" charset="0"/>
              <a:buChar char="•"/>
            </a:pPr>
            <a:r>
              <a:rPr lang="en-US" sz="1800" dirty="0"/>
              <a:t>Usual time slots, Tuesday AM2 and Thursday AM1-2</a:t>
            </a:r>
          </a:p>
          <a:p>
            <a:pPr>
              <a:buFont typeface="Arial" panose="020B0604020202020204" pitchFamily="34" charset="0"/>
              <a:buChar char="•"/>
            </a:pPr>
            <a:r>
              <a:rPr lang="en-US" sz="2000" dirty="0"/>
              <a:t>Next teleconference: 17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Any objection to Adjourn. </a:t>
            </a:r>
          </a:p>
          <a:p>
            <a:pPr lvl="1">
              <a:buFont typeface="Arial" panose="020B0604020202020204" pitchFamily="34" charset="0"/>
              <a:buChar char="•"/>
            </a:pPr>
            <a:r>
              <a:rPr lang="en-US" sz="1800" dirty="0">
                <a:solidFill>
                  <a:schemeClr val="bg1">
                    <a:lumMod val="75000"/>
                  </a:schemeClr>
                </a:solidFill>
              </a:rPr>
              <a:t>None heard, </a:t>
            </a:r>
            <a:r>
              <a:rPr lang="en-US" sz="1800" dirty="0"/>
              <a:t>we are Adjourned at ___:______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800" dirty="0"/>
              <a:t>Google would like to work with IEEE 802 on what they can do to answer our questions.  </a:t>
            </a:r>
          </a:p>
          <a:p>
            <a:pPr lvl="1">
              <a:buFont typeface="Arial" panose="020B0604020202020204" pitchFamily="34" charset="0"/>
              <a:buChar char="•"/>
            </a:pPr>
            <a:r>
              <a:rPr lang="en-US" sz="1400" dirty="0"/>
              <a:t>They did contact the IEEE 802 chair and may join us for a Thursday call in the future. </a:t>
            </a:r>
          </a:p>
          <a:p>
            <a:pPr lvl="1">
              <a:buFont typeface="Arial" panose="020B0604020202020204" pitchFamily="34" charset="0"/>
              <a:buChar char="•"/>
            </a:pPr>
            <a:r>
              <a:rPr lang="en-US" sz="1400" dirty="0"/>
              <a:t>They do not want to interfere and was thinking if meeting EU standards that would help. </a:t>
            </a:r>
          </a:p>
          <a:p>
            <a:pPr lvl="1">
              <a:buFont typeface="Arial" panose="020B0604020202020204" pitchFamily="34" charset="0"/>
              <a:buChar char="•"/>
            </a:pPr>
            <a:r>
              <a:rPr lang="en-US" sz="1400" dirty="0">
                <a:hlinkClick r:id="rId2"/>
              </a:rPr>
              <a:t>https://mentor.ieee.org/802.18/dcn/18/18-18-0045-00-0000-google-s-waiver-request-google-reply-comments-motion-sensing-57-64-ghz.pdf</a:t>
            </a:r>
            <a:r>
              <a:rPr lang="en-US" sz="1400" dirty="0"/>
              <a:t> </a:t>
            </a:r>
          </a:p>
          <a:p>
            <a:pPr lvl="2">
              <a:spcBef>
                <a:spcPts val="0"/>
              </a:spcBef>
              <a:buFont typeface="Arial" panose="020B0604020202020204" pitchFamily="34" charset="0"/>
              <a:buChar char="•"/>
            </a:pPr>
            <a:r>
              <a:rPr lang="en-US" sz="1400" b="0" dirty="0"/>
              <a:t>Google has asked to operate Soli technology at the requested power levels only in devices for which Google is the responsible party under the Commission’s device authorization rules.</a:t>
            </a:r>
            <a:r>
              <a:rPr lang="en-US" sz="1400" dirty="0"/>
              <a:t> </a:t>
            </a:r>
          </a:p>
          <a:p>
            <a:pPr lvl="2">
              <a:spcBef>
                <a:spcPts val="0"/>
              </a:spcBef>
              <a:buFont typeface="Arial" panose="020B0604020202020204" pitchFamily="34" charset="0"/>
              <a:buChar char="•"/>
            </a:pPr>
            <a:r>
              <a:rPr lang="en-US" sz="1400" dirty="0"/>
              <a:t>D</a:t>
            </a:r>
            <a:r>
              <a:rPr lang="en-US" sz="1400" b="0" dirty="0"/>
              <a:t>evices incorporating Project Soli technology will operate at a much lower duty cycle. For instance, a duty cycle of 0.1% would reduce a Soli device’s time-averaged output power by some 30 </a:t>
            </a:r>
            <a:r>
              <a:rPr lang="en-US" sz="1400" b="0" dirty="0" err="1"/>
              <a:t>dB.</a:t>
            </a:r>
            <a:endParaRPr lang="en-US" sz="1400" dirty="0"/>
          </a:p>
          <a:p>
            <a:pPr lvl="2">
              <a:spcBef>
                <a:spcPts val="0"/>
              </a:spcBef>
              <a:buFont typeface="Arial" panose="020B0604020202020204" pitchFamily="34" charset="0"/>
              <a:buChar char="•"/>
            </a:pPr>
            <a:r>
              <a:rPr lang="en-US" sz="1400" b="0" dirty="0"/>
              <a:t>… This assumption that a single </a:t>
            </a:r>
            <a:r>
              <a:rPr lang="en-US" sz="1400" b="0" dirty="0" err="1"/>
              <a:t>WiGig</a:t>
            </a:r>
            <a:r>
              <a:rPr lang="en-US" sz="1400" b="0" dirty="0"/>
              <a:t> OFDM symbol will be repeatedly affected by Soli emissions, and that </a:t>
            </a:r>
            <a:r>
              <a:rPr lang="en-US" sz="1400" b="0" dirty="0" err="1"/>
              <a:t>WiGig</a:t>
            </a:r>
            <a:r>
              <a:rPr lang="en-US" sz="1400" b="0" dirty="0"/>
              <a:t> will be continuously affected, led </a:t>
            </a:r>
            <a:r>
              <a:rPr lang="en-US" sz="1400" b="0" dirty="0" err="1"/>
              <a:t>Lovefield</a:t>
            </a:r>
            <a:r>
              <a:rPr lang="en-US" sz="14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400" b="0" dirty="0" err="1"/>
              <a:t>Lovefield’s</a:t>
            </a:r>
            <a:r>
              <a:rPr lang="en-US" sz="1400" b="0" dirty="0"/>
              <a:t> results to this real-world circumstance, in response to the comments received.</a:t>
            </a:r>
          </a:p>
          <a:p>
            <a:pPr>
              <a:spcBef>
                <a:spcPts val="0"/>
              </a:spcBef>
              <a:buFont typeface="Arial" panose="020B0604020202020204" pitchFamily="34" charset="0"/>
              <a:buChar char="•"/>
            </a:pPr>
            <a:r>
              <a:rPr lang="en-US" sz="1800" b="0" dirty="0">
                <a:solidFill>
                  <a:schemeClr val="tx1"/>
                </a:solidFill>
              </a:rPr>
              <a:t>We need to be sure that any discussions w/Google are in our open meetings. </a:t>
            </a:r>
          </a:p>
          <a:p>
            <a:pPr>
              <a:spcBef>
                <a:spcPts val="0"/>
              </a:spcBef>
              <a:buFont typeface="Arial" panose="020B0604020202020204" pitchFamily="34" charset="0"/>
              <a:buChar char="•"/>
            </a:pPr>
            <a:r>
              <a:rPr lang="en-US" sz="1800" b="0" dirty="0">
                <a:solidFill>
                  <a:schemeClr val="tx1"/>
                </a:solidFill>
              </a:rPr>
              <a:t>The reply comments are closed.</a:t>
            </a:r>
          </a:p>
          <a:p>
            <a:pPr>
              <a:spcBef>
                <a:spcPts val="0"/>
              </a:spcBef>
              <a:buFont typeface="Arial" panose="020B0604020202020204" pitchFamily="34" charset="0"/>
              <a:buChar char="•"/>
            </a:pPr>
            <a:r>
              <a:rPr lang="en-US" sz="1800" b="0" dirty="0">
                <a:solidFill>
                  <a:schemeClr val="tx1"/>
                </a:solidFill>
              </a:rPr>
              <a:t>These discussions and any results to these, ex </a:t>
            </a:r>
            <a:r>
              <a:rPr lang="en-US" sz="1800" b="0" dirty="0" err="1">
                <a:solidFill>
                  <a:schemeClr val="tx1"/>
                </a:solidFill>
              </a:rPr>
              <a:t>partes</a:t>
            </a:r>
            <a:r>
              <a:rPr lang="en-US" sz="1800" b="0" dirty="0">
                <a:solidFill>
                  <a:schemeClr val="tx1"/>
                </a:solidFill>
              </a:rPr>
              <a:t> are optional, and would need to be tied to formal FCC record.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6">
              <a:buFont typeface="Arial" panose="020B0604020202020204" pitchFamily="34" charset="0"/>
              <a:buChar char="•"/>
            </a:pPr>
            <a:endParaRPr lang="en-US" sz="1050" b="0" dirty="0"/>
          </a:p>
          <a:p>
            <a:pPr>
              <a:buFont typeface="Arial" panose="020B0604020202020204" pitchFamily="34" charset="0"/>
              <a:buChar char="•"/>
            </a:pPr>
            <a:r>
              <a:rPr lang="en-US" sz="2200" b="0" dirty="0"/>
              <a:t>General discussion: </a:t>
            </a:r>
          </a:p>
          <a:p>
            <a:pPr lvl="1">
              <a:buFont typeface="Arial" panose="020B0604020202020204" pitchFamily="34" charset="0"/>
              <a:buChar char="•"/>
            </a:pPr>
            <a:r>
              <a:rPr lang="en-US" sz="1800" b="0" dirty="0"/>
              <a:t>A quick review of the comments, more were against the waiver. </a:t>
            </a:r>
          </a:p>
          <a:p>
            <a:pPr lvl="1">
              <a:buFont typeface="Arial" panose="020B0604020202020204" pitchFamily="34" charset="0"/>
              <a:buChar char="•"/>
            </a:pPr>
            <a:r>
              <a:rPr lang="en-US" sz="1800" dirty="0"/>
              <a:t>Remember minutes are very high level, unless directly related to a motion.</a:t>
            </a:r>
          </a:p>
          <a:p>
            <a:pPr lvl="1">
              <a:buFont typeface="Arial" panose="020B0604020202020204" pitchFamily="34" charset="0"/>
              <a:buChar char="•"/>
            </a:pPr>
            <a:r>
              <a:rPr lang="en-US" sz="1800" dirty="0"/>
              <a:t>More details could be in contributions, posted on Mentor. </a:t>
            </a:r>
          </a:p>
          <a:p>
            <a:pPr lvl="1">
              <a:buFont typeface="Arial" panose="020B0604020202020204" pitchFamily="34" charset="0"/>
              <a:buChar char="•"/>
            </a:pPr>
            <a:endParaRPr lang="en-US" sz="18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3730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May 2018 Interim </a:t>
            </a:r>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EMEA-3-Jan18</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EMEA-5-Jan18</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EMEA-6-Jan18</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dirty="0"/>
              <a:t>May 2018 Interim </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NPRM Section 7</a:t>
            </a:r>
          </a:p>
          <a:p>
            <a:pPr lvl="1">
              <a:buFont typeface="Arial" panose="020B0604020202020204" pitchFamily="34" charset="0"/>
              <a:buChar char="•"/>
            </a:pPr>
            <a:r>
              <a:rPr lang="en-US" altLang="en-US" sz="1400" dirty="0"/>
              <a:t>FCC NOI/PN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WiFi / UWB points</a:t>
            </a:r>
          </a:p>
          <a:p>
            <a:pPr lvl="1">
              <a:buFont typeface="Arial" panose="020B0604020202020204" pitchFamily="34" charset="0"/>
              <a:buChar char="•"/>
            </a:pPr>
            <a:r>
              <a:rPr lang="en-US" altLang="en-US" sz="1400" dirty="0"/>
              <a:t>IEEE EU position statement</a:t>
            </a:r>
          </a:p>
          <a:p>
            <a:pPr lvl="1">
              <a:buFont typeface="Arial" panose="020B0604020202020204" pitchFamily="34" charset="0"/>
              <a:buChar char="•"/>
            </a:pPr>
            <a:r>
              <a:rPr lang="en-US" altLang="en-US" sz="1400" dirty="0"/>
              <a:t>IEEE 802 Fellowship request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Statement inputs</a:t>
            </a:r>
          </a:p>
          <a:p>
            <a:pPr lvl="1">
              <a:buFont typeface="Arial" panose="020B0604020202020204" pitchFamily="34" charset="0"/>
              <a:buChar char="•"/>
            </a:pPr>
            <a:r>
              <a:rPr lang="en-US" altLang="en-US" sz="1400" dirty="0"/>
              <a:t>WiFi / UWB inputs</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sz="1600" b="0" dirty="0">
                <a:solidFill>
                  <a:schemeClr val="tx1"/>
                </a:solidFill>
              </a:rPr>
              <a:t>NPRM Revision of Section 7 on expediting access for new technologies, due 21 May</a:t>
            </a:r>
            <a:endParaRPr lang="en-US" altLang="en-US" sz="1600" b="0" dirty="0">
              <a:solidFill>
                <a:schemeClr val="tx1"/>
              </a:solidFill>
            </a:endParaRP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spcBef>
                <a:spcPts val="1200"/>
              </a:spcBef>
              <a:buFont typeface="Arial" panose="020B0604020202020204" pitchFamily="34" charset="0"/>
              <a:buChar char="•"/>
            </a:pPr>
            <a:r>
              <a:rPr lang="en-US" altLang="en-US" sz="1600" b="0" dirty="0"/>
              <a:t>WiFi / UWB at high level, what criteria and use cases should be considered </a:t>
            </a:r>
          </a:p>
          <a:p>
            <a:pPr>
              <a:spcBef>
                <a:spcPts val="1200"/>
              </a:spcBef>
              <a:buFont typeface="Arial" panose="020B0604020202020204" pitchFamily="34" charset="0"/>
              <a:buChar char="•"/>
            </a:pPr>
            <a:r>
              <a:rPr lang="en-US" sz="1600" b="0" dirty="0"/>
              <a:t>IEEE European Position Statement on Spectrum Management, IEEE 802 inputs</a:t>
            </a:r>
            <a:endParaRPr lang="en-US" sz="1200" b="0" dirty="0"/>
          </a:p>
          <a:p>
            <a:pPr>
              <a:spcBef>
                <a:spcPts val="1200"/>
              </a:spcBef>
              <a:buFont typeface="Arial" panose="020B0604020202020204" pitchFamily="34" charset="0"/>
              <a:buChar char="•"/>
            </a:pPr>
            <a:r>
              <a:rPr lang="en-US" sz="1600" b="0" dirty="0"/>
              <a:t>IEEE 802 Fellowship request on reaching out to all regulators, what can we do?</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Chicago (Rosemont) Wireless Plenary in document: </a:t>
            </a:r>
            <a:r>
              <a:rPr lang="en-US" altLang="en-US" sz="1600" dirty="0">
                <a:hlinkClick r:id="rId2"/>
              </a:rPr>
              <a:t>https://mentor.ieee.org/802.18/dcn/18/18-18-0024-00-0000-meeting-minutes-march-2018-o-hare.docx</a:t>
            </a:r>
            <a:r>
              <a:rPr lang="en-US" altLang="en-US" sz="1600" dirty="0"/>
              <a:t> 		</a:t>
            </a:r>
            <a:r>
              <a:rPr lang="en-US" altLang="en-US" sz="1600" b="1" dirty="0"/>
              <a:t>Posted: </a:t>
            </a:r>
            <a:r>
              <a:rPr lang="en-US" sz="1600" b="0" dirty="0"/>
              <a:t>23-Mar-2018 16:54:50 ET</a:t>
            </a:r>
            <a:endParaRPr lang="en-US" sz="1600" dirty="0"/>
          </a:p>
          <a:p>
            <a:pPr lvl="1"/>
            <a:r>
              <a:rPr lang="en-US" altLang="en-US" sz="1600" b="1" dirty="0"/>
              <a:t>Moved by: 	 </a:t>
            </a:r>
          </a:p>
          <a:p>
            <a:pPr lvl="1"/>
            <a:r>
              <a:rPr lang="en-US" altLang="en-US" sz="1600" b="1" dirty="0"/>
              <a:t>Seconded by: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Does anyone have an interest in being the 802.18 Vice-Chair? </a:t>
            </a:r>
            <a:endParaRPr lang="en-US" altLang="en-US" sz="1600" b="1" dirty="0">
              <a:solidFill>
                <a:schemeClr val="bg1">
                  <a:lumMod val="6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7 -1 </a:t>
            </a:r>
            <a:endParaRPr lang="en-US" sz="1400" dirty="0"/>
          </a:p>
        </p:txBody>
      </p:sp>
      <p:sp>
        <p:nvSpPr>
          <p:cNvPr id="3" name="Content Placeholder 2"/>
          <p:cNvSpPr>
            <a:spLocks noGrp="1"/>
          </p:cNvSpPr>
          <p:nvPr>
            <p:ph idx="1"/>
          </p:nvPr>
        </p:nvSpPr>
        <p:spPr>
          <a:xfrm>
            <a:off x="692791" y="1232191"/>
            <a:ext cx="8451209" cy="4494213"/>
          </a:xfrm>
        </p:spPr>
        <p:txBody>
          <a:bodyPr/>
          <a:lstStyle/>
          <a:p>
            <a:pPr>
              <a:buFont typeface="Arial" panose="020B0604020202020204" pitchFamily="34" charset="0"/>
              <a:buChar char="•"/>
            </a:pPr>
            <a:r>
              <a:rPr lang="en-US" sz="2000" dirty="0"/>
              <a:t>NPRM Revision of Section 7 on expediting access for new technologies</a:t>
            </a:r>
            <a:r>
              <a:rPr lang="en-US" altLang="en-US" sz="2000" dirty="0"/>
              <a:t> </a:t>
            </a:r>
          </a:p>
          <a:p>
            <a:pPr lvl="1">
              <a:buFont typeface="Arial" panose="020B0604020202020204" pitchFamily="34" charset="0"/>
              <a:buChar char="•"/>
            </a:pPr>
            <a:r>
              <a:rPr lang="en-US" altLang="en-US" sz="1400" dirty="0">
                <a:hlinkClick r:id="rId2"/>
              </a:rPr>
              <a:t>https://mentor.ieee.org/802.18/dcn/18/18-18-0021-00-0000-nprm-fcc-18-18.docx</a:t>
            </a:r>
            <a:r>
              <a:rPr lang="en-US" altLang="en-US" sz="1400" dirty="0"/>
              <a:t>  </a:t>
            </a:r>
          </a:p>
          <a:p>
            <a:pPr lvl="1">
              <a:buFont typeface="Arial" panose="020B0604020202020204" pitchFamily="34" charset="0"/>
              <a:buChar char="•"/>
            </a:pPr>
            <a:r>
              <a:rPr lang="en-US" sz="1400" u="sng" dirty="0">
                <a:hlinkClick r:id="rId3"/>
              </a:rPr>
              <a:t>https://www.fcc.gov/ecfs/search/filings?proceedings_name=18-22&amp;sort=date_disseminated,DESC</a:t>
            </a:r>
            <a:r>
              <a:rPr lang="en-US" sz="1400" dirty="0"/>
              <a:t>  </a:t>
            </a:r>
            <a:r>
              <a:rPr lang="en-US" altLang="en-US" sz="1400" dirty="0"/>
              <a:t> </a:t>
            </a:r>
            <a:endParaRPr lang="en-US" altLang="en-US" sz="1600" b="0" dirty="0"/>
          </a:p>
          <a:p>
            <a:pPr>
              <a:buFont typeface="Arial" panose="020B0604020202020204" pitchFamily="34" charset="0"/>
              <a:buChar char="•"/>
            </a:pPr>
            <a:r>
              <a:rPr lang="en-US" altLang="en-US" sz="2000" dirty="0"/>
              <a:t>It was published in Federal Register on 04 April</a:t>
            </a:r>
          </a:p>
          <a:p>
            <a:pPr lvl="1">
              <a:buFont typeface="Arial" panose="020B0604020202020204" pitchFamily="34" charset="0"/>
              <a:buChar char="•"/>
            </a:pPr>
            <a:r>
              <a:rPr lang="en-US" altLang="en-US" sz="1400" u="sng" dirty="0">
                <a:hlinkClick r:id="rId4"/>
              </a:rPr>
              <a:t>https://www.federalregister.gov/documents/2018/04/04/2018-06741/encouraging-the-provision-of-new-technologies-and-services-to-the-public</a:t>
            </a:r>
            <a:r>
              <a:rPr lang="en-US" altLang="en-US" sz="1400" u="sng" dirty="0"/>
              <a:t> </a:t>
            </a:r>
          </a:p>
          <a:p>
            <a:pPr lvl="1">
              <a:buFont typeface="Arial" panose="020B0604020202020204" pitchFamily="34" charset="0"/>
              <a:buChar char="•"/>
            </a:pPr>
            <a:r>
              <a:rPr lang="en-US" sz="1800" dirty="0"/>
              <a:t>This document has a comment period that ends in 45 days. (21 May 2018) </a:t>
            </a:r>
          </a:p>
          <a:p>
            <a:pPr>
              <a:buFont typeface="Arial" panose="020B0604020202020204" pitchFamily="34" charset="0"/>
              <a:buChar char="•"/>
            </a:pPr>
            <a:r>
              <a:rPr lang="en-US" sz="2000" dirty="0">
                <a:solidFill>
                  <a:srgbClr val="00B0F0"/>
                </a:solidFill>
              </a:rPr>
              <a:t>Is there anything we want to comment on?</a:t>
            </a:r>
            <a:r>
              <a:rPr lang="en-US" sz="2000" dirty="0"/>
              <a:t> </a:t>
            </a:r>
          </a:p>
          <a:p>
            <a:pPr>
              <a:buFont typeface="Arial" panose="020B0604020202020204" pitchFamily="34" charset="0"/>
              <a:buChar char="•"/>
            </a:pPr>
            <a:r>
              <a:rPr lang="en-US" sz="1800" dirty="0">
                <a:solidFill>
                  <a:srgbClr val="C00000"/>
                </a:solidFill>
              </a:rPr>
              <a:t>Would need to approve by Thursday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.18 chair highlighted the NPRM and the 6 seek comments</a:t>
            </a:r>
          </a:p>
          <a:p>
            <a:pPr>
              <a:buFont typeface="Arial" panose="020B0604020202020204" pitchFamily="34" charset="0"/>
              <a:buChar char="•"/>
            </a:pPr>
            <a:r>
              <a:rPr lang="en-US" sz="2000" dirty="0"/>
              <a:t>Went through it last week,  not a lot of interest</a:t>
            </a:r>
          </a:p>
          <a:p>
            <a:pPr>
              <a:buFont typeface="Arial" panose="020B0604020202020204" pitchFamily="34" charset="0"/>
              <a:buChar char="•"/>
            </a:pPr>
            <a:r>
              <a:rPr lang="en-US" sz="20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839288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We seek comment  on these factors or other factors that would be appropriate with effective implementation of section 7 goals</a:t>
            </a:r>
          </a:p>
          <a:p>
            <a:pPr lvl="1">
              <a:buFont typeface="Arial" panose="020B0604020202020204" pitchFamily="34" charset="0"/>
              <a:buChar char="•"/>
            </a:pPr>
            <a:r>
              <a:rPr lang="en-US" sz="1800" dirty="0">
                <a:solidFill>
                  <a:schemeClr val="tx1"/>
                </a:solidFill>
              </a:rPr>
              <a:t>In general: </a:t>
            </a:r>
          </a:p>
          <a:p>
            <a:pPr lvl="2">
              <a:buFont typeface="Arial" panose="020B0604020202020204" pitchFamily="34" charset="0"/>
              <a:buChar char="•"/>
            </a:pPr>
            <a:r>
              <a:rPr lang="en-US" dirty="0">
                <a:solidFill>
                  <a:schemeClr val="tx1"/>
                </a:solidFill>
              </a:rPr>
              <a:t>A new technology or service / not next step from an existing technology or service; </a:t>
            </a:r>
          </a:p>
          <a:p>
            <a:pPr lvl="1">
              <a:buFont typeface="Arial" panose="020B0604020202020204" pitchFamily="34" charset="0"/>
              <a:buChar char="•"/>
            </a:pPr>
            <a:r>
              <a:rPr lang="en-US" sz="1800" dirty="0">
                <a:solidFill>
                  <a:schemeClr val="tx1"/>
                </a:solidFill>
              </a:rPr>
              <a:t>From proposed rule 1.6004</a:t>
            </a:r>
          </a:p>
          <a:p>
            <a:pPr lvl="2">
              <a:buFont typeface="Arial" panose="020B0604020202020204" pitchFamily="34" charset="0"/>
              <a:buChar char="•"/>
            </a:pPr>
            <a:r>
              <a:rPr lang="en-US" dirty="0">
                <a:solidFill>
                  <a:schemeClr val="tx1"/>
                </a:solidFill>
              </a:rPr>
              <a:t>Shall be technically feasible and commercially viable; </a:t>
            </a:r>
          </a:p>
          <a:p>
            <a:pPr lvl="3">
              <a:buFont typeface="Arial" panose="020B0604020202020204" pitchFamily="34" charset="0"/>
              <a:buChar char="•"/>
            </a:pPr>
            <a:r>
              <a:rPr lang="en-US" sz="1800" dirty="0">
                <a:solidFill>
                  <a:schemeClr val="tx1"/>
                </a:solidFill>
              </a:rPr>
              <a:t>Will not considered what is merely theoretical or speculative; </a:t>
            </a:r>
          </a:p>
          <a:p>
            <a:pPr lvl="3">
              <a:buFont typeface="Arial" panose="020B0604020202020204" pitchFamily="34" charset="0"/>
              <a:buChar char="•"/>
            </a:pPr>
            <a:r>
              <a:rPr lang="en-US" sz="1800" dirty="0">
                <a:solidFill>
                  <a:schemeClr val="tx1"/>
                </a:solidFill>
              </a:rPr>
              <a:t>Include results of experimental testing, technical analysis or research</a:t>
            </a:r>
          </a:p>
          <a:p>
            <a:pPr lvl="2">
              <a:buFont typeface="Arial" panose="020B0604020202020204" pitchFamily="34" charset="0"/>
              <a:buChar char="•"/>
            </a:pPr>
            <a:r>
              <a:rPr lang="en-US" dirty="0">
                <a:solidFill>
                  <a:schemeClr val="tx1"/>
                </a:solidFill>
              </a:rPr>
              <a:t>Will be evaluated using one or more of the following factors: </a:t>
            </a:r>
          </a:p>
          <a:p>
            <a:pPr lvl="3">
              <a:buFont typeface="Arial" panose="020B0604020202020204" pitchFamily="34" charset="0"/>
              <a:buChar char="•"/>
            </a:pPr>
            <a:r>
              <a:rPr lang="en-US" sz="1800" dirty="0">
                <a:solidFill>
                  <a:schemeClr val="tx1"/>
                </a:solidFill>
              </a:rPr>
              <a:t>Has not been previously authorized</a:t>
            </a:r>
          </a:p>
          <a:p>
            <a:pPr lvl="3">
              <a:buFont typeface="Arial" panose="020B0604020202020204" pitchFamily="34" charset="0"/>
              <a:buChar char="•"/>
            </a:pPr>
            <a:r>
              <a:rPr lang="en-US" sz="1800" dirty="0">
                <a:solidFill>
                  <a:schemeClr val="tx1"/>
                </a:solidFill>
              </a:rPr>
              <a:t>If similar to a previously authorized technology or service, include what the significant enhancements that results in new functionality or improved performance.</a:t>
            </a:r>
          </a:p>
          <a:p>
            <a:pPr lvl="3">
              <a:buFont typeface="Arial" panose="020B0604020202020204" pitchFamily="34" charset="0"/>
              <a:buChar char="•"/>
            </a:pPr>
            <a:r>
              <a:rPr lang="en-US" sz="1800" dirty="0">
                <a:solidFill>
                  <a:schemeClr val="tx1"/>
                </a:solidFill>
              </a:rPr>
              <a:t>other factors by the petitioner.</a:t>
            </a:r>
          </a:p>
          <a:p>
            <a:pPr lvl="2">
              <a:buFont typeface="Arial" panose="020B0604020202020204" pitchFamily="34" charset="0"/>
              <a:buChar char="•"/>
            </a:pPr>
            <a:r>
              <a:rPr lang="en-US" dirty="0">
                <a:solidFill>
                  <a:schemeClr val="tx1"/>
                </a:solidFill>
              </a:rPr>
              <a:t>Would be in the public interest.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9828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Additionally, we seek comment  on what the proper notification-and-elevation process should be before releasing the 90-day determination, whether positive or negative.  For instance, should OET notify the offices of the Commissioners 48 hours in advance, or some other length of time, of a pending 90-day determination?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We seek comment  on how to apply these procedures in instances where outside parties are either collaborating on or disputing the merits of a new technology or service.  Should the Commission take these types of considerations into account when determining how to meet the one-year deadline imposed by a section 7 finding?   </a:t>
            </a:r>
          </a:p>
          <a:p>
            <a:pPr>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94928117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24904</TotalTime>
  <Words>4646</Words>
  <Application>Microsoft Office PowerPoint</Application>
  <PresentationFormat>On-screen Show (4:3)</PresentationFormat>
  <Paragraphs>533</Paragraphs>
  <Slides>39</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1"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Warsaw Interim Meeting Agenda</vt:lpstr>
      <vt:lpstr>Call to Order / Administrative Items</vt:lpstr>
      <vt:lpstr>Other Guidelines for IEEE WG Meetings</vt:lpstr>
      <vt:lpstr>Participation in IEEE 802 Meetings</vt:lpstr>
      <vt:lpstr>Agenda</vt:lpstr>
      <vt:lpstr>Motions - administrative</vt:lpstr>
      <vt:lpstr>FCC NPRM– Section 7 -1 </vt:lpstr>
      <vt:lpstr>FCC NPRM– Section 7 -2 </vt:lpstr>
      <vt:lpstr>FCC NPRM– Section 7 -2 </vt:lpstr>
      <vt:lpstr>FCC NPRM– Section 7 -3 </vt:lpstr>
      <vt:lpstr>FCC NOI 4 GHz -1 </vt:lpstr>
      <vt:lpstr>FCC NOI 4 GHz -2 </vt:lpstr>
      <vt:lpstr>FCC Public Notice 4 GHz -3 - New </vt:lpstr>
      <vt:lpstr>FCC PN 4 GHz -4 </vt:lpstr>
      <vt:lpstr>EU items </vt:lpstr>
      <vt:lpstr>WiFi / UWB -1</vt:lpstr>
      <vt:lpstr>WiFi / UWB -2</vt:lpstr>
      <vt:lpstr>IEEE EU Position Statement</vt:lpstr>
      <vt:lpstr>Fellowship Request</vt:lpstr>
      <vt:lpstr>PowerPoint Presentation</vt:lpstr>
      <vt:lpstr>Actions Required</vt:lpstr>
      <vt:lpstr>Any Other Business</vt:lpstr>
      <vt:lpstr>Adjourn</vt:lpstr>
      <vt:lpstr>PowerPoint Presentation</vt:lpstr>
      <vt:lpstr>Motion – EU Spectrum Management</vt:lpstr>
      <vt:lpstr>Google Wavier -1</vt:lpstr>
      <vt:lpstr>Google Wavier -2</vt:lpstr>
      <vt:lpstr>Google Wavier -3</vt:lpstr>
      <vt:lpstr>FCC - NGV  </vt:lpstr>
      <vt:lpstr>IEEE – not connected and underserved (from last week)</vt:lpstr>
      <vt:lpstr>IEEE 802 (.11)</vt:lpstr>
      <vt:lpstr>IEEE SA - informational</vt:lpstr>
      <vt:lpstr>PowerPoint Presentation</vt:lpstr>
      <vt:lpstr>PowerPoint Presentation</vt:lpstr>
      <vt:lpstr>EMEA-1-Jan18</vt:lpstr>
      <vt:lpstr>EMEA-2-Jan18</vt:lpstr>
      <vt:lpstr>EMEA-3-Jan18</vt:lpstr>
      <vt:lpstr>EMEA-5-Jan18</vt:lpstr>
      <vt:lpstr>EMEA-6-Jan18</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354</cp:revision>
  <cp:lastPrinted>1601-01-01T00:00:00Z</cp:lastPrinted>
  <dcterms:created xsi:type="dcterms:W3CDTF">2016-03-03T14:54:45Z</dcterms:created>
  <dcterms:modified xsi:type="dcterms:W3CDTF">2018-05-07T03:29:34Z</dcterms:modified>
</cp:coreProperties>
</file>