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319" r:id="rId6"/>
    <p:sldId id="331" r:id="rId7"/>
    <p:sldId id="352" r:id="rId8"/>
    <p:sldId id="379" r:id="rId9"/>
    <p:sldId id="378" r:id="rId10"/>
    <p:sldId id="376" r:id="rId11"/>
    <p:sldId id="377" r:id="rId12"/>
    <p:sldId id="354" r:id="rId13"/>
    <p:sldId id="374" r:id="rId14"/>
    <p:sldId id="359" r:id="rId15"/>
    <p:sldId id="343" r:id="rId16"/>
    <p:sldId id="321" r:id="rId17"/>
    <p:sldId id="349" r:id="rId18"/>
    <p:sldId id="327" r:id="rId19"/>
    <p:sldId id="342" r:id="rId20"/>
    <p:sldId id="366" r:id="rId21"/>
    <p:sldId id="358" r:id="rId22"/>
    <p:sldId id="363" r:id="rId23"/>
    <p:sldId id="360"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varScale="1">
        <p:scale>
          <a:sx n="115" d="100"/>
          <a:sy n="115" d="100"/>
        </p:scale>
        <p:origin x="94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27-Apr-18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April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26 April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April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802.18-18/0046r01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041-00-0000-fcc-noi-expanding-flexible-use-of-3-7-4-2-ghz-band-gn-18-122-da-18-396.pdf" TargetMode="External"/><Relationship Id="rId2" Type="http://schemas.openxmlformats.org/officeDocument/2006/relationships/hyperlink" Target="https://www.fcc.gov/ecfs/search/filings?q=delegated_authority_number:(*18\-396*)&amp;sort=date_disseminated,DES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42-01-0000-minutes-19ap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8/18-18-0045-00-0000-google-s-waiver-request-google-reply-comments-motion-sensing-57-64-ghz.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44-00-0000-google-s-waiver-request-facebook-reply-comments-motion-sensing-57-64-ghz.pdf" TargetMode="External"/><Relationship Id="rId2" Type="http://schemas.openxmlformats.org/officeDocument/2006/relationships/hyperlink" Target="https://mentor.ieee.org/802.18/dcn/18/18-18-0043-00-0000-google-s-waiver-request-facebook-comments-motion-sensing-57-64-ghz.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 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4"/>
            <a:ext cx="7772400" cy="777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26 April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576"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 NOI 4 GHz </a:t>
            </a:r>
            <a:endParaRPr lang="en-US" sz="1400" dirty="0"/>
          </a:p>
        </p:txBody>
      </p:sp>
      <p:sp>
        <p:nvSpPr>
          <p:cNvPr id="3" name="Content Placeholder 2"/>
          <p:cNvSpPr>
            <a:spLocks noGrp="1"/>
          </p:cNvSpPr>
          <p:nvPr>
            <p:ph idx="1"/>
          </p:nvPr>
        </p:nvSpPr>
        <p:spPr>
          <a:xfrm>
            <a:off x="685800" y="762001"/>
            <a:ext cx="8306595" cy="4038600"/>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1800" b="0" dirty="0"/>
              <a:t>EXPANDING FLEXIBLE USE OF THE 3.7 GHZ TO 4.2 GHZ BAND, DA 18-396</a:t>
            </a:r>
            <a:r>
              <a:rPr lang="en-US" sz="1800" b="0" dirty="0">
                <a:solidFill>
                  <a:schemeClr val="bg1"/>
                </a:solidFill>
              </a:rPr>
              <a:t> </a:t>
            </a:r>
          </a:p>
          <a:p>
            <a:pPr lvl="1">
              <a:buFont typeface="Arial" panose="020B0604020202020204" pitchFamily="34" charset="0"/>
              <a:buChar char="•"/>
            </a:pPr>
            <a:r>
              <a:rPr lang="en-US" sz="1600" b="0" dirty="0">
                <a:solidFill>
                  <a:schemeClr val="bg1"/>
                </a:solidFill>
                <a:hlinkClick r:id="rId2"/>
              </a:rPr>
              <a:t>https://www.fcc.gov/ecfs/search/filings?q=delegated_authority_number:(*18%5C-396*)&amp;sort=date_disseminated,DESC</a:t>
            </a:r>
            <a:r>
              <a:rPr lang="en-US" sz="1600" b="0" dirty="0">
                <a:solidFill>
                  <a:schemeClr val="bg1"/>
                </a:solidFill>
              </a:rPr>
              <a:t> </a:t>
            </a:r>
          </a:p>
          <a:p>
            <a:pPr lvl="1">
              <a:buFont typeface="Arial" panose="020B0604020202020204" pitchFamily="34" charset="0"/>
              <a:buChar char="•"/>
            </a:pPr>
            <a:r>
              <a:rPr lang="en-US" sz="1600" dirty="0">
                <a:solidFill>
                  <a:schemeClr val="bg1"/>
                </a:solidFill>
                <a:hlinkClick r:id="rId3"/>
              </a:rPr>
              <a:t>https://mentor.ieee.org/802.18/dcn/18/18-18-0041-00-0000-fcc-noi-expanding-flexible-use-of-3-7-4-2-ghz-band-gn-18-122-da-18-396.pdf</a:t>
            </a:r>
            <a:r>
              <a:rPr lang="en-US" sz="1600" dirty="0">
                <a:solidFill>
                  <a:schemeClr val="bg1"/>
                </a:solidFill>
              </a:rPr>
              <a:t>  </a:t>
            </a:r>
            <a:endParaRPr lang="en-US" sz="1600" b="0" dirty="0">
              <a:solidFill>
                <a:schemeClr val="tx1"/>
              </a:solidFill>
            </a:endParaRPr>
          </a:p>
          <a:p>
            <a:pPr lvl="1">
              <a:buFont typeface="Arial" panose="020B0604020202020204" pitchFamily="34" charset="0"/>
              <a:buChar char="•"/>
            </a:pPr>
            <a:r>
              <a:rPr lang="en-US" sz="1600" b="0" dirty="0"/>
              <a:t>By this Public Notice, the Wireless Telecommunications Bureau, International Bureau, and the Office of Engineering and Technology establish GN Docket No. 18-122, which is captioned “Expanding Flexible Use of the 3.7 GHz to 4.2 GHz Band.” We encourage parties that submit filings related to the potential for more intensive use of the 3.7-4.2 GHz Band to submit those filings in this docket.</a:t>
            </a:r>
            <a:r>
              <a:rPr lang="en-US" sz="1600" dirty="0">
                <a:solidFill>
                  <a:schemeClr val="tx1"/>
                </a:solidFill>
              </a:rPr>
              <a:t> </a:t>
            </a:r>
            <a:endParaRPr lang="en-US" sz="1400" dirty="0">
              <a:solidFill>
                <a:schemeClr val="tx1"/>
              </a:solidFill>
            </a:endParaRPr>
          </a:p>
          <a:p>
            <a:pPr>
              <a:buFont typeface="Arial" panose="020B0604020202020204" pitchFamily="34" charset="0"/>
              <a:buChar char="•"/>
            </a:pPr>
            <a:r>
              <a:rPr lang="en-US" sz="1600" b="0" dirty="0">
                <a:solidFill>
                  <a:schemeClr val="tx1"/>
                </a:solidFill>
              </a:rPr>
              <a:t>Commlogblog.com has discussed some on this.  e.g. could this lead to something like CBRS? </a:t>
            </a:r>
          </a:p>
          <a:p>
            <a:pPr>
              <a:buFont typeface="Arial" panose="020B0604020202020204" pitchFamily="34" charset="0"/>
              <a:buChar char="•"/>
            </a:pPr>
            <a:r>
              <a:rPr lang="en-US" sz="1600" b="0" dirty="0">
                <a:solidFill>
                  <a:schemeClr val="tx1"/>
                </a:solidFill>
              </a:rPr>
              <a:t>There is discussion from the satellite folks to give up some of the adjacent band to possibly help with CBRS and terrestrial use. More to this with several pieces. </a:t>
            </a:r>
          </a:p>
          <a:p>
            <a:pPr>
              <a:buFont typeface="Arial" panose="020B0604020202020204" pitchFamily="34" charset="0"/>
              <a:buChar char="•"/>
            </a:pPr>
            <a:r>
              <a:rPr lang="en-US" sz="1600" b="0" dirty="0">
                <a:solidFill>
                  <a:schemeClr val="tx1"/>
                </a:solidFill>
              </a:rPr>
              <a:t>There is an ITU-R connection here also with global use. </a:t>
            </a:r>
          </a:p>
          <a:p>
            <a:pPr>
              <a:buFont typeface="Arial" panose="020B0604020202020204" pitchFamily="34" charset="0"/>
              <a:buChar char="•"/>
            </a:pPr>
            <a:r>
              <a:rPr lang="en-US" sz="1600" b="0" dirty="0">
                <a:solidFill>
                  <a:schemeClr val="tx1"/>
                </a:solidFill>
              </a:rPr>
              <a:t>This summer will see the NPRM for this band.  This NOI  s to help setup for the NPRM.  </a:t>
            </a: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rgbClr val="00B0F0"/>
                </a:solidFill>
              </a:rPr>
              <a:t>Does IEEE 802 have anything to put into this Docket?  </a:t>
            </a:r>
            <a:r>
              <a:rPr lang="en-US" sz="1600" dirty="0">
                <a:solidFill>
                  <a:srgbClr val="00B0F0"/>
                </a:solidFill>
              </a:rPr>
              <a:t>  </a:t>
            </a:r>
            <a:r>
              <a:rPr lang="en-US" sz="1600" b="0" dirty="0">
                <a:solidFill>
                  <a:srgbClr val="00B0F0"/>
                </a:solidFill>
              </a:rPr>
              <a:t> </a:t>
            </a:r>
          </a:p>
          <a:p>
            <a:pPr lvl="1">
              <a:buFont typeface="Arial" panose="020B0604020202020204" pitchFamily="34" charset="0"/>
              <a:buChar char="•"/>
            </a:pPr>
            <a:r>
              <a:rPr lang="en-US" sz="1400" b="0" dirty="0">
                <a:solidFill>
                  <a:schemeClr val="tx1"/>
                </a:solidFill>
              </a:rPr>
              <a:t>Will bring up next week and Warsaw if we want to say anything, before the NPRM, or we just wait. </a:t>
            </a:r>
          </a:p>
          <a:p>
            <a:pPr>
              <a:buFont typeface="Arial" panose="020B0604020202020204" pitchFamily="34" charset="0"/>
              <a:buChar char="•"/>
            </a:pPr>
            <a:endParaRPr lang="en-US" sz="18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47017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endParaRPr lang="en-US" sz="14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dirty="0"/>
              <a:t>Anything to share on the EU front?</a:t>
            </a:r>
            <a:endParaRPr lang="en-US" sz="2000" dirty="0">
              <a:solidFill>
                <a:schemeClr val="bg1"/>
              </a:solidFill>
            </a:endParaRPr>
          </a:p>
          <a:p>
            <a:pPr lvl="1">
              <a:buFont typeface="Arial" panose="020B0604020202020204" pitchFamily="34" charset="0"/>
              <a:buChar char="•"/>
            </a:pPr>
            <a:r>
              <a:rPr lang="en-US" sz="1800" dirty="0">
                <a:solidFill>
                  <a:schemeClr val="tx1"/>
                </a:solidFill>
              </a:rPr>
              <a:t>SE19 met this week, will hold time lines for SE45 and FM57.  </a:t>
            </a:r>
          </a:p>
          <a:p>
            <a:pPr lvl="2">
              <a:buFont typeface="Arial" panose="020B0604020202020204" pitchFamily="34" charset="0"/>
              <a:buChar char="•"/>
            </a:pPr>
            <a:r>
              <a:rPr lang="en-US" sz="1600" dirty="0">
                <a:solidFill>
                  <a:schemeClr val="tx1"/>
                </a:solidFill>
              </a:rPr>
              <a:t>This is controversial as concerned if the reports can be complete enough in time. </a:t>
            </a:r>
          </a:p>
          <a:p>
            <a:pPr lvl="1">
              <a:buFont typeface="Arial" panose="020B0604020202020204" pitchFamily="34" charset="0"/>
              <a:buChar char="•"/>
            </a:pPr>
            <a:r>
              <a:rPr lang="en-US" sz="1800" dirty="0">
                <a:solidFill>
                  <a:schemeClr val="tx1"/>
                </a:solidFill>
              </a:rPr>
              <a:t>Satellite folks want to look out to 2035 w.r.t. interference in the 6 GHz band from unlicensed RLAN operation, etc. </a:t>
            </a:r>
          </a:p>
          <a:p>
            <a:pPr lvl="1">
              <a:buFont typeface="Arial" panose="020B0604020202020204" pitchFamily="34" charset="0"/>
              <a:buChar char="•"/>
            </a:pPr>
            <a:r>
              <a:rPr lang="en-US" sz="1800" dirty="0">
                <a:solidFill>
                  <a:schemeClr val="tx1"/>
                </a:solidFill>
              </a:rPr>
              <a:t>BRAN discussions continue on the adaptivity at 5 GHz.  </a:t>
            </a:r>
          </a:p>
          <a:p>
            <a:pPr lvl="1">
              <a:buFont typeface="Arial" panose="020B0604020202020204" pitchFamily="34" charset="0"/>
              <a:buChar char="•"/>
            </a:pPr>
            <a:r>
              <a:rPr lang="en-US" sz="1800" dirty="0">
                <a:solidFill>
                  <a:schemeClr val="tx1"/>
                </a:solidFill>
              </a:rPr>
              <a:t>There is still the discussion at 60 GHz not being polite, like the other bands. </a:t>
            </a:r>
          </a:p>
          <a:p>
            <a:endParaRPr lang="en-US" sz="1200" dirty="0">
              <a:solidFill>
                <a:schemeClr val="tx1"/>
              </a:solidFill>
            </a:endParaRPr>
          </a:p>
          <a:p>
            <a:endParaRPr lang="en-US" sz="1200" dirty="0"/>
          </a:p>
          <a:p>
            <a:endParaRPr lang="en-US" sz="1200" dirty="0"/>
          </a:p>
          <a:p>
            <a:endParaRPr lang="en-US" sz="1200" dirty="0"/>
          </a:p>
          <a:p>
            <a:endParaRPr lang="en-US" sz="1200" dirty="0"/>
          </a:p>
          <a:p>
            <a:endParaRPr lang="en-US" sz="1200" dirty="0"/>
          </a:p>
          <a:p>
            <a:endParaRPr lang="en-US" sz="1200" dirty="0"/>
          </a:p>
          <a:p>
            <a:r>
              <a:rPr lang="en-US" sz="1200" dirty="0">
                <a:solidFill>
                  <a:schemeClr val="bg1"/>
                </a:solidFill>
              </a:rPr>
              <a:t>links in 5925-6425 MHz in 37 countries, though some questions on how accurate.</a:t>
            </a:r>
            <a:endParaRPr lang="en-US" sz="1200" b="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816841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005" y="1066800"/>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sz="1400" dirty="0">
                <a:solidFill>
                  <a:schemeClr val="tx1"/>
                </a:solidFill>
              </a:rPr>
              <a:t>Document 18-18/0028rxx, latest revision is our current markup. </a:t>
            </a:r>
          </a:p>
          <a:p>
            <a:pPr lvl="7">
              <a:buFont typeface="Arial" panose="020B0604020202020204" pitchFamily="34" charset="0"/>
              <a:buChar char="•"/>
            </a:pPr>
            <a:endParaRPr lang="en-US" sz="105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lvl="1">
              <a:buFont typeface="Arial" panose="020B0604020202020204" pitchFamily="34" charset="0"/>
              <a:buChar char="•"/>
            </a:pPr>
            <a:r>
              <a:rPr lang="en-US" sz="1800" dirty="0">
                <a:solidFill>
                  <a:schemeClr val="tx1"/>
                </a:solidFill>
              </a:rPr>
              <a:t>We continue to review a little as time permits, it will take several calls to get through all of it. </a:t>
            </a: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Section 7</a:t>
            </a:r>
            <a:endParaRPr lang="en-US" sz="1400" dirty="0"/>
          </a:p>
        </p:txBody>
      </p:sp>
      <p:sp>
        <p:nvSpPr>
          <p:cNvPr id="3" name="Content Placeholder 2"/>
          <p:cNvSpPr>
            <a:spLocks noGrp="1"/>
          </p:cNvSpPr>
          <p:nvPr>
            <p:ph idx="1"/>
          </p:nvPr>
        </p:nvSpPr>
        <p:spPr>
          <a:xfrm>
            <a:off x="734768" y="1181893"/>
            <a:ext cx="8382795" cy="4494213"/>
          </a:xfrm>
        </p:spPr>
        <p:txBody>
          <a:bodyPr/>
          <a:lstStyle/>
          <a:p>
            <a:pPr marL="457200" lvl="1" indent="0"/>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solidFill>
                  <a:srgbClr val="00B0F0"/>
                </a:solidFill>
              </a:rPr>
              <a:t>Will watch for due dates, </a:t>
            </a:r>
          </a:p>
          <a:p>
            <a:pPr lvl="2">
              <a:buFont typeface="Arial" panose="020B0604020202020204" pitchFamily="34" charset="0"/>
              <a:buChar char="•"/>
            </a:pPr>
            <a:r>
              <a:rPr lang="en-US" altLang="en-US" sz="1400" b="1" u="sng" dirty="0"/>
              <a:t>though will start discussions as soon as time allows in our calls.</a:t>
            </a:r>
          </a:p>
          <a:p>
            <a:pPr>
              <a:buFont typeface="Arial" panose="020B0604020202020204" pitchFamily="34" charset="0"/>
              <a:buChar char="•"/>
            </a:pPr>
            <a:endParaRPr lang="en-US" altLang="en-US" sz="2000" u="sng"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254938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a:t>
            </a:r>
            <a:endParaRPr lang="en-US" sz="1400" dirty="0"/>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endParaRPr lang="en-US" sz="1800" b="1" dirty="0">
              <a:solidFill>
                <a:srgbClr val="00B0F0"/>
              </a:solidFill>
            </a:endParaRPr>
          </a:p>
          <a:p>
            <a:pPr lvl="1">
              <a:buFont typeface="Arial" panose="020B0604020202020204" pitchFamily="34" charset="0"/>
              <a:buChar char="•"/>
            </a:pPr>
            <a:r>
              <a:rPr lang="en-US" sz="1800" dirty="0">
                <a:solidFill>
                  <a:srgbClr val="00B0F0"/>
                </a:solidFill>
              </a:rPr>
              <a:t>When time permits, will review this and what can we do.  </a:t>
            </a:r>
          </a:p>
          <a:p>
            <a:pPr lvl="1">
              <a:buFont typeface="Arial" panose="020B0604020202020204" pitchFamily="34" charset="0"/>
              <a:buChar char="•"/>
            </a:pPr>
            <a:endParaRPr lang="en-US" sz="1800" b="1" dirty="0">
              <a:solidFill>
                <a:schemeClr val="tx1"/>
              </a:solidFill>
            </a:endParaRP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 NGV </a:t>
            </a:r>
            <a:r>
              <a:rPr lang="en-US" sz="1400" dirty="0"/>
              <a:t>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1600" dirty="0"/>
              <a:t>Will close this out in .18 for now, as it is being picked up in 802.11 for next steps. </a:t>
            </a:r>
          </a:p>
          <a:p>
            <a:pPr>
              <a:buFont typeface="Arial" panose="020B0604020202020204" pitchFamily="34" charset="0"/>
              <a:buChar char="•"/>
            </a:pPr>
            <a:endParaRPr lang="en-US" sz="1600" b="0" dirty="0"/>
          </a:p>
          <a:p>
            <a:pPr>
              <a:buFont typeface="Arial" panose="020B0604020202020204" pitchFamily="34" charset="0"/>
              <a:buChar char="•"/>
            </a:pPr>
            <a:r>
              <a:rPr lang="en-US" sz="1600" b="0" dirty="0"/>
              <a:t>NGV SG, Next Generation Vehicular, 802.11p  </a:t>
            </a:r>
          </a:p>
          <a:p>
            <a:pPr lvl="1">
              <a:buFont typeface="Arial" panose="020B0604020202020204" pitchFamily="34" charset="0"/>
              <a:buChar char="•"/>
            </a:pPr>
            <a:r>
              <a:rPr lang="en-US" sz="1400" dirty="0"/>
              <a:t>Has the FCC made any progress  and possible final action on U-NII-4 itself?</a:t>
            </a:r>
          </a:p>
          <a:p>
            <a:pPr lvl="1">
              <a:buFont typeface="Arial" panose="020B0604020202020204" pitchFamily="34" charset="0"/>
              <a:buChar char="•"/>
            </a:pPr>
            <a:r>
              <a:rPr lang="en-US" sz="1400" dirty="0"/>
              <a:t>Work now is outside the FCC (OET) and still at US-DOT (includes the safety aspects) </a:t>
            </a:r>
          </a:p>
          <a:p>
            <a:pPr lvl="1">
              <a:buFont typeface="Arial" panose="020B0604020202020204" pitchFamily="34" charset="0"/>
              <a:buChar char="•"/>
            </a:pPr>
            <a:r>
              <a:rPr lang="en-US" sz="1400" dirty="0"/>
              <a:t>Looking at doing a letter to the OET and copy US-DOT on what is status of U-NII-4? </a:t>
            </a:r>
          </a:p>
          <a:p>
            <a:pPr>
              <a:buFont typeface="Arial" panose="020B0604020202020204" pitchFamily="34" charset="0"/>
              <a:buChar char="•"/>
            </a:pPr>
            <a:r>
              <a:rPr lang="en-US" sz="1600" b="0" dirty="0"/>
              <a:t>The NPRM 13-49 came out in 2013 and this is a continuation of that. </a:t>
            </a:r>
            <a:endParaRPr lang="en-US" sz="1200" dirty="0"/>
          </a:p>
          <a:p>
            <a:pPr>
              <a:buFont typeface="Arial" panose="020B0604020202020204" pitchFamily="34" charset="0"/>
              <a:buChar char="•"/>
            </a:pPr>
            <a:r>
              <a:rPr lang="en-US" sz="1600" b="0" dirty="0"/>
              <a:t>The letter should be reviewed in 802.11 and should NGV SG be part of generating the letter?  This lead to further discussion. </a:t>
            </a:r>
          </a:p>
          <a:p>
            <a:pPr lvl="1">
              <a:buFont typeface="Arial" panose="020B0604020202020204" pitchFamily="34" charset="0"/>
              <a:buChar char="•"/>
            </a:pPr>
            <a:r>
              <a:rPr lang="en-US" sz="1400" dirty="0"/>
              <a:t>The letter needs to talk to backward compatible and interoperability also. </a:t>
            </a:r>
          </a:p>
          <a:p>
            <a:pPr>
              <a:buFont typeface="Arial" panose="020B0604020202020204" pitchFamily="34" charset="0"/>
              <a:buChar char="•"/>
            </a:pPr>
            <a:r>
              <a:rPr lang="en-US" sz="1600" b="0" dirty="0"/>
              <a:t>There looks to be 2 topics, the NPRM/5.9 GHz and the standard update. </a:t>
            </a:r>
          </a:p>
          <a:p>
            <a:pPr lvl="1">
              <a:buFont typeface="Arial" panose="020B0604020202020204" pitchFamily="34" charset="0"/>
              <a:buChar char="•"/>
            </a:pPr>
            <a:r>
              <a:rPr lang="en-US" sz="1400" dirty="0"/>
              <a:t>We need to be clear what is regulatory based and what is standards base. </a:t>
            </a:r>
          </a:p>
          <a:p>
            <a:pPr lvl="1">
              <a:buFont typeface="Arial" panose="020B0604020202020204" pitchFamily="34" charset="0"/>
              <a:buChar char="•"/>
            </a:pPr>
            <a:r>
              <a:rPr lang="en-US" sz="1400" dirty="0"/>
              <a:t>Maybe start with just the NPRM/5.9GHz focused status, and not the 802.11p for now? </a:t>
            </a:r>
          </a:p>
          <a:p>
            <a:pPr>
              <a:buFont typeface="Arial" panose="020B0604020202020204" pitchFamily="34" charset="0"/>
              <a:buChar char="•"/>
            </a:pPr>
            <a:r>
              <a:rPr lang="en-US" sz="1600" b="0" dirty="0"/>
              <a:t>Ran short on time,  where we were getting to: </a:t>
            </a:r>
          </a:p>
          <a:p>
            <a:pPr lvl="1">
              <a:buFont typeface="Arial" panose="020B0604020202020204" pitchFamily="34" charset="0"/>
              <a:buChar char="•"/>
            </a:pPr>
            <a:r>
              <a:rPr lang="en-US" sz="1400" dirty="0"/>
              <a:t>Will introduce this to the NGV SG in Warsaw first. </a:t>
            </a:r>
          </a:p>
          <a:p>
            <a:pPr lvl="1">
              <a:buFont typeface="Arial" panose="020B0604020202020204" pitchFamily="34" charset="0"/>
              <a:buChar char="•"/>
            </a:pPr>
            <a:r>
              <a:rPr lang="en-US" sz="1400" dirty="0"/>
              <a:t>Could do teleconference as needed after that. </a:t>
            </a:r>
          </a:p>
          <a:p>
            <a:pPr>
              <a:buFont typeface="Arial" panose="020B0604020202020204" pitchFamily="34" charset="0"/>
              <a:buChar char="•"/>
            </a:pPr>
            <a:r>
              <a:rPr lang="en-US" sz="1600" b="0" dirty="0"/>
              <a:t>FCC WAC documents could add to this……. Maybe start with this. </a:t>
            </a:r>
          </a:p>
          <a:p>
            <a:pPr lvl="1">
              <a:buFont typeface="Arial" panose="020B0604020202020204" pitchFamily="34" charset="0"/>
              <a:buChar char="•"/>
            </a:pPr>
            <a:r>
              <a:rPr lang="en-US" sz="1400" dirty="0">
                <a:solidFill>
                  <a:srgbClr val="00B0F0"/>
                </a:solidFill>
              </a:rPr>
              <a:t>Peter will put a presentation together for the NGV SG in Warsaw. </a:t>
            </a:r>
            <a:endParaRPr lang="en-US" sz="16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8" y="1263650"/>
            <a:ext cx="8368912" cy="4113213"/>
          </a:xfrm>
        </p:spPr>
        <p:txBody>
          <a:bodyPr/>
          <a:lstStyle/>
          <a:p>
            <a:pPr lvl="1">
              <a:buFont typeface="Arial" panose="020B0604020202020204" pitchFamily="34" charset="0"/>
              <a:buChar char="•"/>
            </a:pPr>
            <a:endParaRPr lang="en-US" sz="1600" dirty="0">
              <a:solidFill>
                <a:srgbClr val="00B0F0"/>
              </a:solidFill>
            </a:endParaRPr>
          </a:p>
          <a:p>
            <a:pPr>
              <a:buFont typeface="Arial" panose="020B0604020202020204" pitchFamily="34" charset="0"/>
              <a:buChar char="•"/>
            </a:pPr>
            <a:r>
              <a:rPr lang="en-US" altLang="en-US" sz="1800" dirty="0"/>
              <a:t>Comments for the IEEE EU position paper on Spectrum Management.  </a:t>
            </a:r>
          </a:p>
          <a:p>
            <a:pPr lvl="1">
              <a:buFont typeface="Arial" panose="020B0604020202020204" pitchFamily="34" charset="0"/>
              <a:buChar char="•"/>
            </a:pPr>
            <a:r>
              <a:rPr lang="en-US" altLang="en-US" sz="1600" dirty="0">
                <a:solidFill>
                  <a:srgbClr val="00B0F0"/>
                </a:solidFill>
              </a:rPr>
              <a:t>All please continue to send proposed revisions to the chair as you can.</a:t>
            </a:r>
          </a:p>
          <a:p>
            <a:pPr lvl="1">
              <a:buFont typeface="Arial" panose="020B0604020202020204" pitchFamily="34" charset="0"/>
              <a:buChar char="•"/>
            </a:pPr>
            <a:endParaRPr lang="en-US" altLang="en-US" sz="1600" dirty="0">
              <a:solidFill>
                <a:srgbClr val="00B0F0"/>
              </a:solidFill>
            </a:endParaRPr>
          </a:p>
          <a:p>
            <a:pPr>
              <a:buFont typeface="Arial" panose="020B0604020202020204" pitchFamily="34" charset="0"/>
              <a:buChar char="•"/>
            </a:pPr>
            <a:r>
              <a:rPr lang="en-US" sz="1800" dirty="0">
                <a:solidFill>
                  <a:schemeClr val="tx1"/>
                </a:solidFill>
              </a:rPr>
              <a:t>Thanks to all for the emails / inputs / perspectives / guidance / etc. on the 6 GHz 802.11 / 802.15 concern.  </a:t>
            </a:r>
          </a:p>
          <a:p>
            <a:pPr lvl="1">
              <a:buFont typeface="Arial" panose="020B0604020202020204" pitchFamily="34" charset="0"/>
              <a:buChar char="•"/>
            </a:pPr>
            <a:r>
              <a:rPr lang="en-US" sz="1600" dirty="0">
                <a:solidFill>
                  <a:schemeClr val="tx1"/>
                </a:solidFill>
              </a:rPr>
              <a:t>The trend was this is not an 802.18 activity at this point, it is an IEEE 802 concern at the EC level and with the WGs 802.11, 802.15 and 802.19.  </a:t>
            </a:r>
          </a:p>
          <a:p>
            <a:pPr lvl="1">
              <a:buFont typeface="Arial" panose="020B0604020202020204" pitchFamily="34" charset="0"/>
              <a:buChar char="•"/>
            </a:pPr>
            <a:r>
              <a:rPr lang="en-US" sz="1600" dirty="0">
                <a:solidFill>
                  <a:schemeClr val="tx1"/>
                </a:solidFill>
              </a:rPr>
              <a:t>The chair did talk to the IEEE 802 Chair and is okay with the plan.</a:t>
            </a:r>
          </a:p>
          <a:p>
            <a:pPr lvl="2">
              <a:buFont typeface="Arial" panose="020B0604020202020204" pitchFamily="34" charset="0"/>
              <a:buChar char="•"/>
            </a:pPr>
            <a:r>
              <a:rPr lang="en-US" sz="1400" b="1" dirty="0">
                <a:solidFill>
                  <a:schemeClr val="tx1"/>
                </a:solidFill>
              </a:rPr>
              <a:t>One key maybe to define criteria for coexistence.  </a:t>
            </a:r>
          </a:p>
          <a:p>
            <a:pPr lvl="1">
              <a:buFont typeface="Arial" panose="020B0604020202020204" pitchFamily="34" charset="0"/>
              <a:buChar char="•"/>
            </a:pPr>
            <a:r>
              <a:rPr lang="en-US" sz="1600" dirty="0">
                <a:solidFill>
                  <a:schemeClr val="tx1"/>
                </a:solidFill>
              </a:rPr>
              <a:t>Should add use-cases to this analysis also. </a:t>
            </a:r>
          </a:p>
          <a:p>
            <a:pPr lvl="1">
              <a:buFont typeface="Arial" panose="020B0604020202020204" pitchFamily="34" charset="0"/>
              <a:buChar char="•"/>
            </a:pPr>
            <a:r>
              <a:rPr lang="en-US" sz="1600" dirty="0">
                <a:solidFill>
                  <a:srgbClr val="00B0F0"/>
                </a:solidFill>
              </a:rPr>
              <a:t>The .18 chair will work with those above on next steps and start the criteria.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1800" b="0" dirty="0">
                <a:solidFill>
                  <a:srgbClr val="00B0F0"/>
                </a:solidFill>
              </a:rPr>
              <a:t>All, please send possible agenda items for Warsaw to the .18 chair by Wednesday 02 May. </a:t>
            </a:r>
          </a:p>
          <a:p>
            <a:pPr lvl="1">
              <a:buFont typeface="Arial" panose="020B0604020202020204" pitchFamily="34" charset="0"/>
              <a:buChar char="•"/>
            </a:pPr>
            <a:endParaRPr lang="en-US" alt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26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WRC-19 viewpoints finishes EC ballot today. </a:t>
            </a:r>
          </a:p>
          <a:p>
            <a:pPr>
              <a:buFont typeface="Arial" panose="020B0604020202020204" pitchFamily="34" charset="0"/>
              <a:buChar char="•"/>
            </a:pPr>
            <a:r>
              <a:rPr lang="en-US" sz="2000" dirty="0"/>
              <a:t>Spectrum Horizons comments are in EC ballot till 30 April.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26 April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815974" y="1233646"/>
            <a:ext cx="8115301" cy="4113213"/>
          </a:xfrm>
        </p:spPr>
        <p:txBody>
          <a:bodyPr/>
          <a:lstStyle/>
          <a:p>
            <a:pPr>
              <a:buFont typeface="Arial" panose="020B0604020202020204" pitchFamily="34" charset="0"/>
              <a:buChar char="•"/>
            </a:pPr>
            <a:r>
              <a:rPr lang="en-US" sz="2000" dirty="0"/>
              <a:t>Next teleconference: 03 May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800" b="1" u="sng" dirty="0">
              <a:solidFill>
                <a:srgbClr val="7030A0"/>
              </a:solidFill>
            </a:endParaRPr>
          </a:p>
          <a:p>
            <a:pPr lvl="5">
              <a:buFont typeface="Arial" panose="020B0604020202020204" pitchFamily="34" charset="0"/>
              <a:buChar char="•"/>
            </a:pPr>
            <a:endParaRPr lang="en-US" sz="12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tx1"/>
                </a:solidFill>
              </a:rPr>
              <a:t>Any objection to adjourning? </a:t>
            </a:r>
          </a:p>
          <a:p>
            <a:pPr lvl="1">
              <a:buFont typeface="Arial" panose="020B0604020202020204" pitchFamily="34" charset="0"/>
              <a:buChar char="•"/>
            </a:pPr>
            <a:r>
              <a:rPr lang="en-US" sz="1800" dirty="0">
                <a:solidFill>
                  <a:schemeClr val="tx1"/>
                </a:solidFill>
              </a:rPr>
              <a:t>We are adjourned </a:t>
            </a:r>
            <a:r>
              <a:rPr lang="en-US" sz="1800">
                <a:solidFill>
                  <a:schemeClr val="tx1"/>
                </a:solidFill>
              </a:rPr>
              <a:t>at 15:30</a:t>
            </a:r>
            <a:endParaRPr lang="en-US" altLang="en-US" sz="1800" dirty="0">
              <a:solidFill>
                <a:schemeClr val="tx1"/>
              </a:solidFill>
            </a:endParaRP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r>
              <a:rPr lang="en-US" sz="1000" dirty="0">
                <a:solidFill>
                  <a:schemeClr val="tx1"/>
                </a:solidFill>
              </a:rPr>
              <a:t> </a:t>
            </a:r>
            <a:endParaRPr lang="en-US" sz="1000" dirty="0">
              <a:solidFill>
                <a:schemeClr val="bg1"/>
              </a:solidFill>
            </a:endParaRPr>
          </a:p>
          <a:p>
            <a:pPr lvl="1">
              <a:buFont typeface="Arial" panose="020B0604020202020204" pitchFamily="34" charset="0"/>
              <a:buChar char="•"/>
            </a:pPr>
            <a:r>
              <a:rPr lang="en-US" sz="800" dirty="0">
                <a:solidFill>
                  <a:schemeClr val="bg1"/>
                </a:solidFill>
              </a:rPr>
              <a:t>Agenda is complete,      </a:t>
            </a:r>
            <a:r>
              <a:rPr lang="en-US" sz="800" u="sng" dirty="0">
                <a:solidFill>
                  <a:schemeClr val="bg1"/>
                </a:solidFill>
              </a:rPr>
              <a:t>Motion:</a:t>
            </a:r>
            <a:r>
              <a:rPr lang="en-US" sz="800" dirty="0">
                <a:solidFill>
                  <a:schemeClr val="bg1"/>
                </a:solidFill>
              </a:rPr>
              <a:t> Move to Adjourn. </a:t>
            </a:r>
          </a:p>
          <a:p>
            <a:pPr lvl="1">
              <a:buFont typeface="Arial" panose="020B0604020202020204" pitchFamily="34" charset="0"/>
              <a:buChar char="•"/>
            </a:pPr>
            <a:r>
              <a:rPr lang="en-US" sz="800" dirty="0">
                <a:solidFill>
                  <a:schemeClr val="bg1"/>
                </a:solidFill>
              </a:rPr>
              <a:t>Moved by:  	</a:t>
            </a:r>
          </a:p>
          <a:p>
            <a:pPr lvl="1">
              <a:buFont typeface="Arial" panose="020B0604020202020204" pitchFamily="34" charset="0"/>
              <a:buChar char="•"/>
            </a:pPr>
            <a:r>
              <a:rPr lang="en-US" sz="800" dirty="0">
                <a:solidFill>
                  <a:schemeClr val="bg1"/>
                </a:solidFill>
              </a:rPr>
              <a:t>Seconded by:    </a:t>
            </a:r>
          </a:p>
          <a:p>
            <a:pPr lvl="1">
              <a:buFont typeface="Arial" panose="020B0604020202020204" pitchFamily="34" charset="0"/>
              <a:buChar char="•"/>
            </a:pPr>
            <a:r>
              <a:rPr lang="en-US" sz="800" dirty="0">
                <a:solidFill>
                  <a:schemeClr val="bg1"/>
                </a:solidFill>
              </a:rPr>
              <a:t>We are adjourned at ________</a:t>
            </a:r>
            <a:endParaRPr lang="en-US" sz="90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26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50292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a:t>
            </a:r>
            <a:r>
              <a:rPr lang="en-US" altLang="en-US" sz="1800" b="1" dirty="0">
                <a:solidFill>
                  <a:schemeClr val="tx1"/>
                </a:solidFill>
              </a:rPr>
              <a:t>;  Aspirant members: 7</a:t>
            </a:r>
            <a:endParaRPr lang="en-US" altLang="en-US" sz="1800" dirty="0">
              <a:solidFill>
                <a:schemeClr val="tx1"/>
              </a:solidFill>
            </a:endParaRPr>
          </a:p>
          <a:p>
            <a:pPr lvl="1">
              <a:buFont typeface="Arial" panose="020B0604020202020204" pitchFamily="34" charset="0"/>
              <a:buChar char="•"/>
            </a:pPr>
            <a:r>
              <a:rPr lang="en-US" sz="1200" dirty="0">
                <a:solidFill>
                  <a:schemeClr val="tx1"/>
                </a:solidFill>
                <a:ea typeface="+mn-ea"/>
                <a:cs typeface="+mn-cs"/>
              </a:rPr>
              <a:t>With teleconferences </a:t>
            </a:r>
            <a:r>
              <a:rPr lang="en-US" sz="1200" dirty="0">
                <a:solidFill>
                  <a:schemeClr val="tx1"/>
                </a:solidFill>
                <a:cs typeface="+mn-cs"/>
              </a:rPr>
              <a:t>approval on 08 March 2018, q</a:t>
            </a:r>
            <a:r>
              <a:rPr lang="en-US" sz="1200" dirty="0">
                <a:solidFill>
                  <a:schemeClr val="tx1"/>
                </a:solidFill>
                <a:ea typeface="+mn-ea"/>
                <a:cs typeface="+mn-cs"/>
              </a:rPr>
              <a:t>uorum is met.</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is open – looking </a:t>
            </a:r>
          </a:p>
          <a:p>
            <a:pPr lvl="1" eaLnBrk="1" hangingPunct="1">
              <a:defRPr/>
            </a:pPr>
            <a:r>
              <a:rPr lang="en-US" sz="1600" dirty="0"/>
              <a:t>Secretary is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26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7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20</a:t>
            </a:fld>
            <a:endParaRPr lang="en-US" altLang="en-US" sz="1200" b="0" dirty="0"/>
          </a:p>
        </p:txBody>
      </p:sp>
      <p:sp>
        <p:nvSpPr>
          <p:cNvPr id="2" name="Date Placeholder 1"/>
          <p:cNvSpPr>
            <a:spLocks noGrp="1"/>
          </p:cNvSpPr>
          <p:nvPr>
            <p:ph type="dt" idx="15"/>
          </p:nvPr>
        </p:nvSpPr>
        <p:spPr/>
        <p:txBody>
          <a:bodyPr/>
          <a:lstStyle/>
          <a:p>
            <a:r>
              <a:rPr lang="en-US"/>
              <a:t>26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26 April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09600" y="1066800"/>
            <a:ext cx="3772457" cy="5275778"/>
          </a:xfrm>
        </p:spPr>
        <p:txBody>
          <a:bodyPr/>
          <a:lstStyle/>
          <a:p>
            <a:pPr>
              <a:buFont typeface="Arial" panose="020B0604020202020204" pitchFamily="34" charset="0"/>
              <a:buChar char="•"/>
            </a:pPr>
            <a:r>
              <a:rPr lang="en-US" altLang="en-US" sz="1600" dirty="0"/>
              <a:t>Call to Order</a:t>
            </a:r>
            <a:endParaRPr lang="en-US" altLang="en-US" sz="1400" dirty="0"/>
          </a:p>
          <a:p>
            <a:pPr>
              <a:buFont typeface="Arial" panose="020B0604020202020204" pitchFamily="34" charset="0"/>
              <a:buChar char="•"/>
            </a:pPr>
            <a:r>
              <a:rPr lang="en-US" altLang="en-US" sz="1600" dirty="0"/>
              <a:t>Administrative items</a:t>
            </a:r>
          </a:p>
          <a:p>
            <a:pPr lvl="4">
              <a:buFont typeface="Arial" panose="020B0604020202020204" pitchFamily="34" charset="0"/>
              <a:buChar char="•"/>
            </a:pPr>
            <a:r>
              <a:rPr lang="en-US" altLang="en-US" sz="105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t>Google / Facebook feedback</a:t>
            </a:r>
          </a:p>
          <a:p>
            <a:pPr lvl="1">
              <a:buFont typeface="Arial" panose="020B0604020202020204" pitchFamily="34" charset="0"/>
              <a:buChar char="•"/>
            </a:pPr>
            <a:r>
              <a:rPr lang="en-US" altLang="en-US" sz="1400" dirty="0"/>
              <a:t>NOI 4GHz</a:t>
            </a:r>
          </a:p>
          <a:p>
            <a:pPr lvl="1">
              <a:buFont typeface="Arial" panose="020B0604020202020204" pitchFamily="34" charset="0"/>
              <a:buChar char="•"/>
            </a:pPr>
            <a:r>
              <a:rPr lang="en-US" altLang="en-US" sz="1400" dirty="0"/>
              <a:t>EU Items</a:t>
            </a:r>
          </a:p>
          <a:p>
            <a:pPr lvl="1">
              <a:buFont typeface="Arial" panose="020B0604020202020204" pitchFamily="34" charset="0"/>
              <a:buChar char="•"/>
            </a:pPr>
            <a:r>
              <a:rPr lang="en-US" altLang="en-US" sz="1400" dirty="0"/>
              <a:t>EU Position Paper</a:t>
            </a:r>
          </a:p>
          <a:p>
            <a:pPr lvl="1">
              <a:buFont typeface="Arial" panose="020B0604020202020204" pitchFamily="34" charset="0"/>
              <a:buChar char="•"/>
            </a:pPr>
            <a:r>
              <a:rPr lang="en-US" altLang="en-US" sz="1400" dirty="0"/>
              <a:t>Items if time permits</a:t>
            </a:r>
            <a:endParaRPr lang="en-US" altLang="en-US" sz="1200" dirty="0"/>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IEEE EU Position paper inputs</a:t>
            </a:r>
          </a:p>
          <a:p>
            <a:pPr lvl="1">
              <a:buFont typeface="Arial" panose="020B0604020202020204" pitchFamily="34" charset="0"/>
              <a:buChar char="•"/>
            </a:pPr>
            <a:r>
              <a:rPr lang="en-US" altLang="en-US" sz="1400" dirty="0"/>
              <a:t>WiFi / UWB with Chairs</a:t>
            </a:r>
          </a:p>
          <a:p>
            <a:pPr lvl="1">
              <a:buFont typeface="Arial" panose="020B0604020202020204" pitchFamily="34" charset="0"/>
              <a:buChar char="•"/>
            </a:pPr>
            <a:r>
              <a:rPr lang="en-US" altLang="en-US" sz="1400" dirty="0"/>
              <a:t>Warsaw agenda items </a:t>
            </a:r>
          </a:p>
          <a:p>
            <a:pPr lvl="1">
              <a:buFont typeface="Arial" panose="020B0604020202020204" pitchFamily="34" charset="0"/>
              <a:buChar char="•"/>
            </a:pPr>
            <a:r>
              <a:rPr lang="en-US" altLang="en-US" sz="1400" dirty="0"/>
              <a:t>What happens during the call</a:t>
            </a:r>
          </a:p>
          <a:p>
            <a:pPr>
              <a:buFont typeface="Arial" panose="020B0604020202020204" pitchFamily="34" charset="0"/>
              <a:buChar char="•"/>
            </a:pPr>
            <a:r>
              <a:rPr lang="en-US" altLang="en-US" sz="16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26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p>
          <a:p>
            <a:pPr>
              <a:buFont typeface="Arial" panose="020B0604020202020204" pitchFamily="34" charset="0"/>
              <a:buChar char="•"/>
            </a:pPr>
            <a:r>
              <a:rPr lang="en-US" altLang="en-US" sz="1600" b="0" dirty="0"/>
              <a:t>Google, what can they do next; and Facebook wants to join us in requests for more testing.</a:t>
            </a:r>
          </a:p>
          <a:p>
            <a:pPr>
              <a:buFont typeface="Arial" panose="020B0604020202020204" pitchFamily="34" charset="0"/>
              <a:buChar char="•"/>
            </a:pPr>
            <a:r>
              <a:rPr lang="en-US" altLang="en-US" sz="1600" b="0" dirty="0"/>
              <a:t>FCC NOI – Expanding flexible use of the 3.7 GHz to 4.2 GHz band. GN 18-122</a:t>
            </a:r>
          </a:p>
          <a:p>
            <a:pPr>
              <a:buFont typeface="Arial" panose="020B0604020202020204" pitchFamily="34" charset="0"/>
              <a:buChar char="•"/>
            </a:pPr>
            <a:r>
              <a:rPr lang="en-US" sz="1600" b="0" dirty="0">
                <a:solidFill>
                  <a:schemeClr val="tx1"/>
                </a:solidFill>
              </a:rPr>
              <a:t>EU Items, what is the latest from members.</a:t>
            </a:r>
          </a:p>
          <a:p>
            <a:pPr>
              <a:buFont typeface="Arial" panose="020B0604020202020204" pitchFamily="34" charset="0"/>
              <a:buChar char="•"/>
            </a:pPr>
            <a:r>
              <a:rPr lang="en-US" sz="1600" b="0" dirty="0">
                <a:solidFill>
                  <a:schemeClr val="tx1"/>
                </a:solidFill>
              </a:rPr>
              <a:t>IEEE European Position Statement on Spectrum Management</a:t>
            </a: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endParaRPr lang="en-US" sz="1400" b="0" dirty="0">
              <a:solidFill>
                <a:schemeClr val="tx1"/>
              </a:solidFill>
            </a:endParaRPr>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sz="1400" dirty="0">
                <a:solidFill>
                  <a:schemeClr val="tx1"/>
                </a:solidFill>
              </a:rPr>
              <a:t>NPRM Revision of Section 7 on expediting access for new technologies</a:t>
            </a:r>
            <a:endParaRPr lang="en-US" altLang="en-US" sz="1400" dirty="0">
              <a:solidFill>
                <a:schemeClr val="tx1"/>
              </a:solidFill>
            </a:endParaRPr>
          </a:p>
          <a:p>
            <a:pPr lvl="1">
              <a:buFont typeface="Arial" panose="020B0604020202020204" pitchFamily="34" charset="0"/>
              <a:buChar char="•"/>
            </a:pPr>
            <a:r>
              <a:rPr lang="en-US" sz="1400" dirty="0">
                <a:solidFill>
                  <a:schemeClr val="tx1"/>
                </a:solidFill>
              </a:rPr>
              <a:t>IEEE 802 Fellowship request on reaching out to all regulators </a:t>
            </a:r>
          </a:p>
          <a:p>
            <a:pPr lvl="1">
              <a:buFont typeface="Arial" panose="020B0604020202020204" pitchFamily="34" charset="0"/>
              <a:buChar char="•"/>
            </a:pPr>
            <a:r>
              <a:rPr lang="en-US" sz="1400" dirty="0">
                <a:solidFill>
                  <a:schemeClr val="tx1"/>
                </a:solidFill>
              </a:rPr>
              <a:t>NGV SG, Next Generation Vehicular, 802.11p, letter to FCC</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Moved by:  	 </a:t>
            </a:r>
            <a:r>
              <a:rPr lang="en-US" altLang="en-US" sz="1600" b="1" dirty="0" err="1"/>
              <a:t>JohnN</a:t>
            </a:r>
            <a:r>
              <a:rPr lang="en-US" altLang="en-US" sz="1600" b="1" dirty="0"/>
              <a:t>	</a:t>
            </a:r>
          </a:p>
          <a:p>
            <a:pPr lvl="1"/>
            <a:r>
              <a:rPr lang="en-US" altLang="en-US" sz="1600" b="1" dirty="0"/>
              <a:t>Seconded by:  	  </a:t>
            </a:r>
            <a:r>
              <a:rPr lang="en-US" altLang="en-US" sz="1600" b="1" dirty="0" err="1"/>
              <a:t>MikeL</a:t>
            </a:r>
            <a:r>
              <a:rPr lang="en-US" altLang="en-US" sz="1600" b="1" dirty="0"/>
              <a:t> 	</a:t>
            </a: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endParaRPr lang="en-US" altLang="en-US" sz="1600" u="sng" dirty="0"/>
          </a:p>
          <a:p>
            <a:pPr lvl="1"/>
            <a:endParaRPr lang="en-US" altLang="en-US" sz="1600" u="sng" dirty="0">
              <a:solidFill>
                <a:schemeClr val="tx1"/>
              </a:solidFill>
            </a:endParaRPr>
          </a:p>
          <a:p>
            <a:pPr>
              <a:buFont typeface="Arial" panose="020B0604020202020204" pitchFamily="34" charset="0"/>
              <a:buChar char="•"/>
            </a:pPr>
            <a:r>
              <a:rPr lang="en-US" altLang="en-US" sz="1600" u="sng" dirty="0">
                <a:solidFill>
                  <a:schemeClr val="tx1"/>
                </a:solidFill>
              </a:rPr>
              <a:t>Motion:</a:t>
            </a:r>
            <a:r>
              <a:rPr lang="en-US" altLang="en-US" sz="1600" dirty="0">
                <a:solidFill>
                  <a:schemeClr val="tx1"/>
                </a:solidFill>
              </a:rPr>
              <a:t> To approve minutes from the IEEE 802.18 teleconference on 19 April 2018; </a:t>
            </a:r>
            <a:r>
              <a:rPr lang="en-US" altLang="en-US" sz="1600" dirty="0">
                <a:solidFill>
                  <a:schemeClr val="tx1"/>
                </a:solidFill>
                <a:hlinkClick r:id="rId2"/>
              </a:rPr>
              <a:t>https://mentor.ieee.org/802.18/dcn/18/18-18-0042-01-0000-minutes-19apr18-rr-tag-teleconference.doc</a:t>
            </a:r>
            <a:r>
              <a:rPr lang="en-US" altLang="en-US" sz="1600" dirty="0">
                <a:solidFill>
                  <a:schemeClr val="tx1"/>
                </a:solidFill>
              </a:rPr>
              <a:t>; 	</a:t>
            </a:r>
            <a:r>
              <a:rPr lang="en-US" altLang="en-US" sz="1600" b="0" dirty="0">
                <a:solidFill>
                  <a:schemeClr val="tx1"/>
                </a:solidFill>
              </a:rPr>
              <a:t>Posted: </a:t>
            </a:r>
            <a:r>
              <a:rPr lang="en-US" sz="1600" b="0" dirty="0"/>
              <a:t>20-Apr-2018 20:36:26 ET</a:t>
            </a:r>
            <a:endParaRPr lang="en-US" altLang="en-US" sz="1600" b="0" dirty="0">
              <a:solidFill>
                <a:schemeClr val="tx1"/>
              </a:solidFill>
            </a:endParaRPr>
          </a:p>
          <a:p>
            <a:pPr lvl="1"/>
            <a:r>
              <a:rPr lang="en-US" altLang="en-US" sz="1600" b="1" dirty="0">
                <a:solidFill>
                  <a:schemeClr val="tx1"/>
                </a:solidFill>
              </a:rPr>
              <a:t>Moved by: 	</a:t>
            </a:r>
            <a:r>
              <a:rPr lang="en-US" altLang="en-US" sz="1600" b="1" dirty="0" err="1">
                <a:solidFill>
                  <a:schemeClr val="tx1"/>
                </a:solidFill>
              </a:rPr>
              <a:t>StuartK</a:t>
            </a:r>
            <a:r>
              <a:rPr lang="en-US" altLang="en-US" sz="1600" b="1" dirty="0">
                <a:solidFill>
                  <a:schemeClr val="tx1"/>
                </a:solidFill>
              </a:rPr>
              <a:t>    </a:t>
            </a:r>
          </a:p>
          <a:p>
            <a:pPr lvl="1"/>
            <a:r>
              <a:rPr lang="en-US" altLang="en-US" sz="1600" b="1" dirty="0">
                <a:solidFill>
                  <a:schemeClr val="tx1"/>
                </a:solidFill>
              </a:rPr>
              <a:t>Seconded by:    </a:t>
            </a:r>
            <a:r>
              <a:rPr lang="en-US" altLang="en-US" sz="1600" b="1" dirty="0" err="1">
                <a:solidFill>
                  <a:schemeClr val="tx1"/>
                </a:solidFill>
              </a:rPr>
              <a:t>MikeL</a:t>
            </a:r>
            <a:r>
              <a:rPr lang="en-US" altLang="en-US" sz="1600" b="1" dirty="0">
                <a:solidFill>
                  <a:schemeClr val="tx1"/>
                </a:solidFill>
              </a:rPr>
              <a:t>	</a:t>
            </a:r>
          </a:p>
          <a:p>
            <a:pPr lvl="1"/>
            <a:r>
              <a:rPr lang="en-US" altLang="en-US" sz="1600" b="1" dirty="0">
                <a:solidFill>
                  <a:schemeClr val="tx1"/>
                </a:solidFill>
              </a:rPr>
              <a:t>Discussion? 	</a:t>
            </a:r>
          </a:p>
          <a:p>
            <a:pPr lvl="1"/>
            <a:r>
              <a:rPr lang="en-US" altLang="en-US" sz="1600" b="1" dirty="0">
                <a:solidFill>
                  <a:schemeClr val="tx1"/>
                </a:solidFill>
              </a:rPr>
              <a:t>Vote: Unanimous consent</a:t>
            </a:r>
            <a:endParaRPr lang="en-US" altLang="en-US" sz="1600" b="1"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26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-1</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solidFill>
                  <a:schemeClr val="tx1"/>
                </a:solidFill>
              </a:rPr>
              <a:t>Our 4 Points. </a:t>
            </a:r>
          </a:p>
          <a:p>
            <a:pPr lvl="1">
              <a:buFont typeface="Arial" panose="020B0604020202020204" pitchFamily="34" charset="0"/>
              <a:buChar char="•"/>
            </a:pPr>
            <a:r>
              <a:rPr lang="en-US" sz="1800" dirty="0"/>
              <a:t>Sharing is not clear with 100% duty cycle, it is a 10x </a:t>
            </a:r>
            <a:r>
              <a:rPr lang="en-US" sz="1800" dirty="0" err="1"/>
              <a:t>e.i.r.p</a:t>
            </a:r>
            <a:r>
              <a:rPr lang="en-US" sz="1800" dirty="0"/>
              <a:t>. level, 802.11 has LBT, etc.</a:t>
            </a:r>
          </a:p>
          <a:p>
            <a:pPr lvl="2">
              <a:buFont typeface="Arial" panose="020B0604020202020204" pitchFamily="34" charset="0"/>
              <a:buChar char="•"/>
            </a:pPr>
            <a:r>
              <a:rPr lang="en-US" sz="1600" dirty="0"/>
              <a:t>Google says not a 100% duty cycle, gave an example, but not obvious what duty cycle they will use.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Didn’t really respond to our input, but did talk to </a:t>
            </a:r>
            <a:r>
              <a:rPr lang="en-US" sz="1600" dirty="0" err="1"/>
              <a:t>WiGi</a:t>
            </a:r>
            <a:r>
              <a:rPr lang="en-US" sz="1600" dirty="0"/>
              <a:t> OFDM symbol duration, etc. </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in the same device, like a phone.</a:t>
            </a:r>
          </a:p>
          <a:p>
            <a:pPr lvl="2">
              <a:buFont typeface="Arial" panose="020B0604020202020204" pitchFamily="34" charset="0"/>
              <a:buChar char="•"/>
            </a:pPr>
            <a:r>
              <a:rPr lang="en-US" sz="1600" dirty="0"/>
              <a:t>They say it will only be Google devices.</a:t>
            </a:r>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Didn’t test with 802.15.3e (which is different from 3c which Google mentions). </a:t>
            </a:r>
          </a:p>
          <a:p>
            <a:pPr lvl="2">
              <a:buFont typeface="Arial" panose="020B0604020202020204" pitchFamily="34" charset="0"/>
              <a:buChar char="•"/>
            </a:pPr>
            <a:r>
              <a:rPr lang="en-US" sz="1600" dirty="0"/>
              <a:t>Google did not respond to this.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-2</a:t>
            </a:r>
            <a:endParaRPr lang="en-US" sz="1400" dirty="0"/>
          </a:p>
        </p:txBody>
      </p:sp>
      <p:sp>
        <p:nvSpPr>
          <p:cNvPr id="3" name="Content Placeholder 2"/>
          <p:cNvSpPr>
            <a:spLocks noGrp="1"/>
          </p:cNvSpPr>
          <p:nvPr>
            <p:ph idx="1"/>
          </p:nvPr>
        </p:nvSpPr>
        <p:spPr>
          <a:xfrm>
            <a:off x="685800" y="1143000"/>
            <a:ext cx="8305800" cy="4494213"/>
          </a:xfrm>
        </p:spPr>
        <p:txBody>
          <a:bodyPr/>
          <a:lstStyle/>
          <a:p>
            <a:pPr>
              <a:buFont typeface="Arial" panose="020B0604020202020204" pitchFamily="34" charset="0"/>
              <a:buChar char="•"/>
            </a:pPr>
            <a:r>
              <a:rPr lang="en-US" sz="1800" dirty="0"/>
              <a:t>Google would like to work with IEEE 802 on what they can do to answer our questions.  </a:t>
            </a:r>
          </a:p>
          <a:p>
            <a:pPr lvl="1">
              <a:buFont typeface="Arial" panose="020B0604020202020204" pitchFamily="34" charset="0"/>
              <a:buChar char="•"/>
            </a:pPr>
            <a:r>
              <a:rPr lang="en-US" sz="1400" dirty="0"/>
              <a:t>They did contact the IEEE 802 chair and may join us for a Thursday call in the future. </a:t>
            </a:r>
          </a:p>
          <a:p>
            <a:pPr lvl="1">
              <a:buFont typeface="Arial" panose="020B0604020202020204" pitchFamily="34" charset="0"/>
              <a:buChar char="•"/>
            </a:pPr>
            <a:r>
              <a:rPr lang="en-US" sz="1400" dirty="0"/>
              <a:t>They do not want to interfere and was thinking if meeting EU standards that would help. </a:t>
            </a:r>
          </a:p>
          <a:p>
            <a:pPr lvl="1">
              <a:buFont typeface="Arial" panose="020B0604020202020204" pitchFamily="34" charset="0"/>
              <a:buChar char="•"/>
            </a:pPr>
            <a:r>
              <a:rPr lang="en-US" sz="1400" dirty="0">
                <a:hlinkClick r:id="rId2"/>
              </a:rPr>
              <a:t>https://mentor.ieee.org/802.18/dcn/18/18-18-0045-00-0000-google-s-waiver-request-google-reply-comments-motion-sensing-57-64-ghz.pdf</a:t>
            </a:r>
            <a:r>
              <a:rPr lang="en-US" sz="1400" dirty="0"/>
              <a:t> </a:t>
            </a:r>
          </a:p>
          <a:p>
            <a:pPr lvl="2">
              <a:spcBef>
                <a:spcPts val="0"/>
              </a:spcBef>
              <a:buFont typeface="Arial" panose="020B0604020202020204" pitchFamily="34" charset="0"/>
              <a:buChar char="•"/>
            </a:pPr>
            <a:r>
              <a:rPr lang="en-US" sz="1400" b="0" dirty="0"/>
              <a:t>Google has asked to operate Soli technology at the requested power levels only in devices for which Google is the responsible party under the Commission’s device authorization rules.</a:t>
            </a:r>
            <a:r>
              <a:rPr lang="en-US" sz="1400" dirty="0"/>
              <a:t> </a:t>
            </a:r>
          </a:p>
          <a:p>
            <a:pPr lvl="2">
              <a:spcBef>
                <a:spcPts val="0"/>
              </a:spcBef>
              <a:buFont typeface="Arial" panose="020B0604020202020204" pitchFamily="34" charset="0"/>
              <a:buChar char="•"/>
            </a:pPr>
            <a:r>
              <a:rPr lang="en-US" sz="1400" dirty="0"/>
              <a:t>D</a:t>
            </a:r>
            <a:r>
              <a:rPr lang="en-US" sz="1400" b="0" dirty="0"/>
              <a:t>evices incorporating Project Soli technology will operate at a much lower duty cycle. For instance, a duty cycle of 0.1% would reduce a Soli device’s time-averaged output power by some 30 </a:t>
            </a:r>
            <a:r>
              <a:rPr lang="en-US" sz="1400" b="0" dirty="0" err="1"/>
              <a:t>dB.</a:t>
            </a:r>
            <a:endParaRPr lang="en-US" sz="1400" dirty="0"/>
          </a:p>
          <a:p>
            <a:pPr lvl="2">
              <a:spcBef>
                <a:spcPts val="0"/>
              </a:spcBef>
              <a:buFont typeface="Arial" panose="020B0604020202020204" pitchFamily="34" charset="0"/>
              <a:buChar char="•"/>
            </a:pPr>
            <a:r>
              <a:rPr lang="en-US" sz="1400" b="0" dirty="0"/>
              <a:t>… This assumption that a single </a:t>
            </a:r>
            <a:r>
              <a:rPr lang="en-US" sz="1400" b="0" dirty="0" err="1"/>
              <a:t>WiGig</a:t>
            </a:r>
            <a:r>
              <a:rPr lang="en-US" sz="1400" b="0" dirty="0"/>
              <a:t> OFDM symbol will be repeatedly affected by Soli emissions, and that </a:t>
            </a:r>
            <a:r>
              <a:rPr lang="en-US" sz="1400" b="0" dirty="0" err="1"/>
              <a:t>WiGig</a:t>
            </a:r>
            <a:r>
              <a:rPr lang="en-US" sz="1400" b="0" dirty="0"/>
              <a:t> will be continuously affected, led </a:t>
            </a:r>
            <a:r>
              <a:rPr lang="en-US" sz="1400" b="0" dirty="0" err="1"/>
              <a:t>Lovefield</a:t>
            </a:r>
            <a:r>
              <a:rPr lang="en-US" sz="1400" b="0" dirty="0"/>
              <a:t> Wireless to the highly conservative results in its paper. The considerable amount of time during which Project Soli technology will not interfere  with the channel can be taken into account to the extent there are concerns about the requested waiver. Google’s forthcoming data submission will include analysis conforming </a:t>
            </a:r>
            <a:r>
              <a:rPr lang="en-US" sz="1400" b="0" dirty="0" err="1"/>
              <a:t>Lovefield’s</a:t>
            </a:r>
            <a:r>
              <a:rPr lang="en-US" sz="1400" b="0" dirty="0"/>
              <a:t> results to this real-world circumstance, in response to the comments received.</a:t>
            </a:r>
          </a:p>
          <a:p>
            <a:pPr>
              <a:spcBef>
                <a:spcPts val="0"/>
              </a:spcBef>
              <a:buFont typeface="Arial" panose="020B0604020202020204" pitchFamily="34" charset="0"/>
              <a:buChar char="•"/>
            </a:pPr>
            <a:r>
              <a:rPr lang="en-US" sz="1800" b="0" dirty="0">
                <a:solidFill>
                  <a:schemeClr val="tx1"/>
                </a:solidFill>
              </a:rPr>
              <a:t>We need to be sure that any discussions w/Google are in our open meetings. </a:t>
            </a:r>
          </a:p>
          <a:p>
            <a:pPr>
              <a:spcBef>
                <a:spcPts val="0"/>
              </a:spcBef>
              <a:buFont typeface="Arial" panose="020B0604020202020204" pitchFamily="34" charset="0"/>
              <a:buChar char="•"/>
            </a:pPr>
            <a:r>
              <a:rPr lang="en-US" sz="1800" b="0" dirty="0">
                <a:solidFill>
                  <a:schemeClr val="tx1"/>
                </a:solidFill>
              </a:rPr>
              <a:t>The reply comments are closed.</a:t>
            </a:r>
          </a:p>
          <a:p>
            <a:pPr>
              <a:spcBef>
                <a:spcPts val="0"/>
              </a:spcBef>
              <a:buFont typeface="Arial" panose="020B0604020202020204" pitchFamily="34" charset="0"/>
              <a:buChar char="•"/>
            </a:pPr>
            <a:r>
              <a:rPr lang="en-US" sz="1800" b="0" dirty="0">
                <a:solidFill>
                  <a:schemeClr val="tx1"/>
                </a:solidFill>
              </a:rPr>
              <a:t>These discussions and any results to these, ex </a:t>
            </a:r>
            <a:r>
              <a:rPr lang="en-US" sz="1800" b="0" dirty="0" err="1">
                <a:solidFill>
                  <a:schemeClr val="tx1"/>
                </a:solidFill>
              </a:rPr>
              <a:t>partes</a:t>
            </a:r>
            <a:r>
              <a:rPr lang="en-US" sz="1800" b="0" dirty="0">
                <a:solidFill>
                  <a:schemeClr val="tx1"/>
                </a:solidFill>
              </a:rPr>
              <a:t> are optional, and would need to be tied to formal FCC record.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Google Wavier -3</a:t>
            </a:r>
            <a:endParaRPr lang="en-US" sz="1400" dirty="0"/>
          </a:p>
        </p:txBody>
      </p:sp>
      <p:sp>
        <p:nvSpPr>
          <p:cNvPr id="3" name="Content Placeholder 2"/>
          <p:cNvSpPr>
            <a:spLocks noGrp="1"/>
          </p:cNvSpPr>
          <p:nvPr>
            <p:ph idx="1"/>
          </p:nvPr>
        </p:nvSpPr>
        <p:spPr>
          <a:xfrm>
            <a:off x="685800" y="1292593"/>
            <a:ext cx="8306595" cy="4494213"/>
          </a:xfrm>
        </p:spPr>
        <p:txBody>
          <a:bodyPr/>
          <a:lstStyle/>
          <a:p>
            <a:pPr>
              <a:buFont typeface="Arial" panose="020B0604020202020204" pitchFamily="34" charset="0"/>
              <a:buChar char="•"/>
            </a:pPr>
            <a:r>
              <a:rPr lang="en-US" sz="2000" dirty="0"/>
              <a:t>Facebook is saying a more technical evaluation is necessary before moving forward. </a:t>
            </a:r>
          </a:p>
          <a:p>
            <a:pPr lvl="1">
              <a:buFont typeface="Arial" panose="020B0604020202020204" pitchFamily="34" charset="0"/>
              <a:buChar char="•"/>
            </a:pPr>
            <a:r>
              <a:rPr lang="en-US" sz="1600" dirty="0"/>
              <a:t>They did contact the IEEE 802 chair and may join us for a Thursday call in the future. </a:t>
            </a:r>
          </a:p>
          <a:p>
            <a:pPr lvl="1">
              <a:buFont typeface="Arial" panose="020B0604020202020204" pitchFamily="34" charset="0"/>
              <a:buChar char="•"/>
            </a:pPr>
            <a:r>
              <a:rPr lang="en-US" sz="1800" dirty="0">
                <a:solidFill>
                  <a:schemeClr val="tx1"/>
                </a:solidFill>
                <a:hlinkClick r:id="rId2"/>
              </a:rPr>
              <a:t>https://mentor.ieee.org/802.18/dcn/18/18-18-0043-00-0000-google-s-waiver-request-facebook-comments-motion-sensing-57-64-ghz.pdf</a:t>
            </a:r>
            <a:r>
              <a:rPr lang="en-US" sz="1800" dirty="0">
                <a:solidFill>
                  <a:schemeClr val="tx1"/>
                </a:solidFill>
              </a:rPr>
              <a:t>  </a:t>
            </a:r>
          </a:p>
          <a:p>
            <a:pPr marL="457200" lvl="1" indent="0"/>
            <a:endParaRPr lang="en-US" sz="1800" dirty="0">
              <a:solidFill>
                <a:schemeClr val="tx1"/>
              </a:solidFill>
            </a:endParaRPr>
          </a:p>
          <a:p>
            <a:pPr lvl="1">
              <a:buFont typeface="Arial" panose="020B0604020202020204" pitchFamily="34" charset="0"/>
              <a:buChar char="•"/>
            </a:pPr>
            <a:r>
              <a:rPr lang="en-US" sz="1800" dirty="0">
                <a:solidFill>
                  <a:schemeClr val="tx1"/>
                </a:solidFill>
                <a:hlinkClick r:id="rId3"/>
              </a:rPr>
              <a:t>https://mentor.ieee.org/802.18/dcn/18/18-18-0044-00-0000-google-s-waiver-request-facebook-reply-comments-motion-sensing-57-64-ghz.pdf</a:t>
            </a:r>
            <a:r>
              <a:rPr lang="en-US" sz="1800" dirty="0">
                <a:solidFill>
                  <a:schemeClr val="tx1"/>
                </a:solidFill>
              </a:rPr>
              <a:t>  </a:t>
            </a:r>
          </a:p>
          <a:p>
            <a:pPr lvl="1">
              <a:buFont typeface="Arial" panose="020B0604020202020204" pitchFamily="34" charset="0"/>
              <a:buChar char="•"/>
            </a:pPr>
            <a:r>
              <a:rPr lang="en-US" sz="1800" dirty="0">
                <a:solidFill>
                  <a:schemeClr val="tx1"/>
                </a:solidFill>
              </a:rPr>
              <a:t>They talk to in-device, or close proximity interference has not been studied.</a:t>
            </a:r>
          </a:p>
          <a:p>
            <a:pPr lvl="1">
              <a:buFont typeface="Arial" panose="020B0604020202020204" pitchFamily="34" charset="0"/>
              <a:buChar char="•"/>
            </a:pPr>
            <a:r>
              <a:rPr lang="en-US" sz="1800" b="0" dirty="0"/>
              <a:t>… behavior of its coexistence mechanisms is not as well known and merits further empirical testing to substantiate the analytical model.</a:t>
            </a:r>
          </a:p>
          <a:p>
            <a:pPr lvl="6">
              <a:buFont typeface="Arial" panose="020B0604020202020204" pitchFamily="34" charset="0"/>
              <a:buChar char="•"/>
            </a:pPr>
            <a:endParaRPr lang="en-US" sz="1050" b="0" dirty="0"/>
          </a:p>
          <a:p>
            <a:pPr>
              <a:buFont typeface="Arial" panose="020B0604020202020204" pitchFamily="34" charset="0"/>
              <a:buChar char="•"/>
            </a:pPr>
            <a:r>
              <a:rPr lang="en-US" sz="2200" b="0" dirty="0"/>
              <a:t>General discussion: </a:t>
            </a:r>
          </a:p>
          <a:p>
            <a:pPr lvl="1">
              <a:buFont typeface="Arial" panose="020B0604020202020204" pitchFamily="34" charset="0"/>
              <a:buChar char="•"/>
            </a:pPr>
            <a:r>
              <a:rPr lang="en-US" sz="1800" b="0" dirty="0"/>
              <a:t>A quick review of the comments, more were against the waiver. </a:t>
            </a:r>
          </a:p>
          <a:p>
            <a:pPr lvl="1">
              <a:buFont typeface="Arial" panose="020B0604020202020204" pitchFamily="34" charset="0"/>
              <a:buChar char="•"/>
            </a:pPr>
            <a:r>
              <a:rPr lang="en-US" sz="1800" dirty="0"/>
              <a:t>Remember minutes are very high level, unless directly related to a motion.</a:t>
            </a:r>
          </a:p>
          <a:p>
            <a:pPr lvl="1">
              <a:buFont typeface="Arial" panose="020B0604020202020204" pitchFamily="34" charset="0"/>
              <a:buChar char="•"/>
            </a:pPr>
            <a:r>
              <a:rPr lang="en-US" sz="1800" dirty="0"/>
              <a:t>More details could be in contributions, posted on Mentor. </a:t>
            </a:r>
          </a:p>
          <a:p>
            <a:pPr lvl="1">
              <a:buFont typeface="Arial" panose="020B0604020202020204" pitchFamily="34" charset="0"/>
              <a:buChar char="•"/>
            </a:pPr>
            <a:endParaRPr lang="en-US" sz="1800" b="0" dirty="0"/>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26 April 2018</a:t>
            </a:r>
            <a:endParaRPr lang="en-GB" dirty="0"/>
          </a:p>
        </p:txBody>
      </p:sp>
    </p:spTree>
    <p:extLst>
      <p:ext uri="{BB962C8B-B14F-4D97-AF65-F5344CB8AC3E}">
        <p14:creationId xmlns:p14="http://schemas.microsoft.com/office/powerpoint/2010/main" val="837303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26496</TotalTime>
  <Words>3095</Words>
  <Application>Microsoft Office PowerPoint</Application>
  <PresentationFormat>On-screen Show (4:3)</PresentationFormat>
  <Paragraphs>335</Paragraphs>
  <Slides>23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5"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Google Wavier -1</vt:lpstr>
      <vt:lpstr>Google Wavier -2</vt:lpstr>
      <vt:lpstr>Google Wavier -3</vt:lpstr>
      <vt:lpstr>FCC NOI 4 GHz </vt:lpstr>
      <vt:lpstr>EU items </vt:lpstr>
      <vt:lpstr>IEEE EU</vt:lpstr>
      <vt:lpstr>FCC – Section 7</vt:lpstr>
      <vt:lpstr>IEEE 802</vt:lpstr>
      <vt:lpstr>FCC - NGV  </vt:lpstr>
      <vt:lpstr>Actions Required</vt:lpstr>
      <vt:lpstr>Any Other Business</vt:lpstr>
      <vt:lpstr>Adjourn</vt:lpstr>
      <vt:lpstr>PowerPoint Presentation</vt:lpstr>
      <vt:lpstr>Motion – EU Spectrum Management</vt:lpstr>
      <vt:lpstr>IEEE – not connected and underserved (from last week)</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543</cp:revision>
  <cp:lastPrinted>1601-01-01T00:00:00Z</cp:lastPrinted>
  <dcterms:created xsi:type="dcterms:W3CDTF">2016-03-03T14:54:45Z</dcterms:created>
  <dcterms:modified xsi:type="dcterms:W3CDTF">2018-04-27T12:01:07Z</dcterms:modified>
</cp:coreProperties>
</file>