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319" r:id="rId6"/>
    <p:sldId id="331" r:id="rId7"/>
    <p:sldId id="352" r:id="rId8"/>
    <p:sldId id="379" r:id="rId9"/>
    <p:sldId id="378" r:id="rId10"/>
    <p:sldId id="376" r:id="rId11"/>
    <p:sldId id="377" r:id="rId12"/>
    <p:sldId id="354" r:id="rId13"/>
    <p:sldId id="374" r:id="rId14"/>
    <p:sldId id="359" r:id="rId15"/>
    <p:sldId id="343" r:id="rId16"/>
    <p:sldId id="321" r:id="rId17"/>
    <p:sldId id="349" r:id="rId18"/>
    <p:sldId id="327" r:id="rId19"/>
    <p:sldId id="342" r:id="rId20"/>
    <p:sldId id="375" r:id="rId21"/>
    <p:sldId id="366" r:id="rId22"/>
    <p:sldId id="358" r:id="rId23"/>
    <p:sldId id="363" r:id="rId24"/>
    <p:sldId id="360"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15" d="100"/>
          <a:sy n="115" d="100"/>
        </p:scale>
        <p:origin x="27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26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802.18-18/0046r00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42-01-0000-minutes-19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26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65"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a:t>
            </a:r>
            <a:endParaRPr lang="en-US" sz="1400" dirty="0"/>
          </a:p>
        </p:txBody>
      </p:sp>
      <p:sp>
        <p:nvSpPr>
          <p:cNvPr id="3" name="Content Placeholder 2"/>
          <p:cNvSpPr>
            <a:spLocks noGrp="1"/>
          </p:cNvSpPr>
          <p:nvPr>
            <p:ph idx="1"/>
          </p:nvPr>
        </p:nvSpPr>
        <p:spPr>
          <a:xfrm>
            <a:off x="685800" y="762000"/>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b="0" dirty="0"/>
              <a:t>EXPANDING FLEXIBLE USE OF THE 3.7 GHZ TO 4.2 GHZ BAND, DA 18-396</a:t>
            </a:r>
            <a:r>
              <a:rPr lang="en-US" sz="2000" b="0" dirty="0">
                <a:solidFill>
                  <a:schemeClr val="bg1"/>
                </a:solidFill>
              </a:rPr>
              <a:t> </a:t>
            </a:r>
          </a:p>
          <a:p>
            <a:pPr lvl="1">
              <a:buFont typeface="Arial" panose="020B0604020202020204" pitchFamily="34" charset="0"/>
              <a:buChar char="•"/>
            </a:pPr>
            <a:r>
              <a:rPr lang="en-US" sz="1800" b="0" dirty="0">
                <a:solidFill>
                  <a:schemeClr val="bg1"/>
                </a:solidFill>
                <a:hlinkClick r:id="rId2"/>
              </a:rPr>
              <a:t>https://www.fcc.gov/ecfs/search/filings?q=delegated_authority_number:(*18%5C-396*)&amp;sort=date_disseminated,DESC</a:t>
            </a:r>
            <a:r>
              <a:rPr lang="en-US" sz="1800" b="0" dirty="0">
                <a:solidFill>
                  <a:schemeClr val="bg1"/>
                </a:solidFill>
              </a:rPr>
              <a:t> </a:t>
            </a:r>
          </a:p>
          <a:p>
            <a:pPr lvl="1">
              <a:buFont typeface="Arial" panose="020B0604020202020204" pitchFamily="34" charset="0"/>
              <a:buChar char="•"/>
            </a:pPr>
            <a:r>
              <a:rPr lang="en-US" sz="1800" dirty="0">
                <a:solidFill>
                  <a:schemeClr val="bg1"/>
                </a:solidFill>
                <a:hlinkClick r:id="rId3"/>
              </a:rPr>
              <a:t>https://mentor.ieee.org/802.18/dcn/18/18-18-0041-00-0000-fcc-noi-expanding-flexible-use-of-3-7-4-2-ghz-band-gn-18-122-da-18-396.pdf</a:t>
            </a:r>
            <a:r>
              <a:rPr lang="en-US" sz="1800" dirty="0">
                <a:solidFill>
                  <a:schemeClr val="bg1"/>
                </a:solidFill>
              </a:rPr>
              <a:t>  </a:t>
            </a:r>
            <a:endParaRPr lang="en-US" sz="1800" b="0" dirty="0">
              <a:solidFill>
                <a:schemeClr val="tx1"/>
              </a:solidFill>
            </a:endParaRPr>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solidFill>
                  <a:schemeClr val="tx1"/>
                </a:solidFill>
              </a:rPr>
              <a:t> </a:t>
            </a:r>
            <a:r>
              <a:rPr lang="en-US" sz="1800" dirty="0">
                <a:solidFill>
                  <a:schemeClr val="tx1"/>
                </a:solidFill>
              </a:rPr>
              <a:t>  </a:t>
            </a:r>
            <a:r>
              <a:rPr lang="en-US" sz="1800" b="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47017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endParaRPr lang="en-US" sz="1800" dirty="0">
              <a:solidFill>
                <a:schemeClr val="tx1"/>
              </a:solidFill>
            </a:endParaRPr>
          </a:p>
          <a:p>
            <a:pPr lvl="1">
              <a:buFont typeface="Arial" panose="020B0604020202020204" pitchFamily="34" charset="0"/>
              <a:buChar char="•"/>
            </a:pPr>
            <a:r>
              <a:rPr lang="en-US" sz="1800" dirty="0">
                <a:solidFill>
                  <a:schemeClr val="tx1"/>
                </a:solidFill>
              </a:rPr>
              <a: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solidFill>
                  <a:schemeClr val="bg1"/>
                </a:solidFill>
              </a:rPr>
              <a:t>links in 5925-6425 MHz in 37 countries, though some questions on how accurate.</a:t>
            </a:r>
            <a:endParaRPr lang="en-US" sz="1200" b="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066800"/>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sz="1400"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It may take several calls to get through all of it.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Section 7</a:t>
            </a:r>
            <a:endParaRPr lang="en-US" sz="1400" dirty="0"/>
          </a:p>
        </p:txBody>
      </p:sp>
      <p:sp>
        <p:nvSpPr>
          <p:cNvPr id="3" name="Content Placeholder 2"/>
          <p:cNvSpPr>
            <a:spLocks noGrp="1"/>
          </p:cNvSpPr>
          <p:nvPr>
            <p:ph idx="1"/>
          </p:nvPr>
        </p:nvSpPr>
        <p:spPr>
          <a:xfrm>
            <a:off x="734768" y="1181893"/>
            <a:ext cx="8382795" cy="4494213"/>
          </a:xfrm>
        </p:spPr>
        <p:txBody>
          <a:bodyPr/>
          <a:lstStyle/>
          <a:p>
            <a:pPr marL="457200" lvl="1" indent="0"/>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solidFill>
                  <a:srgbClr val="00B0F0"/>
                </a:solidFill>
              </a:rPr>
              <a:t>Will watch for due dates, </a:t>
            </a:r>
          </a:p>
          <a:p>
            <a:pPr lvl="2">
              <a:buFont typeface="Arial" panose="020B0604020202020204" pitchFamily="34" charset="0"/>
              <a:buChar char="•"/>
            </a:pPr>
            <a:r>
              <a:rPr lang="en-US" altLang="en-US" sz="1400" b="1" u="sng" dirty="0"/>
              <a:t>though will start discussions as soon as time allows in our calls.</a:t>
            </a:r>
          </a:p>
          <a:p>
            <a:pPr>
              <a:buFont typeface="Arial" panose="020B0604020202020204" pitchFamily="34" charset="0"/>
              <a:buChar char="•"/>
            </a:pPr>
            <a:endParaRPr lang="en-US" altLang="en-US" sz="2000" u="sng"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5493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endParaRPr lang="en-US" sz="1400" dirty="0"/>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endParaRPr lang="en-US" sz="1800" b="1" dirty="0">
              <a:solidFill>
                <a:srgbClr val="00B0F0"/>
              </a:solidFill>
            </a:endParaRPr>
          </a:p>
          <a:p>
            <a:pPr lvl="1">
              <a:buFont typeface="Arial" panose="020B0604020202020204" pitchFamily="34" charset="0"/>
              <a:buChar char="•"/>
            </a:pPr>
            <a:r>
              <a:rPr lang="en-US" sz="1800" dirty="0">
                <a:solidFill>
                  <a:srgbClr val="00B0F0"/>
                </a:solidFill>
              </a:rPr>
              <a:t>When time permits, will review this and what can we do.  </a:t>
            </a:r>
          </a:p>
          <a:p>
            <a:pPr lvl="1">
              <a:buFont typeface="Arial" panose="020B0604020202020204" pitchFamily="34" charset="0"/>
              <a:buChar char="•"/>
            </a:pPr>
            <a:endParaRPr lang="en-US" sz="1800" b="1" dirty="0">
              <a:solidFill>
                <a:schemeClr val="tx1"/>
              </a:solidFill>
            </a:endParaRP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b="0" dirty="0"/>
              <a:t>Anything new on NGV?  Other wise will wait till Warsaw for next steps.  </a:t>
            </a:r>
            <a:endParaRPr lang="en-US" sz="1200" b="0" dirty="0"/>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368912" cy="4113213"/>
          </a:xfrm>
        </p:spPr>
        <p:txBody>
          <a:bodyPr/>
          <a:lstStyle/>
          <a:p>
            <a:pPr>
              <a:buFont typeface="Arial" panose="020B0604020202020204" pitchFamily="34" charset="0"/>
              <a:buChar char="•"/>
            </a:pPr>
            <a:r>
              <a:rPr lang="en-US" altLang="en-US" sz="1800" dirty="0">
                <a:solidFill>
                  <a:schemeClr val="tx1"/>
                </a:solidFill>
              </a:rPr>
              <a:t>Letter to the FCC on U-NII-4 status? </a:t>
            </a:r>
          </a:p>
          <a:p>
            <a:pPr lvl="1">
              <a:buFont typeface="Arial" panose="020B0604020202020204" pitchFamily="34" charset="0"/>
              <a:buChar char="•"/>
            </a:pPr>
            <a:r>
              <a:rPr lang="en-US" sz="1600" dirty="0">
                <a:solidFill>
                  <a:srgbClr val="00B0F0"/>
                </a:solidFill>
              </a:rPr>
              <a:t>Peter will put a presentation together for the NGV SG in Warsaw. </a:t>
            </a:r>
          </a:p>
          <a:p>
            <a:pPr lvl="1">
              <a:buFont typeface="Arial" panose="020B0604020202020204" pitchFamily="34" charset="0"/>
              <a:buChar char="•"/>
            </a:pPr>
            <a:endParaRPr lang="en-US" sz="1600" dirty="0">
              <a:solidFill>
                <a:srgbClr val="00B0F0"/>
              </a:solidFill>
            </a:endParaRPr>
          </a:p>
          <a:p>
            <a:pPr>
              <a:buFont typeface="Arial" panose="020B0604020202020204" pitchFamily="34" charset="0"/>
              <a:buChar char="•"/>
            </a:pPr>
            <a:r>
              <a:rPr lang="en-US" altLang="en-US" sz="1800" dirty="0"/>
              <a:t>Comments for the IEEE EU position paper on Spectrum Management.  </a:t>
            </a:r>
          </a:p>
          <a:p>
            <a:pPr lvl="1">
              <a:buFont typeface="Arial" panose="020B0604020202020204" pitchFamily="34" charset="0"/>
              <a:buChar char="•"/>
            </a:pPr>
            <a:r>
              <a:rPr lang="en-US" altLang="en-US" sz="1600" dirty="0">
                <a:solidFill>
                  <a:srgbClr val="00B0F0"/>
                </a:solidFill>
              </a:rPr>
              <a:t>All please continue to send proposed revisions to the chair as you can.</a:t>
            </a:r>
          </a:p>
          <a:p>
            <a:pPr lvl="1">
              <a:buFont typeface="Arial" panose="020B0604020202020204" pitchFamily="34" charset="0"/>
              <a:buChar char="•"/>
            </a:pPr>
            <a:endParaRPr lang="en-US" altLang="en-US" sz="1600" dirty="0">
              <a:solidFill>
                <a:srgbClr val="00B0F0"/>
              </a:solidFill>
            </a:endParaRPr>
          </a:p>
          <a:p>
            <a:pPr>
              <a:buFont typeface="Arial" panose="020B0604020202020204" pitchFamily="34" charset="0"/>
              <a:buChar char="•"/>
            </a:pPr>
            <a:r>
              <a:rPr lang="en-US" sz="1800" dirty="0">
                <a:solidFill>
                  <a:schemeClr val="tx1"/>
                </a:solidFill>
              </a:rPr>
              <a:t>Thanks to all for the emails / inputs / perspectives / guidance / etc. on the 6 GHz 802.11 / 802.15 concern.  </a:t>
            </a:r>
          </a:p>
          <a:p>
            <a:pPr lvl="1">
              <a:buFont typeface="Arial" panose="020B0604020202020204" pitchFamily="34" charset="0"/>
              <a:buChar char="•"/>
            </a:pPr>
            <a:r>
              <a:rPr lang="en-US" sz="1600" dirty="0">
                <a:solidFill>
                  <a:schemeClr val="tx1"/>
                </a:solidFill>
              </a:rPr>
              <a:t>The trend was this is not an 802.18 activity at this point, it is an IEEE 802 concern at the EC level and with the WGs 802.11, 802.15 and 802.19.  </a:t>
            </a:r>
          </a:p>
          <a:p>
            <a:pPr lvl="1">
              <a:buFont typeface="Arial" panose="020B0604020202020204" pitchFamily="34" charset="0"/>
              <a:buChar char="•"/>
            </a:pPr>
            <a:r>
              <a:rPr lang="en-US" sz="1600" dirty="0">
                <a:solidFill>
                  <a:schemeClr val="tx1"/>
                </a:solidFill>
              </a:rPr>
              <a:t>The chair did talk to the IEEE 802 Chair and is okay with the plan.</a:t>
            </a:r>
          </a:p>
          <a:p>
            <a:pPr lvl="2">
              <a:buFont typeface="Arial" panose="020B0604020202020204" pitchFamily="34" charset="0"/>
              <a:buChar char="•"/>
            </a:pPr>
            <a:r>
              <a:rPr lang="en-US" sz="1400" b="1" dirty="0">
                <a:solidFill>
                  <a:schemeClr val="tx1"/>
                </a:solidFill>
              </a:rPr>
              <a:t>One key maybe to define criteria for coexistence.  </a:t>
            </a:r>
          </a:p>
          <a:p>
            <a:pPr lvl="1">
              <a:buFont typeface="Arial" panose="020B0604020202020204" pitchFamily="34" charset="0"/>
              <a:buChar char="•"/>
            </a:pPr>
            <a:r>
              <a:rPr lang="en-US" sz="1600" dirty="0">
                <a:solidFill>
                  <a:srgbClr val="00B0F0"/>
                </a:solidFill>
              </a:rPr>
              <a:t>The .18 chair will work with those above on next steps and start the criteria.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1800" b="0" dirty="0">
                <a:solidFill>
                  <a:srgbClr val="00B0F0"/>
                </a:solidFill>
              </a:rPr>
              <a:t>All, please send possible agenda items for Warsaw to the .18 chair by Wednesday 02 May. </a:t>
            </a:r>
          </a:p>
          <a:p>
            <a:pPr lvl="1">
              <a:buFont typeface="Arial" panose="020B0604020202020204" pitchFamily="34" charset="0"/>
              <a:buChar char="•"/>
            </a:pPr>
            <a:endParaRPr lang="en-US" alt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WRC-19 viewpoints finishes EC ballot today. </a:t>
            </a:r>
          </a:p>
          <a:p>
            <a:pPr>
              <a:buFont typeface="Arial" panose="020B0604020202020204" pitchFamily="34" charset="0"/>
              <a:buChar char="•"/>
            </a:pPr>
            <a:r>
              <a:rPr lang="en-US" sz="2000" dirty="0"/>
              <a:t>Spectrum Horizons comments are in EC ballot till 30 April. </a:t>
            </a:r>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26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03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8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15:_________</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endParaRPr lang="en-US" sz="1000" dirty="0">
              <a:solidFill>
                <a:schemeClr val="bg1"/>
              </a:solidFill>
            </a:endParaRP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26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With teleconferences </a:t>
            </a:r>
            <a:r>
              <a:rPr lang="en-US" sz="1200" dirty="0">
                <a:solidFill>
                  <a:schemeClr val="tx1"/>
                </a:solidFill>
                <a:cs typeface="+mn-cs"/>
              </a:rPr>
              <a:t>approval on 08 March 2018, q</a:t>
            </a:r>
            <a:r>
              <a:rPr lang="en-US" sz="1200" dirty="0">
                <a:solidFill>
                  <a:schemeClr val="tx1"/>
                </a:solidFill>
                <a:ea typeface="+mn-ea"/>
                <a:cs typeface="+mn-cs"/>
              </a:rPr>
              <a:t>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26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6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26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338554"/>
          </a:xfrm>
          <a:prstGeom prst="rect">
            <a:avLst/>
          </a:prstGeom>
          <a:noFill/>
        </p:spPr>
        <p:txBody>
          <a:bodyPr wrap="square" rtlCol="0">
            <a:spAutoFit/>
          </a:bodyPr>
          <a:lstStyle/>
          <a:p>
            <a:r>
              <a:rPr lang="en-US" sz="1600" dirty="0">
                <a:solidFill>
                  <a:schemeClr val="tx1"/>
                </a:solidFill>
              </a:rPr>
              <a:t>For the vote, ___</a:t>
            </a:r>
          </a:p>
        </p:txBody>
      </p:sp>
    </p:spTree>
    <p:extLst>
      <p:ext uri="{BB962C8B-B14F-4D97-AF65-F5344CB8AC3E}">
        <p14:creationId xmlns:p14="http://schemas.microsoft.com/office/powerpoint/2010/main" val="328098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26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26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600" dirty="0"/>
              <a:t>Call to Order</a:t>
            </a:r>
            <a:endParaRPr lang="en-US" altLang="en-US" sz="1400" dirty="0"/>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Google / Facebook feedback</a:t>
            </a:r>
          </a:p>
          <a:p>
            <a:pPr lvl="1">
              <a:buFont typeface="Arial" panose="020B0604020202020204" pitchFamily="34" charset="0"/>
              <a:buChar char="•"/>
            </a:pPr>
            <a:r>
              <a:rPr lang="en-US" altLang="en-US" sz="1400" dirty="0"/>
              <a:t>NOI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EU Position Paper</a:t>
            </a:r>
          </a:p>
          <a:p>
            <a:pPr lvl="1">
              <a:buFont typeface="Arial" panose="020B0604020202020204" pitchFamily="34" charset="0"/>
              <a:buChar char="•"/>
            </a:pPr>
            <a:r>
              <a:rPr lang="en-US" altLang="en-US" sz="1400" dirty="0"/>
              <a:t>Items if time permits</a:t>
            </a:r>
            <a:endParaRPr lang="en-US" altLang="en-US" sz="12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NGV in Warsaw</a:t>
            </a:r>
          </a:p>
          <a:p>
            <a:pPr lvl="1">
              <a:buFont typeface="Arial" panose="020B0604020202020204" pitchFamily="34" charset="0"/>
              <a:buChar char="•"/>
            </a:pPr>
            <a:r>
              <a:rPr lang="en-US" altLang="en-US" sz="1400" dirty="0"/>
              <a:t>IEEE EU Position paper inputs</a:t>
            </a:r>
          </a:p>
          <a:p>
            <a:pPr lvl="1">
              <a:buFont typeface="Arial" panose="020B0604020202020204" pitchFamily="34" charset="0"/>
              <a:buChar char="•"/>
            </a:pPr>
            <a:r>
              <a:rPr lang="en-US" altLang="en-US" sz="1400" dirty="0"/>
              <a:t>WiFi / UWB with Chairs</a:t>
            </a:r>
          </a:p>
          <a:p>
            <a:pPr lvl="1">
              <a:buFont typeface="Arial" panose="020B0604020202020204" pitchFamily="34" charset="0"/>
              <a:buChar char="•"/>
            </a:pPr>
            <a:r>
              <a:rPr lang="en-US" altLang="en-US" sz="1400" dirty="0"/>
              <a:t>Warsaw agenda items </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26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buFont typeface="Arial" panose="020B0604020202020204" pitchFamily="34" charset="0"/>
              <a:buChar char="•"/>
            </a:pPr>
            <a:r>
              <a:rPr lang="en-US" altLang="en-US" sz="1600" b="0" dirty="0"/>
              <a:t>Google, what can they do next; and Facebook wants to join us in requests for more testing.</a:t>
            </a:r>
          </a:p>
          <a:p>
            <a:pPr>
              <a:buFont typeface="Arial" panose="020B0604020202020204" pitchFamily="34" charset="0"/>
              <a:buChar char="•"/>
            </a:pPr>
            <a:r>
              <a:rPr lang="en-US" altLang="en-US" sz="1600" b="0" dirty="0"/>
              <a:t>FCC NOI – Expanding flexible use of the 3.7 GHz to 4.2 GHz band. GN 18-122</a:t>
            </a:r>
          </a:p>
          <a:p>
            <a:pPr>
              <a:buFont typeface="Arial" panose="020B0604020202020204" pitchFamily="34" charset="0"/>
              <a:buChar char="•"/>
            </a:pPr>
            <a:r>
              <a:rPr lang="en-US" sz="1600" b="0" dirty="0">
                <a:solidFill>
                  <a:schemeClr val="tx1"/>
                </a:solidFill>
              </a:rPr>
              <a:t>EU Items, what is the latest from members.</a:t>
            </a:r>
          </a:p>
          <a:p>
            <a:pPr>
              <a:buFont typeface="Arial" panose="020B0604020202020204" pitchFamily="34" charset="0"/>
              <a:buChar char="•"/>
            </a:pPr>
            <a:r>
              <a:rPr lang="en-US" sz="1600" b="0" dirty="0">
                <a:solidFill>
                  <a:schemeClr val="tx1"/>
                </a:solidFill>
              </a:rPr>
              <a:t>IEEE European Position Statement on Spectrum Management</a:t>
            </a: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NGV SG, Next Generation Vehicular, 802.11p, letter to FCC</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50000"/>
                  </a:schemeClr>
                </a:solidFill>
              </a:rPr>
              <a:t>Unanimous consent</a:t>
            </a:r>
          </a:p>
          <a:p>
            <a:pPr lvl="1"/>
            <a:endParaRPr lang="en-US" altLang="en-US" sz="1600" u="sng" dirty="0"/>
          </a:p>
          <a:p>
            <a:pPr lvl="1"/>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19 April 2018; </a:t>
            </a:r>
            <a:r>
              <a:rPr lang="en-US" altLang="en-US" sz="1600" dirty="0">
                <a:solidFill>
                  <a:schemeClr val="tx1"/>
                </a:solidFill>
                <a:hlinkClick r:id="rId2"/>
              </a:rPr>
              <a:t>https://mentor.ieee.org/802.18/dcn/18/18-18-0042-01-0000-minutes-19apr18-rr-tag-teleconference.doc</a:t>
            </a:r>
            <a:r>
              <a:rPr lang="en-US" altLang="en-US" sz="1600" dirty="0">
                <a:solidFill>
                  <a:schemeClr val="tx1"/>
                </a:solidFill>
              </a:rPr>
              <a:t>; 	</a:t>
            </a:r>
            <a:r>
              <a:rPr lang="en-US" altLang="en-US" sz="1600" b="0" dirty="0">
                <a:solidFill>
                  <a:schemeClr val="tx1"/>
                </a:solidFill>
              </a:rPr>
              <a:t>Posted: </a:t>
            </a:r>
            <a:r>
              <a:rPr lang="en-US" sz="1600" b="0" dirty="0"/>
              <a:t>20-Apr-2018 20:36:26 ET</a:t>
            </a:r>
            <a:endParaRPr lang="en-US" altLang="en-US" sz="1600" b="0"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50000"/>
                  </a:schemeClr>
                </a:solidFill>
              </a:rPr>
              <a:t>Unanimous consent</a:t>
            </a:r>
            <a:endParaRPr lang="en-US" altLang="en-US" sz="1600" b="1" u="sng" dirty="0">
              <a:solidFill>
                <a:schemeClr val="bg1">
                  <a:lumMod val="50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26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6595" cy="4494213"/>
          </a:xfrm>
        </p:spPr>
        <p:txBody>
          <a:bodyPr/>
          <a:lstStyle/>
          <a:p>
            <a:pPr>
              <a:buFont typeface="Arial" panose="020B0604020202020204" pitchFamily="34" charset="0"/>
              <a:buChar char="•"/>
            </a:pPr>
            <a:r>
              <a:rPr lang="en-US" sz="2000" dirty="0"/>
              <a:t>Google would like to work with IEEE 802 on what they can do to answer our questions.  They may join us in a future call. </a:t>
            </a:r>
          </a:p>
          <a:p>
            <a:pPr lvl="1">
              <a:buFont typeface="Arial" panose="020B0604020202020204" pitchFamily="34" charset="0"/>
              <a:buChar char="•"/>
            </a:pPr>
            <a:r>
              <a:rPr lang="en-US" sz="1600" dirty="0"/>
              <a:t>They do not want to interfere and was thinking if meeting EU standards that would help. </a:t>
            </a:r>
          </a:p>
          <a:p>
            <a:pPr lvl="1">
              <a:buFont typeface="Arial" panose="020B0604020202020204" pitchFamily="34" charset="0"/>
              <a:buChar char="•"/>
            </a:pPr>
            <a:r>
              <a:rPr lang="en-US" sz="1600" dirty="0"/>
              <a:t>They do have a lower duty cycle. </a:t>
            </a:r>
          </a:p>
          <a:p>
            <a:pPr lvl="1">
              <a:buFont typeface="Arial" panose="020B0604020202020204" pitchFamily="34" charset="0"/>
              <a:buChar char="•"/>
            </a:pPr>
            <a:r>
              <a:rPr lang="en-US" sz="1600" dirty="0">
                <a:hlinkClick r:id="rId2"/>
              </a:rPr>
              <a:t>https://mentor.ieee.org/802.18/dcn/18/18-18-0045-00-0000-google-s-waiver-request-google-reply-comments-motion-sensing-57-64-ghz.pdf</a:t>
            </a:r>
            <a:r>
              <a:rPr lang="en-US" sz="1600" dirty="0"/>
              <a:t> </a:t>
            </a:r>
          </a:p>
          <a:p>
            <a:pPr lvl="2">
              <a:spcBef>
                <a:spcPts val="0"/>
              </a:spcBef>
              <a:buFont typeface="Arial" panose="020B0604020202020204" pitchFamily="34" charset="0"/>
              <a:buChar char="•"/>
            </a:pPr>
            <a:r>
              <a:rPr lang="en-US" sz="1600" b="0" dirty="0"/>
              <a:t>Google has asked to operate Soli technology at the requested power levels only in devices for which Google is the responsible party under the Commission’s device authorization rules.</a:t>
            </a:r>
            <a:r>
              <a:rPr lang="en-US" sz="1600" dirty="0"/>
              <a:t> </a:t>
            </a:r>
          </a:p>
          <a:p>
            <a:pPr lvl="2">
              <a:spcBef>
                <a:spcPts val="0"/>
              </a:spcBef>
              <a:buFont typeface="Arial" panose="020B0604020202020204" pitchFamily="34" charset="0"/>
              <a:buChar char="•"/>
            </a:pPr>
            <a:r>
              <a:rPr lang="en-US" sz="1600" dirty="0"/>
              <a:t>D</a:t>
            </a:r>
            <a:r>
              <a:rPr lang="en-US" sz="1600" b="0" dirty="0"/>
              <a:t>evices incorporating Project Soli technology will operate at a much lower duty cycle. For instance, a duty cycle of 0.1% would reduce a Soli device’s time-averaged output power by some 30 </a:t>
            </a:r>
            <a:r>
              <a:rPr lang="en-US" sz="1600" b="0" dirty="0" err="1"/>
              <a:t>dB.</a:t>
            </a:r>
            <a:endParaRPr lang="en-US" sz="1600" dirty="0"/>
          </a:p>
          <a:p>
            <a:pPr lvl="2">
              <a:spcBef>
                <a:spcPts val="0"/>
              </a:spcBef>
              <a:buFont typeface="Arial" panose="020B0604020202020204" pitchFamily="34" charset="0"/>
              <a:buChar char="•"/>
            </a:pPr>
            <a:r>
              <a:rPr lang="en-US" sz="1600" b="0" dirty="0"/>
              <a:t>… This assumption that a single </a:t>
            </a:r>
            <a:r>
              <a:rPr lang="en-US" sz="1600" b="0" dirty="0" err="1"/>
              <a:t>WiGig</a:t>
            </a:r>
            <a:r>
              <a:rPr lang="en-US" sz="1600" b="0" dirty="0"/>
              <a:t> OFDM symbol will be repeatedly affected by Soli emissions, and that </a:t>
            </a:r>
            <a:r>
              <a:rPr lang="en-US" sz="1600" b="0" dirty="0" err="1"/>
              <a:t>WiGig</a:t>
            </a:r>
            <a:r>
              <a:rPr lang="en-US" sz="1600" b="0" dirty="0"/>
              <a:t> will be continuously affected, led </a:t>
            </a:r>
            <a:r>
              <a:rPr lang="en-US" sz="1600" b="0" dirty="0" err="1"/>
              <a:t>Lovefield</a:t>
            </a:r>
            <a:r>
              <a:rPr lang="en-US" sz="16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600" b="0" dirty="0" err="1"/>
              <a:t>Lovefield’s</a:t>
            </a:r>
            <a:r>
              <a:rPr lang="en-US" sz="1600" b="0" dirty="0"/>
              <a:t> results to this real-world circumstance, in response to the comments received.</a:t>
            </a: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37303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26370</TotalTime>
  <Words>2988</Words>
  <Application>Microsoft Office PowerPoint</Application>
  <PresentationFormat>On-screen Show (4:3)</PresentationFormat>
  <Paragraphs>332</Paragraphs>
  <Slides>24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Google Wavier -1</vt:lpstr>
      <vt:lpstr>Google Wavier -2</vt:lpstr>
      <vt:lpstr>Google Wavier -3</vt:lpstr>
      <vt:lpstr>FCC NOI 4 GHz </vt:lpstr>
      <vt:lpstr>EU items </vt:lpstr>
      <vt:lpstr>IEEE EU</vt:lpstr>
      <vt:lpstr>FCC – Section 7</vt:lpstr>
      <vt:lpstr>IEEE 802</vt:lpstr>
      <vt:lpstr>FCC - NGV  </vt:lpstr>
      <vt:lpstr>Actions Required</vt:lpstr>
      <vt:lpstr>Any Other Business</vt:lpstr>
      <vt:lpstr>Adjourn</vt:lpstr>
      <vt:lpstr>PowerPoint Presentation</vt:lpstr>
      <vt:lpstr>PowerPoint Presentation</vt:lpstr>
      <vt:lpstr>Motion – EU Spectrum Management</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530</cp:revision>
  <cp:lastPrinted>1601-01-01T00:00:00Z</cp:lastPrinted>
  <dcterms:created xsi:type="dcterms:W3CDTF">2016-03-03T14:54:45Z</dcterms:created>
  <dcterms:modified xsi:type="dcterms:W3CDTF">2018-04-25T20:32:51Z</dcterms:modified>
</cp:coreProperties>
</file>