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319" r:id="rId6"/>
    <p:sldId id="331" r:id="rId7"/>
    <p:sldId id="352" r:id="rId8"/>
    <p:sldId id="379" r:id="rId9"/>
    <p:sldId id="378" r:id="rId10"/>
    <p:sldId id="376" r:id="rId11"/>
    <p:sldId id="377" r:id="rId12"/>
    <p:sldId id="354" r:id="rId13"/>
    <p:sldId id="374" r:id="rId14"/>
    <p:sldId id="359" r:id="rId15"/>
    <p:sldId id="343" r:id="rId16"/>
    <p:sldId id="321" r:id="rId17"/>
    <p:sldId id="349" r:id="rId18"/>
    <p:sldId id="327" r:id="rId19"/>
    <p:sldId id="342" r:id="rId20"/>
    <p:sldId id="375" r:id="rId21"/>
    <p:sldId id="366" r:id="rId22"/>
    <p:sldId id="358" r:id="rId23"/>
    <p:sldId id="363" r:id="rId24"/>
    <p:sldId id="360"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5" autoAdjust="0"/>
    <p:restoredTop sz="94660"/>
  </p:normalViewPr>
  <p:slideViewPr>
    <p:cSldViewPr>
      <p:cViewPr varScale="1">
        <p:scale>
          <a:sx n="115" d="100"/>
          <a:sy n="115" d="100"/>
        </p:scale>
        <p:origin x="27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25-Apr-18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April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26 April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April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802.18-18/0046r00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041-00-0000-fcc-noi-expanding-flexible-use-of-3-7-4-2-ghz-band-gn-18-122-da-18-396.pdf" TargetMode="External"/><Relationship Id="rId2" Type="http://schemas.openxmlformats.org/officeDocument/2006/relationships/hyperlink" Target="https://www.fcc.gov/ecfs/search/filings?q=delegated_authority_number:(*18\-396*)&amp;sort=date_disseminated,DES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42-01-0000-minutes-19apr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8/18-18-0045-00-0000-google-s-waiver-request-google-reply-comments-motion-sensing-57-64-ghz.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44-00-0000-google-s-waiver-request-facebook-reply-comments-motion-sensing-57-64-ghz.pdf" TargetMode="External"/><Relationship Id="rId2" Type="http://schemas.openxmlformats.org/officeDocument/2006/relationships/hyperlink" Target="https://mentor.ieee.org/802.18/dcn/18/18-18-0043-00-0000-google-s-waiver-request-facebook-comments-motion-sensing-57-64-ghz.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26 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4"/>
            <a:ext cx="7772400" cy="777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26 April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494240"/>
              </p:ext>
            </p:extLst>
          </p:nvPr>
        </p:nvGraphicFramePr>
        <p:xfrm>
          <a:off x="522288" y="3611563"/>
          <a:ext cx="7996237" cy="2555875"/>
        </p:xfrm>
        <a:graphic>
          <a:graphicData uri="http://schemas.openxmlformats.org/presentationml/2006/ole">
            <mc:AlternateContent xmlns:mc="http://schemas.openxmlformats.org/markup-compatibility/2006">
              <mc:Choice xmlns:v="urn:schemas-microsoft-com:vml" Requires="v">
                <p:oleObj spid="_x0000_s3565"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22288" y="3611563"/>
                        <a:ext cx="7996237"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a:t>
            </a:r>
            <a:endParaRPr lang="en-US" sz="1400" dirty="0"/>
          </a:p>
        </p:txBody>
      </p:sp>
      <p:sp>
        <p:nvSpPr>
          <p:cNvPr id="3" name="Content Placeholder 2"/>
          <p:cNvSpPr>
            <a:spLocks noGrp="1"/>
          </p:cNvSpPr>
          <p:nvPr>
            <p:ph idx="1"/>
          </p:nvPr>
        </p:nvSpPr>
        <p:spPr>
          <a:xfrm>
            <a:off x="685800" y="762000"/>
            <a:ext cx="8306595" cy="4494213"/>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2000" b="0" dirty="0"/>
              <a:t>EXPANDING FLEXIBLE USE OF THE 3.7 GHZ TO 4.2 GHZ BAND, DA 18-396</a:t>
            </a:r>
            <a:r>
              <a:rPr lang="en-US" sz="2000" b="0" dirty="0">
                <a:solidFill>
                  <a:schemeClr val="bg1"/>
                </a:solidFill>
              </a:rPr>
              <a:t> </a:t>
            </a:r>
          </a:p>
          <a:p>
            <a:pPr lvl="1">
              <a:buFont typeface="Arial" panose="020B0604020202020204" pitchFamily="34" charset="0"/>
              <a:buChar char="•"/>
            </a:pPr>
            <a:r>
              <a:rPr lang="en-US" sz="1800" b="0" dirty="0">
                <a:solidFill>
                  <a:schemeClr val="bg1"/>
                </a:solidFill>
                <a:hlinkClick r:id="rId2"/>
              </a:rPr>
              <a:t>https://www.fcc.gov/ecfs/search/filings?q=delegated_authority_number:(*18%5C-396*)&amp;sort=date_disseminated,DESC</a:t>
            </a:r>
            <a:r>
              <a:rPr lang="en-US" sz="1800" b="0" dirty="0">
                <a:solidFill>
                  <a:schemeClr val="bg1"/>
                </a:solidFill>
              </a:rPr>
              <a:t> </a:t>
            </a:r>
          </a:p>
          <a:p>
            <a:pPr lvl="1">
              <a:buFont typeface="Arial" panose="020B0604020202020204" pitchFamily="34" charset="0"/>
              <a:buChar char="•"/>
            </a:pPr>
            <a:r>
              <a:rPr lang="en-US" sz="1800" dirty="0">
                <a:solidFill>
                  <a:schemeClr val="bg1"/>
                </a:solidFill>
                <a:hlinkClick r:id="rId3"/>
              </a:rPr>
              <a:t>https://mentor.ieee.org/802.18/dcn/18/18-18-0041-00-0000-fcc-noi-expanding-flexible-use-of-3-7-4-2-ghz-band-gn-18-122-da-18-396.pdf</a:t>
            </a:r>
            <a:r>
              <a:rPr lang="en-US" sz="1800" dirty="0">
                <a:solidFill>
                  <a:schemeClr val="bg1"/>
                </a:solidFill>
              </a:rPr>
              <a:t>  </a:t>
            </a:r>
            <a:endParaRPr lang="en-US" sz="1800" b="0" dirty="0">
              <a:solidFill>
                <a:schemeClr val="tx1"/>
              </a:solidFill>
            </a:endParaRPr>
          </a:p>
          <a:p>
            <a:pPr lvl="1">
              <a:buFont typeface="Arial" panose="020B0604020202020204" pitchFamily="34" charset="0"/>
              <a:buChar char="•"/>
            </a:pPr>
            <a:r>
              <a:rPr lang="en-US" sz="1800" b="0" dirty="0"/>
              <a:t>By this Public Notice, the Wireless Telecommunications Bureau, International Bureau, and the Office of Engineering and Technology establish GN Docket No. 18-122, which is captioned “Expanding Flexible Use of the 3.7 GHz to 4.2 GHz Band.” We encourage parties that submit filings related to the potential for more intensive use of the 3.7-4.2 GHz Band to submit those filings in this docket.</a:t>
            </a:r>
            <a:r>
              <a:rPr lang="en-US" sz="1800" dirty="0">
                <a:solidFill>
                  <a:schemeClr val="tx1"/>
                </a:solidFill>
              </a:rPr>
              <a:t> </a:t>
            </a:r>
            <a:endParaRPr lang="en-US" sz="1600" dirty="0">
              <a:solidFill>
                <a:schemeClr val="tx1"/>
              </a:solidFill>
            </a:endParaRP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solidFill>
                  <a:schemeClr val="tx1"/>
                </a:solidFill>
              </a:rPr>
              <a:t> </a:t>
            </a:r>
            <a:r>
              <a:rPr lang="en-US" sz="1800" dirty="0">
                <a:solidFill>
                  <a:schemeClr val="tx1"/>
                </a:solidFill>
              </a:rPr>
              <a:t>  </a:t>
            </a:r>
            <a:r>
              <a:rPr lang="en-US" sz="1800" b="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470170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2000" dirty="0"/>
              <a:t>Anything to share on the EU front?</a:t>
            </a:r>
            <a:endParaRPr lang="en-US" sz="2000" dirty="0">
              <a:solidFill>
                <a:schemeClr val="bg1"/>
              </a:solidFill>
            </a:endParaRPr>
          </a:p>
          <a:p>
            <a:pPr lvl="1">
              <a:buFont typeface="Arial" panose="020B0604020202020204" pitchFamily="34" charset="0"/>
              <a:buChar char="•"/>
            </a:pPr>
            <a:r>
              <a:rPr lang="en-US" sz="1800" dirty="0">
                <a:solidFill>
                  <a:schemeClr val="bg1"/>
                </a:solidFill>
              </a:rPr>
              <a:t> </a:t>
            </a:r>
            <a:endParaRPr lang="en-US" sz="1800" dirty="0">
              <a:solidFill>
                <a:schemeClr val="tx1"/>
              </a:solidFill>
            </a:endParaRPr>
          </a:p>
          <a:p>
            <a:pPr lvl="1">
              <a:buFont typeface="Arial" panose="020B0604020202020204" pitchFamily="34" charset="0"/>
              <a:buChar char="•"/>
            </a:pPr>
            <a:r>
              <a:rPr lang="en-US" sz="1800" dirty="0">
                <a:solidFill>
                  <a:schemeClr val="tx1"/>
                </a:solidFill>
              </a:rPr>
              <a:t>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solidFill>
                  <a:schemeClr val="bg1"/>
                </a:solidFill>
              </a:rPr>
              <a:t>links in 5925-6425 MHz in 37 countries, though some questions on how accurate.</a:t>
            </a:r>
            <a:endParaRPr lang="en-US" sz="1200" b="0" dirty="0">
              <a:solidFill>
                <a:schemeClr val="bg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005" y="1066800"/>
            <a:ext cx="8458995" cy="4494213"/>
          </a:xfrm>
        </p:spPr>
        <p:txBody>
          <a:bodyPr/>
          <a:lstStyle/>
          <a:p>
            <a:pPr>
              <a:buFont typeface="Arial" panose="020B0604020202020204" pitchFamily="34" charset="0"/>
              <a:buChar char="•"/>
            </a:pPr>
            <a:r>
              <a:rPr lang="en-US" sz="2000" b="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sz="1400" dirty="0">
                <a:solidFill>
                  <a:schemeClr val="tx1"/>
                </a:solidFill>
              </a:rPr>
              <a:t>Document 18-18/0028rxx, latest revision is our current markup. </a:t>
            </a:r>
          </a:p>
          <a:p>
            <a:pPr lvl="7">
              <a:buFont typeface="Arial" panose="020B0604020202020204" pitchFamily="34" charset="0"/>
              <a:buChar char="•"/>
            </a:pPr>
            <a:endParaRPr lang="en-US" sz="1050" dirty="0">
              <a:solidFill>
                <a:schemeClr val="tx1"/>
              </a:solidFill>
            </a:endParaRPr>
          </a:p>
          <a:p>
            <a:pPr lvl="1">
              <a:buFont typeface="Arial" panose="020B0604020202020204" pitchFamily="34" charset="0"/>
              <a:buChar char="•"/>
            </a:pPr>
            <a:r>
              <a:rPr lang="en-US" sz="1800" b="1" dirty="0">
                <a:solidFill>
                  <a:srgbClr val="00B0F0"/>
                </a:solidFill>
              </a:rPr>
              <a:t>Please send comments to .18 chair, to integrate, to be reviewed by the TAG. </a:t>
            </a:r>
          </a:p>
          <a:p>
            <a:pPr lvl="1">
              <a:buFont typeface="Arial" panose="020B0604020202020204" pitchFamily="34" charset="0"/>
              <a:buChar char="•"/>
            </a:pPr>
            <a:r>
              <a:rPr lang="en-US" sz="1800" dirty="0">
                <a:solidFill>
                  <a:schemeClr val="tx1"/>
                </a:solidFill>
              </a:rPr>
              <a:t>It may take several calls to get through all of it.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600" b="0" dirty="0"/>
              <a:t>Based on the viewpoints and arguments in this policy paper, the IEEE EPPC WG on ICT recommends: </a:t>
            </a:r>
          </a:p>
          <a:p>
            <a:r>
              <a:rPr lang="en-US" sz="1200" b="0" dirty="0"/>
              <a:t> ITU/WARC should amend their usage allocation schemes to consider much wider frequency bands per usage domain, subject to specific audited coding and modulation schemes, which promote innovation and value creation. </a:t>
            </a:r>
          </a:p>
          <a:p>
            <a:r>
              <a:rPr lang="en-US" sz="1200" b="0" dirty="0"/>
              <a:t> Governments should strive to support the 3D principle and add transmitted power, location, and time constraints to balance conflicting interests; they should also, in some areas, encourage sharing between licensees seeking the same rights. </a:t>
            </a:r>
          </a:p>
          <a:p>
            <a:r>
              <a:rPr lang="en-US" sz="1200" b="0" dirty="0"/>
              <a:t> Governments, assisted by industry, should reinforce spectrum monitoring; in addition, when monitoring radio spectrum, they should enhance their capabilities in assessing new/forthcoming coding and modulation techniques at the measurement level. </a:t>
            </a:r>
          </a:p>
          <a:p>
            <a:r>
              <a:rPr lang="en-US" sz="1200" b="0" dirty="0"/>
              <a:t> Legal provisions set by regulators and parliaments should encourage a broader societal value-based allocation, while ensuring dependability, resilience, safety, and security.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Section 7</a:t>
            </a:r>
            <a:endParaRPr lang="en-US" sz="1400" dirty="0"/>
          </a:p>
        </p:txBody>
      </p:sp>
      <p:sp>
        <p:nvSpPr>
          <p:cNvPr id="3" name="Content Placeholder 2"/>
          <p:cNvSpPr>
            <a:spLocks noGrp="1"/>
          </p:cNvSpPr>
          <p:nvPr>
            <p:ph idx="1"/>
          </p:nvPr>
        </p:nvSpPr>
        <p:spPr>
          <a:xfrm>
            <a:off x="734768" y="1181893"/>
            <a:ext cx="8382795" cy="4494213"/>
          </a:xfrm>
        </p:spPr>
        <p:txBody>
          <a:bodyPr/>
          <a:lstStyle/>
          <a:p>
            <a:pPr marL="457200" lvl="1" indent="0"/>
            <a:endParaRPr lang="en-US" sz="1800" dirty="0"/>
          </a:p>
          <a:p>
            <a:pPr>
              <a:buFont typeface="Arial" panose="020B0604020202020204" pitchFamily="34" charset="0"/>
              <a:buChar char="•"/>
            </a:pPr>
            <a:r>
              <a:rPr lang="en-US" sz="2000" b="0" dirty="0"/>
              <a:t>NPRM Revision of Section 7 on expediting access for new technologies</a:t>
            </a:r>
            <a:r>
              <a:rPr lang="en-US" altLang="en-US" sz="2000" b="0" dirty="0"/>
              <a:t> </a:t>
            </a:r>
          </a:p>
          <a:p>
            <a:pPr lvl="1">
              <a:buFont typeface="Arial" panose="020B0604020202020204" pitchFamily="34" charset="0"/>
              <a:buChar char="•"/>
            </a:pPr>
            <a:r>
              <a:rPr lang="en-US" altLang="en-US" sz="1200" dirty="0">
                <a:hlinkClick r:id="rId2"/>
              </a:rPr>
              <a:t>https://mentor.ieee.org/802.18/dcn/18/18-18-0021-00-0000-nprm-fcc-18-18.docx</a:t>
            </a:r>
            <a:r>
              <a:rPr lang="en-US" altLang="en-US" sz="1200" dirty="0"/>
              <a:t>  </a:t>
            </a:r>
          </a:p>
          <a:p>
            <a:pPr lvl="1">
              <a:buFont typeface="Arial" panose="020B0604020202020204" pitchFamily="34" charset="0"/>
              <a:buChar char="•"/>
            </a:pPr>
            <a:r>
              <a:rPr lang="en-US" sz="1200" u="sng" dirty="0">
                <a:hlinkClick r:id="rId3"/>
              </a:rPr>
              <a:t>https://www.fcc.gov/ecfs/search/filings?proceedings_name=18-22&amp;sort=date_disseminated,DESC</a:t>
            </a:r>
            <a:r>
              <a:rPr lang="en-US" sz="1200" dirty="0"/>
              <a:t>  </a:t>
            </a:r>
            <a:r>
              <a:rPr lang="en-US" altLang="en-US" sz="1200" dirty="0"/>
              <a:t> </a:t>
            </a:r>
            <a:endParaRPr lang="en-US" altLang="en-US" sz="1400" dirty="0"/>
          </a:p>
          <a:p>
            <a:pPr lvl="1">
              <a:buFont typeface="Arial" panose="020B0604020202020204" pitchFamily="34" charset="0"/>
              <a:buChar char="•"/>
            </a:pPr>
            <a:r>
              <a:rPr lang="en-US" altLang="en-US" sz="1600" dirty="0"/>
              <a:t>Comments Due: _____</a:t>
            </a:r>
            <a:r>
              <a:rPr lang="en-US" altLang="en-US" sz="1600" b="0" dirty="0"/>
              <a:t>  		(45 days / 75 days)</a:t>
            </a:r>
          </a:p>
          <a:p>
            <a:pPr lvl="1">
              <a:buFont typeface="Arial" panose="020B0604020202020204" pitchFamily="34" charset="0"/>
              <a:buChar char="•"/>
            </a:pPr>
            <a:r>
              <a:rPr lang="en-US" altLang="en-US" sz="1600" dirty="0">
                <a:solidFill>
                  <a:srgbClr val="00B0F0"/>
                </a:solidFill>
              </a:rPr>
              <a:t>Will watch for due dates, </a:t>
            </a:r>
          </a:p>
          <a:p>
            <a:pPr lvl="2">
              <a:buFont typeface="Arial" panose="020B0604020202020204" pitchFamily="34" charset="0"/>
              <a:buChar char="•"/>
            </a:pPr>
            <a:r>
              <a:rPr lang="en-US" altLang="en-US" sz="1400" b="1" u="sng" dirty="0"/>
              <a:t>though will start discussions as soon as time allows in our calls.</a:t>
            </a:r>
          </a:p>
          <a:p>
            <a:pPr>
              <a:buFont typeface="Arial" panose="020B0604020202020204" pitchFamily="34" charset="0"/>
              <a:buChar char="•"/>
            </a:pPr>
            <a:endParaRPr lang="en-US" altLang="en-US" sz="2000" u="sng"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254938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a:t>
            </a:r>
            <a:endParaRPr lang="en-US" sz="1400" dirty="0"/>
          </a:p>
        </p:txBody>
      </p:sp>
      <p:sp>
        <p:nvSpPr>
          <p:cNvPr id="3" name="Content Placeholder 2"/>
          <p:cNvSpPr>
            <a:spLocks noGrp="1"/>
          </p:cNvSpPr>
          <p:nvPr>
            <p:ph idx="1"/>
          </p:nvPr>
        </p:nvSpPr>
        <p:spPr>
          <a:xfrm>
            <a:off x="685800" y="1275229"/>
            <a:ext cx="8306595" cy="4494213"/>
          </a:xfrm>
        </p:spPr>
        <p:txBody>
          <a:bodyPr/>
          <a:lstStyle/>
          <a:p>
            <a:pPr>
              <a:buFont typeface="Arial" panose="020B0604020202020204" pitchFamily="34" charset="0"/>
              <a:buChar char="•"/>
            </a:pPr>
            <a:r>
              <a:rPr lang="en-US" sz="2000" b="0" dirty="0"/>
              <a:t>Fellowship request on reaching out to all regulators</a:t>
            </a: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endParaRPr lang="en-US" sz="1800" b="1" dirty="0">
              <a:solidFill>
                <a:srgbClr val="00B0F0"/>
              </a:solidFill>
            </a:endParaRPr>
          </a:p>
          <a:p>
            <a:pPr lvl="1">
              <a:buFont typeface="Arial" panose="020B0604020202020204" pitchFamily="34" charset="0"/>
              <a:buChar char="•"/>
            </a:pPr>
            <a:r>
              <a:rPr lang="en-US" sz="1800" dirty="0">
                <a:solidFill>
                  <a:srgbClr val="00B0F0"/>
                </a:solidFill>
              </a:rPr>
              <a:t>When time permits, will review this and what can we do.  </a:t>
            </a:r>
          </a:p>
          <a:p>
            <a:pPr lvl="1">
              <a:buFont typeface="Arial" panose="020B0604020202020204" pitchFamily="34" charset="0"/>
              <a:buChar char="•"/>
            </a:pPr>
            <a:endParaRPr lang="en-US" sz="1800" b="1" dirty="0">
              <a:solidFill>
                <a:schemeClr val="tx1"/>
              </a:solidFill>
            </a:endParaRPr>
          </a:p>
          <a:p>
            <a:pPr lvl="1">
              <a:buFont typeface="Arial" panose="020B0604020202020204" pitchFamily="34" charset="0"/>
              <a:buChar char="•"/>
            </a:pPr>
            <a:endParaRPr lang="en-US" sz="1800" b="0" dirty="0">
              <a:solidFill>
                <a:schemeClr val="tx1"/>
              </a:solidFill>
            </a:endParaRP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1600" b="0" dirty="0"/>
              <a:t>Anything new on NGV?  Other wise will wait till Warsaw for next steps.  </a:t>
            </a:r>
            <a:endParaRPr lang="en-US" sz="1200" b="0" dirty="0"/>
          </a:p>
          <a:p>
            <a:pPr>
              <a:buFont typeface="Arial" panose="020B0604020202020204" pitchFamily="34" charset="0"/>
              <a:buChar char="•"/>
            </a:pPr>
            <a:endParaRPr lang="en-US" sz="1600" b="0" dirty="0"/>
          </a:p>
          <a:p>
            <a:pPr>
              <a:buFont typeface="Arial" panose="020B0604020202020204" pitchFamily="34" charset="0"/>
              <a:buChar char="•"/>
            </a:pPr>
            <a:r>
              <a:rPr lang="en-US" sz="1600" b="0" dirty="0"/>
              <a:t>NGV SG, Next Generation Vehicular, 802.11p  </a:t>
            </a:r>
          </a:p>
          <a:p>
            <a:pPr lvl="1">
              <a:buFont typeface="Arial" panose="020B0604020202020204" pitchFamily="34" charset="0"/>
              <a:buChar char="•"/>
            </a:pPr>
            <a:r>
              <a:rPr lang="en-US" sz="1400" dirty="0"/>
              <a:t>Has the FCC made any progress  and possible final action on U-NII-4 itself?</a:t>
            </a:r>
          </a:p>
          <a:p>
            <a:pPr lvl="1">
              <a:buFont typeface="Arial" panose="020B0604020202020204" pitchFamily="34" charset="0"/>
              <a:buChar char="•"/>
            </a:pPr>
            <a:r>
              <a:rPr lang="en-US" sz="1400" dirty="0"/>
              <a:t>Work now is outside the FCC (OET) and still at US-DOT (includes the safety aspects) </a:t>
            </a:r>
          </a:p>
          <a:p>
            <a:pPr lvl="1">
              <a:buFont typeface="Arial" panose="020B0604020202020204" pitchFamily="34" charset="0"/>
              <a:buChar char="•"/>
            </a:pPr>
            <a:r>
              <a:rPr lang="en-US" sz="1400" dirty="0"/>
              <a:t>Looking at doing a letter to the OET and copy US-DOT on what is status of U-NII-4? </a:t>
            </a:r>
          </a:p>
          <a:p>
            <a:pPr>
              <a:buFont typeface="Arial" panose="020B0604020202020204" pitchFamily="34" charset="0"/>
              <a:buChar char="•"/>
            </a:pPr>
            <a:r>
              <a:rPr lang="en-US" sz="1600" b="0" dirty="0"/>
              <a:t>The NPRM 13-49 came out in 2013 and this is a continuation of that. </a:t>
            </a:r>
            <a:endParaRPr lang="en-US" sz="1200" dirty="0"/>
          </a:p>
          <a:p>
            <a:pPr>
              <a:buFont typeface="Arial" panose="020B0604020202020204" pitchFamily="34" charset="0"/>
              <a:buChar char="•"/>
            </a:pPr>
            <a:r>
              <a:rPr lang="en-US" sz="1600" b="0" dirty="0"/>
              <a:t>The letter should be reviewed in 802.11 and should NGV SG be part of generating the letter?  This lead to further discussion. </a:t>
            </a:r>
          </a:p>
          <a:p>
            <a:pPr lvl="1">
              <a:buFont typeface="Arial" panose="020B0604020202020204" pitchFamily="34" charset="0"/>
              <a:buChar char="•"/>
            </a:pPr>
            <a:r>
              <a:rPr lang="en-US" sz="1400" dirty="0"/>
              <a:t>The letter needs to talk to backward compatible and interoperability also. </a:t>
            </a:r>
          </a:p>
          <a:p>
            <a:pPr>
              <a:buFont typeface="Arial" panose="020B0604020202020204" pitchFamily="34" charset="0"/>
              <a:buChar char="•"/>
            </a:pPr>
            <a:r>
              <a:rPr lang="en-US" sz="1600" b="0" dirty="0"/>
              <a:t>There looks to be 2 topics, the NPRM/5.9 GHz and the standard update. </a:t>
            </a:r>
          </a:p>
          <a:p>
            <a:pPr lvl="1">
              <a:buFont typeface="Arial" panose="020B0604020202020204" pitchFamily="34" charset="0"/>
              <a:buChar char="•"/>
            </a:pPr>
            <a:r>
              <a:rPr lang="en-US" sz="1400" dirty="0"/>
              <a:t>We need to be clear what is regulatory based and what is standards base. </a:t>
            </a:r>
          </a:p>
          <a:p>
            <a:pPr lvl="1">
              <a:buFont typeface="Arial" panose="020B0604020202020204" pitchFamily="34" charset="0"/>
              <a:buChar char="•"/>
            </a:pPr>
            <a:r>
              <a:rPr lang="en-US" sz="1400" dirty="0"/>
              <a:t>Maybe start with just the NPRM/5.9GHz focused status, and not the 802.11p for now? </a:t>
            </a:r>
          </a:p>
          <a:p>
            <a:pPr>
              <a:buFont typeface="Arial" panose="020B0604020202020204" pitchFamily="34" charset="0"/>
              <a:buChar char="•"/>
            </a:pPr>
            <a:r>
              <a:rPr lang="en-US" sz="1600" b="0" dirty="0"/>
              <a:t>Ran short on time,  where we were getting to: </a:t>
            </a:r>
          </a:p>
          <a:p>
            <a:pPr lvl="1">
              <a:buFont typeface="Arial" panose="020B0604020202020204" pitchFamily="34" charset="0"/>
              <a:buChar char="•"/>
            </a:pPr>
            <a:r>
              <a:rPr lang="en-US" sz="1400" dirty="0"/>
              <a:t>Will introduce this to the NGV SG in Warsaw first. </a:t>
            </a:r>
          </a:p>
          <a:p>
            <a:pPr lvl="1">
              <a:buFont typeface="Arial" panose="020B0604020202020204" pitchFamily="34" charset="0"/>
              <a:buChar char="•"/>
            </a:pPr>
            <a:r>
              <a:rPr lang="en-US" sz="1400" dirty="0"/>
              <a:t>Could do teleconference as needed after that. </a:t>
            </a:r>
          </a:p>
          <a:p>
            <a:pPr>
              <a:buFont typeface="Arial" panose="020B0604020202020204" pitchFamily="34" charset="0"/>
              <a:buChar char="•"/>
            </a:pPr>
            <a:r>
              <a:rPr lang="en-US" sz="1600" b="0" dirty="0"/>
              <a:t>FCC WAC documents could add to this……. Maybe start with this. </a:t>
            </a:r>
          </a:p>
          <a:p>
            <a:pPr lvl="1">
              <a:buFont typeface="Arial" panose="020B0604020202020204" pitchFamily="34" charset="0"/>
              <a:buChar char="•"/>
            </a:pPr>
            <a:r>
              <a:rPr lang="en-US" sz="1400" dirty="0">
                <a:solidFill>
                  <a:srgbClr val="00B0F0"/>
                </a:solidFill>
              </a:rPr>
              <a:t>Peter will put a presentation together for the NGV SG in Warsaw. </a:t>
            </a:r>
            <a:endParaRPr lang="en-US" sz="16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98888" y="1263650"/>
            <a:ext cx="8368912" cy="4113213"/>
          </a:xfrm>
        </p:spPr>
        <p:txBody>
          <a:bodyPr/>
          <a:lstStyle/>
          <a:p>
            <a:pPr>
              <a:buFont typeface="Arial" panose="020B0604020202020204" pitchFamily="34" charset="0"/>
              <a:buChar char="•"/>
            </a:pPr>
            <a:r>
              <a:rPr lang="en-US" altLang="en-US" sz="1800" dirty="0">
                <a:solidFill>
                  <a:schemeClr val="tx1"/>
                </a:solidFill>
              </a:rPr>
              <a:t>Letter to the FCC on U-NII-4 status? </a:t>
            </a:r>
          </a:p>
          <a:p>
            <a:pPr lvl="1">
              <a:buFont typeface="Arial" panose="020B0604020202020204" pitchFamily="34" charset="0"/>
              <a:buChar char="•"/>
            </a:pPr>
            <a:r>
              <a:rPr lang="en-US" sz="1600" dirty="0">
                <a:solidFill>
                  <a:srgbClr val="00B0F0"/>
                </a:solidFill>
              </a:rPr>
              <a:t>Peter will put a presentation together for the NGV SG in Warsaw. </a:t>
            </a:r>
          </a:p>
          <a:p>
            <a:pPr lvl="1">
              <a:buFont typeface="Arial" panose="020B0604020202020204" pitchFamily="34" charset="0"/>
              <a:buChar char="•"/>
            </a:pPr>
            <a:endParaRPr lang="en-US" sz="1600" dirty="0">
              <a:solidFill>
                <a:srgbClr val="00B0F0"/>
              </a:solidFill>
            </a:endParaRPr>
          </a:p>
          <a:p>
            <a:pPr>
              <a:buFont typeface="Arial" panose="020B0604020202020204" pitchFamily="34" charset="0"/>
              <a:buChar char="•"/>
            </a:pPr>
            <a:r>
              <a:rPr lang="en-US" altLang="en-US" sz="1800" dirty="0"/>
              <a:t>Comments for the IEEE EU position paper on Spectrum Management.  </a:t>
            </a:r>
          </a:p>
          <a:p>
            <a:pPr lvl="1">
              <a:buFont typeface="Arial" panose="020B0604020202020204" pitchFamily="34" charset="0"/>
              <a:buChar char="•"/>
            </a:pPr>
            <a:r>
              <a:rPr lang="en-US" altLang="en-US" sz="1600" dirty="0">
                <a:solidFill>
                  <a:srgbClr val="00B0F0"/>
                </a:solidFill>
              </a:rPr>
              <a:t>All please continue to send proposed revisions to the chair as you can.</a:t>
            </a:r>
          </a:p>
          <a:p>
            <a:pPr lvl="1">
              <a:buFont typeface="Arial" panose="020B0604020202020204" pitchFamily="34" charset="0"/>
              <a:buChar char="•"/>
            </a:pPr>
            <a:endParaRPr lang="en-US" altLang="en-US" sz="1600" dirty="0">
              <a:solidFill>
                <a:srgbClr val="00B0F0"/>
              </a:solidFill>
            </a:endParaRPr>
          </a:p>
          <a:p>
            <a:pPr>
              <a:buFont typeface="Arial" panose="020B0604020202020204" pitchFamily="34" charset="0"/>
              <a:buChar char="•"/>
            </a:pPr>
            <a:r>
              <a:rPr lang="en-US" sz="1800" dirty="0">
                <a:solidFill>
                  <a:schemeClr val="tx1"/>
                </a:solidFill>
              </a:rPr>
              <a:t>Thanks to all for the emails / inputs / perspectives / guidance / etc. on the 6 GHz 802.11 / 802.15 concern.  </a:t>
            </a:r>
          </a:p>
          <a:p>
            <a:pPr lvl="1">
              <a:buFont typeface="Arial" panose="020B0604020202020204" pitchFamily="34" charset="0"/>
              <a:buChar char="•"/>
            </a:pPr>
            <a:r>
              <a:rPr lang="en-US" sz="1600" dirty="0">
                <a:solidFill>
                  <a:schemeClr val="tx1"/>
                </a:solidFill>
              </a:rPr>
              <a:t>The trend was this is not an 802.18 activity at this point, it is an IEEE 802 concern at the EC level and with the WGs 802.11, 802.15 and 802.19.  </a:t>
            </a:r>
          </a:p>
          <a:p>
            <a:pPr lvl="1">
              <a:buFont typeface="Arial" panose="020B0604020202020204" pitchFamily="34" charset="0"/>
              <a:buChar char="•"/>
            </a:pPr>
            <a:r>
              <a:rPr lang="en-US" sz="1600" dirty="0">
                <a:solidFill>
                  <a:schemeClr val="tx1"/>
                </a:solidFill>
              </a:rPr>
              <a:t>The chair did talk to the IEEE 802 Chair and is okay with the plan.</a:t>
            </a:r>
          </a:p>
          <a:p>
            <a:pPr lvl="2">
              <a:buFont typeface="Arial" panose="020B0604020202020204" pitchFamily="34" charset="0"/>
              <a:buChar char="•"/>
            </a:pPr>
            <a:r>
              <a:rPr lang="en-US" sz="1400" b="1" dirty="0">
                <a:solidFill>
                  <a:schemeClr val="tx1"/>
                </a:solidFill>
              </a:rPr>
              <a:t>One key maybe to define criteria for coexistence.  </a:t>
            </a:r>
          </a:p>
          <a:p>
            <a:pPr lvl="1">
              <a:buFont typeface="Arial" panose="020B0604020202020204" pitchFamily="34" charset="0"/>
              <a:buChar char="•"/>
            </a:pPr>
            <a:r>
              <a:rPr lang="en-US" sz="1600" dirty="0">
                <a:solidFill>
                  <a:srgbClr val="00B0F0"/>
                </a:solidFill>
              </a:rPr>
              <a:t>The .18 chair will work with those above on next steps and start the criteria.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1800" b="0" dirty="0">
                <a:solidFill>
                  <a:srgbClr val="00B0F0"/>
                </a:solidFill>
              </a:rPr>
              <a:t>All, please send possible agenda items for Warsaw to the .18 chair by Wednesday 02 May. </a:t>
            </a:r>
          </a:p>
          <a:p>
            <a:pPr lvl="1">
              <a:buFont typeface="Arial" panose="020B0604020202020204" pitchFamily="34" charset="0"/>
              <a:buChar char="•"/>
            </a:pPr>
            <a:endParaRPr lang="en-US" alt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26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WRC-19 viewpoints finishes EC ballot today. </a:t>
            </a:r>
          </a:p>
          <a:p>
            <a:pPr>
              <a:buFont typeface="Arial" panose="020B0604020202020204" pitchFamily="34" charset="0"/>
              <a:buChar char="•"/>
            </a:pPr>
            <a:r>
              <a:rPr lang="en-US" sz="2000" dirty="0"/>
              <a:t>Spectrum Horizons comments are in EC ballot till 30 April. </a:t>
            </a:r>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26 April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815974" y="1233646"/>
            <a:ext cx="8115301" cy="4113213"/>
          </a:xfrm>
        </p:spPr>
        <p:txBody>
          <a:bodyPr/>
          <a:lstStyle/>
          <a:p>
            <a:pPr>
              <a:buFont typeface="Arial" panose="020B0604020202020204" pitchFamily="34" charset="0"/>
              <a:buChar char="•"/>
            </a:pPr>
            <a:r>
              <a:rPr lang="en-US" sz="2000" dirty="0"/>
              <a:t>Next teleconference: 03 May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marL="457200" lvl="1" indent="0"/>
            <a:endParaRPr lang="en-US" sz="1800" b="1" u="sng" dirty="0">
              <a:solidFill>
                <a:srgbClr val="7030A0"/>
              </a:solidFill>
            </a:endParaRPr>
          </a:p>
          <a:p>
            <a:pPr lvl="5">
              <a:buFont typeface="Arial" panose="020B0604020202020204" pitchFamily="34" charset="0"/>
              <a:buChar char="•"/>
            </a:pPr>
            <a:endParaRPr lang="en-US" sz="12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solidFill>
                  <a:schemeClr val="tx1"/>
                </a:solidFill>
              </a:rPr>
              <a:t>Any objection to adjourning? </a:t>
            </a:r>
          </a:p>
          <a:p>
            <a:pPr lvl="1">
              <a:buFont typeface="Arial" panose="020B0604020202020204" pitchFamily="34" charset="0"/>
              <a:buChar char="•"/>
            </a:pPr>
            <a:r>
              <a:rPr lang="en-US" sz="1800" dirty="0">
                <a:solidFill>
                  <a:schemeClr val="tx1"/>
                </a:solidFill>
              </a:rPr>
              <a:t>We are adjourned at 15:_________</a:t>
            </a:r>
            <a:endParaRPr lang="en-US" altLang="en-US" sz="1800" dirty="0">
              <a:solidFill>
                <a:schemeClr val="tx1"/>
              </a:solidFill>
            </a:endParaRP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r>
              <a:rPr lang="en-US" sz="1000" dirty="0">
                <a:solidFill>
                  <a:schemeClr val="tx1"/>
                </a:solidFill>
              </a:rPr>
              <a:t> </a:t>
            </a:r>
            <a:endParaRPr lang="en-US" sz="1000" dirty="0">
              <a:solidFill>
                <a:schemeClr val="bg1"/>
              </a:solidFill>
            </a:endParaRPr>
          </a:p>
          <a:p>
            <a:pPr lvl="1">
              <a:buFont typeface="Arial" panose="020B0604020202020204" pitchFamily="34" charset="0"/>
              <a:buChar char="•"/>
            </a:pPr>
            <a:r>
              <a:rPr lang="en-US" sz="800" dirty="0">
                <a:solidFill>
                  <a:schemeClr val="bg1"/>
                </a:solidFill>
              </a:rPr>
              <a:t>Agenda is complete,      </a:t>
            </a:r>
            <a:r>
              <a:rPr lang="en-US" sz="800" u="sng" dirty="0">
                <a:solidFill>
                  <a:schemeClr val="bg1"/>
                </a:solidFill>
              </a:rPr>
              <a:t>Motion:</a:t>
            </a:r>
            <a:r>
              <a:rPr lang="en-US" sz="800" dirty="0">
                <a:solidFill>
                  <a:schemeClr val="bg1"/>
                </a:solidFill>
              </a:rPr>
              <a:t> Move to Adjourn. </a:t>
            </a:r>
          </a:p>
          <a:p>
            <a:pPr lvl="1">
              <a:buFont typeface="Arial" panose="020B0604020202020204" pitchFamily="34" charset="0"/>
              <a:buChar char="•"/>
            </a:pPr>
            <a:r>
              <a:rPr lang="en-US" sz="800" dirty="0">
                <a:solidFill>
                  <a:schemeClr val="bg1"/>
                </a:solidFill>
              </a:rPr>
              <a:t>Moved by:  	</a:t>
            </a:r>
          </a:p>
          <a:p>
            <a:pPr lvl="1">
              <a:buFont typeface="Arial" panose="020B0604020202020204" pitchFamily="34" charset="0"/>
              <a:buChar char="•"/>
            </a:pPr>
            <a:r>
              <a:rPr lang="en-US" sz="800" dirty="0">
                <a:solidFill>
                  <a:schemeClr val="bg1"/>
                </a:solidFill>
              </a:rPr>
              <a:t>Seconded by:    </a:t>
            </a:r>
          </a:p>
          <a:p>
            <a:pPr lvl="1">
              <a:buFont typeface="Arial" panose="020B0604020202020204" pitchFamily="34" charset="0"/>
              <a:buChar char="•"/>
            </a:pPr>
            <a:r>
              <a:rPr lang="en-US" sz="800" dirty="0">
                <a:solidFill>
                  <a:schemeClr val="bg1"/>
                </a:solidFill>
              </a:rPr>
              <a:t>We are adjourned at ________</a:t>
            </a:r>
            <a:endParaRPr lang="en-US" sz="900" dirty="0">
              <a:solidFill>
                <a:schemeClr val="bg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26 April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a:solidFill>
                  <a:schemeClr val="tx1"/>
                </a:solidFill>
              </a:rPr>
              <a:t>__</a:t>
            </a:r>
            <a:endParaRPr lang="en-US" sz="3200" dirty="0">
              <a:solidFill>
                <a:schemeClr val="tx1"/>
              </a:solidFill>
            </a:endParaRP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5029200"/>
          </a:xfrm>
        </p:spPr>
        <p:txBody>
          <a:bodyPr/>
          <a:lstStyle/>
          <a:p>
            <a:pPr>
              <a:buFont typeface="Arial" panose="020B0604020202020204" pitchFamily="34" charset="0"/>
              <a:buChar char="•"/>
            </a:pPr>
            <a:r>
              <a:rPr lang="en-US" altLang="en-US" sz="2000" b="1" dirty="0"/>
              <a:t>Number of voters:  </a:t>
            </a:r>
            <a:r>
              <a:rPr lang="en-US" altLang="en-US" sz="1800" b="1" dirty="0"/>
              <a:t>41 (8 on EC);  Nearly voters: 1</a:t>
            </a:r>
            <a:r>
              <a:rPr lang="en-US" altLang="en-US" sz="1800" b="1" dirty="0">
                <a:solidFill>
                  <a:schemeClr val="tx1"/>
                </a:solidFill>
              </a:rPr>
              <a:t>;  Aspirant members: 7</a:t>
            </a:r>
            <a:endParaRPr lang="en-US" altLang="en-US" sz="1800" dirty="0">
              <a:solidFill>
                <a:schemeClr val="tx1"/>
              </a:solidFill>
            </a:endParaRPr>
          </a:p>
          <a:p>
            <a:pPr lvl="1">
              <a:buFont typeface="Arial" panose="020B0604020202020204" pitchFamily="34" charset="0"/>
              <a:buChar char="•"/>
            </a:pPr>
            <a:r>
              <a:rPr lang="en-US" sz="1200" dirty="0">
                <a:solidFill>
                  <a:schemeClr val="tx1"/>
                </a:solidFill>
                <a:ea typeface="+mn-ea"/>
                <a:cs typeface="+mn-cs"/>
              </a:rPr>
              <a:t>With teleconferences </a:t>
            </a:r>
            <a:r>
              <a:rPr lang="en-US" sz="1200" dirty="0">
                <a:solidFill>
                  <a:schemeClr val="tx1"/>
                </a:solidFill>
                <a:cs typeface="+mn-cs"/>
              </a:rPr>
              <a:t>approval on 08 March 2018, q</a:t>
            </a:r>
            <a:r>
              <a:rPr lang="en-US" sz="1200" dirty="0">
                <a:solidFill>
                  <a:schemeClr val="tx1"/>
                </a:solidFill>
                <a:ea typeface="+mn-ea"/>
                <a:cs typeface="+mn-cs"/>
              </a:rPr>
              <a:t>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of the RR-TAG / IEEE 802.18:</a:t>
            </a:r>
          </a:p>
          <a:p>
            <a:pPr lvl="1" eaLnBrk="1" hangingPunct="1">
              <a:defRPr/>
            </a:pPr>
            <a:r>
              <a:rPr lang="en-US" sz="1600" dirty="0"/>
              <a:t>Chair is Jay Holcomb (Itron) </a:t>
            </a:r>
          </a:p>
          <a:p>
            <a:pPr lvl="1" eaLnBrk="1" hangingPunct="1">
              <a:defRPr/>
            </a:pPr>
            <a:r>
              <a:rPr lang="en-US" sz="1600" dirty="0"/>
              <a:t>Vice-chair is open – looking </a:t>
            </a:r>
          </a:p>
          <a:p>
            <a:pPr lvl="1" eaLnBrk="1" hangingPunct="1">
              <a:defRPr/>
            </a:pPr>
            <a:r>
              <a:rPr lang="en-US" sz="1600" dirty="0"/>
              <a:t>Secretary is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26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573477595"/>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6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26 April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338554"/>
          </a:xfrm>
          <a:prstGeom prst="rect">
            <a:avLst/>
          </a:prstGeom>
          <a:noFill/>
        </p:spPr>
        <p:txBody>
          <a:bodyPr wrap="square" rtlCol="0">
            <a:spAutoFit/>
          </a:bodyPr>
          <a:lstStyle/>
          <a:p>
            <a:r>
              <a:rPr lang="en-US" sz="1600" dirty="0">
                <a:solidFill>
                  <a:schemeClr val="tx1"/>
                </a:solidFill>
              </a:rPr>
              <a:t>For the vote, ___</a:t>
            </a:r>
          </a:p>
        </p:txBody>
      </p:sp>
    </p:spTree>
    <p:extLst>
      <p:ext uri="{BB962C8B-B14F-4D97-AF65-F5344CB8AC3E}">
        <p14:creationId xmlns:p14="http://schemas.microsoft.com/office/powerpoint/2010/main" val="3280989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21</a:t>
            </a:fld>
            <a:endParaRPr lang="en-US" altLang="en-US" sz="1200" b="0" dirty="0"/>
          </a:p>
        </p:txBody>
      </p:sp>
      <p:sp>
        <p:nvSpPr>
          <p:cNvPr id="2" name="Date Placeholder 1"/>
          <p:cNvSpPr>
            <a:spLocks noGrp="1"/>
          </p:cNvSpPr>
          <p:nvPr>
            <p:ph type="dt" idx="15"/>
          </p:nvPr>
        </p:nvSpPr>
        <p:spPr/>
        <p:txBody>
          <a:bodyPr/>
          <a:lstStyle/>
          <a:p>
            <a:r>
              <a:rPr lang="en-US"/>
              <a:t>26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26 April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you are asked to please leave the room/call.)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09600" y="1066800"/>
            <a:ext cx="3772457" cy="5275778"/>
          </a:xfrm>
        </p:spPr>
        <p:txBody>
          <a:bodyPr/>
          <a:lstStyle/>
          <a:p>
            <a:pPr>
              <a:buFont typeface="Arial" panose="020B0604020202020204" pitchFamily="34" charset="0"/>
              <a:buChar char="•"/>
            </a:pPr>
            <a:r>
              <a:rPr lang="en-US" altLang="en-US" sz="1600" dirty="0"/>
              <a:t>Call to Order</a:t>
            </a:r>
            <a:endParaRPr lang="en-US" altLang="en-US" sz="1400" dirty="0"/>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t>Google / Facebook feedback</a:t>
            </a:r>
          </a:p>
          <a:p>
            <a:pPr lvl="1">
              <a:buFont typeface="Arial" panose="020B0604020202020204" pitchFamily="34" charset="0"/>
              <a:buChar char="•"/>
            </a:pPr>
            <a:r>
              <a:rPr lang="en-US" altLang="en-US" sz="1400" dirty="0"/>
              <a:t>NOI 4GHz</a:t>
            </a:r>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EU Position Paper</a:t>
            </a:r>
          </a:p>
          <a:p>
            <a:pPr lvl="1">
              <a:buFont typeface="Arial" panose="020B0604020202020204" pitchFamily="34" charset="0"/>
              <a:buChar char="•"/>
            </a:pPr>
            <a:r>
              <a:rPr lang="en-US" altLang="en-US" sz="1400" dirty="0"/>
              <a:t>Items if time permits</a:t>
            </a:r>
            <a:endParaRPr lang="en-US" altLang="en-US" sz="12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NGV in Warsaw</a:t>
            </a:r>
          </a:p>
          <a:p>
            <a:pPr lvl="1">
              <a:buFont typeface="Arial" panose="020B0604020202020204" pitchFamily="34" charset="0"/>
              <a:buChar char="•"/>
            </a:pPr>
            <a:r>
              <a:rPr lang="en-US" altLang="en-US" sz="1400" dirty="0"/>
              <a:t>IEEE EU Position paper inputs</a:t>
            </a:r>
          </a:p>
          <a:p>
            <a:pPr lvl="1">
              <a:buFont typeface="Arial" panose="020B0604020202020204" pitchFamily="34" charset="0"/>
              <a:buChar char="•"/>
            </a:pPr>
            <a:r>
              <a:rPr lang="en-US" altLang="en-US" sz="1400" dirty="0"/>
              <a:t>WiFi / UWB with Chairs</a:t>
            </a:r>
          </a:p>
          <a:p>
            <a:pPr lvl="1">
              <a:buFont typeface="Arial" panose="020B0604020202020204" pitchFamily="34" charset="0"/>
              <a:buChar char="•"/>
            </a:pPr>
            <a:r>
              <a:rPr lang="en-US" altLang="en-US" sz="1400" dirty="0"/>
              <a:t>Warsaw agenda items </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26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8" name="Content Placeholder 2">
            <a:extLst>
              <a:ext uri="{FF2B5EF4-FFF2-40B4-BE49-F238E27FC236}">
                <a16:creationId xmlns:a16="http://schemas.microsoft.com/office/drawing/2014/main" id="{EA69BFE3-CDFA-4C1A-B203-7BA28F9AF4FF}"/>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p>
          <a:p>
            <a:pPr>
              <a:buFont typeface="Arial" panose="020B0604020202020204" pitchFamily="34" charset="0"/>
              <a:buChar char="•"/>
            </a:pPr>
            <a:r>
              <a:rPr lang="en-US" altLang="en-US" sz="1600" b="0" dirty="0"/>
              <a:t>Google, what can they do next; and Facebook wants to join us in requests for more testing.</a:t>
            </a:r>
          </a:p>
          <a:p>
            <a:pPr>
              <a:buFont typeface="Arial" panose="020B0604020202020204" pitchFamily="34" charset="0"/>
              <a:buChar char="•"/>
            </a:pPr>
            <a:r>
              <a:rPr lang="en-US" altLang="en-US" sz="1600" b="0" dirty="0"/>
              <a:t>FCC NOI – Expanding flexible use of the 3.7 GHz to 4.2 GHz band. GN 18-122</a:t>
            </a:r>
          </a:p>
          <a:p>
            <a:pPr>
              <a:buFont typeface="Arial" panose="020B0604020202020204" pitchFamily="34" charset="0"/>
              <a:buChar char="•"/>
            </a:pPr>
            <a:r>
              <a:rPr lang="en-US" sz="1600" b="0" dirty="0">
                <a:solidFill>
                  <a:schemeClr val="tx1"/>
                </a:solidFill>
              </a:rPr>
              <a:t>EU Items, what is the latest from members.</a:t>
            </a:r>
          </a:p>
          <a:p>
            <a:pPr>
              <a:buFont typeface="Arial" panose="020B0604020202020204" pitchFamily="34" charset="0"/>
              <a:buChar char="•"/>
            </a:pPr>
            <a:r>
              <a:rPr lang="en-US" sz="1600" b="0" dirty="0">
                <a:solidFill>
                  <a:schemeClr val="tx1"/>
                </a:solidFill>
              </a:rPr>
              <a:t>IEEE European Position Statement on Spectrum Management</a:t>
            </a:r>
          </a:p>
          <a:p>
            <a:pPr>
              <a:buFont typeface="Arial" panose="020B0604020202020204" pitchFamily="34" charset="0"/>
              <a:buChar char="•"/>
            </a:pPr>
            <a:endParaRPr lang="en-US" sz="1400" b="0" dirty="0">
              <a:solidFill>
                <a:schemeClr val="tx1"/>
              </a:solidFill>
            </a:endParaRPr>
          </a:p>
          <a:p>
            <a:pPr>
              <a:buFont typeface="Arial" panose="020B0604020202020204" pitchFamily="34" charset="0"/>
              <a:buChar char="•"/>
            </a:pPr>
            <a:endParaRPr lang="en-US" sz="1400" b="0" dirty="0">
              <a:solidFill>
                <a:schemeClr val="tx1"/>
              </a:solidFill>
            </a:endParaRPr>
          </a:p>
          <a:p>
            <a:pPr>
              <a:buFont typeface="Arial" panose="020B0604020202020204" pitchFamily="34" charset="0"/>
              <a:buChar char="•"/>
            </a:pPr>
            <a:r>
              <a:rPr lang="en-US" sz="1600" b="0" dirty="0">
                <a:solidFill>
                  <a:schemeClr val="tx1"/>
                </a:solidFill>
              </a:rPr>
              <a:t>Items if time permits: </a:t>
            </a:r>
          </a:p>
          <a:p>
            <a:pPr lvl="1">
              <a:buFont typeface="Arial" panose="020B0604020202020204" pitchFamily="34" charset="0"/>
              <a:buChar char="•"/>
            </a:pPr>
            <a:r>
              <a:rPr lang="en-US" sz="1400" dirty="0">
                <a:solidFill>
                  <a:schemeClr val="tx1"/>
                </a:solidFill>
              </a:rPr>
              <a:t>NPRM Revision of Section 7 on expediting access for new technologies</a:t>
            </a:r>
            <a:endParaRPr lang="en-US" altLang="en-US" sz="1400" dirty="0">
              <a:solidFill>
                <a:schemeClr val="tx1"/>
              </a:solidFill>
            </a:endParaRPr>
          </a:p>
          <a:p>
            <a:pPr lvl="1">
              <a:buFont typeface="Arial" panose="020B0604020202020204" pitchFamily="34" charset="0"/>
              <a:buChar char="•"/>
            </a:pPr>
            <a:r>
              <a:rPr lang="en-US" sz="1400" dirty="0">
                <a:solidFill>
                  <a:schemeClr val="tx1"/>
                </a:solidFill>
              </a:rPr>
              <a:t>IEEE 802 Fellowship request on reaching out to all regulators </a:t>
            </a:r>
          </a:p>
          <a:p>
            <a:pPr lvl="1">
              <a:buFont typeface="Arial" panose="020B0604020202020204" pitchFamily="34" charset="0"/>
              <a:buChar char="•"/>
            </a:pPr>
            <a:r>
              <a:rPr lang="en-US" sz="1400" dirty="0">
                <a:solidFill>
                  <a:schemeClr val="tx1"/>
                </a:solidFill>
              </a:rPr>
              <a:t>NGV SG, Next Generation Vehicular, 802.11p, letter to FCC</a:t>
            </a:r>
          </a:p>
          <a:p>
            <a:pPr lvl="1">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endParaRPr lang="en-US" altLang="en-US" sz="2800" dirty="0">
              <a:solidFill>
                <a:schemeClr val="bg1"/>
              </a:solidFill>
            </a:endParaRPr>
          </a:p>
        </p:txBody>
      </p:sp>
      <p:sp>
        <p:nvSpPr>
          <p:cNvPr id="16387" name="Content Placeholder 2"/>
          <p:cNvSpPr>
            <a:spLocks noGrp="1"/>
          </p:cNvSpPr>
          <p:nvPr>
            <p:ph idx="1"/>
          </p:nvPr>
        </p:nvSpPr>
        <p:spPr>
          <a:xfrm>
            <a:off x="685798"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p>
          <a:p>
            <a:pPr lvl="1"/>
            <a:r>
              <a:rPr lang="en-US" altLang="en-US" sz="1600" b="1" dirty="0"/>
              <a:t>Seconded by:  	   	</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50000"/>
                  </a:schemeClr>
                </a:solidFill>
              </a:rPr>
              <a:t>Unanimous consent</a:t>
            </a:r>
          </a:p>
          <a:p>
            <a:pPr lvl="1"/>
            <a:endParaRPr lang="en-US" altLang="en-US" sz="1600" u="sng" dirty="0"/>
          </a:p>
          <a:p>
            <a:pPr lvl="1"/>
            <a:endParaRPr lang="en-US" altLang="en-US" sz="1600" u="sng" dirty="0">
              <a:solidFill>
                <a:schemeClr val="tx1"/>
              </a:solidFill>
            </a:endParaRPr>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To approve minutes from the IEEE 802.18 teleconference on 19 April 2018; </a:t>
            </a:r>
            <a:r>
              <a:rPr lang="en-US" altLang="en-US" sz="1600" dirty="0">
                <a:solidFill>
                  <a:schemeClr val="tx1"/>
                </a:solidFill>
                <a:hlinkClick r:id="rId2"/>
              </a:rPr>
              <a:t>https://mentor.ieee.org/802.18/dcn/18/18-18-0042-01-0000-minutes-19apr18-rr-tag-teleconference.doc</a:t>
            </a:r>
            <a:r>
              <a:rPr lang="en-US" altLang="en-US" sz="1600" dirty="0">
                <a:solidFill>
                  <a:schemeClr val="tx1"/>
                </a:solidFill>
              </a:rPr>
              <a:t>; 	</a:t>
            </a:r>
            <a:r>
              <a:rPr lang="en-US" altLang="en-US" sz="1600" b="0" dirty="0">
                <a:solidFill>
                  <a:schemeClr val="tx1"/>
                </a:solidFill>
              </a:rPr>
              <a:t>Posted: </a:t>
            </a:r>
            <a:r>
              <a:rPr lang="en-US" sz="1600" b="0" dirty="0"/>
              <a:t>20-Apr-2018 20:36:26 ET</a:t>
            </a:r>
            <a:endParaRPr lang="en-US" altLang="en-US" sz="1600" b="0" dirty="0">
              <a:solidFill>
                <a:schemeClr val="tx1"/>
              </a:solidFill>
            </a:endParaRPr>
          </a:p>
          <a:p>
            <a:pPr lvl="1"/>
            <a:r>
              <a:rPr lang="en-US" altLang="en-US" sz="1600" b="1" dirty="0">
                <a:solidFill>
                  <a:schemeClr val="tx1"/>
                </a:solidFill>
              </a:rPr>
              <a:t>Moved by: 	    </a:t>
            </a:r>
          </a:p>
          <a:p>
            <a:pPr lvl="1"/>
            <a:r>
              <a:rPr lang="en-US" altLang="en-US" sz="1600" b="1" dirty="0">
                <a:solidFill>
                  <a:schemeClr val="tx1"/>
                </a:solidFill>
              </a:rPr>
              <a:t>Seconded by:    	</a:t>
            </a:r>
          </a:p>
          <a:p>
            <a:pPr lvl="1"/>
            <a:r>
              <a:rPr lang="en-US" altLang="en-US" sz="1600" b="1" dirty="0">
                <a:solidFill>
                  <a:schemeClr val="tx1"/>
                </a:solidFill>
              </a:rPr>
              <a:t>Discussion? </a:t>
            </a:r>
          </a:p>
          <a:p>
            <a:pPr lvl="1"/>
            <a:r>
              <a:rPr lang="en-US" altLang="en-US" sz="1600" b="1" dirty="0">
                <a:solidFill>
                  <a:schemeClr val="tx1"/>
                </a:solidFill>
              </a:rPr>
              <a:t>Vote: </a:t>
            </a:r>
            <a:r>
              <a:rPr lang="en-US" altLang="en-US" sz="1600" b="1" dirty="0">
                <a:solidFill>
                  <a:schemeClr val="bg1">
                    <a:lumMod val="50000"/>
                  </a:schemeClr>
                </a:solidFill>
              </a:rPr>
              <a:t>Unanimous consent</a:t>
            </a:r>
            <a:endParaRPr lang="en-US" altLang="en-US" sz="1600" b="1" u="sng" dirty="0">
              <a:solidFill>
                <a:schemeClr val="bg1">
                  <a:lumMod val="50000"/>
                </a:schemeClr>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26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-1</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solidFill>
                  <a:schemeClr val="tx1"/>
                </a:solidFill>
              </a:rPr>
              <a:t>Our 4 Points. </a:t>
            </a:r>
          </a:p>
          <a:p>
            <a:pPr lvl="1">
              <a:buFont typeface="Arial" panose="020B0604020202020204" pitchFamily="34" charset="0"/>
              <a:buChar char="•"/>
            </a:pPr>
            <a:r>
              <a:rPr lang="en-US" sz="1800" dirty="0"/>
              <a:t>Sharing is not clear with 100% duty cycle, it is a 10x </a:t>
            </a:r>
            <a:r>
              <a:rPr lang="en-US" sz="1800" dirty="0" err="1"/>
              <a:t>e.i.r.p</a:t>
            </a:r>
            <a:r>
              <a:rPr lang="en-US" sz="1800" dirty="0"/>
              <a:t>. level, 802.11 has LBT, etc.</a:t>
            </a:r>
          </a:p>
          <a:p>
            <a:pPr lvl="2">
              <a:buFont typeface="Arial" panose="020B0604020202020204" pitchFamily="34" charset="0"/>
              <a:buChar char="•"/>
            </a:pPr>
            <a:r>
              <a:rPr lang="en-US" sz="1600" dirty="0"/>
              <a:t>Google says not a 100% duty cycle, gave an example, but not obvious what duty cycle they will use.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Didn’t really respond to our input, but did talk to </a:t>
            </a:r>
            <a:r>
              <a:rPr lang="en-US" sz="1600" dirty="0" err="1"/>
              <a:t>WiGi</a:t>
            </a:r>
            <a:r>
              <a:rPr lang="en-US" sz="1600" dirty="0"/>
              <a:t> OFDM symbol duration, etc.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in the same device, like a phone.</a:t>
            </a:r>
          </a:p>
          <a:p>
            <a:pPr lvl="2">
              <a:buFont typeface="Arial" panose="020B0604020202020204" pitchFamily="34" charset="0"/>
              <a:buChar char="•"/>
            </a:pPr>
            <a:r>
              <a:rPr lang="en-US" sz="1600" dirty="0"/>
              <a:t>They say it will only be Google devices.</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802.15.3e (which is different from 3c which Google mentions). </a:t>
            </a:r>
          </a:p>
          <a:p>
            <a:pPr lvl="2">
              <a:buFont typeface="Arial" panose="020B0604020202020204" pitchFamily="34" charset="0"/>
              <a:buChar char="•"/>
            </a:pPr>
            <a:r>
              <a:rPr lang="en-US" sz="1600" dirty="0"/>
              <a:t>Google did not respond to this.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-2</a:t>
            </a:r>
            <a:endParaRPr lang="en-US" sz="1400" dirty="0"/>
          </a:p>
        </p:txBody>
      </p:sp>
      <p:sp>
        <p:nvSpPr>
          <p:cNvPr id="3" name="Content Placeholder 2"/>
          <p:cNvSpPr>
            <a:spLocks noGrp="1"/>
          </p:cNvSpPr>
          <p:nvPr>
            <p:ph idx="1"/>
          </p:nvPr>
        </p:nvSpPr>
        <p:spPr>
          <a:xfrm>
            <a:off x="685800" y="1143000"/>
            <a:ext cx="8306595" cy="4494213"/>
          </a:xfrm>
        </p:spPr>
        <p:txBody>
          <a:bodyPr/>
          <a:lstStyle/>
          <a:p>
            <a:pPr>
              <a:buFont typeface="Arial" panose="020B0604020202020204" pitchFamily="34" charset="0"/>
              <a:buChar char="•"/>
            </a:pPr>
            <a:r>
              <a:rPr lang="en-US" sz="2000" dirty="0"/>
              <a:t>Google would like to work with IEEE 802 on what they can do to answer our questions.  They may join us in a future call. </a:t>
            </a:r>
          </a:p>
          <a:p>
            <a:pPr lvl="1">
              <a:buFont typeface="Arial" panose="020B0604020202020204" pitchFamily="34" charset="0"/>
              <a:buChar char="•"/>
            </a:pPr>
            <a:r>
              <a:rPr lang="en-US" sz="1600" dirty="0"/>
              <a:t>They do not want to interfere and was thinking if meeting EU standards that would help. </a:t>
            </a:r>
          </a:p>
          <a:p>
            <a:pPr lvl="1">
              <a:buFont typeface="Arial" panose="020B0604020202020204" pitchFamily="34" charset="0"/>
              <a:buChar char="•"/>
            </a:pPr>
            <a:r>
              <a:rPr lang="en-US" sz="1600" dirty="0"/>
              <a:t>They do have a lower duty cycle. </a:t>
            </a:r>
          </a:p>
          <a:p>
            <a:pPr lvl="1">
              <a:buFont typeface="Arial" panose="020B0604020202020204" pitchFamily="34" charset="0"/>
              <a:buChar char="•"/>
            </a:pPr>
            <a:r>
              <a:rPr lang="en-US" sz="1600" dirty="0">
                <a:hlinkClick r:id="rId2"/>
              </a:rPr>
              <a:t>https://mentor.ieee.org/802.18/dcn/18/18-18-0045-00-0000-google-s-waiver-request-google-reply-comments-motion-sensing-57-64-ghz.pdf</a:t>
            </a:r>
            <a:r>
              <a:rPr lang="en-US" sz="1600" dirty="0"/>
              <a:t> </a:t>
            </a:r>
          </a:p>
          <a:p>
            <a:pPr lvl="2">
              <a:spcBef>
                <a:spcPts val="0"/>
              </a:spcBef>
              <a:buFont typeface="Arial" panose="020B0604020202020204" pitchFamily="34" charset="0"/>
              <a:buChar char="•"/>
            </a:pPr>
            <a:r>
              <a:rPr lang="en-US" sz="1600" b="0" dirty="0"/>
              <a:t>Google has asked to operate Soli technology at the requested power levels only in devices for which Google is the responsible party under the Commission’s device authorization rules.</a:t>
            </a:r>
            <a:r>
              <a:rPr lang="en-US" sz="1600" dirty="0"/>
              <a:t> </a:t>
            </a:r>
          </a:p>
          <a:p>
            <a:pPr lvl="2">
              <a:spcBef>
                <a:spcPts val="0"/>
              </a:spcBef>
              <a:buFont typeface="Arial" panose="020B0604020202020204" pitchFamily="34" charset="0"/>
              <a:buChar char="•"/>
            </a:pPr>
            <a:r>
              <a:rPr lang="en-US" sz="1600" dirty="0"/>
              <a:t>D</a:t>
            </a:r>
            <a:r>
              <a:rPr lang="en-US" sz="1600" b="0" dirty="0"/>
              <a:t>evices incorporating Project Soli technology will operate at a much lower duty cycle. For instance, a duty cycle of 0.1% would reduce a Soli device’s time-averaged output power by some 30 </a:t>
            </a:r>
            <a:r>
              <a:rPr lang="en-US" sz="1600" b="0" dirty="0" err="1"/>
              <a:t>dB.</a:t>
            </a:r>
            <a:endParaRPr lang="en-US" sz="1600" dirty="0"/>
          </a:p>
          <a:p>
            <a:pPr lvl="2">
              <a:spcBef>
                <a:spcPts val="0"/>
              </a:spcBef>
              <a:buFont typeface="Arial" panose="020B0604020202020204" pitchFamily="34" charset="0"/>
              <a:buChar char="•"/>
            </a:pPr>
            <a:r>
              <a:rPr lang="en-US" sz="1600" b="0" dirty="0"/>
              <a:t>… This assumption that a single </a:t>
            </a:r>
            <a:r>
              <a:rPr lang="en-US" sz="1600" b="0" dirty="0" err="1"/>
              <a:t>WiGig</a:t>
            </a:r>
            <a:r>
              <a:rPr lang="en-US" sz="1600" b="0" dirty="0"/>
              <a:t> OFDM symbol will be repeatedly affected by Soli emissions, and that </a:t>
            </a:r>
            <a:r>
              <a:rPr lang="en-US" sz="1600" b="0" dirty="0" err="1"/>
              <a:t>WiGig</a:t>
            </a:r>
            <a:r>
              <a:rPr lang="en-US" sz="1600" b="0" dirty="0"/>
              <a:t> will be continuously affected, led </a:t>
            </a:r>
            <a:r>
              <a:rPr lang="en-US" sz="1600" b="0" dirty="0" err="1"/>
              <a:t>Lovefield</a:t>
            </a:r>
            <a:r>
              <a:rPr lang="en-US" sz="1600" b="0" dirty="0"/>
              <a:t> Wireless to the highly conservative results in its paper. The considerable amount of time during which Project Soli technology will not interfere  with the channel can be taken into account to the extent there are concerns about the requested waiver. Google’s forthcoming data submission will include analysis conforming </a:t>
            </a:r>
            <a:r>
              <a:rPr lang="en-US" sz="1600" b="0" dirty="0" err="1"/>
              <a:t>Lovefield’s</a:t>
            </a:r>
            <a:r>
              <a:rPr lang="en-US" sz="1600" b="0" dirty="0"/>
              <a:t> results to this real-world circumstance, in response to the comments received.</a:t>
            </a:r>
            <a:endParaRPr lang="en-US" sz="16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-3</a:t>
            </a:r>
            <a:endParaRPr lang="en-US" sz="1400" dirty="0"/>
          </a:p>
        </p:txBody>
      </p:sp>
      <p:sp>
        <p:nvSpPr>
          <p:cNvPr id="3" name="Content Placeholder 2"/>
          <p:cNvSpPr>
            <a:spLocks noGrp="1"/>
          </p:cNvSpPr>
          <p:nvPr>
            <p:ph idx="1"/>
          </p:nvPr>
        </p:nvSpPr>
        <p:spPr>
          <a:xfrm>
            <a:off x="685800" y="1292593"/>
            <a:ext cx="8306595" cy="4494213"/>
          </a:xfrm>
        </p:spPr>
        <p:txBody>
          <a:bodyPr/>
          <a:lstStyle/>
          <a:p>
            <a:pPr>
              <a:buFont typeface="Arial" panose="020B0604020202020204" pitchFamily="34" charset="0"/>
              <a:buChar char="•"/>
            </a:pPr>
            <a:r>
              <a:rPr lang="en-US" sz="2000" dirty="0"/>
              <a:t>Facebook is saying a more technical evaluation is necessary before moving forward. </a:t>
            </a:r>
          </a:p>
          <a:p>
            <a:pPr lvl="1">
              <a:buFont typeface="Arial" panose="020B0604020202020204" pitchFamily="34" charset="0"/>
              <a:buChar char="•"/>
            </a:pPr>
            <a:r>
              <a:rPr lang="en-US" sz="1600" dirty="0"/>
              <a:t>They did contact the IEEE 802 chair and may join us for a Thursday call in the future. </a:t>
            </a:r>
          </a:p>
          <a:p>
            <a:pPr lvl="1">
              <a:buFont typeface="Arial" panose="020B0604020202020204" pitchFamily="34" charset="0"/>
              <a:buChar char="•"/>
            </a:pPr>
            <a:r>
              <a:rPr lang="en-US" sz="1800" dirty="0">
                <a:solidFill>
                  <a:schemeClr val="tx1"/>
                </a:solidFill>
                <a:hlinkClick r:id="rId2"/>
              </a:rPr>
              <a:t>https://mentor.ieee.org/802.18/dcn/18/18-18-0043-00-0000-google-s-waiver-request-facebook-comments-motion-sensing-57-64-ghz.pdf</a:t>
            </a:r>
            <a:r>
              <a:rPr lang="en-US" sz="1800" dirty="0">
                <a:solidFill>
                  <a:schemeClr val="tx1"/>
                </a:solidFill>
              </a:rPr>
              <a:t>  </a:t>
            </a:r>
          </a:p>
          <a:p>
            <a:pPr marL="457200" lvl="1" indent="0"/>
            <a:endParaRPr lang="en-US" sz="1800" dirty="0">
              <a:solidFill>
                <a:schemeClr val="tx1"/>
              </a:solidFill>
            </a:endParaRPr>
          </a:p>
          <a:p>
            <a:pPr lvl="1">
              <a:buFont typeface="Arial" panose="020B0604020202020204" pitchFamily="34" charset="0"/>
              <a:buChar char="•"/>
            </a:pPr>
            <a:r>
              <a:rPr lang="en-US" sz="1800" dirty="0">
                <a:solidFill>
                  <a:schemeClr val="tx1"/>
                </a:solidFill>
                <a:hlinkClick r:id="rId3"/>
              </a:rPr>
              <a:t>https://mentor.ieee.org/802.18/dcn/18/18-18-0044-00-0000-google-s-waiver-request-facebook-reply-comments-motion-sensing-57-64-ghz.pdf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They talk to in-device, or close proximity interference has not been studied.</a:t>
            </a:r>
          </a:p>
          <a:p>
            <a:pPr lvl="1">
              <a:buFont typeface="Arial" panose="020B0604020202020204" pitchFamily="34" charset="0"/>
              <a:buChar char="•"/>
            </a:pPr>
            <a:r>
              <a:rPr lang="en-US" sz="1800" b="0" dirty="0"/>
              <a:t>… behavior of its coexistence mechanisms is not as well known and merits further empirical testing to substantiate the analytical model.</a:t>
            </a: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837303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26370</TotalTime>
  <Words>2988</Words>
  <Application>Microsoft Office PowerPoint</Application>
  <PresentationFormat>On-screen Show (4:3)</PresentationFormat>
  <Paragraphs>332</Paragraphs>
  <Slides>24</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Google Wavier -1</vt:lpstr>
      <vt:lpstr>Google Wavier -2</vt:lpstr>
      <vt:lpstr>Google Wavier -3</vt:lpstr>
      <vt:lpstr>FCC NOI 4 GHz </vt:lpstr>
      <vt:lpstr>EU items </vt:lpstr>
      <vt:lpstr>IEEE EU</vt:lpstr>
      <vt:lpstr>FCC – Section 7</vt:lpstr>
      <vt:lpstr>IEEE 802</vt:lpstr>
      <vt:lpstr>FCC - NGV  </vt:lpstr>
      <vt:lpstr>Actions Required</vt:lpstr>
      <vt:lpstr>Any Other Business</vt:lpstr>
      <vt:lpstr>Adjourn</vt:lpstr>
      <vt:lpstr>PowerPoint Presentation</vt:lpstr>
      <vt:lpstr>PowerPoint Presentation</vt:lpstr>
      <vt:lpstr>Motion – EU Spectrum Management</vt:lpstr>
      <vt:lpstr>IEEE – not connected and underserved (from last week)</vt:lpstr>
      <vt:lpstr>IEEE 802 (.11)</vt:lpstr>
      <vt:lpstr>IEEE SA - informational</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 Plan and Agenda</dc:title>
  <dc:creator/>
  <cp:lastModifiedBy>Holcomb, Jay</cp:lastModifiedBy>
  <cp:revision>530</cp:revision>
  <cp:lastPrinted>1601-01-01T00:00:00Z</cp:lastPrinted>
  <dcterms:created xsi:type="dcterms:W3CDTF">2016-03-03T14:54:45Z</dcterms:created>
  <dcterms:modified xsi:type="dcterms:W3CDTF">2018-04-25T20:32:51Z</dcterms:modified>
</cp:coreProperties>
</file>