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341" r:id="rId3"/>
    <p:sldId id="329" r:id="rId4"/>
    <p:sldId id="330" r:id="rId5"/>
    <p:sldId id="319" r:id="rId6"/>
    <p:sldId id="331" r:id="rId7"/>
    <p:sldId id="369" r:id="rId8"/>
    <p:sldId id="372" r:id="rId9"/>
    <p:sldId id="373" r:id="rId10"/>
    <p:sldId id="343" r:id="rId11"/>
    <p:sldId id="352" r:id="rId12"/>
    <p:sldId id="354" r:id="rId13"/>
    <p:sldId id="374" r:id="rId14"/>
    <p:sldId id="359" r:id="rId15"/>
    <p:sldId id="321" r:id="rId16"/>
    <p:sldId id="349" r:id="rId17"/>
    <p:sldId id="327" r:id="rId18"/>
    <p:sldId id="342" r:id="rId19"/>
    <p:sldId id="375" r:id="rId20"/>
    <p:sldId id="366" r:id="rId21"/>
    <p:sldId id="358" r:id="rId22"/>
    <p:sldId id="363" r:id="rId23"/>
    <p:sldId id="360" r:id="rId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15" autoAdjust="0"/>
    <p:restoredTop sz="94660"/>
  </p:normalViewPr>
  <p:slideViewPr>
    <p:cSldViewPr>
      <p:cViewPr>
        <p:scale>
          <a:sx n="100" d="100"/>
          <a:sy n="100" d="100"/>
        </p:scale>
        <p:origin x="150" y="31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20-Apr-18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2" name="Rectangle 3"/>
          <p:cNvSpPr>
            <a:spLocks noGrp="1" noChangeArrowheads="1"/>
          </p:cNvSpPr>
          <p:nvPr>
            <p:ph type="dt" idx="15"/>
          </p:nvPr>
        </p:nvSpPr>
        <p:spPr bwMode="auto">
          <a:xfrm>
            <a:off x="685800" y="304800"/>
            <a:ext cx="21336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19 April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19 April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19 April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802.18-18/0040r01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8/dcn/18/18-18-0028-00-0000-draft-ieee-european-public-policy-position-statement-on-spectrum-management.pdf"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fcc.gov/ecfs/search/filings?proceedings_name=18-22&amp;sort=date_disseminated,DESC" TargetMode="External"/><Relationship Id="rId2" Type="http://schemas.openxmlformats.org/officeDocument/2006/relationships/hyperlink" Target="https://mentor.ieee.org/802.18/dcn/18/18-18-0021-00-0000-nprm-fcc-18-18.docx"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8/dcn/16/18-16-0038-09-0000-teleconference-call-in-info.pptx"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8/11-18-0583-00-AANI-aani-sc-closing-report-march-2018.pptx"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8/dcn/18/18-18-0010-02-0000-sa-use-of-spectrum-draft-position-06dec17.doc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038-00-0000-minutes-12apr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hyperlink" Target="https://www.fcc.gov/ecfs/search/filings?proceedings_name=18-21&amp;sort=date_disseminated,DESC" TargetMode="External"/><Relationship Id="rId3" Type="http://schemas.openxmlformats.org/officeDocument/2006/relationships/hyperlink" Target="https://www.fcc.gov/ecfs/search/filings?proceedings_name=RM-11795&amp;sort=date_disseminated,DESC" TargetMode="External"/><Relationship Id="rId7" Type="http://schemas.openxmlformats.org/officeDocument/2006/relationships/hyperlink" Target="https://www.federalregister.gov/documents/2018/04/02/2018-06179/spectrum-horizons" TargetMode="External"/><Relationship Id="rId2" Type="http://schemas.openxmlformats.org/officeDocument/2006/relationships/hyperlink" Target="https://mentor.ieee.org/802.18/dcn/18/18-18-0022-01-0000-fcc-18-17-nprm-for-95-3000-ghz.pdf" TargetMode="External"/><Relationship Id="rId1" Type="http://schemas.openxmlformats.org/officeDocument/2006/relationships/slideLayout" Target="../slideLayouts/slideLayout1.xml"/><Relationship Id="rId6" Type="http://schemas.openxmlformats.org/officeDocument/2006/relationships/hyperlink" Target="https://urldefense.proofpoint.com/v2/url?u=http-3A__www.tcbcouncil.org_link.asp-3Fe-3Djay.holcomb-40itron.com-26job-3D3311944-26ymlink-3D228802629-26finalurl-3Dhttps-253A-252F-252Fwww-252Efederalregister-252Egov-252Fdocuments-252F2018-252F04-252F02-252F2018-252D06179-252Fspectrum-252Dhorizons-252520&amp;d=DwMFAg&amp;c=pqcuzKEN_84c78MOSc5_fw&amp;r=z8R-nWJ8GIxwjOjNKhEFByb-tZ6XE3GZXWSggNdVo-w&amp;m=lp5WecRqj_7lnq_9FfBIkjP109aUcTs28ieAgbYLdSA&amp;s=x1r2kCHWagJo7ZfMP7EV94OJFbDZBOk_xaIIdRpCALY&amp;e=" TargetMode="External"/><Relationship Id="rId5" Type="http://schemas.openxmlformats.org/officeDocument/2006/relationships/hyperlink" Target="https://ecfsapi.fcc.gov/file/10330377403301/Comments_FCC_NPRM_above95_300318.pdf" TargetMode="External"/><Relationship Id="rId4" Type="http://schemas.openxmlformats.org/officeDocument/2006/relationships/hyperlink" Target="https://ecfsapi.fcc.gov/file/1022856488879/AntwortFCC_280218.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19 April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889124"/>
            <a:ext cx="7772400" cy="7778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19 April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875494240"/>
              </p:ext>
            </p:extLst>
          </p:nvPr>
        </p:nvGraphicFramePr>
        <p:xfrm>
          <a:off x="522288" y="3611563"/>
          <a:ext cx="7996237" cy="2555875"/>
        </p:xfrm>
        <a:graphic>
          <a:graphicData uri="http://schemas.openxmlformats.org/presentationml/2006/ole">
            <mc:AlternateContent xmlns:mc="http://schemas.openxmlformats.org/markup-compatibility/2006">
              <mc:Choice xmlns:v="urn:schemas-microsoft-com:vml" Requires="v">
                <p:oleObj spid="_x0000_s3545" name="Document" r:id="rId4" imgW="8253286" imgH="2641030" progId="Word.Document.8">
                  <p:embed/>
                </p:oleObj>
              </mc:Choice>
              <mc:Fallback>
                <p:oleObj name="Document" r:id="rId4" imgW="8253286" imgH="2641030" progId="Word.Document.8">
                  <p:embed/>
                  <p:pic>
                    <p:nvPicPr>
                      <p:cNvPr id="0" name="Picture 3"/>
                      <p:cNvPicPr>
                        <a:picLocks noChangeAspect="1" noChangeArrowheads="1"/>
                      </p:cNvPicPr>
                      <p:nvPr/>
                    </p:nvPicPr>
                    <p:blipFill>
                      <a:blip r:embed="rId5"/>
                      <a:srcRect/>
                      <a:stretch>
                        <a:fillRect/>
                      </a:stretch>
                    </p:blipFill>
                    <p:spPr bwMode="auto">
                      <a:xfrm>
                        <a:off x="522288" y="3611563"/>
                        <a:ext cx="7996237" cy="25558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800" dirty="0"/>
              <a:t>FCC - NGV </a:t>
            </a:r>
            <a:r>
              <a:rPr lang="en-US" sz="1400" dirty="0"/>
              <a:t> </a:t>
            </a:r>
          </a:p>
        </p:txBody>
      </p:sp>
      <p:sp>
        <p:nvSpPr>
          <p:cNvPr id="3" name="Content Placeholder 2"/>
          <p:cNvSpPr>
            <a:spLocks noGrp="1"/>
          </p:cNvSpPr>
          <p:nvPr>
            <p:ph idx="1"/>
          </p:nvPr>
        </p:nvSpPr>
        <p:spPr>
          <a:xfrm>
            <a:off x="734768" y="1181893"/>
            <a:ext cx="8382795" cy="4494213"/>
          </a:xfrm>
        </p:spPr>
        <p:txBody>
          <a:bodyPr/>
          <a:lstStyle/>
          <a:p>
            <a:pPr>
              <a:buFont typeface="Arial" panose="020B0604020202020204" pitchFamily="34" charset="0"/>
              <a:buChar char="•"/>
            </a:pPr>
            <a:r>
              <a:rPr lang="en-US" sz="1800" b="0" dirty="0"/>
              <a:t>NGV SG, Next Generation Vehicular, 802.11p  </a:t>
            </a:r>
          </a:p>
          <a:p>
            <a:pPr lvl="1">
              <a:buFont typeface="Arial" panose="020B0604020202020204" pitchFamily="34" charset="0"/>
              <a:buChar char="•"/>
            </a:pPr>
            <a:r>
              <a:rPr lang="en-US" sz="1600" dirty="0"/>
              <a:t>Has the FCC made any progress  and possible final action on U-NII-4 itself?</a:t>
            </a:r>
          </a:p>
          <a:p>
            <a:pPr lvl="1">
              <a:buFont typeface="Arial" panose="020B0604020202020204" pitchFamily="34" charset="0"/>
              <a:buChar char="•"/>
            </a:pPr>
            <a:r>
              <a:rPr lang="en-US" sz="1600" dirty="0"/>
              <a:t>Work now is outside the FCC (OET) and still at US-DOT (includes the safety aspects) </a:t>
            </a:r>
          </a:p>
          <a:p>
            <a:pPr lvl="1">
              <a:buFont typeface="Arial" panose="020B0604020202020204" pitchFamily="34" charset="0"/>
              <a:buChar char="•"/>
            </a:pPr>
            <a:r>
              <a:rPr lang="en-US" sz="1600" dirty="0"/>
              <a:t>Looking at doing a letter to the OET and copy US-DOT on what is status of U-NII-4? </a:t>
            </a:r>
          </a:p>
          <a:p>
            <a:pPr>
              <a:buFont typeface="Arial" panose="020B0604020202020204" pitchFamily="34" charset="0"/>
              <a:buChar char="•"/>
            </a:pPr>
            <a:r>
              <a:rPr lang="en-US" sz="1800" b="0" dirty="0"/>
              <a:t>The NPRM 13-49 came out in 2013 and this is a continuation of that. </a:t>
            </a:r>
            <a:endParaRPr lang="en-US" sz="1400" dirty="0"/>
          </a:p>
          <a:p>
            <a:pPr>
              <a:buFont typeface="Arial" panose="020B0604020202020204" pitchFamily="34" charset="0"/>
              <a:buChar char="•"/>
            </a:pPr>
            <a:r>
              <a:rPr lang="en-US" sz="1800" b="0" dirty="0"/>
              <a:t>The letter should be reviewed in 802.11 and should NGV SG be part of generating the letter?  This lead to further discussion. </a:t>
            </a:r>
          </a:p>
          <a:p>
            <a:pPr lvl="1">
              <a:buFont typeface="Arial" panose="020B0604020202020204" pitchFamily="34" charset="0"/>
              <a:buChar char="•"/>
            </a:pPr>
            <a:r>
              <a:rPr lang="en-US" sz="1600" dirty="0"/>
              <a:t>The letter needs to talk to backward compatible and interoperability also. </a:t>
            </a:r>
          </a:p>
          <a:p>
            <a:pPr>
              <a:buFont typeface="Arial" panose="020B0604020202020204" pitchFamily="34" charset="0"/>
              <a:buChar char="•"/>
            </a:pPr>
            <a:r>
              <a:rPr lang="en-US" sz="1800" b="0" dirty="0"/>
              <a:t>There looks to be 2 topics, the NPRM/5.9 GHz and the standard update. </a:t>
            </a:r>
          </a:p>
          <a:p>
            <a:pPr lvl="1">
              <a:buFont typeface="Arial" panose="020B0604020202020204" pitchFamily="34" charset="0"/>
              <a:buChar char="•"/>
            </a:pPr>
            <a:r>
              <a:rPr lang="en-US" sz="1600" dirty="0"/>
              <a:t>We need to be clear what is regulatory based and what is standards base. </a:t>
            </a:r>
          </a:p>
          <a:p>
            <a:pPr lvl="1">
              <a:buFont typeface="Arial" panose="020B0604020202020204" pitchFamily="34" charset="0"/>
              <a:buChar char="•"/>
            </a:pPr>
            <a:r>
              <a:rPr lang="en-US" sz="1600" dirty="0"/>
              <a:t>Maybe start with just the NPRM/5.9GHz focused status, and not the 802.11p for now? </a:t>
            </a:r>
          </a:p>
          <a:p>
            <a:pPr>
              <a:buFont typeface="Arial" panose="020B0604020202020204" pitchFamily="34" charset="0"/>
              <a:buChar char="•"/>
            </a:pPr>
            <a:r>
              <a:rPr lang="en-US" sz="1800" b="0" dirty="0"/>
              <a:t>Ran short on time,  where we were getting to: </a:t>
            </a:r>
          </a:p>
          <a:p>
            <a:pPr lvl="1">
              <a:buFont typeface="Arial" panose="020B0604020202020204" pitchFamily="34" charset="0"/>
              <a:buChar char="•"/>
            </a:pPr>
            <a:r>
              <a:rPr lang="en-US" sz="1600" dirty="0"/>
              <a:t>Will introduce this to the NGV SG in Warsaw first. </a:t>
            </a:r>
          </a:p>
          <a:p>
            <a:pPr lvl="1">
              <a:buFont typeface="Arial" panose="020B0604020202020204" pitchFamily="34" charset="0"/>
              <a:buChar char="•"/>
            </a:pPr>
            <a:r>
              <a:rPr lang="en-US" sz="1600" dirty="0"/>
              <a:t>Could do teleconference as needed after that. </a:t>
            </a:r>
          </a:p>
          <a:p>
            <a:pPr>
              <a:buFont typeface="Arial" panose="020B0604020202020204" pitchFamily="34" charset="0"/>
              <a:buChar char="•"/>
            </a:pPr>
            <a:r>
              <a:rPr lang="en-US" sz="1800" b="0" dirty="0"/>
              <a:t>FCC WAC documents could add to this……. Maybe start with this. </a:t>
            </a:r>
          </a:p>
          <a:p>
            <a:pPr lvl="1">
              <a:buFont typeface="Arial" panose="020B0604020202020204" pitchFamily="34" charset="0"/>
              <a:buChar char="•"/>
            </a:pPr>
            <a:r>
              <a:rPr lang="en-US" sz="1600" dirty="0">
                <a:solidFill>
                  <a:srgbClr val="00B0F0"/>
                </a:solidFill>
              </a:rPr>
              <a:t>Peter will put a presentation together for the NGV SG in Warsaw.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19 April 2018</a:t>
            </a:r>
            <a:endParaRPr lang="en-GB" dirty="0"/>
          </a:p>
        </p:txBody>
      </p:sp>
    </p:spTree>
    <p:extLst>
      <p:ext uri="{BB962C8B-B14F-4D97-AF65-F5344CB8AC3E}">
        <p14:creationId xmlns:p14="http://schemas.microsoft.com/office/powerpoint/2010/main" val="37152323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EU items </a:t>
            </a:r>
            <a:endParaRPr lang="en-US" sz="14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endParaRPr lang="en-US" sz="2000" b="0" dirty="0"/>
          </a:p>
          <a:p>
            <a:pPr>
              <a:buFont typeface="Arial" panose="020B0604020202020204" pitchFamily="34" charset="0"/>
              <a:buChar char="•"/>
            </a:pPr>
            <a:r>
              <a:rPr lang="en-US" sz="2000" dirty="0"/>
              <a:t>Anything to share on the EU front?</a:t>
            </a:r>
            <a:endParaRPr lang="en-US" sz="2000" dirty="0">
              <a:solidFill>
                <a:schemeClr val="bg1"/>
              </a:solidFill>
            </a:endParaRPr>
          </a:p>
          <a:p>
            <a:pPr lvl="1">
              <a:buFont typeface="Arial" panose="020B0604020202020204" pitchFamily="34" charset="0"/>
              <a:buChar char="•"/>
            </a:pPr>
            <a:r>
              <a:rPr lang="en-US" sz="1800" dirty="0">
                <a:solidFill>
                  <a:schemeClr val="bg1"/>
                </a:solidFill>
              </a:rPr>
              <a:t> </a:t>
            </a:r>
            <a:endParaRPr lang="en-US" sz="1800" dirty="0">
              <a:solidFill>
                <a:schemeClr val="tx1"/>
              </a:solidFill>
            </a:endParaRPr>
          </a:p>
          <a:p>
            <a:pPr lvl="1">
              <a:buFont typeface="Arial" panose="020B0604020202020204" pitchFamily="34" charset="0"/>
              <a:buChar char="•"/>
            </a:pPr>
            <a:r>
              <a:rPr lang="en-US" sz="1800" dirty="0">
                <a:solidFill>
                  <a:schemeClr val="tx1"/>
                </a:solidFill>
              </a:rPr>
              <a:t> Ran out of time. </a:t>
            </a:r>
          </a:p>
          <a:p>
            <a:pPr lvl="1">
              <a:buFont typeface="Arial" panose="020B0604020202020204" pitchFamily="34" charset="0"/>
              <a:buChar char="•"/>
            </a:pPr>
            <a:r>
              <a:rPr lang="en-US" sz="1800" b="0" dirty="0">
                <a:solidFill>
                  <a:schemeClr val="tx1"/>
                </a:solidFill>
              </a:rPr>
              <a:t> </a:t>
            </a:r>
            <a:r>
              <a:rPr lang="en-US" sz="1800" dirty="0">
                <a:solidFill>
                  <a:schemeClr val="tx1"/>
                </a:solidFill>
              </a:rPr>
              <a:t>  </a:t>
            </a:r>
            <a:r>
              <a:rPr lang="en-US" sz="1800" b="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19 April 2018</a:t>
            </a:r>
            <a:endParaRPr lang="en-GB" dirty="0"/>
          </a:p>
        </p:txBody>
      </p:sp>
    </p:spTree>
    <p:extLst>
      <p:ext uri="{BB962C8B-B14F-4D97-AF65-F5344CB8AC3E}">
        <p14:creationId xmlns:p14="http://schemas.microsoft.com/office/powerpoint/2010/main" val="867758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005" y="1066800"/>
            <a:ext cx="8458995" cy="4494213"/>
          </a:xfrm>
        </p:spPr>
        <p:txBody>
          <a:bodyPr/>
          <a:lstStyle/>
          <a:p>
            <a:pPr>
              <a:buFont typeface="Arial" panose="020B0604020202020204" pitchFamily="34" charset="0"/>
              <a:buChar char="•"/>
            </a:pPr>
            <a:r>
              <a:rPr lang="en-US" sz="2000" b="0" dirty="0"/>
              <a:t>IEEE European Public Policy Position Statement on Spectrum Management</a:t>
            </a:r>
          </a:p>
          <a:p>
            <a:pPr lvl="1">
              <a:buFont typeface="Arial" panose="020B0604020202020204" pitchFamily="34" charset="0"/>
              <a:buChar char="•"/>
            </a:pPr>
            <a:r>
              <a:rPr lang="en-US" sz="1600" dirty="0">
                <a:hlinkClick r:id="rId2"/>
              </a:rPr>
              <a:t>https://mentor.ieee.org/802.18/dcn/18/18-18-0028-00-0000-draft-ieee-european-public-policy-position-statement-on-spectrum-management.pdf</a:t>
            </a:r>
            <a:r>
              <a:rPr lang="en-US" sz="1600" dirty="0"/>
              <a:t>  </a:t>
            </a:r>
          </a:p>
          <a:p>
            <a:pPr lvl="1">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2">
              <a:buFont typeface="Arial" panose="020B0604020202020204" pitchFamily="34" charset="0"/>
              <a:buChar char="•"/>
            </a:pPr>
            <a:r>
              <a:rPr lang="en-US" sz="1400" dirty="0">
                <a:solidFill>
                  <a:schemeClr val="tx1"/>
                </a:solidFill>
              </a:rPr>
              <a:t>Document 18-18/0028rxx, latest revision is our current markup. </a:t>
            </a:r>
          </a:p>
          <a:p>
            <a:pPr lvl="7">
              <a:buFont typeface="Arial" panose="020B0604020202020204" pitchFamily="34" charset="0"/>
              <a:buChar char="•"/>
            </a:pPr>
            <a:endParaRPr lang="en-US" sz="1050" dirty="0">
              <a:solidFill>
                <a:schemeClr val="tx1"/>
              </a:solidFill>
            </a:endParaRPr>
          </a:p>
          <a:p>
            <a:pPr lvl="1">
              <a:buFont typeface="Arial" panose="020B0604020202020204" pitchFamily="34" charset="0"/>
              <a:buChar char="•"/>
            </a:pPr>
            <a:r>
              <a:rPr lang="en-US" sz="1800" b="1" dirty="0">
                <a:solidFill>
                  <a:srgbClr val="00B0F0"/>
                </a:solidFill>
              </a:rPr>
              <a:t>Please send comments to .18 chair, to integrate, to be reviewed by the TAG. </a:t>
            </a:r>
          </a:p>
          <a:p>
            <a:pPr lvl="1">
              <a:buFont typeface="Arial" panose="020B0604020202020204" pitchFamily="34" charset="0"/>
              <a:buChar char="•"/>
            </a:pPr>
            <a:r>
              <a:rPr lang="en-US" sz="1800" dirty="0">
                <a:solidFill>
                  <a:schemeClr val="tx1"/>
                </a:solidFill>
              </a:rPr>
              <a:t>It may take several calls to get through all of it. </a:t>
            </a:r>
          </a:p>
          <a:p>
            <a:pPr lvl="1">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600" b="0" dirty="0"/>
              <a:t>Based on the viewpoints and arguments in this policy paper, the IEEE EPPC WG on ICT recommends: </a:t>
            </a:r>
          </a:p>
          <a:p>
            <a:r>
              <a:rPr lang="en-US" sz="1200" b="0" dirty="0"/>
              <a:t> ITU/WARC should amend their usage allocation schemes to consider much wider frequency bands per usage domain, subject to specific audited coding and modulation schemes, which promote innovation and value creation. </a:t>
            </a:r>
          </a:p>
          <a:p>
            <a:r>
              <a:rPr lang="en-US" sz="1200" b="0" dirty="0"/>
              <a:t> Governments should strive to support the 3D principle and add transmitted power, location, and time constraints to balance conflicting interests; they should also, in some areas, encourage sharing between licensees seeking the same rights. </a:t>
            </a:r>
          </a:p>
          <a:p>
            <a:r>
              <a:rPr lang="en-US" sz="1200" b="0" dirty="0"/>
              <a:t> Governments, assisted by industry, should reinforce spectrum monitoring; in addition, when monitoring radio spectrum, they should enhance their capabilities in assessing new/forthcoming coding and modulation techniques at the measurement level. </a:t>
            </a:r>
          </a:p>
          <a:p>
            <a:r>
              <a:rPr lang="en-US" sz="1200" b="0" dirty="0"/>
              <a:t> Legal provisions set by regulators and parliaments should encourage a broader societal value-based allocation, while ensuring dependability, resilience, safety, and security.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19 April 2018</a:t>
            </a:r>
            <a:endParaRPr lang="en-GB" dirty="0"/>
          </a:p>
        </p:txBody>
      </p:sp>
    </p:spTree>
    <p:extLst>
      <p:ext uri="{BB962C8B-B14F-4D97-AF65-F5344CB8AC3E}">
        <p14:creationId xmlns:p14="http://schemas.microsoft.com/office/powerpoint/2010/main" val="27519689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800" dirty="0"/>
              <a:t>FCC - general </a:t>
            </a:r>
            <a:endParaRPr lang="en-US" sz="1400" dirty="0"/>
          </a:p>
        </p:txBody>
      </p:sp>
      <p:sp>
        <p:nvSpPr>
          <p:cNvPr id="3" name="Content Placeholder 2"/>
          <p:cNvSpPr>
            <a:spLocks noGrp="1"/>
          </p:cNvSpPr>
          <p:nvPr>
            <p:ph idx="1"/>
          </p:nvPr>
        </p:nvSpPr>
        <p:spPr>
          <a:xfrm>
            <a:off x="734768" y="1181893"/>
            <a:ext cx="8382795" cy="4494213"/>
          </a:xfrm>
        </p:spPr>
        <p:txBody>
          <a:bodyPr/>
          <a:lstStyle/>
          <a:p>
            <a:pPr marL="457200" lvl="1" indent="0"/>
            <a:endParaRPr lang="en-US" sz="1800" dirty="0"/>
          </a:p>
          <a:p>
            <a:pPr>
              <a:buFont typeface="Arial" panose="020B0604020202020204" pitchFamily="34" charset="0"/>
              <a:buChar char="•"/>
            </a:pPr>
            <a:r>
              <a:rPr lang="en-US" sz="2000" b="0" dirty="0"/>
              <a:t>NPRM Revision of Section 7 on expediting access for new technologies</a:t>
            </a:r>
            <a:r>
              <a:rPr lang="en-US" altLang="en-US" sz="2000" b="0" dirty="0"/>
              <a:t> </a:t>
            </a:r>
          </a:p>
          <a:p>
            <a:pPr lvl="1">
              <a:buFont typeface="Arial" panose="020B0604020202020204" pitchFamily="34" charset="0"/>
              <a:buChar char="•"/>
            </a:pPr>
            <a:r>
              <a:rPr lang="en-US" altLang="en-US" sz="1200" dirty="0">
                <a:hlinkClick r:id="rId2"/>
              </a:rPr>
              <a:t>https://mentor.ieee.org/802.18/dcn/18/18-18-0021-00-0000-nprm-fcc-18-18.docx</a:t>
            </a:r>
            <a:r>
              <a:rPr lang="en-US" altLang="en-US" sz="1200" dirty="0"/>
              <a:t>  </a:t>
            </a:r>
          </a:p>
          <a:p>
            <a:pPr lvl="1">
              <a:buFont typeface="Arial" panose="020B0604020202020204" pitchFamily="34" charset="0"/>
              <a:buChar char="•"/>
            </a:pPr>
            <a:r>
              <a:rPr lang="en-US" sz="1200" u="sng" dirty="0">
                <a:hlinkClick r:id="rId3"/>
              </a:rPr>
              <a:t>https://www.fcc.gov/ecfs/search/filings?proceedings_name=18-22&amp;sort=date_disseminated,DESC</a:t>
            </a:r>
            <a:r>
              <a:rPr lang="en-US" sz="1200" dirty="0"/>
              <a:t>  </a:t>
            </a:r>
            <a:r>
              <a:rPr lang="en-US" altLang="en-US" sz="1200" dirty="0"/>
              <a:t> </a:t>
            </a:r>
            <a:endParaRPr lang="en-US" altLang="en-US" sz="1400" dirty="0"/>
          </a:p>
          <a:p>
            <a:pPr lvl="1">
              <a:buFont typeface="Arial" panose="020B0604020202020204" pitchFamily="34" charset="0"/>
              <a:buChar char="•"/>
            </a:pPr>
            <a:r>
              <a:rPr lang="en-US" altLang="en-US" sz="1600" dirty="0"/>
              <a:t>Comments Due: _____</a:t>
            </a:r>
            <a:r>
              <a:rPr lang="en-US" altLang="en-US" sz="1600" b="0" dirty="0"/>
              <a:t>  		(45 days / 75 days)</a:t>
            </a:r>
          </a:p>
          <a:p>
            <a:pPr lvl="1">
              <a:buFont typeface="Arial" panose="020B0604020202020204" pitchFamily="34" charset="0"/>
              <a:buChar char="•"/>
            </a:pPr>
            <a:r>
              <a:rPr lang="en-US" altLang="en-US" sz="1600" dirty="0">
                <a:solidFill>
                  <a:srgbClr val="00B0F0"/>
                </a:solidFill>
              </a:rPr>
              <a:t>Will watch for due dates, </a:t>
            </a:r>
            <a:r>
              <a:rPr lang="en-US" altLang="en-US" sz="1600" dirty="0"/>
              <a:t>though will start discussions as soon as time allows in our calls.</a:t>
            </a:r>
            <a:endParaRPr lang="en-US" altLang="en-US" sz="12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 </a:t>
            </a:r>
            <a:r>
              <a:rPr lang="en-US" altLang="en-US" sz="2000" b="0" dirty="0"/>
              <a:t>Nothing new.</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19 April 2018</a:t>
            </a:r>
            <a:endParaRPr lang="en-GB" dirty="0"/>
          </a:p>
        </p:txBody>
      </p:sp>
    </p:spTree>
    <p:extLst>
      <p:ext uri="{BB962C8B-B14F-4D97-AF65-F5344CB8AC3E}">
        <p14:creationId xmlns:p14="http://schemas.microsoft.com/office/powerpoint/2010/main" val="2549387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802</a:t>
            </a:r>
            <a:endParaRPr lang="en-US" sz="1400" dirty="0"/>
          </a:p>
        </p:txBody>
      </p:sp>
      <p:sp>
        <p:nvSpPr>
          <p:cNvPr id="3" name="Content Placeholder 2"/>
          <p:cNvSpPr>
            <a:spLocks noGrp="1"/>
          </p:cNvSpPr>
          <p:nvPr>
            <p:ph idx="1"/>
          </p:nvPr>
        </p:nvSpPr>
        <p:spPr>
          <a:xfrm>
            <a:off x="685800" y="1275229"/>
            <a:ext cx="8306595" cy="4494213"/>
          </a:xfrm>
        </p:spPr>
        <p:txBody>
          <a:bodyPr/>
          <a:lstStyle/>
          <a:p>
            <a:pPr>
              <a:buFont typeface="Arial" panose="020B0604020202020204" pitchFamily="34" charset="0"/>
              <a:buChar char="•"/>
            </a:pPr>
            <a:r>
              <a:rPr lang="en-US" sz="2000" b="0" dirty="0"/>
              <a:t>Fellowship request on reaching out to all regulators</a:t>
            </a: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endParaRPr lang="en-US" sz="1800" b="1" dirty="0">
              <a:solidFill>
                <a:srgbClr val="00B0F0"/>
              </a:solidFill>
            </a:endParaRPr>
          </a:p>
          <a:p>
            <a:pPr lvl="1">
              <a:buFont typeface="Arial" panose="020B0604020202020204" pitchFamily="34" charset="0"/>
              <a:buChar char="•"/>
            </a:pPr>
            <a:r>
              <a:rPr lang="en-US" sz="1800" dirty="0">
                <a:solidFill>
                  <a:srgbClr val="00B0F0"/>
                </a:solidFill>
              </a:rPr>
              <a:t>When time permits, will review this and what can we do.  </a:t>
            </a:r>
          </a:p>
          <a:p>
            <a:pPr lvl="1">
              <a:buFont typeface="Arial" panose="020B0604020202020204" pitchFamily="34" charset="0"/>
              <a:buChar char="•"/>
            </a:pPr>
            <a:endParaRPr lang="en-US" sz="1800" b="1" dirty="0">
              <a:solidFill>
                <a:schemeClr val="tx1"/>
              </a:solidFill>
            </a:endParaRPr>
          </a:p>
          <a:p>
            <a:pPr lvl="1">
              <a:buFont typeface="Arial" panose="020B0604020202020204" pitchFamily="34" charset="0"/>
              <a:buChar char="•"/>
            </a:pPr>
            <a:endParaRPr lang="en-US" sz="1800" b="0" dirty="0">
              <a:solidFill>
                <a:schemeClr val="tx1"/>
              </a:solidFill>
            </a:endParaRP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19 April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800" dirty="0"/>
              <a:t>Actions Required</a:t>
            </a:r>
            <a:endParaRPr lang="en-US" sz="2800" dirty="0"/>
          </a:p>
        </p:txBody>
      </p:sp>
      <p:sp>
        <p:nvSpPr>
          <p:cNvPr id="3" name="Content Placeholder 2"/>
          <p:cNvSpPr>
            <a:spLocks noGrp="1"/>
          </p:cNvSpPr>
          <p:nvPr>
            <p:ph idx="1"/>
          </p:nvPr>
        </p:nvSpPr>
        <p:spPr>
          <a:xfrm>
            <a:off x="698888" y="1263650"/>
            <a:ext cx="8368912" cy="4113213"/>
          </a:xfrm>
        </p:spPr>
        <p:txBody>
          <a:bodyPr/>
          <a:lstStyle/>
          <a:p>
            <a:pPr>
              <a:buFont typeface="Arial" panose="020B0604020202020204" pitchFamily="34" charset="0"/>
              <a:buChar char="•"/>
            </a:pPr>
            <a:r>
              <a:rPr lang="en-US" altLang="en-US" sz="2000" b="0" dirty="0">
                <a:solidFill>
                  <a:srgbClr val="00B0F0"/>
                </a:solidFill>
              </a:rPr>
              <a:t>The .18 chair will start the EC ballot on the Spectrum Horizon’s NPRM</a:t>
            </a:r>
          </a:p>
          <a:p>
            <a:pPr>
              <a:buFont typeface="Arial" panose="020B0604020202020204" pitchFamily="34" charset="0"/>
              <a:buChar char="•"/>
            </a:pPr>
            <a:endParaRPr lang="en-US" altLang="en-US" sz="2000" dirty="0">
              <a:solidFill>
                <a:schemeClr val="tx1"/>
              </a:solidFill>
            </a:endParaRPr>
          </a:p>
          <a:p>
            <a:pPr>
              <a:buFont typeface="Arial" panose="020B0604020202020204" pitchFamily="34" charset="0"/>
              <a:buChar char="•"/>
            </a:pPr>
            <a:r>
              <a:rPr lang="en-US" altLang="en-US" sz="2000" dirty="0">
                <a:solidFill>
                  <a:schemeClr val="tx1"/>
                </a:solidFill>
              </a:rPr>
              <a:t>Letter to the FCC on U-NII-4 status? </a:t>
            </a:r>
          </a:p>
          <a:p>
            <a:pPr lvl="1">
              <a:buFont typeface="Arial" panose="020B0604020202020204" pitchFamily="34" charset="0"/>
              <a:buChar char="•"/>
            </a:pPr>
            <a:r>
              <a:rPr lang="en-US" sz="1800" dirty="0">
                <a:solidFill>
                  <a:srgbClr val="00B0F0"/>
                </a:solidFill>
              </a:rPr>
              <a:t>Peter will put a presentation together for the NGV SG in Warsaw. </a:t>
            </a:r>
          </a:p>
          <a:p>
            <a:pPr marL="457200" lvl="1" indent="0"/>
            <a:endParaRPr lang="en-US" altLang="en-US" sz="1600" dirty="0">
              <a:solidFill>
                <a:srgbClr val="FF0000"/>
              </a:solidFill>
            </a:endParaRPr>
          </a:p>
          <a:p>
            <a:pPr>
              <a:buFont typeface="Arial" panose="020B0604020202020204" pitchFamily="34" charset="0"/>
              <a:buChar char="•"/>
            </a:pPr>
            <a:r>
              <a:rPr lang="en-US" altLang="en-US" sz="2000" dirty="0"/>
              <a:t>Comments for the IEEE EU position paper on Spectrum Management.  </a:t>
            </a:r>
          </a:p>
          <a:p>
            <a:pPr lvl="1">
              <a:buFont typeface="Arial" panose="020B0604020202020204" pitchFamily="34" charset="0"/>
              <a:buChar char="•"/>
            </a:pPr>
            <a:r>
              <a:rPr lang="en-US" altLang="en-US" sz="1800" dirty="0">
                <a:solidFill>
                  <a:srgbClr val="00B0F0"/>
                </a:solidFill>
              </a:rPr>
              <a:t>All please continue to send proposed revisions to the chair as you can.</a:t>
            </a:r>
          </a:p>
          <a:p>
            <a:pPr lvl="1">
              <a:buFont typeface="Arial" panose="020B0604020202020204" pitchFamily="34" charset="0"/>
              <a:buChar char="•"/>
            </a:pPr>
            <a:endParaRPr lang="en-US" altLang="en-US" sz="1800" dirty="0">
              <a:solidFill>
                <a:srgbClr val="00B0F0"/>
              </a:solidFill>
            </a:endParaRPr>
          </a:p>
          <a:p>
            <a:pPr>
              <a:buFont typeface="Arial" panose="020B0604020202020204" pitchFamily="34" charset="0"/>
              <a:buChar char="•"/>
            </a:pPr>
            <a:r>
              <a:rPr lang="en-US" sz="2000" dirty="0"/>
              <a:t>Thanks to all for the emails / inputs / perspectives / guidance / etc. on the 6 GHz 802.11 / 802.15 concern.  </a:t>
            </a:r>
          </a:p>
          <a:p>
            <a:pPr lvl="1">
              <a:buFont typeface="Arial" panose="020B0604020202020204" pitchFamily="34" charset="0"/>
              <a:buChar char="•"/>
            </a:pPr>
            <a:r>
              <a:rPr lang="en-US" sz="1800" dirty="0"/>
              <a:t>The trend was this is not an 802.18 activity at this </a:t>
            </a:r>
            <a:r>
              <a:rPr lang="en-US" sz="1800" dirty="0">
                <a:solidFill>
                  <a:schemeClr val="tx1"/>
                </a:solidFill>
              </a:rPr>
              <a:t>point, it is an IEEE 802 concern at the EC level and with the WGs 802.11, 802.15 and 802.19.  </a:t>
            </a:r>
          </a:p>
          <a:p>
            <a:pPr lvl="1">
              <a:buFont typeface="Arial" panose="020B0604020202020204" pitchFamily="34" charset="0"/>
              <a:buChar char="•"/>
            </a:pPr>
            <a:r>
              <a:rPr lang="en-US" sz="1800" dirty="0">
                <a:solidFill>
                  <a:srgbClr val="00B0F0"/>
                </a:solidFill>
              </a:rPr>
              <a:t>The .18 chair will work with those above on next steps. </a:t>
            </a:r>
          </a:p>
          <a:p>
            <a:pPr lvl="1">
              <a:buFont typeface="Arial" panose="020B0604020202020204" pitchFamily="34" charset="0"/>
              <a:buChar char="•"/>
            </a:pPr>
            <a:endParaRPr lang="en-US" altLang="en-US" sz="18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19 April 2018</a:t>
            </a:r>
            <a:endParaRPr lang="en-GB" dirty="0"/>
          </a:p>
        </p:txBody>
      </p:sp>
      <p:sp>
        <p:nvSpPr>
          <p:cNvPr id="8" name="Footer Placeholder 7"/>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WRC-19 viewpoints are in EC ballot. </a:t>
            </a:r>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Google would like to work with IEEE 802 on what they can do to answer our questions. </a:t>
            </a:r>
          </a:p>
          <a:p>
            <a:pPr lvl="1">
              <a:buFont typeface="Arial" panose="020B0604020202020204" pitchFamily="34" charset="0"/>
              <a:buChar char="•"/>
            </a:pPr>
            <a:r>
              <a:rPr lang="en-US" sz="1600" dirty="0"/>
              <a:t>They do not want to interfere and was thinking if meeting EU standards that would help. </a:t>
            </a:r>
          </a:p>
          <a:p>
            <a:pPr lvl="1">
              <a:buFont typeface="Arial" panose="020B0604020202020204" pitchFamily="34" charset="0"/>
              <a:buChar char="•"/>
            </a:pPr>
            <a:r>
              <a:rPr lang="en-US" sz="1600" dirty="0"/>
              <a:t>They do have a low duty cycle. </a:t>
            </a:r>
          </a:p>
          <a:p>
            <a:pPr lvl="1">
              <a:buFont typeface="Arial" panose="020B0604020202020204" pitchFamily="34" charset="0"/>
              <a:buChar char="•"/>
            </a:pPr>
            <a:r>
              <a:rPr lang="en-US" sz="1600" dirty="0"/>
              <a:t>Will add to agenda for next week.  </a:t>
            </a:r>
          </a:p>
          <a:p>
            <a:pPr marL="0" indent="0"/>
            <a:endParaRPr lang="en-US" b="0" dirty="0"/>
          </a:p>
        </p:txBody>
      </p:sp>
      <p:sp>
        <p:nvSpPr>
          <p:cNvPr id="4" name="Date Placeholder 3"/>
          <p:cNvSpPr>
            <a:spLocks noGrp="1"/>
          </p:cNvSpPr>
          <p:nvPr>
            <p:ph type="dt" sz="half" idx="4294967295"/>
          </p:nvPr>
        </p:nvSpPr>
        <p:spPr>
          <a:xfrm>
            <a:off x="696912" y="333375"/>
            <a:ext cx="1741488" cy="276225"/>
          </a:xfrm>
          <a:prstGeom prst="rect">
            <a:avLst/>
          </a:prstGeom>
        </p:spPr>
        <p:txBody>
          <a:bodyPr/>
          <a:lstStyle/>
          <a:p>
            <a:pPr>
              <a:defRPr/>
            </a:pPr>
            <a:r>
              <a:rPr lang="en-US"/>
              <a:t>19 April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2948288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800" dirty="0"/>
              <a:t>Adjourn</a:t>
            </a:r>
          </a:p>
        </p:txBody>
      </p:sp>
      <p:sp>
        <p:nvSpPr>
          <p:cNvPr id="3" name="Content Placeholder 2"/>
          <p:cNvSpPr>
            <a:spLocks noGrp="1"/>
          </p:cNvSpPr>
          <p:nvPr>
            <p:ph idx="1"/>
          </p:nvPr>
        </p:nvSpPr>
        <p:spPr>
          <a:xfrm>
            <a:off x="815974" y="1233646"/>
            <a:ext cx="8115301" cy="4113213"/>
          </a:xfrm>
        </p:spPr>
        <p:txBody>
          <a:bodyPr/>
          <a:lstStyle/>
          <a:p>
            <a:pPr>
              <a:buFont typeface="Arial" panose="020B0604020202020204" pitchFamily="34" charset="0"/>
              <a:buChar char="•"/>
            </a:pPr>
            <a:r>
              <a:rPr lang="en-US" sz="2000" dirty="0"/>
              <a:t>Next teleconference: 26 April 2018 – </a:t>
            </a:r>
            <a:r>
              <a:rPr lang="en-US" sz="2000" i="1" u="sng" dirty="0"/>
              <a:t>14:30</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https://mentor.ieee.org/802.18/dcn/16/18-16-0038-09-0000-teleconference-call-in-info.pptx</a:t>
            </a:r>
            <a:r>
              <a:rPr lang="en-US" sz="1800" dirty="0"/>
              <a:t>  or the latest. </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marL="457200" lvl="1" indent="0"/>
            <a:endParaRPr lang="en-US" sz="1800" b="1" u="sng" dirty="0">
              <a:solidFill>
                <a:srgbClr val="7030A0"/>
              </a:solidFill>
            </a:endParaRPr>
          </a:p>
          <a:p>
            <a:pPr lvl="5">
              <a:buFont typeface="Arial" panose="020B0604020202020204" pitchFamily="34" charset="0"/>
              <a:buChar char="•"/>
            </a:pPr>
            <a:endParaRPr lang="en-US" sz="12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solidFill>
                  <a:schemeClr val="tx1"/>
                </a:solidFill>
              </a:rPr>
              <a:t>Any objection to adjourning? </a:t>
            </a:r>
          </a:p>
          <a:p>
            <a:pPr lvl="1">
              <a:buFont typeface="Arial" panose="020B0604020202020204" pitchFamily="34" charset="0"/>
              <a:buChar char="•"/>
            </a:pPr>
            <a:r>
              <a:rPr lang="en-US" sz="1800" dirty="0">
                <a:solidFill>
                  <a:schemeClr val="tx1"/>
                </a:solidFill>
              </a:rPr>
              <a:t>We are adjourned at 15:32 </a:t>
            </a:r>
            <a:endParaRPr lang="en-US" altLang="en-US" sz="1800" dirty="0">
              <a:solidFill>
                <a:schemeClr val="tx1"/>
              </a:solidFill>
            </a:endParaRP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2000" dirty="0"/>
              <a:t>Thank You</a:t>
            </a:r>
          </a:p>
          <a:p>
            <a:pPr>
              <a:buFont typeface="Arial" panose="020B0604020202020204" pitchFamily="34" charset="0"/>
              <a:buChar char="•"/>
            </a:pPr>
            <a:r>
              <a:rPr lang="en-US" sz="1000" dirty="0">
                <a:solidFill>
                  <a:schemeClr val="tx1"/>
                </a:solidFill>
              </a:rPr>
              <a:t> </a:t>
            </a:r>
            <a:endParaRPr lang="en-US" sz="1000" dirty="0">
              <a:solidFill>
                <a:schemeClr val="bg1"/>
              </a:solidFill>
            </a:endParaRPr>
          </a:p>
          <a:p>
            <a:pPr lvl="1">
              <a:buFont typeface="Arial" panose="020B0604020202020204" pitchFamily="34" charset="0"/>
              <a:buChar char="•"/>
            </a:pPr>
            <a:r>
              <a:rPr lang="en-US" sz="800" dirty="0">
                <a:solidFill>
                  <a:schemeClr val="bg1"/>
                </a:solidFill>
              </a:rPr>
              <a:t>Agenda is complete,      </a:t>
            </a:r>
            <a:r>
              <a:rPr lang="en-US" sz="800" u="sng" dirty="0">
                <a:solidFill>
                  <a:schemeClr val="bg1"/>
                </a:solidFill>
              </a:rPr>
              <a:t>Motion:</a:t>
            </a:r>
            <a:r>
              <a:rPr lang="en-US" sz="800" dirty="0">
                <a:solidFill>
                  <a:schemeClr val="bg1"/>
                </a:solidFill>
              </a:rPr>
              <a:t> Move to Adjourn. </a:t>
            </a:r>
          </a:p>
          <a:p>
            <a:pPr lvl="1">
              <a:buFont typeface="Arial" panose="020B0604020202020204" pitchFamily="34" charset="0"/>
              <a:buChar char="•"/>
            </a:pPr>
            <a:r>
              <a:rPr lang="en-US" sz="800" dirty="0">
                <a:solidFill>
                  <a:schemeClr val="bg1"/>
                </a:solidFill>
              </a:rPr>
              <a:t>Moved by:  	</a:t>
            </a:r>
          </a:p>
          <a:p>
            <a:pPr lvl="1">
              <a:buFont typeface="Arial" panose="020B0604020202020204" pitchFamily="34" charset="0"/>
              <a:buChar char="•"/>
            </a:pPr>
            <a:r>
              <a:rPr lang="en-US" sz="800" dirty="0">
                <a:solidFill>
                  <a:schemeClr val="bg1"/>
                </a:solidFill>
              </a:rPr>
              <a:t>Seconded by:    </a:t>
            </a:r>
          </a:p>
          <a:p>
            <a:pPr lvl="1">
              <a:buFont typeface="Arial" panose="020B0604020202020204" pitchFamily="34" charset="0"/>
              <a:buChar char="•"/>
            </a:pPr>
            <a:r>
              <a:rPr lang="en-US" sz="800" dirty="0">
                <a:solidFill>
                  <a:schemeClr val="bg1"/>
                </a:solidFill>
              </a:rPr>
              <a:t>We are adjourned at ________</a:t>
            </a:r>
            <a:endParaRPr lang="en-US" sz="900" dirty="0">
              <a:solidFill>
                <a:schemeClr val="bg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19 April 2018</a:t>
            </a:r>
            <a:endParaRPr lang="en-GB" dirty="0"/>
          </a:p>
        </p:txBody>
      </p:sp>
    </p:spTree>
    <p:extLst>
      <p:ext uri="{BB962C8B-B14F-4D97-AF65-F5344CB8AC3E}">
        <p14:creationId xmlns:p14="http://schemas.microsoft.com/office/powerpoint/2010/main" val="37652279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p:txBody>
          <a:bodyPr/>
          <a:lstStyle/>
          <a:p>
            <a:r>
              <a:rPr lang="en-US"/>
              <a:t>19 April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5" name="TextBox 4">
            <a:extLst>
              <a:ext uri="{FF2B5EF4-FFF2-40B4-BE49-F238E27FC236}">
                <a16:creationId xmlns:a16="http://schemas.microsoft.com/office/drawing/2014/main" id="{F0F34DD2-6025-432B-99D0-CE6B45794AD4}"/>
              </a:ext>
            </a:extLst>
          </p:cNvPr>
          <p:cNvSpPr txBox="1"/>
          <p:nvPr/>
        </p:nvSpPr>
        <p:spPr>
          <a:xfrm>
            <a:off x="696912" y="1281708"/>
            <a:ext cx="4038600" cy="584775"/>
          </a:xfrm>
          <a:prstGeom prst="rect">
            <a:avLst/>
          </a:prstGeom>
          <a:noFill/>
        </p:spPr>
        <p:txBody>
          <a:bodyPr wrap="square" rtlCol="0">
            <a:spAutoFit/>
          </a:bodyPr>
          <a:lstStyle/>
          <a:p>
            <a:r>
              <a:rPr lang="en-US" sz="3200">
                <a:solidFill>
                  <a:schemeClr val="tx1"/>
                </a:solidFill>
              </a:rPr>
              <a:t>__</a:t>
            </a:r>
            <a:endParaRPr lang="en-US" sz="3200" dirty="0">
              <a:solidFill>
                <a:schemeClr val="tx1"/>
              </a:solidFill>
            </a:endParaRPr>
          </a:p>
        </p:txBody>
      </p:sp>
      <p:sp>
        <p:nvSpPr>
          <p:cNvPr id="6" name="TextBox 5">
            <a:extLst>
              <a:ext uri="{FF2B5EF4-FFF2-40B4-BE49-F238E27FC236}">
                <a16:creationId xmlns:a16="http://schemas.microsoft.com/office/drawing/2014/main" id="{4AF7A38F-B33B-45DC-AA21-4A44AFBE9368}"/>
              </a:ext>
            </a:extLst>
          </p:cNvPr>
          <p:cNvSpPr txBox="1"/>
          <p:nvPr/>
        </p:nvSpPr>
        <p:spPr>
          <a:xfrm>
            <a:off x="4494905" y="5791200"/>
            <a:ext cx="4038600" cy="461665"/>
          </a:xfrm>
          <a:prstGeom prst="rect">
            <a:avLst/>
          </a:prstGeom>
          <a:noFill/>
        </p:spPr>
        <p:txBody>
          <a:bodyPr wrap="square" rtlCol="0">
            <a:spAutoFit/>
          </a:bodyPr>
          <a:lstStyle/>
          <a:p>
            <a:pPr algn="r"/>
            <a:r>
              <a:rPr lang="en-US" dirty="0">
                <a:solidFill>
                  <a:schemeClr val="tx1"/>
                </a:solidFill>
              </a:rPr>
              <a:t>Back up slides follow</a:t>
            </a:r>
          </a:p>
        </p:txBody>
      </p:sp>
    </p:spTree>
    <p:extLst>
      <p:ext uri="{BB962C8B-B14F-4D97-AF65-F5344CB8AC3E}">
        <p14:creationId xmlns:p14="http://schemas.microsoft.com/office/powerpoint/2010/main" val="31202365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p:txBody>
          <a:bodyPr/>
          <a:lstStyle/>
          <a:p>
            <a:r>
              <a:rPr lang="en-US"/>
              <a:t>19 April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5" name="TextBox 4">
            <a:extLst>
              <a:ext uri="{FF2B5EF4-FFF2-40B4-BE49-F238E27FC236}">
                <a16:creationId xmlns:a16="http://schemas.microsoft.com/office/drawing/2014/main" id="{F0F34DD2-6025-432B-99D0-CE6B45794AD4}"/>
              </a:ext>
            </a:extLst>
          </p:cNvPr>
          <p:cNvSpPr txBox="1"/>
          <p:nvPr/>
        </p:nvSpPr>
        <p:spPr>
          <a:xfrm>
            <a:off x="696912" y="1281708"/>
            <a:ext cx="4038600" cy="338554"/>
          </a:xfrm>
          <a:prstGeom prst="rect">
            <a:avLst/>
          </a:prstGeom>
          <a:noFill/>
        </p:spPr>
        <p:txBody>
          <a:bodyPr wrap="square" rtlCol="0">
            <a:spAutoFit/>
          </a:bodyPr>
          <a:lstStyle/>
          <a:p>
            <a:r>
              <a:rPr lang="en-US" sz="1600" dirty="0">
                <a:solidFill>
                  <a:schemeClr val="tx1"/>
                </a:solidFill>
              </a:rPr>
              <a:t>For the vote, 13</a:t>
            </a:r>
          </a:p>
        </p:txBody>
      </p:sp>
      <p:pic>
        <p:nvPicPr>
          <p:cNvPr id="7" name="Picture 6">
            <a:extLst>
              <a:ext uri="{FF2B5EF4-FFF2-40B4-BE49-F238E27FC236}">
                <a16:creationId xmlns:a16="http://schemas.microsoft.com/office/drawing/2014/main" id="{E54521C0-AAD1-4923-95EC-DE1F1EFB84B6}"/>
              </a:ext>
            </a:extLst>
          </p:cNvPr>
          <p:cNvPicPr/>
          <p:nvPr/>
        </p:nvPicPr>
        <p:blipFill rotWithShape="1">
          <a:blip r:embed="rId2"/>
          <a:srcRect r="9524" b="13421"/>
          <a:stretch/>
        </p:blipFill>
        <p:spPr>
          <a:xfrm>
            <a:off x="3162300" y="838200"/>
            <a:ext cx="4343400" cy="5575598"/>
          </a:xfrm>
          <a:prstGeom prst="rect">
            <a:avLst/>
          </a:prstGeom>
        </p:spPr>
      </p:pic>
    </p:spTree>
    <p:extLst>
      <p:ext uri="{BB962C8B-B14F-4D97-AF65-F5344CB8AC3E}">
        <p14:creationId xmlns:p14="http://schemas.microsoft.com/office/powerpoint/2010/main" val="3280989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800" dirty="0">
                <a:latin typeface="Times New Roman" charset="0"/>
              </a:rPr>
              <a:t>Call to Order / Administrative Items</a:t>
            </a:r>
          </a:p>
        </p:txBody>
      </p:sp>
      <p:sp>
        <p:nvSpPr>
          <p:cNvPr id="5123" name="Content Placeholder 2"/>
          <p:cNvSpPr>
            <a:spLocks noGrp="1"/>
          </p:cNvSpPr>
          <p:nvPr>
            <p:ph idx="1"/>
          </p:nvPr>
        </p:nvSpPr>
        <p:spPr>
          <a:xfrm>
            <a:off x="688334" y="1371600"/>
            <a:ext cx="8303266" cy="5029200"/>
          </a:xfrm>
        </p:spPr>
        <p:txBody>
          <a:bodyPr/>
          <a:lstStyle/>
          <a:p>
            <a:pPr>
              <a:buFont typeface="Arial" panose="020B0604020202020204" pitchFamily="34" charset="0"/>
              <a:buChar char="•"/>
            </a:pPr>
            <a:r>
              <a:rPr lang="en-US" altLang="en-US" sz="2000" b="1" dirty="0"/>
              <a:t>Number of voters:  </a:t>
            </a:r>
            <a:r>
              <a:rPr lang="en-US" altLang="en-US" sz="1800" b="1" dirty="0"/>
              <a:t>41 (8 on EC);  Nearly voters: 1</a:t>
            </a:r>
            <a:r>
              <a:rPr lang="en-US" altLang="en-US" sz="1800" b="1" dirty="0">
                <a:solidFill>
                  <a:schemeClr val="tx1"/>
                </a:solidFill>
              </a:rPr>
              <a:t>;  Aspirant members: 7</a:t>
            </a:r>
            <a:endParaRPr lang="en-US" altLang="en-US" sz="1800" dirty="0">
              <a:solidFill>
                <a:schemeClr val="tx1"/>
              </a:solidFill>
            </a:endParaRPr>
          </a:p>
          <a:p>
            <a:pPr lvl="1">
              <a:buFont typeface="Arial" panose="020B0604020202020204" pitchFamily="34" charset="0"/>
              <a:buChar char="•"/>
            </a:pPr>
            <a:r>
              <a:rPr lang="en-US" sz="1200" dirty="0">
                <a:solidFill>
                  <a:schemeClr val="tx1"/>
                </a:solidFill>
                <a:ea typeface="+mn-ea"/>
                <a:cs typeface="+mn-cs"/>
              </a:rPr>
              <a:t>With teleconferences </a:t>
            </a:r>
            <a:r>
              <a:rPr lang="en-US" sz="1200" dirty="0">
                <a:solidFill>
                  <a:schemeClr val="tx1"/>
                </a:solidFill>
                <a:cs typeface="+mn-cs"/>
              </a:rPr>
              <a:t>approval on 09 Nov 2017, </a:t>
            </a:r>
            <a:r>
              <a:rPr lang="en-US" sz="1200" dirty="0">
                <a:solidFill>
                  <a:schemeClr val="tx1"/>
                </a:solidFill>
                <a:ea typeface="+mn-ea"/>
                <a:cs typeface="+mn-cs"/>
              </a:rPr>
              <a:t>Quorum is met </a:t>
            </a:r>
          </a:p>
          <a:p>
            <a:pPr eaLnBrk="1" hangingPunct="1">
              <a:buFont typeface="Arial" panose="020B0604020202020204" pitchFamily="34" charset="0"/>
              <a:buChar char="•"/>
              <a:defRPr/>
            </a:pPr>
            <a:r>
              <a:rPr lang="en-US" sz="2000" dirty="0">
                <a:ea typeface="+mn-ea"/>
                <a:cs typeface="+mn-cs"/>
              </a:rPr>
              <a:t>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spcAft>
                <a:spcPts val="600"/>
              </a:spcAft>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a:p>
            <a:pPr eaLnBrk="1" hangingPunct="1">
              <a:buFont typeface="Arial" panose="020B0604020202020204" pitchFamily="34" charset="0"/>
              <a:buChar char="•"/>
              <a:defRPr/>
            </a:pPr>
            <a:r>
              <a:rPr lang="en-US" sz="2000" dirty="0">
                <a:ea typeface="+mn-ea"/>
                <a:cs typeface="+mn-cs"/>
              </a:rPr>
              <a:t>Officers of the RR-TAG / IEEE 802.18:</a:t>
            </a:r>
          </a:p>
          <a:p>
            <a:pPr lvl="1" eaLnBrk="1" hangingPunct="1">
              <a:defRPr/>
            </a:pPr>
            <a:r>
              <a:rPr lang="en-US" sz="1600" dirty="0"/>
              <a:t>Chair is Jay Holcomb (Itron) </a:t>
            </a:r>
          </a:p>
          <a:p>
            <a:pPr lvl="1" eaLnBrk="1" hangingPunct="1">
              <a:defRPr/>
            </a:pPr>
            <a:r>
              <a:rPr lang="en-US" sz="1600" dirty="0"/>
              <a:t>Vice-chair is open – looking </a:t>
            </a:r>
          </a:p>
          <a:p>
            <a:pPr lvl="1" eaLnBrk="1" hangingPunct="1">
              <a:defRPr/>
            </a:pPr>
            <a:r>
              <a:rPr lang="en-US" sz="1600" dirty="0"/>
              <a:t>Secretary is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19 April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573477595"/>
              </p:ext>
            </p:extLst>
          </p:nvPr>
        </p:nvGraphicFramePr>
        <p:xfrm>
          <a:off x="7664816" y="4267200"/>
          <a:ext cx="914400" cy="771525"/>
        </p:xfrm>
        <a:graphic>
          <a:graphicData uri="http://schemas.openxmlformats.org/presentationml/2006/ole">
            <mc:AlternateContent xmlns:mc="http://schemas.openxmlformats.org/markup-compatibility/2006">
              <mc:Choice xmlns:v="urn:schemas-microsoft-com:vml" Requires="v">
                <p:oleObj spid="_x0000_s5442"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664816" y="42672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4765" y="636191"/>
            <a:ext cx="7770813" cy="719931"/>
          </a:xfrm>
        </p:spPr>
        <p:txBody>
          <a:bodyPr/>
          <a:lstStyle/>
          <a:p>
            <a:r>
              <a:rPr lang="en-US" altLang="en-US" sz="2800" dirty="0"/>
              <a:t>Motion – EU Spectrum Management</a:t>
            </a:r>
            <a:endParaRPr lang="en-US" altLang="en-US" sz="2800" dirty="0">
              <a:solidFill>
                <a:schemeClr val="bg1"/>
              </a:solidFill>
            </a:endParaRPr>
          </a:p>
        </p:txBody>
      </p:sp>
      <p:sp>
        <p:nvSpPr>
          <p:cNvPr id="16387" name="Content Placeholder 2"/>
          <p:cNvSpPr>
            <a:spLocks noGrp="1"/>
          </p:cNvSpPr>
          <p:nvPr>
            <p:ph idx="1"/>
          </p:nvPr>
        </p:nvSpPr>
        <p:spPr>
          <a:xfrm>
            <a:off x="609600" y="1294443"/>
            <a:ext cx="7772400" cy="4572000"/>
          </a:xfrm>
        </p:spPr>
        <p:txBody>
          <a:bodyPr/>
          <a:lstStyle/>
          <a:p>
            <a:endParaRPr lang="en-US" altLang="en-US" sz="1600" u="sng" dirty="0"/>
          </a:p>
          <a:p>
            <a:r>
              <a:rPr lang="en-US" altLang="en-US" sz="2000" u="sng" dirty="0"/>
              <a:t>Motion:</a:t>
            </a:r>
            <a:r>
              <a:rPr lang="en-US" sz="2000" b="0" dirty="0"/>
              <a:t>  To approve document 18-___/00____r__, IEEE 802 comments on IEEE European Public Policy Position Statement (18-18/0028r00), with the 802.18 Chair having editorial privileges. Then send to the EC for approval and return IEEE EPPC WG.  </a:t>
            </a:r>
          </a:p>
          <a:p>
            <a:endParaRPr lang="en-US" altLang="en-US" sz="2000" b="0"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20</a:t>
            </a:fld>
            <a:endParaRPr lang="en-US" altLang="en-US" sz="1200" b="0" dirty="0"/>
          </a:p>
        </p:txBody>
      </p:sp>
      <p:sp>
        <p:nvSpPr>
          <p:cNvPr id="2" name="Date Placeholder 1"/>
          <p:cNvSpPr>
            <a:spLocks noGrp="1"/>
          </p:cNvSpPr>
          <p:nvPr>
            <p:ph type="dt" idx="15"/>
          </p:nvPr>
        </p:nvSpPr>
        <p:spPr/>
        <p:txBody>
          <a:bodyPr/>
          <a:lstStyle/>
          <a:p>
            <a:r>
              <a:rPr lang="en-US"/>
              <a:t>19 April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41816836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19 April 2018</a:t>
            </a:r>
            <a:endParaRPr lang="en-GB" dirty="0"/>
          </a:p>
        </p:txBody>
      </p:sp>
    </p:spTree>
    <p:extLst>
      <p:ext uri="{BB962C8B-B14F-4D97-AF65-F5344CB8AC3E}">
        <p14:creationId xmlns:p14="http://schemas.microsoft.com/office/powerpoint/2010/main" val="31352494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802 </a:t>
            </a:r>
            <a:r>
              <a:rPr lang="en-US" sz="1400" dirty="0"/>
              <a:t>(.11)</a:t>
            </a:r>
          </a:p>
        </p:txBody>
      </p:sp>
      <p:sp>
        <p:nvSpPr>
          <p:cNvPr id="3" name="Content Placeholder 2"/>
          <p:cNvSpPr>
            <a:spLocks noGrp="1"/>
          </p:cNvSpPr>
          <p:nvPr>
            <p:ph idx="1"/>
          </p:nvPr>
        </p:nvSpPr>
        <p:spPr>
          <a:xfrm>
            <a:off x="696012" y="1066800"/>
            <a:ext cx="8306595" cy="4494213"/>
          </a:xfrm>
        </p:spPr>
        <p:txBody>
          <a:bodyPr/>
          <a:lstStyle/>
          <a:p>
            <a:pPr>
              <a:buFont typeface="Arial" panose="020B0604020202020204" pitchFamily="34" charset="0"/>
              <a:buChar char="•"/>
            </a:pPr>
            <a:r>
              <a:rPr lang="en-US" altLang="en-US" sz="2000" b="0" dirty="0"/>
              <a:t> </a:t>
            </a:r>
            <a:r>
              <a:rPr lang="en-US" sz="2000" b="0" dirty="0"/>
              <a:t>AANI – review – informational</a:t>
            </a:r>
          </a:p>
          <a:p>
            <a:pPr lvl="1">
              <a:buFont typeface="Arial" panose="020B0604020202020204" pitchFamily="34" charset="0"/>
              <a:buChar char="•"/>
            </a:pPr>
            <a:r>
              <a:rPr lang="en-US" sz="1600" u="sng" dirty="0">
                <a:hlinkClick r:id="rId2"/>
              </a:rPr>
              <a:t>https://mentor.ieee.org/802.11/dcn/18/11-18-0583-00-AANI-aani-sc-closing-report-march-2018.pptx</a:t>
            </a:r>
            <a:r>
              <a:rPr lang="en-US" sz="1600" u="sng" dirty="0"/>
              <a:t> </a:t>
            </a:r>
            <a:r>
              <a:rPr lang="en-US" sz="1600" dirty="0"/>
              <a:t>  </a:t>
            </a:r>
          </a:p>
          <a:p>
            <a:pPr lvl="1">
              <a:buFont typeface="Arial" panose="020B0604020202020204" pitchFamily="34" charset="0"/>
              <a:buChar char="•"/>
            </a:pPr>
            <a:r>
              <a:rPr lang="en-US" sz="1800" dirty="0"/>
              <a:t>The 802 Chair has asked that 802.18 stay in tune with the 802.11 ANNI SC.</a:t>
            </a:r>
          </a:p>
          <a:p>
            <a:pPr lvl="1">
              <a:buFont typeface="Arial" panose="020B0604020202020204" pitchFamily="34" charset="0"/>
              <a:buChar char="•"/>
            </a:pPr>
            <a:r>
              <a:rPr lang="en-US" sz="1800" dirty="0"/>
              <a:t>In particular where they stand with IMT 2020.  </a:t>
            </a:r>
          </a:p>
          <a:p>
            <a:pPr lvl="1">
              <a:buFont typeface="Arial" panose="020B0604020202020204" pitchFamily="34" charset="0"/>
              <a:buChar char="•"/>
            </a:pPr>
            <a:r>
              <a:rPr lang="en-US" sz="1800" dirty="0"/>
              <a:t>A debated motion in the 802.11 closing to add to its scope for IMT 2020:</a:t>
            </a:r>
          </a:p>
          <a:p>
            <a:pPr lvl="2">
              <a:buFont typeface="Arial" panose="020B0604020202020204" pitchFamily="34" charset="0"/>
              <a:buChar char="•"/>
            </a:pPr>
            <a:r>
              <a:rPr lang="en-US" sz="1400" dirty="0"/>
              <a:t>Approve that the AANI SC scope be modified to include the generation of a white paper and/or self evaluation assessing the performance of 802.11 against the IMT-2020 requirements for </a:t>
            </a:r>
            <a:r>
              <a:rPr lang="en-US" sz="1400" dirty="0" err="1"/>
              <a:t>eMBB</a:t>
            </a:r>
            <a:r>
              <a:rPr lang="en-US" sz="1400" dirty="0"/>
              <a:t> indoor hotspot and dense urban use case. </a:t>
            </a:r>
          </a:p>
          <a:p>
            <a:pPr lvl="2">
              <a:buFont typeface="Arial" panose="020B0604020202020204" pitchFamily="34" charset="0"/>
              <a:buChar char="•"/>
            </a:pPr>
            <a:r>
              <a:rPr lang="en-US" sz="1400" dirty="0"/>
              <a:t>Result: 28-34-8 Fails</a:t>
            </a:r>
            <a:endParaRPr lang="en-US" sz="2000" dirty="0"/>
          </a:p>
          <a:p>
            <a:pPr>
              <a:buFont typeface="Arial" panose="020B0604020202020204" pitchFamily="34" charset="0"/>
              <a:buChar char="•"/>
            </a:pPr>
            <a:r>
              <a:rPr lang="en-US" sz="2600" dirty="0"/>
              <a:t> </a:t>
            </a: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19 April 2018</a:t>
            </a:r>
            <a:endParaRPr lang="en-GB" dirty="0"/>
          </a:p>
        </p:txBody>
      </p:sp>
    </p:spTree>
    <p:extLst>
      <p:ext uri="{BB962C8B-B14F-4D97-AF65-F5344CB8AC3E}">
        <p14:creationId xmlns:p14="http://schemas.microsoft.com/office/powerpoint/2010/main" val="31114119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SA - informational</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IEEE-SA draft position on Additional Spectrum Needed </a:t>
            </a:r>
          </a:p>
          <a:p>
            <a:pPr lvl="1">
              <a:buFont typeface="Arial" panose="020B0604020202020204" pitchFamily="34" charset="0"/>
              <a:buChar char="•"/>
            </a:pPr>
            <a:r>
              <a:rPr lang="en-US" b="0" u="sng" dirty="0">
                <a:hlinkClick r:id="rId2"/>
              </a:rPr>
              <a:t>https://mentor.ieee.org/802.18/dcn/18/18-18-0010-02-0000-sa-use-of-spectrum-draft-position-06dec17.docx</a:t>
            </a:r>
            <a:r>
              <a:rPr lang="en-US" sz="1600" dirty="0"/>
              <a:t> </a:t>
            </a:r>
            <a:endParaRPr lang="en-US" sz="1600" b="0" dirty="0"/>
          </a:p>
          <a:p>
            <a:pPr lvl="1">
              <a:buFont typeface="Arial" panose="020B0604020202020204" pitchFamily="34" charset="0"/>
              <a:buChar char="•"/>
            </a:pPr>
            <a:r>
              <a:rPr lang="en-US" dirty="0"/>
              <a:t>The SA Spectrum position needs to be picked up again in the SA Public Policy Advisory Group.  They are getting this back in motion.</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19 April 2018</a:t>
            </a:r>
            <a:endParaRPr lang="en-GB" dirty="0"/>
          </a:p>
        </p:txBody>
      </p:sp>
    </p:spTree>
    <p:extLst>
      <p:ext uri="{BB962C8B-B14F-4D97-AF65-F5344CB8AC3E}">
        <p14:creationId xmlns:p14="http://schemas.microsoft.com/office/powerpoint/2010/main" val="2252042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a:t>19 April 2018</a:t>
            </a:r>
            <a:endParaRPr lang="en-US" dirty="0"/>
          </a:p>
        </p:txBody>
      </p:sp>
      <p:sp>
        <p:nvSpPr>
          <p:cNvPr id="7171" name="Footer Placeholder 2"/>
          <p:cNvSpPr>
            <a:spLocks noGrp="1"/>
          </p:cNvSpPr>
          <p:nvPr>
            <p:ph type="ftr" sz="quarter" idx="11"/>
          </p:nvPr>
        </p:nvSpPr>
        <p:spPr>
          <a:noFill/>
        </p:spPr>
        <p:txBody>
          <a:bodyPr/>
          <a:lstStyle/>
          <a:p>
            <a:r>
              <a:rPr lang="en-US"/>
              <a:t>Jay Holcomb (Itron)</a:t>
            </a:r>
            <a:endParaRPr lang="en-US" dirty="0"/>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8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8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you are asked to please leave the room/call.)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19 April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800" dirty="0">
                <a:latin typeface="Times New Roman" charset="0"/>
              </a:rPr>
              <a:t>Agenda</a:t>
            </a:r>
          </a:p>
        </p:txBody>
      </p:sp>
      <p:sp>
        <p:nvSpPr>
          <p:cNvPr id="31746" name="Content Placeholder 2"/>
          <p:cNvSpPr>
            <a:spLocks noGrp="1"/>
          </p:cNvSpPr>
          <p:nvPr>
            <p:ph idx="1"/>
          </p:nvPr>
        </p:nvSpPr>
        <p:spPr>
          <a:xfrm>
            <a:off x="609600" y="1066800"/>
            <a:ext cx="3772457" cy="5275778"/>
          </a:xfrm>
        </p:spPr>
        <p:txBody>
          <a:bodyPr/>
          <a:lstStyle/>
          <a:p>
            <a:pPr>
              <a:buFont typeface="Arial" panose="020B0604020202020204" pitchFamily="34" charset="0"/>
              <a:buChar char="•"/>
            </a:pPr>
            <a:r>
              <a:rPr lang="en-US" altLang="en-US" sz="1600" dirty="0"/>
              <a:t>Call to Order</a:t>
            </a:r>
            <a:endParaRPr lang="en-US" altLang="en-US" sz="1400" dirty="0"/>
          </a:p>
          <a:p>
            <a:pPr>
              <a:buFont typeface="Arial" panose="020B0604020202020204" pitchFamily="34" charset="0"/>
              <a:buChar char="•"/>
            </a:pPr>
            <a:r>
              <a:rPr lang="en-US" altLang="en-US" sz="1600" dirty="0"/>
              <a:t>Administrative items</a:t>
            </a:r>
          </a:p>
          <a:p>
            <a:pPr lvl="4">
              <a:buFont typeface="Arial" panose="020B0604020202020204" pitchFamily="34" charset="0"/>
              <a:buChar char="•"/>
            </a:pPr>
            <a:r>
              <a:rPr lang="en-US" altLang="en-US" sz="1050" dirty="0">
                <a:solidFill>
                  <a:schemeClr val="bg1"/>
                </a:solidFill>
              </a:rPr>
              <a:t>Need a recording secretary </a:t>
            </a:r>
          </a:p>
          <a:p>
            <a:pPr>
              <a:buFont typeface="Arial" panose="020B0604020202020204" pitchFamily="34" charset="0"/>
              <a:buChar char="•"/>
            </a:pPr>
            <a:r>
              <a:rPr lang="en-US" altLang="en-US" sz="1600" dirty="0"/>
              <a:t>Approve agenda &amp; last minutes</a:t>
            </a:r>
          </a:p>
          <a:p>
            <a:pPr lvl="1">
              <a:buFont typeface="Arial" panose="020B0604020202020204" pitchFamily="34" charset="0"/>
              <a:buChar char="•"/>
            </a:pPr>
            <a:r>
              <a:rPr lang="en-US" altLang="en-US" sz="1200" dirty="0">
                <a:solidFill>
                  <a:schemeClr val="tx1"/>
                </a:solidFill>
              </a:rPr>
              <a:t>802.11 Liasion for Warsaw</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Discussion items</a:t>
            </a:r>
            <a:endParaRPr lang="en-US" altLang="en-US" sz="1050" dirty="0"/>
          </a:p>
          <a:p>
            <a:pPr lvl="1">
              <a:buFont typeface="Arial" panose="020B0604020202020204" pitchFamily="34" charset="0"/>
              <a:buChar char="•"/>
            </a:pPr>
            <a:r>
              <a:rPr lang="en-US" altLang="en-US" sz="1400" dirty="0"/>
              <a:t>FCC- Spectrum Horizons NPRM</a:t>
            </a:r>
          </a:p>
          <a:p>
            <a:pPr lvl="1">
              <a:buFont typeface="Arial" panose="020B0604020202020204" pitchFamily="34" charset="0"/>
              <a:buChar char="•"/>
            </a:pPr>
            <a:r>
              <a:rPr lang="en-US" altLang="en-US" sz="1400" dirty="0"/>
              <a:t>NGV SG letter</a:t>
            </a:r>
          </a:p>
          <a:p>
            <a:pPr lvl="1">
              <a:buFont typeface="Arial" panose="020B0604020202020204" pitchFamily="34" charset="0"/>
              <a:buChar char="•"/>
            </a:pPr>
            <a:r>
              <a:rPr lang="en-US" altLang="en-US" sz="1400" dirty="0"/>
              <a:t>EU Items</a:t>
            </a:r>
          </a:p>
          <a:p>
            <a:pPr lvl="1">
              <a:buFont typeface="Arial" panose="020B0604020202020204" pitchFamily="34" charset="0"/>
              <a:buChar char="•"/>
            </a:pPr>
            <a:r>
              <a:rPr lang="en-US" altLang="en-US" sz="1400" dirty="0"/>
              <a:t>EU Position Paper</a:t>
            </a:r>
          </a:p>
          <a:p>
            <a:pPr lvl="1">
              <a:buFont typeface="Arial" panose="020B0604020202020204" pitchFamily="34" charset="0"/>
              <a:buChar char="•"/>
            </a:pPr>
            <a:r>
              <a:rPr lang="en-US" altLang="en-US" sz="1400" dirty="0"/>
              <a:t>If time permits items</a:t>
            </a:r>
            <a:endParaRPr lang="en-US" altLang="en-US" sz="1200" dirty="0"/>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Actions required</a:t>
            </a:r>
          </a:p>
          <a:p>
            <a:pPr lvl="1">
              <a:buFont typeface="Arial" panose="020B0604020202020204" pitchFamily="34" charset="0"/>
              <a:buChar char="•"/>
            </a:pPr>
            <a:r>
              <a:rPr lang="en-US" altLang="en-US" sz="1400" dirty="0"/>
              <a:t>IEEE EU Position paper inputs</a:t>
            </a:r>
          </a:p>
          <a:p>
            <a:pPr lvl="1">
              <a:buFont typeface="Arial" panose="020B0604020202020204" pitchFamily="34" charset="0"/>
              <a:buChar char="•"/>
            </a:pPr>
            <a:r>
              <a:rPr lang="en-US" altLang="en-US" sz="1400" dirty="0"/>
              <a:t>WiFi and UWB to EC</a:t>
            </a:r>
          </a:p>
          <a:p>
            <a:pPr lvl="1">
              <a:buFont typeface="Arial" panose="020B0604020202020204" pitchFamily="34" charset="0"/>
              <a:buChar char="•"/>
            </a:pPr>
            <a:r>
              <a:rPr lang="en-US" altLang="en-US" sz="1400" dirty="0"/>
              <a:t>What happens during the call</a:t>
            </a:r>
          </a:p>
          <a:p>
            <a:pPr>
              <a:buFont typeface="Arial" panose="020B0604020202020204" pitchFamily="34" charset="0"/>
              <a:buChar char="•"/>
            </a:pPr>
            <a:r>
              <a:rPr lang="en-US" altLang="en-US" sz="1600" dirty="0"/>
              <a:t>AOB and Adjourn</a:t>
            </a:r>
            <a:endParaRPr lang="en-US" altLang="en-US" sz="2000" dirty="0"/>
          </a:p>
        </p:txBody>
      </p:sp>
      <p:sp>
        <p:nvSpPr>
          <p:cNvPr id="7" name="Date Placeholder 6"/>
          <p:cNvSpPr>
            <a:spLocks noGrp="1"/>
          </p:cNvSpPr>
          <p:nvPr>
            <p:ph type="dt" sz="quarter" idx="4294967295"/>
          </p:nvPr>
        </p:nvSpPr>
        <p:spPr>
          <a:xfrm>
            <a:off x="696912" y="304801"/>
            <a:ext cx="1589087" cy="304800"/>
          </a:xfrm>
          <a:prstGeom prst="rect">
            <a:avLst/>
          </a:prstGeom>
        </p:spPr>
        <p:txBody>
          <a:bodyPr/>
          <a:lstStyle/>
          <a:p>
            <a:pPr>
              <a:defRPr/>
            </a:pPr>
            <a:r>
              <a:rPr lang="en-US"/>
              <a:t>19 April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8" name="Content Placeholder 2">
            <a:extLst>
              <a:ext uri="{FF2B5EF4-FFF2-40B4-BE49-F238E27FC236}">
                <a16:creationId xmlns:a16="http://schemas.microsoft.com/office/drawing/2014/main" id="{EA69BFE3-CDFA-4C1A-B203-7BA28F9AF4FF}"/>
              </a:ext>
            </a:extLst>
          </p:cNvPr>
          <p:cNvSpPr txBox="1">
            <a:spLocks/>
          </p:cNvSpPr>
          <p:nvPr/>
        </p:nvSpPr>
        <p:spPr bwMode="auto">
          <a:xfrm>
            <a:off x="4570412" y="1060967"/>
            <a:ext cx="4267199" cy="5281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t>Discussion items, more details:  </a:t>
            </a:r>
          </a:p>
          <a:p>
            <a:pPr>
              <a:buFont typeface="Arial" panose="020B0604020202020204" pitchFamily="34" charset="0"/>
              <a:buChar char="•"/>
            </a:pPr>
            <a:r>
              <a:rPr lang="en-US" sz="1400" b="0" dirty="0">
                <a:solidFill>
                  <a:schemeClr val="tx1"/>
                </a:solidFill>
              </a:rPr>
              <a:t>FCC NPRM Spectrum Horizons, Open 95-3000 GHz for unlicensed use  </a:t>
            </a:r>
          </a:p>
          <a:p>
            <a:pPr lvl="1">
              <a:buFont typeface="Arial" panose="020B0604020202020204" pitchFamily="34" charset="0"/>
              <a:buChar char="•"/>
            </a:pPr>
            <a:r>
              <a:rPr lang="en-US" sz="1200" b="0" dirty="0">
                <a:solidFill>
                  <a:schemeClr val="tx1"/>
                </a:solidFill>
              </a:rPr>
              <a:t>need to approve today, 19 April</a:t>
            </a:r>
          </a:p>
          <a:p>
            <a:pPr>
              <a:buFont typeface="Arial" panose="020B0604020202020204" pitchFamily="34" charset="0"/>
              <a:buChar char="•"/>
            </a:pPr>
            <a:r>
              <a:rPr lang="en-US" sz="1400" b="0" dirty="0">
                <a:solidFill>
                  <a:schemeClr val="tx1"/>
                </a:solidFill>
              </a:rPr>
              <a:t>NGV SG, Next Generation Vehicular, 802.11p, letter to FCC</a:t>
            </a:r>
          </a:p>
          <a:p>
            <a:pPr>
              <a:buFont typeface="Arial" panose="020B0604020202020204" pitchFamily="34" charset="0"/>
              <a:buChar char="•"/>
            </a:pPr>
            <a:r>
              <a:rPr lang="en-US" sz="1400" b="0" dirty="0">
                <a:solidFill>
                  <a:schemeClr val="tx1"/>
                </a:solidFill>
              </a:rPr>
              <a:t>EU Items</a:t>
            </a:r>
          </a:p>
          <a:p>
            <a:pPr>
              <a:buFont typeface="Arial" panose="020B0604020202020204" pitchFamily="34" charset="0"/>
              <a:buChar char="•"/>
            </a:pPr>
            <a:r>
              <a:rPr lang="en-US" sz="1400" b="0" dirty="0">
                <a:solidFill>
                  <a:schemeClr val="tx1"/>
                </a:solidFill>
              </a:rPr>
              <a:t>IEEE European Position Statement on Spectrum Management</a:t>
            </a:r>
          </a:p>
          <a:p>
            <a:pPr>
              <a:buFont typeface="Arial" panose="020B0604020202020204" pitchFamily="34" charset="0"/>
              <a:buChar char="•"/>
            </a:pPr>
            <a:endParaRPr lang="en-US" sz="1400" b="0" dirty="0">
              <a:solidFill>
                <a:schemeClr val="tx1"/>
              </a:solidFill>
            </a:endParaRPr>
          </a:p>
          <a:p>
            <a:pPr>
              <a:buFont typeface="Arial" panose="020B0604020202020204" pitchFamily="34" charset="0"/>
              <a:buChar char="•"/>
            </a:pPr>
            <a:endParaRPr lang="en-US" sz="1400" b="0" dirty="0">
              <a:solidFill>
                <a:schemeClr val="tx1"/>
              </a:solidFill>
            </a:endParaRPr>
          </a:p>
          <a:p>
            <a:pPr>
              <a:buFont typeface="Arial" panose="020B0604020202020204" pitchFamily="34" charset="0"/>
              <a:buChar char="•"/>
            </a:pPr>
            <a:r>
              <a:rPr lang="en-US" sz="1400" b="0" dirty="0">
                <a:solidFill>
                  <a:schemeClr val="tx1"/>
                </a:solidFill>
              </a:rPr>
              <a:t>Items if time permits: </a:t>
            </a:r>
          </a:p>
          <a:p>
            <a:pPr lvl="1">
              <a:buFont typeface="Arial" panose="020B0604020202020204" pitchFamily="34" charset="0"/>
              <a:buChar char="•"/>
            </a:pPr>
            <a:r>
              <a:rPr lang="en-US" sz="1200" dirty="0">
                <a:solidFill>
                  <a:schemeClr val="tx1"/>
                </a:solidFill>
              </a:rPr>
              <a:t>NPRM Revision of Section 7 on expediting access for new technologies</a:t>
            </a:r>
            <a:endParaRPr lang="en-US" altLang="en-US" sz="1200" dirty="0">
              <a:solidFill>
                <a:schemeClr val="tx1"/>
              </a:solidFill>
            </a:endParaRPr>
          </a:p>
          <a:p>
            <a:pPr lvl="1">
              <a:buFont typeface="Arial" panose="020B0604020202020204" pitchFamily="34" charset="0"/>
              <a:buChar char="•"/>
            </a:pPr>
            <a:r>
              <a:rPr lang="en-US" sz="1200" dirty="0">
                <a:solidFill>
                  <a:schemeClr val="tx1"/>
                </a:solidFill>
              </a:rPr>
              <a:t>IEEE 802 Fellowship request on reaching out to all regulators </a:t>
            </a:r>
          </a:p>
          <a:p>
            <a:pPr lvl="1">
              <a:buFont typeface="Arial" panose="020B0604020202020204" pitchFamily="34" charset="0"/>
              <a:buChar char="•"/>
            </a:pPr>
            <a:endParaRPr lang="en-US" altLang="en-US" kern="0" dirty="0"/>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800" dirty="0"/>
              <a:t>Motions - administrative</a:t>
            </a:r>
            <a:endParaRPr lang="en-US" altLang="en-US" sz="2800" dirty="0">
              <a:solidFill>
                <a:schemeClr val="bg1"/>
              </a:solidFill>
            </a:endParaRPr>
          </a:p>
        </p:txBody>
      </p:sp>
      <p:sp>
        <p:nvSpPr>
          <p:cNvPr id="16387" name="Content Placeholder 2"/>
          <p:cNvSpPr>
            <a:spLocks noGrp="1"/>
          </p:cNvSpPr>
          <p:nvPr>
            <p:ph idx="1"/>
          </p:nvPr>
        </p:nvSpPr>
        <p:spPr>
          <a:xfrm>
            <a:off x="685798" y="1066800"/>
            <a:ext cx="7772400" cy="4572000"/>
          </a:xfrm>
        </p:spPr>
        <p:txBody>
          <a:bodyPr/>
          <a:lstStyle/>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Moved by:  	 </a:t>
            </a:r>
            <a:r>
              <a:rPr lang="en-US" altLang="en-US" sz="1600" b="1" dirty="0" err="1"/>
              <a:t>JohnN</a:t>
            </a:r>
            <a:r>
              <a:rPr lang="en-US" altLang="en-US" sz="1600" b="1" dirty="0"/>
              <a:t> 	</a:t>
            </a:r>
          </a:p>
          <a:p>
            <a:pPr lvl="1"/>
            <a:r>
              <a:rPr lang="en-US" altLang="en-US" sz="1600" b="1" dirty="0"/>
              <a:t>Seconded by:  	 </a:t>
            </a:r>
            <a:r>
              <a:rPr lang="en-US" altLang="en-US" sz="1600" b="1" dirty="0" err="1"/>
              <a:t>StuartK</a:t>
            </a:r>
            <a:r>
              <a:rPr lang="en-US" altLang="en-US" sz="1600" b="1" dirty="0"/>
              <a:t>  	</a:t>
            </a:r>
          </a:p>
          <a:p>
            <a:pPr lvl="1"/>
            <a:r>
              <a:rPr lang="en-US" altLang="en-US" sz="1600" b="1" dirty="0"/>
              <a:t>Discussion?		</a:t>
            </a:r>
          </a:p>
          <a:p>
            <a:pPr lvl="1"/>
            <a:r>
              <a:rPr lang="en-US" altLang="en-US" sz="1600" b="1" dirty="0"/>
              <a:t>Vote</a:t>
            </a:r>
            <a:r>
              <a:rPr lang="en-US" altLang="en-US" sz="1600" b="1" dirty="0">
                <a:solidFill>
                  <a:schemeClr val="tx1"/>
                </a:solidFill>
              </a:rPr>
              <a:t>:  Unanimous consent</a:t>
            </a:r>
          </a:p>
          <a:p>
            <a:pPr lvl="1"/>
            <a:endParaRPr lang="en-US" altLang="en-US" sz="1600" u="sng" dirty="0"/>
          </a:p>
          <a:p>
            <a:pPr lvl="1"/>
            <a:endParaRPr lang="en-US" altLang="en-US" sz="1600" u="sng" dirty="0">
              <a:solidFill>
                <a:schemeClr val="tx1"/>
              </a:solidFill>
            </a:endParaRPr>
          </a:p>
          <a:p>
            <a:pPr>
              <a:buFont typeface="Arial" panose="020B0604020202020204" pitchFamily="34" charset="0"/>
              <a:buChar char="•"/>
            </a:pPr>
            <a:r>
              <a:rPr lang="en-US" altLang="en-US" sz="1600" u="sng" dirty="0">
                <a:solidFill>
                  <a:schemeClr val="tx1"/>
                </a:solidFill>
              </a:rPr>
              <a:t>Motion:</a:t>
            </a:r>
            <a:r>
              <a:rPr lang="en-US" altLang="en-US" sz="1600" dirty="0">
                <a:solidFill>
                  <a:schemeClr val="tx1"/>
                </a:solidFill>
              </a:rPr>
              <a:t> To approve minutes from the IEEE 802.18 teleconference on 12 April 2018;   </a:t>
            </a:r>
            <a:r>
              <a:rPr lang="en-US" altLang="en-US" sz="1600" dirty="0">
                <a:solidFill>
                  <a:schemeClr val="tx1"/>
                </a:solidFill>
                <a:hlinkClick r:id="rId2"/>
              </a:rPr>
              <a:t>https://mentor.ieee.org/802.18/dcn/18/18-18-0038-00-0000-minutes-12apr18-rr-tag-teleconference.doc</a:t>
            </a:r>
            <a:r>
              <a:rPr lang="en-US" altLang="en-US" sz="1600" dirty="0">
                <a:solidFill>
                  <a:schemeClr val="tx1"/>
                </a:solidFill>
              </a:rPr>
              <a:t> ; 	</a:t>
            </a:r>
            <a:r>
              <a:rPr lang="en-US" altLang="en-US" sz="1600" b="0" dirty="0">
                <a:solidFill>
                  <a:schemeClr val="tx1"/>
                </a:solidFill>
              </a:rPr>
              <a:t>Posted: </a:t>
            </a:r>
            <a:r>
              <a:rPr lang="en-US" sz="1600" b="0" dirty="0"/>
              <a:t>13-Apr-2018 13:55:46 ET</a:t>
            </a:r>
            <a:endParaRPr lang="en-US" altLang="en-US" sz="1600" b="0" dirty="0">
              <a:solidFill>
                <a:schemeClr val="tx1"/>
              </a:solidFill>
            </a:endParaRPr>
          </a:p>
          <a:p>
            <a:pPr lvl="1"/>
            <a:r>
              <a:rPr lang="en-US" altLang="en-US" sz="1600" b="1" dirty="0">
                <a:solidFill>
                  <a:schemeClr val="tx1"/>
                </a:solidFill>
              </a:rPr>
              <a:t>Moved by: 	</a:t>
            </a:r>
            <a:r>
              <a:rPr lang="en-US" altLang="en-US" sz="1600" b="1" dirty="0" err="1">
                <a:solidFill>
                  <a:schemeClr val="tx1"/>
                </a:solidFill>
              </a:rPr>
              <a:t>TimJ</a:t>
            </a:r>
            <a:r>
              <a:rPr lang="en-US" altLang="en-US" sz="1600" b="1" dirty="0">
                <a:solidFill>
                  <a:schemeClr val="tx1"/>
                </a:solidFill>
              </a:rPr>
              <a:t>	    </a:t>
            </a:r>
          </a:p>
          <a:p>
            <a:pPr lvl="1"/>
            <a:r>
              <a:rPr lang="en-US" altLang="en-US" sz="1600" b="1" dirty="0">
                <a:solidFill>
                  <a:schemeClr val="tx1"/>
                </a:solidFill>
              </a:rPr>
              <a:t>Seconded by:    </a:t>
            </a:r>
            <a:r>
              <a:rPr lang="en-US" altLang="en-US" sz="1600" b="1" dirty="0" err="1">
                <a:solidFill>
                  <a:schemeClr val="tx1"/>
                </a:solidFill>
              </a:rPr>
              <a:t>VijayA</a:t>
            </a:r>
            <a:r>
              <a:rPr lang="en-US" altLang="en-US" sz="1600" b="1" dirty="0">
                <a:solidFill>
                  <a:schemeClr val="tx1"/>
                </a:solidFill>
              </a:rPr>
              <a:t>	</a:t>
            </a:r>
          </a:p>
          <a:p>
            <a:pPr lvl="1"/>
            <a:r>
              <a:rPr lang="en-US" altLang="en-US" sz="1600" b="1" dirty="0">
                <a:solidFill>
                  <a:schemeClr val="tx1"/>
                </a:solidFill>
              </a:rPr>
              <a:t>Discussion? </a:t>
            </a:r>
          </a:p>
          <a:p>
            <a:pPr lvl="1"/>
            <a:r>
              <a:rPr lang="en-US" altLang="en-US" sz="1600" b="1" dirty="0">
                <a:solidFill>
                  <a:schemeClr val="tx1"/>
                </a:solidFill>
              </a:rPr>
              <a:t>Vote: Unanimous consent</a:t>
            </a:r>
            <a:endParaRPr lang="en-US" altLang="en-US" sz="1600" b="1" u="sng" dirty="0">
              <a:solidFill>
                <a:schemeClr val="tx1"/>
              </a:solidFill>
            </a:endParaRPr>
          </a:p>
          <a:p>
            <a:pPr lvl="1"/>
            <a:endParaRPr lang="en-US" altLang="en-US" sz="1200" b="1" dirty="0"/>
          </a:p>
          <a:p>
            <a:pPr>
              <a:buFont typeface="Arial" panose="020B0604020202020204" pitchFamily="34" charset="0"/>
              <a:buChar char="•"/>
            </a:pPr>
            <a:r>
              <a:rPr lang="en-US" altLang="en-US" sz="1600" b="1" dirty="0"/>
              <a:t>Any volunteers to be the 802.11/802.18 Liasion in Warsaw?  </a:t>
            </a:r>
          </a:p>
          <a:p>
            <a:pPr lvl="1">
              <a:buFont typeface="Arial" panose="020B0604020202020204" pitchFamily="34" charset="0"/>
              <a:buChar char="•"/>
            </a:pPr>
            <a:r>
              <a:rPr lang="en-US" altLang="en-US" sz="1400" b="1" dirty="0"/>
              <a:t>Opening, mid-week, closing meetings. </a:t>
            </a:r>
          </a:p>
          <a:p>
            <a:pPr lvl="1">
              <a:buFont typeface="Arial" panose="020B0604020202020204" pitchFamily="34" charset="0"/>
              <a:buChar char="•"/>
            </a:pPr>
            <a:r>
              <a:rPr lang="en-US" altLang="en-US" sz="1400" b="1" dirty="0"/>
              <a:t>The 802.18 secretary volunteers, thanks Allan.</a:t>
            </a:r>
          </a:p>
          <a:p>
            <a:pPr lvl="1">
              <a:buFont typeface="Arial" panose="020B0604020202020204" pitchFamily="34" charset="0"/>
              <a:buChar char="•"/>
            </a:pPr>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19 April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800" dirty="0"/>
              <a:t>FCC – Spectrum Horizons </a:t>
            </a:r>
            <a:r>
              <a:rPr lang="en-US" sz="1400" dirty="0"/>
              <a:t>(95 - 3000 GHz)</a:t>
            </a:r>
            <a:r>
              <a:rPr lang="en-US" sz="2800" dirty="0"/>
              <a:t> NPRM -1</a:t>
            </a:r>
            <a:endParaRPr lang="en-US" sz="1400" dirty="0"/>
          </a:p>
        </p:txBody>
      </p:sp>
      <p:sp>
        <p:nvSpPr>
          <p:cNvPr id="3" name="Content Placeholder 2"/>
          <p:cNvSpPr>
            <a:spLocks noGrp="1"/>
          </p:cNvSpPr>
          <p:nvPr>
            <p:ph idx="1"/>
          </p:nvPr>
        </p:nvSpPr>
        <p:spPr>
          <a:xfrm>
            <a:off x="682227" y="990600"/>
            <a:ext cx="8382795" cy="4494213"/>
          </a:xfrm>
        </p:spPr>
        <p:txBody>
          <a:bodyPr/>
          <a:lstStyle/>
          <a:p>
            <a:pPr>
              <a:buFont typeface="Arial" panose="020B0604020202020204" pitchFamily="34" charset="0"/>
              <a:buChar char="•"/>
            </a:pPr>
            <a:r>
              <a:rPr lang="en-US" sz="2000" b="0" dirty="0"/>
              <a:t>Will call it Spectrum Horizons moving forward;  FCC 18-17</a:t>
            </a:r>
          </a:p>
          <a:p>
            <a:pPr>
              <a:buFont typeface="Arial" panose="020B0604020202020204" pitchFamily="34" charset="0"/>
              <a:buChar char="•"/>
            </a:pPr>
            <a:r>
              <a:rPr lang="en-US" sz="2000" b="0" dirty="0"/>
              <a:t>NPRM - Open 95 to 3000 GHz for unlicensed use, including new licensing regimes, published in Federal Register on 02 April. </a:t>
            </a:r>
          </a:p>
          <a:p>
            <a:pPr lvl="1">
              <a:buFont typeface="Arial" panose="020B0604020202020204" pitchFamily="34" charset="0"/>
              <a:buChar char="•"/>
            </a:pPr>
            <a:r>
              <a:rPr lang="en-US" altLang="en-US" sz="1200" dirty="0">
                <a:hlinkClick r:id="rId2"/>
              </a:rPr>
              <a:t>https://</a:t>
            </a:r>
            <a:r>
              <a:rPr lang="en-US" altLang="en-US" sz="1200" b="1" dirty="0">
                <a:hlinkClick r:id="rId2"/>
              </a:rPr>
              <a:t>mentor.ieee.org</a:t>
            </a:r>
            <a:r>
              <a:rPr lang="en-US" altLang="en-US" sz="1200" dirty="0">
                <a:hlinkClick r:id="rId2"/>
              </a:rPr>
              <a:t>/802.18/dcn/18/18-18-0022-01-0000-fcc-18-17-nprm-for-95-3000-ghz.pdf</a:t>
            </a:r>
            <a:r>
              <a:rPr lang="en-US" altLang="en-US" sz="1200" dirty="0"/>
              <a:t> </a:t>
            </a:r>
          </a:p>
          <a:p>
            <a:pPr lvl="1">
              <a:buFont typeface="Arial" panose="020B0604020202020204" pitchFamily="34" charset="0"/>
              <a:buChar char="•"/>
            </a:pPr>
            <a:r>
              <a:rPr lang="en-US" sz="1200" u="sng" dirty="0">
                <a:hlinkClick r:id="rId3"/>
              </a:rPr>
              <a:t>https://</a:t>
            </a:r>
            <a:r>
              <a:rPr lang="en-US" sz="1200" b="1" u="sng" dirty="0">
                <a:hlinkClick r:id="rId3"/>
              </a:rPr>
              <a:t>www.fcc.gov</a:t>
            </a:r>
            <a:r>
              <a:rPr lang="en-US" sz="1200" u="sng" dirty="0">
                <a:hlinkClick r:id="rId3"/>
              </a:rPr>
              <a:t>/ecfs/search/filings?proceedings_name=RM-11795&amp;sort=date_disseminated,DESC</a:t>
            </a:r>
            <a:r>
              <a:rPr lang="en-US" sz="1200" dirty="0"/>
              <a:t> </a:t>
            </a:r>
            <a:r>
              <a:rPr lang="en-US" altLang="en-US" sz="1200" b="0" dirty="0"/>
              <a:t> </a:t>
            </a:r>
          </a:p>
          <a:p>
            <a:pPr lvl="1">
              <a:buFont typeface="Arial" panose="020B0604020202020204" pitchFamily="34" charset="0"/>
              <a:buChar char="•"/>
            </a:pPr>
            <a:r>
              <a:rPr lang="en-US" altLang="en-US" sz="1200" dirty="0">
                <a:hlinkClick r:id="rId4"/>
              </a:rPr>
              <a:t>https://ecfsapi.fcc.gov/file/1022856488879/AntwortFCC_280218.pdf</a:t>
            </a:r>
            <a:r>
              <a:rPr lang="en-US" altLang="en-US" sz="1200" dirty="0"/>
              <a:t>  (Thomas Kuerner, RM-11795)</a:t>
            </a:r>
          </a:p>
          <a:p>
            <a:pPr lvl="1">
              <a:buFont typeface="Arial" panose="020B0604020202020204" pitchFamily="34" charset="0"/>
              <a:buChar char="•"/>
            </a:pPr>
            <a:r>
              <a:rPr lang="en-US" altLang="en-US" sz="1200" dirty="0">
                <a:hlinkClick r:id="rId5"/>
              </a:rPr>
              <a:t>https://ecfsapi.fcc.gov/file/10330377403301/Comments_FCC_NPRM_above95_300318.pdf</a:t>
            </a:r>
            <a:r>
              <a:rPr lang="en-US" altLang="en-US" sz="1200" dirty="0"/>
              <a:t>  (Thomas Kuerner, ET-21)</a:t>
            </a:r>
          </a:p>
          <a:p>
            <a:pPr lvl="1">
              <a:buFont typeface="Arial" panose="020B0604020202020204" pitchFamily="34" charset="0"/>
              <a:buChar char="•"/>
            </a:pPr>
            <a:r>
              <a:rPr lang="en-US" sz="1200" dirty="0"/>
              <a:t>Federal Register summary:</a:t>
            </a:r>
            <a:endParaRPr lang="en-US" sz="1200" dirty="0">
              <a:hlinkClick r:id="rId6"/>
            </a:endParaRPr>
          </a:p>
          <a:p>
            <a:pPr lvl="1">
              <a:buFont typeface="Arial" panose="020B0604020202020204" pitchFamily="34" charset="0"/>
              <a:buChar char="•"/>
            </a:pPr>
            <a:r>
              <a:rPr lang="en-US" sz="1200" u="sng" dirty="0">
                <a:hlinkClick r:id="rId7"/>
              </a:rPr>
              <a:t>https://www.federalregister.gov/documents/2018/04/02/2018-06179/spectrum-horizons</a:t>
            </a:r>
            <a:r>
              <a:rPr lang="en-US" sz="1200" u="sng" dirty="0">
                <a:hlinkClick r:id="rId6"/>
              </a:rPr>
              <a:t> </a:t>
            </a:r>
            <a:endParaRPr lang="en-US" altLang="en-US" sz="1600" dirty="0"/>
          </a:p>
          <a:p>
            <a:pPr>
              <a:buFont typeface="Arial" panose="020B0604020202020204" pitchFamily="34" charset="0"/>
              <a:buChar char="•"/>
            </a:pPr>
            <a:r>
              <a:rPr lang="en-US" altLang="en-US" sz="2000" dirty="0"/>
              <a:t>Comments (reply) </a:t>
            </a:r>
            <a:r>
              <a:rPr lang="en-US" altLang="en-US" sz="2000" b="0" dirty="0"/>
              <a:t>Due:   02May18   (17May)		(30 days / 45 days)  </a:t>
            </a:r>
          </a:p>
          <a:p>
            <a:pPr lvl="1">
              <a:buFont typeface="Arial" panose="020B0604020202020204" pitchFamily="34" charset="0"/>
              <a:buChar char="•"/>
            </a:pPr>
            <a:r>
              <a:rPr lang="en-US" altLang="en-US" sz="1600" dirty="0"/>
              <a:t>We would need to approve any comments by 19April. </a:t>
            </a:r>
          </a:p>
          <a:p>
            <a:pPr>
              <a:buFont typeface="Arial" panose="020B0604020202020204" pitchFamily="34" charset="0"/>
              <a:buChar char="•"/>
            </a:pPr>
            <a:r>
              <a:rPr lang="en-US" altLang="en-US" sz="2000" dirty="0"/>
              <a:t>2 parts of this:</a:t>
            </a:r>
          </a:p>
          <a:p>
            <a:pPr lvl="1">
              <a:buFont typeface="Arial" panose="020B0604020202020204" pitchFamily="34" charset="0"/>
              <a:buChar char="•"/>
            </a:pPr>
            <a:r>
              <a:rPr lang="en-US" altLang="en-US" sz="1800" dirty="0"/>
              <a:t>Docket ET 18-21, </a:t>
            </a:r>
            <a:r>
              <a:rPr lang="en-US" sz="1800" dirty="0"/>
              <a:t>Spectrum Horizons, </a:t>
            </a:r>
            <a:r>
              <a:rPr lang="en-US" altLang="en-US" sz="1800" dirty="0"/>
              <a:t>filings: </a:t>
            </a:r>
          </a:p>
          <a:p>
            <a:pPr lvl="2">
              <a:buFont typeface="Arial" panose="020B0604020202020204" pitchFamily="34" charset="0"/>
              <a:buChar char="•"/>
            </a:pPr>
            <a:r>
              <a:rPr lang="en-US" altLang="en-US" sz="1400" dirty="0">
                <a:hlinkClick r:id="rId8"/>
              </a:rPr>
              <a:t>https://www.fcc.gov/ecfs/search/filings?proceedings_name=18-21&amp;sort=date_disseminated,DESC</a:t>
            </a:r>
            <a:r>
              <a:rPr lang="en-US" altLang="en-US" sz="1400" dirty="0"/>
              <a:t> </a:t>
            </a:r>
          </a:p>
          <a:p>
            <a:pPr lvl="1">
              <a:buFont typeface="Arial" panose="020B0604020202020204" pitchFamily="34" charset="0"/>
              <a:buChar char="•"/>
            </a:pPr>
            <a:r>
              <a:rPr lang="sv-SE" sz="1800" dirty="0"/>
              <a:t>Docket RM-11795, </a:t>
            </a:r>
            <a:r>
              <a:rPr lang="en-US" sz="1800" dirty="0"/>
              <a:t>James Edwin </a:t>
            </a:r>
            <a:r>
              <a:rPr lang="en-US" sz="1800" dirty="0" err="1"/>
              <a:t>Whedbee</a:t>
            </a:r>
            <a:r>
              <a:rPr lang="en-US" sz="1800" dirty="0"/>
              <a:t> Petition for Rulemaking to Allow Unlicensed Operation in the 95-1,000 GHz Band  </a:t>
            </a:r>
            <a:r>
              <a:rPr lang="sv-SE" sz="1800" dirty="0"/>
              <a:t>filings:</a:t>
            </a:r>
            <a:endParaRPr lang="en-US" altLang="en-US" sz="1800" dirty="0"/>
          </a:p>
          <a:p>
            <a:pPr lvl="2">
              <a:buFont typeface="Arial" panose="020B0604020202020204" pitchFamily="34" charset="0"/>
              <a:buChar char="•"/>
            </a:pPr>
            <a:r>
              <a:rPr lang="sv-SE" sz="1400" u="sng" dirty="0">
                <a:hlinkClick r:id="rId3"/>
              </a:rPr>
              <a:t>https://www.fcc.gov/ecfs/search/filings?proceedings_name=RM-11795&amp;sort=date_disseminated,DESC</a:t>
            </a:r>
            <a:endParaRPr lang="en-US" altLang="en-US" sz="1600" b="0" dirty="0"/>
          </a:p>
          <a:p>
            <a:pPr lvl="1">
              <a:buFont typeface="Arial" panose="020B0604020202020204" pitchFamily="34" charset="0"/>
              <a:buChar char="•"/>
            </a:pPr>
            <a:endParaRPr lang="en-US" alt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19 April 2018</a:t>
            </a:r>
            <a:endParaRPr lang="en-GB" dirty="0"/>
          </a:p>
        </p:txBody>
      </p:sp>
    </p:spTree>
    <p:extLst>
      <p:ext uri="{BB962C8B-B14F-4D97-AF65-F5344CB8AC3E}">
        <p14:creationId xmlns:p14="http://schemas.microsoft.com/office/powerpoint/2010/main" val="3244335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800" dirty="0"/>
              <a:t>FCC – Spectrum Horizons NPRM -2</a:t>
            </a:r>
            <a:endParaRPr lang="en-US" sz="1400" dirty="0"/>
          </a:p>
        </p:txBody>
      </p:sp>
      <p:sp>
        <p:nvSpPr>
          <p:cNvPr id="3" name="Content Placeholder 2"/>
          <p:cNvSpPr>
            <a:spLocks noGrp="1"/>
          </p:cNvSpPr>
          <p:nvPr>
            <p:ph idx="1"/>
          </p:nvPr>
        </p:nvSpPr>
        <p:spPr>
          <a:xfrm>
            <a:off x="682227" y="1295400"/>
            <a:ext cx="8382795" cy="4494213"/>
          </a:xfrm>
        </p:spPr>
        <p:txBody>
          <a:bodyPr/>
          <a:lstStyle/>
          <a:p>
            <a:pPr>
              <a:buFont typeface="Arial" panose="020B0604020202020204" pitchFamily="34" charset="0"/>
              <a:buChar char="•"/>
            </a:pPr>
            <a:r>
              <a:rPr lang="en-US" altLang="en-US" sz="2000" b="0" dirty="0"/>
              <a:t>Some original points to cover: </a:t>
            </a:r>
          </a:p>
          <a:p>
            <a:pPr lvl="1">
              <a:buFont typeface="Arial" panose="020B0604020202020204" pitchFamily="34" charset="0"/>
              <a:buChar char="•"/>
            </a:pPr>
            <a:r>
              <a:rPr lang="en-US" altLang="en-US" sz="1600" b="0" dirty="0"/>
              <a:t>One of our members has filed comments on both parts. </a:t>
            </a:r>
          </a:p>
          <a:p>
            <a:pPr lvl="1">
              <a:buFont typeface="Arial" panose="020B0604020202020204" pitchFamily="34" charset="0"/>
              <a:buChar char="•"/>
            </a:pPr>
            <a:r>
              <a:rPr lang="en-US" altLang="en-US" sz="1600" b="0" dirty="0"/>
              <a:t>Some highlights for the Spectrum Horizons one: </a:t>
            </a:r>
          </a:p>
          <a:p>
            <a:pPr lvl="2">
              <a:buFont typeface="Arial" panose="020B0604020202020204" pitchFamily="34" charset="0"/>
              <a:buChar char="•"/>
            </a:pPr>
            <a:r>
              <a:rPr lang="en-US" altLang="en-US" sz="1600" dirty="0"/>
              <a:t>IEEE Std. 802.15.3d-2017 just finalized operating 252-425 GHz. </a:t>
            </a:r>
          </a:p>
          <a:p>
            <a:pPr lvl="3">
              <a:buFont typeface="Arial" panose="020B0604020202020204" pitchFamily="34" charset="0"/>
              <a:buChar char="•"/>
            </a:pPr>
            <a:r>
              <a:rPr lang="en-US" altLang="en-US" sz="1400" b="0" dirty="0"/>
              <a:t>WRC-19 AI 1.15 identifies uses from, 275-450 GHz. </a:t>
            </a:r>
          </a:p>
          <a:p>
            <a:pPr lvl="3">
              <a:buFont typeface="Arial" panose="020B0604020202020204" pitchFamily="34" charset="0"/>
              <a:buChar char="•"/>
            </a:pPr>
            <a:r>
              <a:rPr lang="en-US" altLang="en-US" sz="1400" dirty="0"/>
              <a:t>ITU-R technical and operational reports ITU-R M.2417 and ITU-R F.2416 are out.  Sharing studies still under development.</a:t>
            </a:r>
          </a:p>
          <a:p>
            <a:pPr lvl="3">
              <a:buFont typeface="Arial" panose="020B0604020202020204" pitchFamily="34" charset="0"/>
              <a:buChar char="•"/>
            </a:pPr>
            <a:r>
              <a:rPr lang="en-US" altLang="en-US" sz="1400" dirty="0"/>
              <a:t>The ITU-R parameters are in alignment with IEEE 802. And assume the use of 2GHz BWs, though 20 to 50 GHz expected. </a:t>
            </a:r>
          </a:p>
          <a:p>
            <a:pPr lvl="1">
              <a:buFont typeface="Arial" panose="020B0604020202020204" pitchFamily="34" charset="0"/>
              <a:buChar char="•"/>
            </a:pPr>
            <a:r>
              <a:rPr lang="en-US" altLang="en-US" sz="1600" b="0" dirty="0"/>
              <a:t>We would like to see as much of the band as possible for unlicensed used. </a:t>
            </a:r>
          </a:p>
          <a:p>
            <a:pPr lvl="1">
              <a:buFont typeface="Arial" panose="020B0604020202020204" pitchFamily="34" charset="0"/>
              <a:buChar char="•"/>
            </a:pPr>
            <a:r>
              <a:rPr lang="en-US" altLang="en-US" sz="1600" b="0" dirty="0"/>
              <a:t>We should focus on what IEEE 802 standards are related to this spectrum and so we can move more standards into this band.</a:t>
            </a:r>
          </a:p>
          <a:p>
            <a:pPr lvl="1">
              <a:buFont typeface="Arial" panose="020B0604020202020204" pitchFamily="34" charset="0"/>
              <a:buChar char="•"/>
            </a:pPr>
            <a:r>
              <a:rPr lang="en-US" altLang="en-US" sz="1600" b="0" dirty="0"/>
              <a:t>What about the experimental licensing? </a:t>
            </a:r>
          </a:p>
          <a:p>
            <a:pPr>
              <a:buFont typeface="Arial" panose="020B0604020202020204" pitchFamily="34" charset="0"/>
              <a:buChar char="•"/>
            </a:pPr>
            <a:r>
              <a:rPr lang="en-US" altLang="en-US" sz="2000" b="0" dirty="0"/>
              <a:t>Reviewed draft comments:  18-18/0039r00; edited and made a r01 marked up version, and a r02 clean version for the EC and filing.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19 April 2018</a:t>
            </a:r>
            <a:endParaRPr lang="en-GB" dirty="0"/>
          </a:p>
        </p:txBody>
      </p:sp>
    </p:spTree>
    <p:extLst>
      <p:ext uri="{BB962C8B-B14F-4D97-AF65-F5344CB8AC3E}">
        <p14:creationId xmlns:p14="http://schemas.microsoft.com/office/powerpoint/2010/main" val="524388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7387" y="636191"/>
            <a:ext cx="7770813" cy="719931"/>
          </a:xfrm>
        </p:spPr>
        <p:txBody>
          <a:bodyPr/>
          <a:lstStyle/>
          <a:p>
            <a:r>
              <a:rPr lang="en-US" altLang="en-US" sz="2800" dirty="0"/>
              <a:t>Motion – FCC Spectrum Horizons</a:t>
            </a:r>
            <a:endParaRPr lang="en-US" altLang="en-US" sz="2800" dirty="0">
              <a:solidFill>
                <a:schemeClr val="bg1"/>
              </a:solidFill>
            </a:endParaRPr>
          </a:p>
        </p:txBody>
      </p:sp>
      <p:sp>
        <p:nvSpPr>
          <p:cNvPr id="16387" name="Content Placeholder 2"/>
          <p:cNvSpPr>
            <a:spLocks noGrp="1"/>
          </p:cNvSpPr>
          <p:nvPr>
            <p:ph idx="1"/>
          </p:nvPr>
        </p:nvSpPr>
        <p:spPr>
          <a:xfrm>
            <a:off x="684212" y="1303407"/>
            <a:ext cx="8002588" cy="4572000"/>
          </a:xfrm>
        </p:spPr>
        <p:txBody>
          <a:bodyPr/>
          <a:lstStyle/>
          <a:p>
            <a:endParaRPr lang="en-US" altLang="en-US" sz="1600" u="sng" dirty="0"/>
          </a:p>
          <a:p>
            <a:pPr>
              <a:buFont typeface="Arial" panose="020B0604020202020204" pitchFamily="34" charset="0"/>
              <a:buChar char="•"/>
            </a:pPr>
            <a:r>
              <a:rPr lang="en-US" sz="2000" u="sng" dirty="0"/>
              <a:t>Motion:</a:t>
            </a:r>
            <a:r>
              <a:rPr lang="en-US" sz="2000" dirty="0"/>
              <a:t> </a:t>
            </a:r>
            <a:r>
              <a:rPr lang="en-US" sz="2000" b="0" dirty="0"/>
              <a:t>Move to approve the comments in 18-18/0039r02 to FCC’s NPRM (ET Docket No. 18-21) to make spectrum above 95 GHz more readily accessible for new innovative services and technologies. With the chair of 802.18 to have editorial privileges and send to the EC for review/approval and submission to the FCC by 02 May 2018. </a:t>
            </a:r>
          </a:p>
          <a:p>
            <a:endParaRPr lang="en-US" altLang="en-US" sz="2000" b="1" dirty="0"/>
          </a:p>
          <a:p>
            <a:r>
              <a:rPr lang="en-US" altLang="en-US" sz="2000" b="1" dirty="0"/>
              <a:t>		Moved by:  	 	</a:t>
            </a:r>
            <a:r>
              <a:rPr lang="en-US" altLang="en-US" sz="2000" b="1" dirty="0" err="1"/>
              <a:t>VijayA</a:t>
            </a:r>
            <a:endParaRPr lang="en-US" altLang="en-US" sz="2000" b="1" dirty="0"/>
          </a:p>
          <a:p>
            <a:pPr lvl="1"/>
            <a:r>
              <a:rPr lang="en-US" altLang="en-US" b="1" dirty="0"/>
              <a:t>Seconded by:  	 </a:t>
            </a:r>
            <a:r>
              <a:rPr lang="en-US" altLang="en-US" b="1" dirty="0" err="1"/>
              <a:t>ThomasK</a:t>
            </a:r>
            <a:r>
              <a:rPr lang="en-US" altLang="en-US" b="1" dirty="0"/>
              <a:t>	</a:t>
            </a:r>
          </a:p>
          <a:p>
            <a:pPr lvl="1"/>
            <a:r>
              <a:rPr lang="en-US" altLang="en-US" b="1" dirty="0"/>
              <a:t>Discussion?		</a:t>
            </a:r>
          </a:p>
          <a:p>
            <a:pPr lvl="1"/>
            <a:r>
              <a:rPr lang="en-US" altLang="en-US" b="1" dirty="0">
                <a:solidFill>
                  <a:schemeClr val="tx1"/>
                </a:solidFill>
              </a:rPr>
              <a:t>Vote:  _13__Y   /  _0__N   /  _0__A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19 April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03136464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26188</TotalTime>
  <Words>2709</Words>
  <Application>Microsoft Office PowerPoint</Application>
  <PresentationFormat>On-screen Show (4:3)</PresentationFormat>
  <Paragraphs>326</Paragraphs>
  <Slides>23</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23</vt:i4>
      </vt:variant>
    </vt:vector>
  </HeadingPairs>
  <TitlesOfParts>
    <vt:vector size="35"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Motions - administrative</vt:lpstr>
      <vt:lpstr>FCC – Spectrum Horizons (95 - 3000 GHz) NPRM -1</vt:lpstr>
      <vt:lpstr>FCC – Spectrum Horizons NPRM -2</vt:lpstr>
      <vt:lpstr>Motion – FCC Spectrum Horizons</vt:lpstr>
      <vt:lpstr>FCC - NGV  </vt:lpstr>
      <vt:lpstr>EU items </vt:lpstr>
      <vt:lpstr>IEEE EU</vt:lpstr>
      <vt:lpstr>FCC - general </vt:lpstr>
      <vt:lpstr>IEEE 802</vt:lpstr>
      <vt:lpstr>Actions Required</vt:lpstr>
      <vt:lpstr>Any Other Business</vt:lpstr>
      <vt:lpstr>Adjourn</vt:lpstr>
      <vt:lpstr>PowerPoint Presentation</vt:lpstr>
      <vt:lpstr>PowerPoint Presentation</vt:lpstr>
      <vt:lpstr>Motion – EU Spectrum Management</vt:lpstr>
      <vt:lpstr>IEEE – not connected and underserved (from last week)</vt:lpstr>
      <vt:lpstr>IEEE 802 (.11)</vt:lpstr>
      <vt:lpstr>IEEE SA - informational</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Teleconference Plan and Agenda</dc:title>
  <dc:creator/>
  <cp:lastModifiedBy>Holcomb, Jay</cp:lastModifiedBy>
  <cp:revision>508</cp:revision>
  <cp:lastPrinted>1601-01-01T00:00:00Z</cp:lastPrinted>
  <dcterms:created xsi:type="dcterms:W3CDTF">2016-03-03T14:54:45Z</dcterms:created>
  <dcterms:modified xsi:type="dcterms:W3CDTF">2018-04-20T13:26:00Z</dcterms:modified>
</cp:coreProperties>
</file>