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319" r:id="rId6"/>
    <p:sldId id="331" r:id="rId7"/>
    <p:sldId id="369" r:id="rId8"/>
    <p:sldId id="372" r:id="rId9"/>
    <p:sldId id="375" r:id="rId10"/>
    <p:sldId id="374" r:id="rId11"/>
    <p:sldId id="351" r:id="rId12"/>
    <p:sldId id="354" r:id="rId13"/>
    <p:sldId id="343" r:id="rId14"/>
    <p:sldId id="359" r:id="rId15"/>
    <p:sldId id="352" r:id="rId16"/>
    <p:sldId id="321" r:id="rId17"/>
    <p:sldId id="349" r:id="rId18"/>
    <p:sldId id="327" r:id="rId19"/>
    <p:sldId id="342" r:id="rId20"/>
    <p:sldId id="373" r:id="rId21"/>
    <p:sldId id="366" r:id="rId22"/>
    <p:sldId id="358" r:id="rId23"/>
    <p:sldId id="363" r:id="rId24"/>
    <p:sldId id="360"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15" autoAdjust="0"/>
    <p:restoredTop sz="94660"/>
  </p:normalViewPr>
  <p:slideViewPr>
    <p:cSldViewPr>
      <p:cViewPr varScale="1">
        <p:scale>
          <a:sx n="115" d="100"/>
          <a:sy n="115" d="100"/>
        </p:scale>
        <p:origin x="80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13-Apr-18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April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12 April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April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5" Type="http://schemas.openxmlformats.org/officeDocument/2006/relationships/hyperlink" Target="http://www.ic.gc.ca/eic/site/smt-gst.nsf/eng/sf11385.html" TargetMode="External"/><Relationship Id="rId4" Type="http://schemas.openxmlformats.org/officeDocument/2006/relationships/hyperlink" Target="http://www.ic.gc.ca/eic/site/smt-gst.nsf/eng/sf11377.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36-00-0000-minutes-05apr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www.fcc.gov/ecfs/search/filings?proceedings_name=18-21&amp;sort=date_disseminated,DESC" TargetMode="External"/><Relationship Id="rId3" Type="http://schemas.openxmlformats.org/officeDocument/2006/relationships/hyperlink" Target="https://www.fcc.gov/ecfs/search/filings?proceedings_name=RM-11795&amp;sort=date_disseminated,DESC" TargetMode="External"/><Relationship Id="rId7" Type="http://schemas.openxmlformats.org/officeDocument/2006/relationships/hyperlink" Target="https://www.federalregister.gov/documents/2018/04/02/2018-06179/spectrum-horizons" TargetMode="External"/><Relationship Id="rId2" Type="http://schemas.openxmlformats.org/officeDocument/2006/relationships/hyperlink" Target="https://mentor.ieee.org/802.18/dcn/18/18-18-0022-01-0000-fcc-18-17-nprm-for-95-3000-ghz.pdf"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311944-26ymlink-3D228802629-26finalurl-3Dhttps-253A-252F-252Fwww-252Efederalregister-252Egov-252Fdocuments-252F2018-252F04-252F02-252F2018-252D06179-252Fspectrum-252Dhorizons-252520&amp;d=DwMFAg&amp;c=pqcuzKEN_84c78MOSc5_fw&amp;r=z8R-nWJ8GIxwjOjNKhEFByb-tZ6XE3GZXWSggNdVo-w&amp;m=lp5WecRqj_7lnq_9FfBIkjP109aUcTs28ieAgbYLdSA&amp;s=x1r2kCHWagJo7ZfMP7EV94OJFbDZBOk_xaIIdRpCALY&amp;e=" TargetMode="External"/><Relationship Id="rId5" Type="http://schemas.openxmlformats.org/officeDocument/2006/relationships/hyperlink" Target="https://ecfsapi.fcc.gov/file/10330377403301/Comments_FCC_NPRM_above95_300318.pdf" TargetMode="External"/><Relationship Id="rId4" Type="http://schemas.openxmlformats.org/officeDocument/2006/relationships/hyperlink" Target="https://ecfsapi.fcc.gov/file/1022856488879/AntwortFCC_280218.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4"/>
            <a:ext cx="7772400" cy="777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12 April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494240"/>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517"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IEEE 802 WRC-19 position</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pPr>
              <a:buFont typeface="Arial" panose="020B0604020202020204" pitchFamily="34" charset="0"/>
              <a:buChar char="•"/>
            </a:pPr>
            <a:r>
              <a:rPr lang="en-US" altLang="en-US" sz="2000" u="sng" dirty="0"/>
              <a:t>Motion:</a:t>
            </a:r>
            <a:r>
              <a:rPr lang="en-US" sz="2000" dirty="0"/>
              <a:t> </a:t>
            </a:r>
            <a:r>
              <a:rPr lang="en-US" sz="2000" b="0" dirty="0"/>
              <a:t>To approve document 18-17/0073r05, IEEE 802 viewpoints on WRC-19 IEEE 802 appropriate agenda items. With the Chair of 802.18 having editorial privileges and then send to the EC for review/approval. </a:t>
            </a:r>
          </a:p>
          <a:p>
            <a:endParaRPr lang="en-US" altLang="en-US" sz="2000" b="0" dirty="0"/>
          </a:p>
          <a:p>
            <a:r>
              <a:rPr lang="en-US" altLang="en-US" sz="2000" b="1" dirty="0"/>
              <a:t>		Moved by:  	 	Vijay A</a:t>
            </a:r>
          </a:p>
          <a:p>
            <a:pPr lvl="1"/>
            <a:r>
              <a:rPr lang="en-US" altLang="en-US" b="1" dirty="0"/>
              <a:t>Seconded by:  	Rich K</a:t>
            </a:r>
          </a:p>
          <a:p>
            <a:pPr lvl="1"/>
            <a:r>
              <a:rPr lang="en-US" altLang="en-US" b="1" dirty="0"/>
              <a:t>Discussion?		</a:t>
            </a:r>
          </a:p>
          <a:p>
            <a:pPr lvl="1"/>
            <a:r>
              <a:rPr lang="en-US" altLang="en-US" b="1" dirty="0">
                <a:solidFill>
                  <a:schemeClr val="tx1"/>
                </a:solidFill>
              </a:rPr>
              <a:t>Vote:  _12_Y   /  _0_N   /  _0_A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05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021841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 </a:t>
            </a:r>
            <a:r>
              <a:rPr lang="en-US" sz="1400" dirty="0"/>
              <a:t>(if time permits) (It did and we finished this) </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r>
              <a:rPr lang="en-US" altLang="en-US" sz="2000" b="1" u="sng" dirty="0"/>
              <a:t>Reply comments now on line:  </a:t>
            </a:r>
          </a:p>
          <a:p>
            <a:pPr lvl="2">
              <a:buFont typeface="Arial" panose="020B0604020202020204" pitchFamily="34" charset="0"/>
              <a:buChar char="•"/>
            </a:pPr>
            <a:r>
              <a:rPr lang="en-US" altLang="en-US" dirty="0">
                <a:hlinkClick r:id="rId5"/>
              </a:rPr>
              <a:t>http://www.ic.gc.ca/eic/site/smt-gst.nsf/eng/sf11385.html</a:t>
            </a:r>
            <a:r>
              <a:rPr lang="en-US" altLang="en-US" dirty="0"/>
              <a:t> </a:t>
            </a:r>
            <a:endParaRPr lang="en-US" altLang="en-US" b="0" dirty="0"/>
          </a:p>
          <a:p>
            <a:pPr lvl="2">
              <a:buFont typeface="Arial" panose="020B0604020202020204" pitchFamily="34" charset="0"/>
              <a:buChar char="•"/>
            </a:pPr>
            <a:r>
              <a:rPr lang="en-US" altLang="en-US" sz="1400" b="0" dirty="0"/>
              <a:t> </a:t>
            </a:r>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a:t>
            </a:r>
            <a:r>
              <a:rPr lang="en-US" sz="1400" dirty="0"/>
              <a:t>(if time permits)(It did.) </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Public Policy Position Statement on Spectrum Management</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chemeClr val="tx1"/>
                </a:solidFill>
              </a:rPr>
              <a:t>We are being asked to review this statement, similar to the one in November, though some focus for the EU.  Guidance is to review and comment in detail.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b="1" dirty="0">
                <a:solidFill>
                  <a:srgbClr val="00B0F0"/>
                </a:solidFill>
              </a:rPr>
              <a:t>Please send comments to .18 chair, to integrate, to be reviewed by the TAG. </a:t>
            </a:r>
          </a:p>
          <a:p>
            <a:pPr lvl="1">
              <a:buFont typeface="Arial" panose="020B0604020202020204" pitchFamily="34" charset="0"/>
              <a:buChar char="•"/>
            </a:pPr>
            <a:r>
              <a:rPr lang="en-US" sz="1800" dirty="0">
                <a:solidFill>
                  <a:schemeClr val="tx1"/>
                </a:solidFill>
              </a:rPr>
              <a:t>We were able to start the review, it may take several calls to get through all of it.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600" b="0" dirty="0"/>
              <a:t>Based on the viewpoints and arguments in this policy paper, the IEEE EPPC WG on ICT recommends: </a:t>
            </a:r>
          </a:p>
          <a:p>
            <a:r>
              <a:rPr lang="en-US" sz="1200" b="0" dirty="0"/>
              <a:t> ITU/WARC should amend their usage allocation schemes to consider much wider frequency bands per usage domain, subject to specific audited coding and modulation schemes, which promote innovation and value creation. </a:t>
            </a:r>
          </a:p>
          <a:p>
            <a:r>
              <a:rPr lang="en-US" sz="12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2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2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79450"/>
          </a:xfrm>
        </p:spPr>
        <p:txBody>
          <a:bodyPr/>
          <a:lstStyle/>
          <a:p>
            <a:r>
              <a:rPr lang="en-US" sz="2800" dirty="0"/>
              <a:t>FCC </a:t>
            </a:r>
            <a:r>
              <a:rPr lang="en-US" sz="1400" dirty="0"/>
              <a:t>(if time permits) (It did) </a:t>
            </a:r>
          </a:p>
        </p:txBody>
      </p:sp>
      <p:sp>
        <p:nvSpPr>
          <p:cNvPr id="3" name="Content Placeholder 2"/>
          <p:cNvSpPr>
            <a:spLocks noGrp="1"/>
          </p:cNvSpPr>
          <p:nvPr>
            <p:ph idx="1"/>
          </p:nvPr>
        </p:nvSpPr>
        <p:spPr>
          <a:xfrm>
            <a:off x="734768" y="1181893"/>
            <a:ext cx="8382795" cy="4494213"/>
          </a:xfrm>
        </p:spPr>
        <p:txBody>
          <a:bodyPr/>
          <a:lstStyle/>
          <a:p>
            <a:pPr>
              <a:buFont typeface="Arial" panose="020B0604020202020204" pitchFamily="34" charset="0"/>
              <a:buChar char="•"/>
            </a:pPr>
            <a:r>
              <a:rPr lang="en-US" sz="2000" b="0" dirty="0"/>
              <a:t>NGV SG, Next Generation Vehicular, 802.11p  </a:t>
            </a:r>
          </a:p>
          <a:p>
            <a:pPr lvl="1">
              <a:buFont typeface="Arial" panose="020B0604020202020204" pitchFamily="34" charset="0"/>
              <a:buChar char="•"/>
            </a:pPr>
            <a:r>
              <a:rPr lang="en-US" sz="1800" dirty="0"/>
              <a:t>Has the FCC made any progress  and possible final action on U-NII-4?</a:t>
            </a:r>
          </a:p>
          <a:p>
            <a:pPr lvl="1">
              <a:buFont typeface="Arial" panose="020B0604020202020204" pitchFamily="34" charset="0"/>
              <a:buChar char="•"/>
            </a:pPr>
            <a:r>
              <a:rPr lang="en-US" sz="1800" dirty="0"/>
              <a:t>Work now is outside the FCC and still at US-DOT.  </a:t>
            </a:r>
          </a:p>
          <a:p>
            <a:pPr lvl="1">
              <a:buFont typeface="Arial" panose="020B0604020202020204" pitchFamily="34" charset="0"/>
              <a:buChar char="•"/>
            </a:pPr>
            <a:r>
              <a:rPr lang="en-US" sz="1800" dirty="0"/>
              <a:t>Will work on a letter to the OET and copy US-Dot, over the next call or so. </a:t>
            </a:r>
          </a:p>
          <a:p>
            <a:pPr lvl="1">
              <a:buFont typeface="Arial" panose="020B0604020202020204" pitchFamily="34" charset="0"/>
              <a:buChar char="•"/>
            </a:pPr>
            <a:r>
              <a:rPr lang="en-US" sz="1800" dirty="0"/>
              <a:t> </a:t>
            </a:r>
          </a:p>
          <a:p>
            <a:pPr lvl="1">
              <a:buFont typeface="Arial" panose="020B0604020202020204" pitchFamily="34" charset="0"/>
              <a:buChar char="•"/>
            </a:pPr>
            <a:endParaRPr lang="en-US" sz="1800" dirty="0"/>
          </a:p>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200" dirty="0">
                <a:hlinkClick r:id="rId2"/>
              </a:rPr>
              <a:t>https://mentor.ieee.org/802.18/dcn/18/18-18-0021-00-0000-nprm-fcc-18-18.docx</a:t>
            </a:r>
            <a:r>
              <a:rPr lang="en-US" altLang="en-US" sz="1200" dirty="0"/>
              <a:t>  </a:t>
            </a:r>
          </a:p>
          <a:p>
            <a:pPr lvl="1">
              <a:buFont typeface="Arial" panose="020B0604020202020204" pitchFamily="34" charset="0"/>
              <a:buChar char="•"/>
            </a:pPr>
            <a:r>
              <a:rPr lang="en-US" sz="1200" u="sng" dirty="0">
                <a:hlinkClick r:id="rId3"/>
              </a:rPr>
              <a:t>https://www.fcc.gov/ecfs/search/filings?proceedings_name=18-22&amp;sort=date_disseminated,DESC</a:t>
            </a:r>
            <a:r>
              <a:rPr lang="en-US" sz="1200" dirty="0"/>
              <a:t>  </a:t>
            </a:r>
            <a:r>
              <a:rPr lang="en-US" altLang="en-US" sz="1200" dirty="0"/>
              <a:t> </a:t>
            </a:r>
            <a:endParaRPr lang="en-US" altLang="en-US" sz="1400" dirty="0"/>
          </a:p>
          <a:p>
            <a:pPr lvl="1">
              <a:buFont typeface="Arial" panose="020B0604020202020204" pitchFamily="34" charset="0"/>
              <a:buChar char="•"/>
            </a:pPr>
            <a:r>
              <a:rPr lang="en-US" altLang="en-US" sz="1600" dirty="0"/>
              <a:t>Comments Due: _____</a:t>
            </a:r>
            <a:r>
              <a:rPr lang="en-US" altLang="en-US" sz="1600" b="0" dirty="0"/>
              <a:t>  		(45 days / 75 days)</a:t>
            </a:r>
          </a:p>
          <a:p>
            <a:pPr lvl="1">
              <a:buFont typeface="Arial" panose="020B0604020202020204" pitchFamily="34" charset="0"/>
              <a:buChar char="•"/>
            </a:pPr>
            <a:r>
              <a:rPr lang="en-US" altLang="en-US" sz="1600" dirty="0"/>
              <a:t>Will watch for due dates, though will start discussions as soon as time allows in our calls.</a:t>
            </a:r>
            <a:endParaRPr lang="en-US" altLang="en-US" sz="12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71523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(if time permits)</a:t>
            </a:r>
          </a:p>
        </p:txBody>
      </p:sp>
      <p:sp>
        <p:nvSpPr>
          <p:cNvPr id="3" name="Content Placeholder 2"/>
          <p:cNvSpPr>
            <a:spLocks noGrp="1"/>
          </p:cNvSpPr>
          <p:nvPr>
            <p:ph idx="1"/>
          </p:nvPr>
        </p:nvSpPr>
        <p:spPr>
          <a:xfrm>
            <a:off x="685800" y="1275229"/>
            <a:ext cx="8306595" cy="4494213"/>
          </a:xfrm>
        </p:spPr>
        <p:txBody>
          <a:bodyPr/>
          <a:lstStyle/>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When time permits, will review this and what can we do.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endParaRPr lang="en-US" sz="1800" b="0" dirty="0">
              <a:solidFill>
                <a:schemeClr val="tx1"/>
              </a:solidFill>
            </a:endParaRP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 items </a:t>
            </a:r>
            <a:r>
              <a:rPr lang="en-US" sz="1400" dirty="0"/>
              <a:t>(if time permits)</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dirty="0"/>
              <a:t>Anything to share on the EU front?</a:t>
            </a:r>
            <a:endParaRPr lang="en-US" sz="2000" dirty="0">
              <a:solidFill>
                <a:schemeClr val="bg1"/>
              </a:solidFill>
            </a:endParaRPr>
          </a:p>
          <a:p>
            <a:pPr lvl="1">
              <a:buFont typeface="Arial" panose="020B0604020202020204" pitchFamily="34" charset="0"/>
              <a:buChar char="•"/>
            </a:pPr>
            <a:r>
              <a:rPr lang="en-US" sz="1800" dirty="0">
                <a:solidFill>
                  <a:schemeClr val="bg1"/>
                </a:solidFill>
              </a:rPr>
              <a:t> </a:t>
            </a:r>
            <a:endParaRPr lang="en-US" sz="1800" dirty="0">
              <a:solidFill>
                <a:schemeClr val="tx1"/>
              </a:solidFill>
            </a:endParaRPr>
          </a:p>
          <a:p>
            <a:pPr lvl="1">
              <a:buFont typeface="Arial" panose="020B0604020202020204" pitchFamily="34" charset="0"/>
              <a:buChar char="•"/>
            </a:pPr>
            <a:r>
              <a:rPr lang="en-US" sz="1800" dirty="0">
                <a:solidFill>
                  <a:schemeClr val="tx1"/>
                </a:solidFill>
              </a:rPr>
              <a:t>SE45 meeting this Friday with a discussion point of fixed Micro Links with RLANS.</a:t>
            </a:r>
          </a:p>
          <a:p>
            <a:pPr lvl="1">
              <a:buFont typeface="Arial" panose="020B0604020202020204" pitchFamily="34" charset="0"/>
              <a:buChar char="•"/>
            </a:pPr>
            <a:r>
              <a:rPr lang="en-US" sz="1800" b="0" dirty="0">
                <a:solidFill>
                  <a:schemeClr val="tx1"/>
                </a:solidFill>
              </a:rPr>
              <a:t> </a:t>
            </a:r>
            <a:r>
              <a:rPr lang="en-US" sz="1800" dirty="0">
                <a:solidFill>
                  <a:schemeClr val="tx1"/>
                </a:solidFill>
              </a:rPr>
              <a:t>  </a:t>
            </a:r>
            <a:r>
              <a:rPr lang="en-US" sz="1800" b="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98888" y="1263650"/>
            <a:ext cx="8216511" cy="4113213"/>
          </a:xfrm>
        </p:spPr>
        <p:txBody>
          <a:bodyPr/>
          <a:lstStyle/>
          <a:p>
            <a:pPr marL="457200" lvl="1" indent="0"/>
            <a:endParaRPr lang="en-US" altLang="en-US" sz="1600" dirty="0"/>
          </a:p>
          <a:p>
            <a:pPr>
              <a:buFont typeface="Arial" panose="020B0604020202020204" pitchFamily="34" charset="0"/>
              <a:buChar char="•"/>
            </a:pPr>
            <a:r>
              <a:rPr lang="en-US" altLang="en-US" sz="2000" dirty="0"/>
              <a:t>FCC Spectrum Horizons 95-3000GHz NPRM, Comments due 02 May.  Need to approve by 19 April.</a:t>
            </a:r>
          </a:p>
          <a:p>
            <a:pPr lvl="1">
              <a:buFont typeface="Arial" panose="020B0604020202020204" pitchFamily="34" charset="0"/>
              <a:buChar char="•"/>
            </a:pPr>
            <a:r>
              <a:rPr lang="en-US" altLang="en-US" sz="1800" dirty="0">
                <a:solidFill>
                  <a:srgbClr val="00B0F0"/>
                </a:solidFill>
              </a:rPr>
              <a:t>Please send comment ready text contributions in the next week. </a:t>
            </a:r>
            <a:endParaRPr lang="en-US" alt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Comments for the IEEE EU position paper on Spectrum Management.  </a:t>
            </a:r>
          </a:p>
          <a:p>
            <a:pPr lvl="1">
              <a:buFont typeface="Arial" panose="020B0604020202020204" pitchFamily="34" charset="0"/>
              <a:buChar char="•"/>
            </a:pPr>
            <a:r>
              <a:rPr lang="en-US" altLang="en-US" sz="1800" dirty="0">
                <a:solidFill>
                  <a:srgbClr val="00B0F0"/>
                </a:solidFill>
              </a:rPr>
              <a:t>All please continue to send proposed revisions to the chair as you can.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12 April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800" dirty="0"/>
              <a:t>Any Other Business</a:t>
            </a:r>
          </a:p>
        </p:txBody>
      </p:sp>
      <p:sp>
        <p:nvSpPr>
          <p:cNvPr id="3" name="Content Placeholder 2"/>
          <p:cNvSpPr>
            <a:spLocks noGrp="1"/>
          </p:cNvSpPr>
          <p:nvPr>
            <p:ph idx="1"/>
          </p:nvPr>
        </p:nvSpPr>
        <p:spPr>
          <a:xfrm>
            <a:off x="695474" y="1142999"/>
            <a:ext cx="7770813"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comments on the Google waiver were filed with FCC this week. </a:t>
            </a:r>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12 April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800" dirty="0"/>
              <a:t>Adjourn</a:t>
            </a:r>
          </a:p>
        </p:txBody>
      </p:sp>
      <p:sp>
        <p:nvSpPr>
          <p:cNvPr id="3" name="Content Placeholder 2"/>
          <p:cNvSpPr>
            <a:spLocks noGrp="1"/>
          </p:cNvSpPr>
          <p:nvPr>
            <p:ph idx="1"/>
          </p:nvPr>
        </p:nvSpPr>
        <p:spPr>
          <a:xfrm>
            <a:off x="815974" y="1233646"/>
            <a:ext cx="8115301" cy="4113213"/>
          </a:xfrm>
        </p:spPr>
        <p:txBody>
          <a:bodyPr/>
          <a:lstStyle/>
          <a:p>
            <a:pPr>
              <a:buFont typeface="Arial" panose="020B0604020202020204" pitchFamily="34" charset="0"/>
              <a:buChar char="•"/>
            </a:pPr>
            <a:r>
              <a:rPr lang="en-US" sz="2000" dirty="0"/>
              <a:t>Next teleconference: 19 April 2018 – </a:t>
            </a:r>
            <a:r>
              <a:rPr lang="en-US" sz="2000" i="1" u="sng" dirty="0"/>
              <a:t>14:30</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800" b="1" u="sng" dirty="0">
              <a:solidFill>
                <a:srgbClr val="7030A0"/>
              </a:solidFill>
            </a:endParaRPr>
          </a:p>
          <a:p>
            <a:pPr lvl="5">
              <a:buFont typeface="Arial" panose="020B0604020202020204" pitchFamily="34" charset="0"/>
              <a:buChar char="•"/>
            </a:pPr>
            <a:endParaRPr lang="en-US" sz="12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solidFill>
                  <a:schemeClr val="tx1"/>
                </a:solidFill>
              </a:rPr>
              <a:t>Any objection to adjourning? </a:t>
            </a:r>
          </a:p>
          <a:p>
            <a:pPr lvl="1">
              <a:buFont typeface="Arial" panose="020B0604020202020204" pitchFamily="34" charset="0"/>
              <a:buChar char="•"/>
            </a:pPr>
            <a:r>
              <a:rPr lang="en-US" sz="1800" dirty="0">
                <a:solidFill>
                  <a:schemeClr val="tx1"/>
                </a:solidFill>
              </a:rPr>
              <a:t>We are adjourned at 15:30 </a:t>
            </a:r>
            <a:endParaRPr lang="en-US" alt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a:t>
            </a:r>
          </a:p>
          <a:p>
            <a:pPr>
              <a:buFont typeface="Arial" panose="020B0604020202020204" pitchFamily="34" charset="0"/>
              <a:buChar char="•"/>
            </a:pPr>
            <a:r>
              <a:rPr lang="en-US" sz="1000" dirty="0">
                <a:solidFill>
                  <a:schemeClr val="tx1"/>
                </a:solidFill>
              </a:rPr>
              <a:t> </a:t>
            </a:r>
            <a:endParaRPr lang="en-US" sz="1000" dirty="0">
              <a:solidFill>
                <a:schemeClr val="bg1"/>
              </a:solidFill>
            </a:endParaRPr>
          </a:p>
          <a:p>
            <a:pPr lvl="1">
              <a:buFont typeface="Arial" panose="020B0604020202020204" pitchFamily="34" charset="0"/>
              <a:buChar char="•"/>
            </a:pPr>
            <a:r>
              <a:rPr lang="en-US" sz="800" dirty="0">
                <a:solidFill>
                  <a:schemeClr val="bg1"/>
                </a:solidFill>
              </a:rPr>
              <a:t>Agenda is complete,      </a:t>
            </a:r>
            <a:r>
              <a:rPr lang="en-US" sz="800" u="sng" dirty="0">
                <a:solidFill>
                  <a:schemeClr val="bg1"/>
                </a:solidFill>
              </a:rPr>
              <a:t>Motion:</a:t>
            </a:r>
            <a:r>
              <a:rPr lang="en-US" sz="800" dirty="0">
                <a:solidFill>
                  <a:schemeClr val="bg1"/>
                </a:solidFill>
              </a:rPr>
              <a:t> Move to Adjourn. </a:t>
            </a:r>
          </a:p>
          <a:p>
            <a:pPr lvl="1">
              <a:buFont typeface="Arial" panose="020B0604020202020204" pitchFamily="34" charset="0"/>
              <a:buChar char="•"/>
            </a:pPr>
            <a:r>
              <a:rPr lang="en-US" sz="800" dirty="0">
                <a:solidFill>
                  <a:schemeClr val="bg1"/>
                </a:solidFill>
              </a:rPr>
              <a:t>Moved by:  	</a:t>
            </a:r>
          </a:p>
          <a:p>
            <a:pPr lvl="1">
              <a:buFont typeface="Arial" panose="020B0604020202020204" pitchFamily="34" charset="0"/>
              <a:buChar char="•"/>
            </a:pPr>
            <a:r>
              <a:rPr lang="en-US" sz="800" dirty="0">
                <a:solidFill>
                  <a:schemeClr val="bg1"/>
                </a:solidFill>
              </a:rPr>
              <a:t>Seconded by:    </a:t>
            </a:r>
          </a:p>
          <a:p>
            <a:pPr lvl="1">
              <a:buFont typeface="Arial" panose="020B0604020202020204" pitchFamily="34" charset="0"/>
              <a:buChar char="•"/>
            </a:pPr>
            <a:r>
              <a:rPr lang="en-US" sz="800" dirty="0">
                <a:solidFill>
                  <a:schemeClr val="bg1"/>
                </a:solidFill>
              </a:rPr>
              <a:t>We are adjourned at ________</a:t>
            </a:r>
            <a:endParaRPr lang="en-US" sz="900" dirty="0">
              <a:solidFill>
                <a:schemeClr val="bg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12 April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5029200"/>
          </a:xfrm>
        </p:spPr>
        <p:txBody>
          <a:bodyPr/>
          <a:lstStyle/>
          <a:p>
            <a:pPr>
              <a:buFont typeface="Arial" panose="020B0604020202020204" pitchFamily="34" charset="0"/>
              <a:buChar char="•"/>
            </a:pPr>
            <a:r>
              <a:rPr lang="en-US" altLang="en-US" sz="2000" b="1" dirty="0"/>
              <a:t>Number of voters:  </a:t>
            </a:r>
            <a:r>
              <a:rPr lang="en-US" altLang="en-US" sz="1800" b="1" dirty="0"/>
              <a:t>41 (8 on EC);  Nearly voters: 1</a:t>
            </a:r>
            <a:r>
              <a:rPr lang="en-US" altLang="en-US" sz="1800" b="1" dirty="0">
                <a:solidFill>
                  <a:schemeClr val="tx1"/>
                </a:solidFill>
              </a:rPr>
              <a:t>;  Aspirant members: 7</a:t>
            </a:r>
            <a:endParaRPr lang="en-US" altLang="en-US" sz="1800" dirty="0">
              <a:solidFill>
                <a:schemeClr val="tx1"/>
              </a:solidFill>
            </a:endParaRPr>
          </a:p>
          <a:p>
            <a:pPr lvl="1">
              <a:buFont typeface="Arial" panose="020B0604020202020204" pitchFamily="34" charset="0"/>
              <a:buChar char="•"/>
            </a:pPr>
            <a:r>
              <a:rPr lang="en-US" sz="1200" dirty="0">
                <a:solidFill>
                  <a:schemeClr val="tx1"/>
                </a:solidFill>
                <a:ea typeface="+mn-ea"/>
                <a:cs typeface="+mn-cs"/>
              </a:rPr>
              <a:t>Quorum is met </a:t>
            </a: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of the RR-TAG / IEEE 802.18:</a:t>
            </a:r>
          </a:p>
          <a:p>
            <a:pPr lvl="1" eaLnBrk="1" hangingPunct="1">
              <a:defRPr/>
            </a:pPr>
            <a:r>
              <a:rPr lang="en-US" sz="1600" dirty="0"/>
              <a:t>Chair is Jay Holcomb (Itron) </a:t>
            </a:r>
          </a:p>
          <a:p>
            <a:pPr lvl="1" eaLnBrk="1" hangingPunct="1">
              <a:defRPr/>
            </a:pPr>
            <a:r>
              <a:rPr lang="en-US" sz="1600" dirty="0"/>
              <a:t>Vice-chair is open – looking </a:t>
            </a:r>
          </a:p>
          <a:p>
            <a:pPr lvl="1" eaLnBrk="1" hangingPunct="1">
              <a:defRPr/>
            </a:pPr>
            <a:r>
              <a:rPr lang="en-US" sz="1600" dirty="0"/>
              <a:t>Secretary is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12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57347759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41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800" dirty="0"/>
              <a:t>Motion – FCC Spectrum Horizons</a:t>
            </a:r>
            <a:endParaRPr lang="en-US" altLang="en-US" sz="2800" dirty="0">
              <a:solidFill>
                <a:schemeClr val="bg1"/>
              </a:solidFill>
            </a:endParaRPr>
          </a:p>
        </p:txBody>
      </p:sp>
      <p:sp>
        <p:nvSpPr>
          <p:cNvPr id="16387" name="Content Placeholder 2"/>
          <p:cNvSpPr>
            <a:spLocks noGrp="1"/>
          </p:cNvSpPr>
          <p:nvPr>
            <p:ph idx="1"/>
          </p:nvPr>
        </p:nvSpPr>
        <p:spPr>
          <a:xfrm>
            <a:off x="684212" y="1303407"/>
            <a:ext cx="7772400" cy="4572000"/>
          </a:xfrm>
        </p:spPr>
        <p:txBody>
          <a:bodyPr/>
          <a:lstStyle/>
          <a:p>
            <a:endParaRPr lang="en-US" altLang="en-US" sz="1600" u="sng" dirty="0"/>
          </a:p>
          <a:p>
            <a:pPr>
              <a:buFont typeface="Arial" panose="020B0604020202020204" pitchFamily="34" charset="0"/>
              <a:buChar char="•"/>
            </a:pPr>
            <a:r>
              <a:rPr lang="en-US" sz="2000" u="sng" dirty="0"/>
              <a:t>Motion:</a:t>
            </a:r>
            <a:r>
              <a:rPr lang="en-US" sz="2000" dirty="0"/>
              <a:t> </a:t>
            </a:r>
            <a:r>
              <a:rPr lang="en-US" sz="2000" b="0" dirty="0"/>
              <a:t>Move to approve the comments in 18-18/00___r __0___; to FCC’s NPRM (ET Docket No. 18-21) to make spectrum above 95GHz more readily accessible for new innovative services and technologies. With the chair of 802.18 to have editorial privileges and send to the EC for review/approval and submission to the FCC by 02 May 2018. </a:t>
            </a:r>
          </a:p>
          <a:p>
            <a:endParaRPr lang="en-US" altLang="en-US" sz="2000" b="1"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20</a:t>
            </a:fld>
            <a:endParaRPr lang="en-US" altLang="en-US" sz="1200" b="0" dirty="0"/>
          </a:p>
        </p:txBody>
      </p:sp>
      <p:sp>
        <p:nvSpPr>
          <p:cNvPr id="2" name="Date Placeholder 1"/>
          <p:cNvSpPr>
            <a:spLocks noGrp="1"/>
          </p:cNvSpPr>
          <p:nvPr>
            <p:ph type="dt" idx="15"/>
          </p:nvPr>
        </p:nvSpPr>
        <p:spPr/>
        <p:txBody>
          <a:bodyPr/>
          <a:lstStyle/>
          <a:p>
            <a:r>
              <a:rPr lang="en-US"/>
              <a:t>12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12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a:t>
            </a:r>
            <a:r>
              <a:rPr lang="en-US" sz="1400" dirty="0"/>
              <a:t>(.11)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AANI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endParaRPr lang="en-US" sz="2000" dirty="0"/>
          </a:p>
          <a:p>
            <a:pPr>
              <a:buFont typeface="Arial" panose="020B0604020202020204" pitchFamily="34" charset="0"/>
              <a:buChar char="•"/>
            </a:pPr>
            <a:r>
              <a:rPr lang="en-US" sz="2600" dirty="0"/>
              <a:t> </a:t>
            </a: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111411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12 April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you are asked to please leave the room/call.)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09600" y="1066800"/>
            <a:ext cx="3772457" cy="5275778"/>
          </a:xfrm>
        </p:spPr>
        <p:txBody>
          <a:bodyPr/>
          <a:lstStyle/>
          <a:p>
            <a:pPr>
              <a:buFont typeface="Arial" panose="020B0604020202020204" pitchFamily="34" charset="0"/>
              <a:buChar char="•"/>
            </a:pPr>
            <a:r>
              <a:rPr lang="en-US" altLang="en-US" sz="1800" dirty="0"/>
              <a:t>Call to Order</a:t>
            </a:r>
            <a:endParaRPr lang="en-US" altLang="en-US" sz="1600" dirty="0"/>
          </a:p>
          <a:p>
            <a:pPr>
              <a:buFont typeface="Arial" panose="020B0604020202020204" pitchFamily="34" charset="0"/>
              <a:buChar char="•"/>
            </a:pPr>
            <a:r>
              <a:rPr lang="en-US" altLang="en-US" sz="1800" dirty="0"/>
              <a:t>Administrative items</a:t>
            </a:r>
          </a:p>
          <a:p>
            <a:pPr lvl="4">
              <a:buFont typeface="Arial" panose="020B0604020202020204" pitchFamily="34" charset="0"/>
              <a:buChar char="•"/>
            </a:pPr>
            <a:r>
              <a:rPr lang="en-US" altLang="en-US" sz="1100" dirty="0">
                <a:solidFill>
                  <a:schemeClr val="bg1"/>
                </a:solidFill>
              </a:rPr>
              <a:t>Need a recording secretary </a:t>
            </a:r>
          </a:p>
          <a:p>
            <a:pPr>
              <a:buFont typeface="Arial" panose="020B0604020202020204" pitchFamily="34" charset="0"/>
              <a:buChar char="•"/>
            </a:pPr>
            <a:r>
              <a:rPr lang="en-US" altLang="en-US" sz="1800" dirty="0"/>
              <a:t>Approve agenda</a:t>
            </a:r>
          </a:p>
          <a:p>
            <a:pPr>
              <a:buFont typeface="Arial" panose="020B0604020202020204" pitchFamily="34" charset="0"/>
              <a:buChar char="•"/>
            </a:pPr>
            <a:r>
              <a:rPr lang="en-US" altLang="en-US" sz="1800" dirty="0">
                <a:solidFill>
                  <a:schemeClr val="tx1"/>
                </a:solidFill>
              </a:rPr>
              <a:t>Approve last minutes</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Discussion items</a:t>
            </a:r>
            <a:endParaRPr lang="en-US" altLang="en-US" sz="1100" dirty="0"/>
          </a:p>
          <a:p>
            <a:pPr lvl="1">
              <a:buFont typeface="Arial" panose="020B0604020202020204" pitchFamily="34" charset="0"/>
              <a:buChar char="•"/>
            </a:pPr>
            <a:r>
              <a:rPr lang="en-US" altLang="en-US" sz="1600" dirty="0"/>
              <a:t>FCC- Spectrum Horizons NPRM</a:t>
            </a:r>
          </a:p>
          <a:p>
            <a:pPr lvl="1">
              <a:buFont typeface="Arial" panose="020B0604020202020204" pitchFamily="34" charset="0"/>
              <a:buChar char="•"/>
            </a:pPr>
            <a:r>
              <a:rPr lang="en-US" altLang="en-US" sz="1600" dirty="0"/>
              <a:t>Whitespace viewpoints</a:t>
            </a:r>
          </a:p>
          <a:p>
            <a:pPr lvl="1">
              <a:buFont typeface="Arial" panose="020B0604020202020204" pitchFamily="34" charset="0"/>
              <a:buChar char="•"/>
            </a:pPr>
            <a:r>
              <a:rPr lang="en-US" altLang="en-US" sz="1600" dirty="0"/>
              <a:t>Items if time permits</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600" dirty="0"/>
              <a:t>FCC Spectrum Horizons text</a:t>
            </a:r>
          </a:p>
          <a:p>
            <a:pPr lvl="1">
              <a:buFont typeface="Arial" panose="020B0604020202020204" pitchFamily="34" charset="0"/>
              <a:buChar char="•"/>
            </a:pPr>
            <a:r>
              <a:rPr lang="en-US" altLang="en-US" sz="1600" dirty="0"/>
              <a:t>IEEE EU Position paper inputs</a:t>
            </a:r>
          </a:p>
          <a:p>
            <a:pPr lvl="1">
              <a:buFont typeface="Arial" panose="020B0604020202020204" pitchFamily="34" charset="0"/>
              <a:buChar char="•"/>
            </a:pPr>
            <a:r>
              <a:rPr lang="en-US" altLang="en-US" sz="1600" dirty="0"/>
              <a:t>What happens during the call</a:t>
            </a:r>
          </a:p>
          <a:p>
            <a:pPr>
              <a:buFont typeface="Arial" panose="020B0604020202020204" pitchFamily="34" charset="0"/>
              <a:buChar char="•"/>
            </a:pPr>
            <a:r>
              <a:rPr lang="en-US" altLang="en-US" sz="1800" dirty="0"/>
              <a:t>AOB and Adjourn</a:t>
            </a:r>
            <a:endParaRPr lang="en-US" altLang="en-US" sz="2000"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12 April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8" name="Content Placeholder 2">
            <a:extLst>
              <a:ext uri="{FF2B5EF4-FFF2-40B4-BE49-F238E27FC236}">
                <a16:creationId xmlns:a16="http://schemas.microsoft.com/office/drawing/2014/main" id="{EA69BFE3-CDFA-4C1A-B203-7BA28F9AF4FF}"/>
              </a:ext>
            </a:extLst>
          </p:cNvPr>
          <p:cNvSpPr txBox="1">
            <a:spLocks/>
          </p:cNvSpPr>
          <p:nvPr/>
        </p:nvSpPr>
        <p:spPr bwMode="auto">
          <a:xfrm>
            <a:off x="4570412" y="106096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a:t>
            </a:r>
          </a:p>
          <a:p>
            <a:pPr>
              <a:buFont typeface="Arial" panose="020B0604020202020204" pitchFamily="34" charset="0"/>
              <a:buChar char="•"/>
            </a:pPr>
            <a:r>
              <a:rPr lang="en-US" sz="1600" b="0" dirty="0">
                <a:solidFill>
                  <a:schemeClr val="tx1"/>
                </a:solidFill>
              </a:rPr>
              <a:t>FCC NPRM Spectrum Horizons, Open 95-3000 GHz for unlicensed use  </a:t>
            </a:r>
          </a:p>
          <a:p>
            <a:pPr lvl="1">
              <a:buFont typeface="Arial" panose="020B0604020202020204" pitchFamily="34" charset="0"/>
              <a:buChar char="•"/>
            </a:pPr>
            <a:r>
              <a:rPr lang="en-US" sz="1400" b="0" dirty="0">
                <a:solidFill>
                  <a:schemeClr val="tx1"/>
                </a:solidFill>
              </a:rPr>
              <a:t>need to approve by 19 April</a:t>
            </a:r>
          </a:p>
          <a:p>
            <a:pPr>
              <a:buFont typeface="Arial" panose="020B0604020202020204" pitchFamily="34" charset="0"/>
              <a:buChar char="•"/>
            </a:pPr>
            <a:r>
              <a:rPr lang="en-US" sz="1600" b="0" dirty="0">
                <a:solidFill>
                  <a:schemeClr val="tx1"/>
                </a:solidFill>
              </a:rPr>
              <a:t>Request to add a slide to WRC-19 AI viewpoints on Whitespaces. </a:t>
            </a: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600" b="0" dirty="0">
                <a:solidFill>
                  <a:schemeClr val="tx1"/>
                </a:solidFill>
              </a:rPr>
              <a:t>Items if time permits: </a:t>
            </a:r>
          </a:p>
          <a:p>
            <a:pPr lvl="1">
              <a:buFont typeface="Arial" panose="020B0604020202020204" pitchFamily="34" charset="0"/>
              <a:buChar char="•"/>
            </a:pPr>
            <a:r>
              <a:rPr lang="en-US" sz="1400" dirty="0">
                <a:solidFill>
                  <a:schemeClr val="tx1"/>
                </a:solidFill>
              </a:rPr>
              <a:t>ISED spectrum outlook consultation</a:t>
            </a:r>
          </a:p>
          <a:p>
            <a:pPr lvl="1">
              <a:buFont typeface="Arial" panose="020B0604020202020204" pitchFamily="34" charset="0"/>
              <a:buChar char="•"/>
            </a:pPr>
            <a:r>
              <a:rPr lang="en-US" sz="1400" dirty="0">
                <a:solidFill>
                  <a:schemeClr val="tx1"/>
                </a:solidFill>
              </a:rPr>
              <a:t>IEEE European Position Statement on Spectrum Management</a:t>
            </a:r>
          </a:p>
          <a:p>
            <a:pPr lvl="1">
              <a:buFont typeface="Arial" panose="020B0604020202020204" pitchFamily="34" charset="0"/>
              <a:buChar char="•"/>
            </a:pPr>
            <a:r>
              <a:rPr lang="en-US" sz="1400" dirty="0">
                <a:solidFill>
                  <a:schemeClr val="tx1"/>
                </a:solidFill>
              </a:rPr>
              <a:t>NGV SG, Next Generation Vehicular, 802.11p</a:t>
            </a:r>
          </a:p>
          <a:p>
            <a:pPr lvl="1">
              <a:buFont typeface="Arial" panose="020B0604020202020204" pitchFamily="34" charset="0"/>
              <a:buChar char="•"/>
            </a:pPr>
            <a:r>
              <a:rPr lang="en-US" sz="1400" dirty="0">
                <a:solidFill>
                  <a:schemeClr val="tx1"/>
                </a:solidFill>
              </a:rPr>
              <a:t>NPRM Revision of Section 7 on expediting access for new technologies</a:t>
            </a:r>
            <a:endParaRPr lang="en-US" altLang="en-US" sz="1400" dirty="0">
              <a:solidFill>
                <a:schemeClr val="tx1"/>
              </a:solidFill>
            </a:endParaRPr>
          </a:p>
          <a:p>
            <a:pPr lvl="1">
              <a:buFont typeface="Arial" panose="020B0604020202020204" pitchFamily="34" charset="0"/>
              <a:buChar char="•"/>
            </a:pPr>
            <a:r>
              <a:rPr lang="en-US" sz="1400" dirty="0">
                <a:solidFill>
                  <a:schemeClr val="tx1"/>
                </a:solidFill>
              </a:rPr>
              <a:t>IEEE 802 Fellowship request on reaching out to all regulators </a:t>
            </a:r>
          </a:p>
          <a:p>
            <a:pPr lvl="1">
              <a:buFont typeface="Arial" panose="020B0604020202020204" pitchFamily="34" charset="0"/>
              <a:buChar char="•"/>
            </a:pPr>
            <a:r>
              <a:rPr lang="en-US" sz="1400" dirty="0">
                <a:solidFill>
                  <a:schemeClr val="tx1"/>
                </a:solidFill>
              </a:rPr>
              <a:t>EU Items</a:t>
            </a:r>
          </a:p>
          <a:p>
            <a:pPr lvl="1">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 administrative</a:t>
            </a:r>
            <a:endParaRPr lang="en-US" altLang="en-US" sz="2800" dirty="0">
              <a:solidFill>
                <a:schemeClr val="bg1"/>
              </a:solidFill>
            </a:endParaRP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Vijay	</a:t>
            </a:r>
          </a:p>
          <a:p>
            <a:pPr lvl="1"/>
            <a:r>
              <a:rPr lang="en-US" altLang="en-US" sz="1600" b="1" dirty="0"/>
              <a:t>Seconded by:  	 Stuart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solidFill>
                <a:schemeClr val="tx1"/>
              </a:solidFill>
            </a:endParaRPr>
          </a:p>
          <a:p>
            <a:r>
              <a:rPr lang="en-US" altLang="en-US" sz="1600" u="sng" dirty="0">
                <a:solidFill>
                  <a:schemeClr val="tx1"/>
                </a:solidFill>
              </a:rPr>
              <a:t>Motion:</a:t>
            </a:r>
            <a:r>
              <a:rPr lang="en-US" altLang="en-US" sz="1600" dirty="0">
                <a:solidFill>
                  <a:schemeClr val="tx1"/>
                </a:solidFill>
              </a:rPr>
              <a:t> To approve minutes from the IEEE 802.18 teleconference on 05 April 2018;</a:t>
            </a:r>
          </a:p>
          <a:p>
            <a:r>
              <a:rPr lang="en-US" altLang="en-US" sz="1600" dirty="0">
                <a:solidFill>
                  <a:schemeClr val="tx1"/>
                </a:solidFill>
                <a:hlinkClick r:id="rId2"/>
              </a:rPr>
              <a:t>https://mentor.ieee.org/802.18/dcn/18/18-18-0036-00-0000-minutes-05apr18-rr-tag-teleconference.doc</a:t>
            </a:r>
            <a:r>
              <a:rPr lang="en-US" altLang="en-US" sz="1600" dirty="0">
                <a:solidFill>
                  <a:schemeClr val="tx1"/>
                </a:solidFill>
              </a:rPr>
              <a:t> ; 	</a:t>
            </a:r>
            <a:r>
              <a:rPr lang="en-US" altLang="en-US" sz="1600" b="0" dirty="0">
                <a:solidFill>
                  <a:schemeClr val="tx1"/>
                </a:solidFill>
              </a:rPr>
              <a:t>Posted: </a:t>
            </a:r>
            <a:r>
              <a:rPr lang="en-US" sz="1600" b="0" dirty="0">
                <a:solidFill>
                  <a:schemeClr val="tx1"/>
                </a:solidFill>
              </a:rPr>
              <a:t>11-Apr-2018 16:15:18 ET</a:t>
            </a:r>
            <a:endParaRPr lang="en-US" altLang="en-US" sz="1600" b="0" dirty="0">
              <a:solidFill>
                <a:schemeClr val="tx1"/>
              </a:solidFill>
            </a:endParaRPr>
          </a:p>
          <a:p>
            <a:pPr lvl="1"/>
            <a:r>
              <a:rPr lang="en-US" altLang="en-US" sz="1600" b="1" dirty="0">
                <a:solidFill>
                  <a:schemeClr val="tx1"/>
                </a:solidFill>
              </a:rPr>
              <a:t>Moved by: 	John	    </a:t>
            </a:r>
          </a:p>
          <a:p>
            <a:pPr lvl="1"/>
            <a:r>
              <a:rPr lang="en-US" altLang="en-US" sz="1600" b="1" dirty="0">
                <a:solidFill>
                  <a:schemeClr val="tx1"/>
                </a:solidFill>
              </a:rPr>
              <a:t>Seconded by:    Stuart 	</a:t>
            </a:r>
          </a:p>
          <a:p>
            <a:pPr lvl="1"/>
            <a:r>
              <a:rPr lang="en-US" altLang="en-US" sz="1600" b="1" dirty="0">
                <a:solidFill>
                  <a:schemeClr val="tx1"/>
                </a:solidFill>
              </a:rPr>
              <a:t>Discussion? </a:t>
            </a:r>
          </a:p>
          <a:p>
            <a:pPr lvl="1"/>
            <a:r>
              <a:rPr lang="en-US" altLang="en-US" sz="1600" b="1" dirty="0">
                <a:solidFill>
                  <a:schemeClr val="tx1"/>
                </a:solidFill>
              </a:rPr>
              <a:t>Vote: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12 April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a:t>
            </a:r>
            <a:r>
              <a:rPr lang="en-US" sz="1400" dirty="0"/>
              <a:t>(95 - 3000 GHz)</a:t>
            </a:r>
            <a:r>
              <a:rPr lang="en-US" sz="2800" dirty="0"/>
              <a:t> NPRM -1</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sz="2000" b="0" dirty="0"/>
              <a:t>Will call it Spectrum Horizons moving forward;  FCC 18-17</a:t>
            </a:r>
          </a:p>
          <a:p>
            <a:pPr>
              <a:buFont typeface="Arial" panose="020B0604020202020204" pitchFamily="34" charset="0"/>
              <a:buChar char="•"/>
            </a:pPr>
            <a:r>
              <a:rPr lang="en-US" sz="2000" b="0" dirty="0"/>
              <a:t>NPRM - Open 95 to 3000 GHz for unlicensed use, including new licensing regimes, published in Federal Register on 02 April. </a:t>
            </a:r>
          </a:p>
          <a:p>
            <a:pPr lvl="1">
              <a:buFont typeface="Arial" panose="020B0604020202020204" pitchFamily="34" charset="0"/>
              <a:buChar char="•"/>
            </a:pPr>
            <a:r>
              <a:rPr lang="en-US" altLang="en-US" sz="1200" dirty="0">
                <a:hlinkClick r:id="rId2"/>
              </a:rPr>
              <a:t>https://</a:t>
            </a:r>
            <a:r>
              <a:rPr lang="en-US" altLang="en-US" sz="1200" b="1" dirty="0">
                <a:hlinkClick r:id="rId2"/>
              </a:rPr>
              <a:t>mentor.ieee.org</a:t>
            </a:r>
            <a:r>
              <a:rPr lang="en-US" altLang="en-US" sz="1200" dirty="0">
                <a:hlinkClick r:id="rId2"/>
              </a:rPr>
              <a:t>/802.18/dcn/18/18-18-0022-01-0000-fcc-18-17-nprm-for-95-3000-ghz.pdf</a:t>
            </a:r>
            <a:r>
              <a:rPr lang="en-US" altLang="en-US" sz="1200" dirty="0"/>
              <a:t> </a:t>
            </a:r>
          </a:p>
          <a:p>
            <a:pPr lvl="1">
              <a:buFont typeface="Arial" panose="020B0604020202020204" pitchFamily="34" charset="0"/>
              <a:buChar char="•"/>
            </a:pPr>
            <a:r>
              <a:rPr lang="en-US" sz="1200" u="sng" dirty="0">
                <a:hlinkClick r:id="rId3"/>
              </a:rPr>
              <a:t>https://</a:t>
            </a:r>
            <a:r>
              <a:rPr lang="en-US" sz="1200" b="1" u="sng" dirty="0">
                <a:hlinkClick r:id="rId3"/>
              </a:rPr>
              <a:t>www.fcc.gov</a:t>
            </a:r>
            <a:r>
              <a:rPr lang="en-US" sz="1200" u="sng" dirty="0">
                <a:hlinkClick r:id="rId3"/>
              </a:rPr>
              <a:t>/ecfs/search/filings?proceedings_name=RM-11795&amp;sort=date_disseminated,DESC</a:t>
            </a:r>
            <a:r>
              <a:rPr lang="en-US" sz="1200" dirty="0"/>
              <a:t> </a:t>
            </a:r>
            <a:r>
              <a:rPr lang="en-US" altLang="en-US" sz="1200" b="0" dirty="0"/>
              <a:t> </a:t>
            </a:r>
          </a:p>
          <a:p>
            <a:pPr lvl="1">
              <a:buFont typeface="Arial" panose="020B0604020202020204" pitchFamily="34" charset="0"/>
              <a:buChar char="•"/>
            </a:pPr>
            <a:r>
              <a:rPr lang="en-US" altLang="en-US" sz="1200" dirty="0">
                <a:hlinkClick r:id="rId4"/>
              </a:rPr>
              <a:t>https://ecfsapi.fcc.gov/file/1022856488879/AntwortFCC_280218.pdf</a:t>
            </a:r>
            <a:r>
              <a:rPr lang="en-US" altLang="en-US" sz="1200" dirty="0"/>
              <a:t>  (Thomas Kuerner, RM-11795)</a:t>
            </a:r>
          </a:p>
          <a:p>
            <a:pPr lvl="1">
              <a:buFont typeface="Arial" panose="020B0604020202020204" pitchFamily="34" charset="0"/>
              <a:buChar char="•"/>
            </a:pPr>
            <a:r>
              <a:rPr lang="en-US" altLang="en-US" sz="1200" dirty="0">
                <a:hlinkClick r:id="rId5"/>
              </a:rPr>
              <a:t>https://ecfsapi.fcc.gov/file/10330377403301/Comments_FCC_NPRM_above95_300318.pdf</a:t>
            </a:r>
            <a:r>
              <a:rPr lang="en-US" altLang="en-US" sz="1200" dirty="0"/>
              <a:t>  (Thomas Kuerner, ET-21)</a:t>
            </a:r>
          </a:p>
          <a:p>
            <a:pPr lvl="1">
              <a:buFont typeface="Arial" panose="020B0604020202020204" pitchFamily="34" charset="0"/>
              <a:buChar char="•"/>
            </a:pPr>
            <a:r>
              <a:rPr lang="en-US" sz="1200" dirty="0"/>
              <a:t>Federal Register summary:</a:t>
            </a:r>
            <a:endParaRPr lang="en-US" sz="1200" dirty="0">
              <a:hlinkClick r:id="rId6"/>
            </a:endParaRPr>
          </a:p>
          <a:p>
            <a:pPr lvl="1">
              <a:buFont typeface="Arial" panose="020B0604020202020204" pitchFamily="34" charset="0"/>
              <a:buChar char="•"/>
            </a:pPr>
            <a:r>
              <a:rPr lang="en-US" sz="1200" u="sng" dirty="0">
                <a:hlinkClick r:id="rId7"/>
              </a:rPr>
              <a:t>https://www.federalregister.gov/documents/2018/04/02/2018-06179/spectrum-horizons</a:t>
            </a:r>
            <a:r>
              <a:rPr lang="en-US" sz="1200" u="sng" dirty="0">
                <a:hlinkClick r:id="rId6"/>
              </a:rPr>
              <a:t> </a:t>
            </a:r>
            <a:endParaRPr lang="en-US" altLang="en-US" sz="1600" dirty="0"/>
          </a:p>
          <a:p>
            <a:pPr>
              <a:buFont typeface="Arial" panose="020B0604020202020204" pitchFamily="34" charset="0"/>
              <a:buChar char="•"/>
            </a:pPr>
            <a:r>
              <a:rPr lang="en-US" altLang="en-US" sz="2000" dirty="0"/>
              <a:t>Comments (reply) </a:t>
            </a:r>
            <a:r>
              <a:rPr lang="en-US" altLang="en-US" sz="2000" b="0" dirty="0"/>
              <a:t>Due:   02May18   (17May)		(30 days / 45 days)  </a:t>
            </a:r>
          </a:p>
          <a:p>
            <a:pPr lvl="1">
              <a:buFont typeface="Arial" panose="020B0604020202020204" pitchFamily="34" charset="0"/>
              <a:buChar char="•"/>
            </a:pPr>
            <a:r>
              <a:rPr lang="en-US" altLang="en-US" sz="1600" dirty="0"/>
              <a:t>We would need to approve any comments by 19April. </a:t>
            </a:r>
          </a:p>
          <a:p>
            <a:pPr>
              <a:buFont typeface="Arial" panose="020B0604020202020204" pitchFamily="34" charset="0"/>
              <a:buChar char="•"/>
            </a:pPr>
            <a:r>
              <a:rPr lang="en-US" altLang="en-US" sz="2000" dirty="0"/>
              <a:t>2 parts of this:</a:t>
            </a:r>
          </a:p>
          <a:p>
            <a:pPr lvl="1">
              <a:buFont typeface="Arial" panose="020B0604020202020204" pitchFamily="34" charset="0"/>
              <a:buChar char="•"/>
            </a:pPr>
            <a:r>
              <a:rPr lang="en-US" altLang="en-US" sz="1800" dirty="0"/>
              <a:t>Docket ET 18-21, </a:t>
            </a:r>
            <a:r>
              <a:rPr lang="en-US" sz="1800" dirty="0"/>
              <a:t>Spectrum Horizons, </a:t>
            </a:r>
            <a:r>
              <a:rPr lang="en-US" altLang="en-US" sz="1800" dirty="0"/>
              <a:t>filings: </a:t>
            </a:r>
          </a:p>
          <a:p>
            <a:pPr lvl="2">
              <a:buFont typeface="Arial" panose="020B0604020202020204" pitchFamily="34" charset="0"/>
              <a:buChar char="•"/>
            </a:pPr>
            <a:r>
              <a:rPr lang="en-US" altLang="en-US" sz="1400" dirty="0">
                <a:hlinkClick r:id="rId8"/>
              </a:rPr>
              <a:t>https://www.fcc.gov/ecfs/search/filings?proceedings_name=18-21&amp;sort=date_disseminated,DESC</a:t>
            </a:r>
            <a:r>
              <a:rPr lang="en-US" altLang="en-US" sz="1400" dirty="0"/>
              <a:t> </a:t>
            </a:r>
          </a:p>
          <a:p>
            <a:pPr lvl="1">
              <a:buFont typeface="Arial" panose="020B0604020202020204" pitchFamily="34" charset="0"/>
              <a:buChar char="•"/>
            </a:pPr>
            <a:r>
              <a:rPr lang="sv-SE" sz="1800" dirty="0"/>
              <a:t>Docket RM-11795, </a:t>
            </a:r>
            <a:r>
              <a:rPr lang="en-US" sz="1800" dirty="0"/>
              <a:t>James Edwin </a:t>
            </a:r>
            <a:r>
              <a:rPr lang="en-US" sz="1800" dirty="0" err="1"/>
              <a:t>Whedbee</a:t>
            </a:r>
            <a:r>
              <a:rPr lang="en-US" sz="1800" dirty="0"/>
              <a:t> Petition for Rulemaking to Allow Unlicensed Operation in the 95-1,000 GHz Band  </a:t>
            </a:r>
            <a:r>
              <a:rPr lang="sv-SE" sz="1800" dirty="0"/>
              <a:t>filings:</a:t>
            </a:r>
            <a:endParaRPr lang="en-US" altLang="en-US" sz="1800" dirty="0"/>
          </a:p>
          <a:p>
            <a:pPr lvl="2">
              <a:buFont typeface="Arial" panose="020B0604020202020204" pitchFamily="34" charset="0"/>
              <a:buChar char="•"/>
            </a:pPr>
            <a:r>
              <a:rPr lang="sv-SE" sz="1400" u="sng" dirty="0">
                <a:hlinkClick r:id="rId3"/>
              </a:rPr>
              <a:t>https://www.fcc.gov/ecfs/search/filings?proceedings_name=RM-11795&amp;sort=date_disseminated,DESC</a:t>
            </a:r>
            <a:endParaRPr lang="en-US" altLang="en-US" sz="1600" b="0" dirty="0"/>
          </a:p>
          <a:p>
            <a:pPr lvl="1">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324433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FCC – Spectrum Horizons NPRM -2</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r>
              <a:rPr lang="en-US" altLang="en-US" sz="2000" b="0" dirty="0"/>
              <a:t>One of our members has filed comments on both parts. </a:t>
            </a:r>
          </a:p>
          <a:p>
            <a:pPr>
              <a:buFont typeface="Arial" panose="020B0604020202020204" pitchFamily="34" charset="0"/>
              <a:buChar char="•"/>
            </a:pPr>
            <a:r>
              <a:rPr lang="en-US" altLang="en-US" sz="2000" b="0" dirty="0"/>
              <a:t>Some highlights for the Spectrum Horizons one: </a:t>
            </a:r>
          </a:p>
          <a:p>
            <a:pPr lvl="1">
              <a:buFont typeface="Arial" panose="020B0604020202020204" pitchFamily="34" charset="0"/>
              <a:buChar char="•"/>
            </a:pPr>
            <a:r>
              <a:rPr lang="en-US" altLang="en-US" sz="1800" dirty="0"/>
              <a:t>IEEE Std. 802.15.3d-2017 just finalized operating 252-425 GHz. </a:t>
            </a:r>
          </a:p>
          <a:p>
            <a:pPr lvl="1">
              <a:buFont typeface="Arial" panose="020B0604020202020204" pitchFamily="34" charset="0"/>
              <a:buChar char="•"/>
            </a:pPr>
            <a:r>
              <a:rPr lang="en-US" altLang="en-US" sz="1800" b="0" dirty="0"/>
              <a:t>WRC-19 AI 1.15 identifies uses from, 275-450 GHz. </a:t>
            </a:r>
          </a:p>
          <a:p>
            <a:pPr lvl="1">
              <a:buFont typeface="Arial" panose="020B0604020202020204" pitchFamily="34" charset="0"/>
              <a:buChar char="•"/>
            </a:pPr>
            <a:r>
              <a:rPr lang="en-US" altLang="en-US" sz="1800" dirty="0"/>
              <a:t>ITU-R technical and operational reports ITU-R M.2417 and ITU-R F.2416 are out.  Sharing studies still under development.</a:t>
            </a:r>
          </a:p>
          <a:p>
            <a:pPr lvl="1">
              <a:buFont typeface="Arial" panose="020B0604020202020204" pitchFamily="34" charset="0"/>
              <a:buChar char="•"/>
            </a:pPr>
            <a:r>
              <a:rPr lang="en-US" altLang="en-US" sz="1800" dirty="0"/>
              <a:t>The ITU-R parameters are in alignment with IEEE 802. And assume the use of 2GHz BWs, though 20 to 50 GHz expected. </a:t>
            </a:r>
          </a:p>
          <a:p>
            <a:pPr lvl="1">
              <a:buFont typeface="Arial" panose="020B0604020202020204" pitchFamily="34" charset="0"/>
              <a:buChar char="•"/>
            </a:pPr>
            <a:r>
              <a:rPr lang="en-US" altLang="en-US" sz="1800" b="0" dirty="0"/>
              <a:t>More…   </a:t>
            </a:r>
          </a:p>
          <a:p>
            <a:pPr lvl="1">
              <a:buFont typeface="Arial" panose="020B0604020202020204" pitchFamily="34" charset="0"/>
              <a:buChar char="•"/>
            </a:pPr>
            <a:r>
              <a:rPr lang="en-US" altLang="en-US" sz="1800" dirty="0"/>
              <a:t>Could add a bullet that we would like to see as much of the band as possible for unlicensed used. </a:t>
            </a:r>
          </a:p>
          <a:p>
            <a:pPr lvl="1">
              <a:buFont typeface="Arial" panose="020B0604020202020204" pitchFamily="34" charset="0"/>
              <a:buChar char="•"/>
            </a:pPr>
            <a:r>
              <a:rPr lang="en-US" altLang="en-US" sz="1800" dirty="0"/>
              <a:t>We should focus on what IEEE 802 standards are related to this spectrum and what we would like to have in the future, so we can move more standards into this band.</a:t>
            </a:r>
            <a:endParaRPr lang="en-US" altLang="en-US" sz="1800" b="0" dirty="0"/>
          </a:p>
          <a:p>
            <a:pPr>
              <a:buFont typeface="Arial" panose="020B0604020202020204" pitchFamily="34" charset="0"/>
              <a:buChar char="•"/>
            </a:pPr>
            <a:r>
              <a:rPr lang="en-US" altLang="en-US" sz="2000" b="0" dirty="0"/>
              <a:t>What about the experimental licensing? </a:t>
            </a:r>
          </a:p>
          <a:p>
            <a:pPr lvl="1">
              <a:buFont typeface="Arial" panose="020B0604020202020204" pitchFamily="34" charset="0"/>
              <a:buChar char="•"/>
            </a:pPr>
            <a:r>
              <a:rPr lang="en-US" altLang="en-US" b="0" dirty="0"/>
              <a:t> Will check with others</a:t>
            </a:r>
            <a:r>
              <a:rPr lang="en-US" altLang="en-US" dirty="0"/>
              <a:t> if we want to comment on this.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52438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800" dirty="0"/>
              <a:t>WRC-19 Viewpoints - Whitespaces</a:t>
            </a:r>
            <a:endParaRPr lang="en-US" sz="1400" dirty="0"/>
          </a:p>
        </p:txBody>
      </p:sp>
      <p:sp>
        <p:nvSpPr>
          <p:cNvPr id="3" name="Content Placeholder 2"/>
          <p:cNvSpPr>
            <a:spLocks noGrp="1"/>
          </p:cNvSpPr>
          <p:nvPr>
            <p:ph idx="1"/>
          </p:nvPr>
        </p:nvSpPr>
        <p:spPr>
          <a:xfrm>
            <a:off x="682227" y="990600"/>
            <a:ext cx="8382795" cy="4494213"/>
          </a:xfrm>
        </p:spPr>
        <p:txBody>
          <a:bodyPr/>
          <a:lstStyle/>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Request to add a slide to the IEEE 802 WRC-19 viewpoints on Whitespaces. </a:t>
            </a:r>
          </a:p>
          <a:p>
            <a:pPr>
              <a:buFont typeface="Arial" panose="020B0604020202020204" pitchFamily="34" charset="0"/>
              <a:buChar char="•"/>
            </a:pPr>
            <a:r>
              <a:rPr lang="en-US" altLang="en-US" sz="2200" b="0" dirty="0"/>
              <a:t>We reviewed the slide, thought didn’t add the two editorials from an EC member.  The chair will use his editorial privilege to add those, to make an r06, and start the EC motion over.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12 April 2018</a:t>
            </a:r>
            <a:endParaRPr lang="en-GB" dirty="0"/>
          </a:p>
        </p:txBody>
      </p:sp>
    </p:spTree>
    <p:extLst>
      <p:ext uri="{BB962C8B-B14F-4D97-AF65-F5344CB8AC3E}">
        <p14:creationId xmlns:p14="http://schemas.microsoft.com/office/powerpoint/2010/main" val="2282084886"/>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25963</TotalTime>
  <Words>2683</Words>
  <Application>Microsoft Office PowerPoint</Application>
  <PresentationFormat>On-screen Show (4:3)</PresentationFormat>
  <Paragraphs>328</Paragraphs>
  <Slides>24</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6"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FCC – Spectrum Horizons (95 - 3000 GHz) NPRM -1</vt:lpstr>
      <vt:lpstr>FCC – Spectrum Horizons NPRM -2</vt:lpstr>
      <vt:lpstr>WRC-19 Viewpoints - Whitespaces</vt:lpstr>
      <vt:lpstr>Motion – IEEE 802 WRC-19 position</vt:lpstr>
      <vt:lpstr>ISED (if time permits) (It did and we finished this) </vt:lpstr>
      <vt:lpstr>IEEE EU (if time permits)(It did.) </vt:lpstr>
      <vt:lpstr>FCC (if time permits) (It did) </vt:lpstr>
      <vt:lpstr>IEEE 802 (if time permits)</vt:lpstr>
      <vt:lpstr>EU items (if time permits)</vt:lpstr>
      <vt:lpstr>Actions Required</vt:lpstr>
      <vt:lpstr>Any Other Business</vt:lpstr>
      <vt:lpstr>Adjourn</vt:lpstr>
      <vt:lpstr>PowerPoint Presentation</vt:lpstr>
      <vt:lpstr>Motion – FCC Spectrum Horizons</vt:lpstr>
      <vt:lpstr>Motion – EU Spectrum Management</vt:lpstr>
      <vt:lpstr>IEEE – not connected and underserved (from last week)</vt:lpstr>
      <vt:lpstr>IEEE 802 (.11)</vt:lpstr>
      <vt:lpstr>IEEE SA - informational</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480</cp:revision>
  <cp:lastPrinted>1601-01-01T00:00:00Z</cp:lastPrinted>
  <dcterms:created xsi:type="dcterms:W3CDTF">2016-03-03T14:54:45Z</dcterms:created>
  <dcterms:modified xsi:type="dcterms:W3CDTF">2018-04-13T10:53:47Z</dcterms:modified>
</cp:coreProperties>
</file>